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83" r:id="rId6"/>
    <p:sldId id="382" r:id="rId7"/>
    <p:sldId id="383" r:id="rId8"/>
    <p:sldId id="384" r:id="rId9"/>
    <p:sldId id="398" r:id="rId10"/>
    <p:sldId id="385" r:id="rId11"/>
    <p:sldId id="399" r:id="rId12"/>
    <p:sldId id="386" r:id="rId13"/>
    <p:sldId id="400" r:id="rId14"/>
    <p:sldId id="387" r:id="rId15"/>
    <p:sldId id="388" r:id="rId16"/>
    <p:sldId id="401" r:id="rId17"/>
    <p:sldId id="402" r:id="rId18"/>
    <p:sldId id="392" r:id="rId19"/>
    <p:sldId id="393" r:id="rId20"/>
    <p:sldId id="394" r:id="rId21"/>
    <p:sldId id="395" r:id="rId22"/>
    <p:sldId id="397" r:id="rId23"/>
    <p:sldId id="403" r:id="rId24"/>
    <p:sldId id="336" r:id="rId25"/>
    <p:sldId id="381" r:id="rId26"/>
    <p:sldId id="315" r:id="rId27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 userDrawn="1">
          <p15:clr>
            <a:srgbClr val="A4A3A4"/>
          </p15:clr>
        </p15:guide>
        <p15:guide id="2" pos="2163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30380A8-C3F2-5036-232D-0FB57855080F}" name="Laila Surani" initials="LS" userId="S::lsurani2@uel.ac.uk::2b313381-eb71-4008-bb2e-b5d1f67f80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312"/>
    <p:restoredTop sz="95033" autoAdjust="0"/>
  </p:normalViewPr>
  <p:slideViewPr>
    <p:cSldViewPr>
      <p:cViewPr varScale="1">
        <p:scale>
          <a:sx n="114" d="100"/>
          <a:sy n="114" d="100"/>
        </p:scale>
        <p:origin x="11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594" y="4531916"/>
            <a:ext cx="5492750" cy="4293394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79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23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8352928" cy="460851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Changemakers: Creativity and Value Creation 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(BMHP5014)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u="sng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3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Unit 2: The worst possible idea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1: Choosing the right approach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2: Finding a needle in a haystack</a:t>
            </a:r>
            <a:br>
              <a:rPr lang="en-GB" sz="1000" b="1" i="0" dirty="0">
                <a:solidFill>
                  <a:srgbClr val="555555"/>
                </a:solidFill>
                <a:effectLst/>
                <a:latin typeface="-apple-system"/>
              </a:rPr>
            </a:b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3"/>
          </a:xfrm>
        </p:spPr>
        <p:txBody>
          <a:bodyPr>
            <a:normAutofit/>
          </a:bodyPr>
          <a:lstStyle/>
          <a:p>
            <a:r>
              <a:rPr lang="en-GB" b="1" dirty="0"/>
              <a:t>Discuss and understand Unit 2 topics:</a:t>
            </a:r>
          </a:p>
          <a:p>
            <a:pPr lvl="1"/>
            <a:endParaRPr lang="en-GB" b="1" dirty="0"/>
          </a:p>
          <a:p>
            <a:pPr lvl="1"/>
            <a:r>
              <a:rPr lang="en-GB" dirty="0"/>
              <a:t>Research and three distinct strategies</a:t>
            </a:r>
          </a:p>
          <a:p>
            <a:pPr lvl="1"/>
            <a:r>
              <a:rPr lang="en-GB" dirty="0"/>
              <a:t>Reasoning approaches</a:t>
            </a:r>
          </a:p>
          <a:p>
            <a:pPr lvl="1"/>
            <a:r>
              <a:rPr lang="en-GB" dirty="0"/>
              <a:t>Research purpose</a:t>
            </a:r>
          </a:p>
          <a:p>
            <a:pPr lvl="1"/>
            <a:r>
              <a:rPr lang="en-GB" dirty="0"/>
              <a:t>Research methodology</a:t>
            </a:r>
          </a:p>
          <a:p>
            <a:pPr lvl="1"/>
            <a:r>
              <a:rPr lang="en-GB" dirty="0"/>
              <a:t>Data collection and sample size.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126B-3E44-7B86-2446-4DE6773B5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C09784-671C-A1A8-F7EE-08FC0D1D7D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76" y="1350084"/>
            <a:ext cx="9047248" cy="415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495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5AD04-582D-4117-8DEB-D356B7DDF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en-GB" sz="3600" b="1" dirty="0"/>
              <a:t>Three distinct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97359-9141-ECB1-013C-064626883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7776864" cy="3917032"/>
          </a:xfrm>
        </p:spPr>
        <p:txBody>
          <a:bodyPr>
            <a:normAutofit/>
          </a:bodyPr>
          <a:lstStyle/>
          <a:p>
            <a:r>
              <a:rPr lang="en-GB" sz="2800" b="1" dirty="0"/>
              <a:t>The first approach</a:t>
            </a:r>
            <a:r>
              <a:rPr lang="en-GB" sz="2800" dirty="0"/>
              <a:t>: is to see how an existing body of knowledge fits with reality</a:t>
            </a:r>
          </a:p>
          <a:p>
            <a:r>
              <a:rPr lang="en-GB" sz="2800" b="1" dirty="0"/>
              <a:t>The second approach</a:t>
            </a:r>
            <a:r>
              <a:rPr lang="en-GB" sz="2800" dirty="0"/>
              <a:t>: alternatively, one could reverse engineer (a duplicate or similar product)and explanation of events based on personal observation</a:t>
            </a:r>
          </a:p>
          <a:p>
            <a:r>
              <a:rPr lang="en-GB" sz="2800" b="1" dirty="0"/>
              <a:t>The third approach: </a:t>
            </a:r>
            <a:r>
              <a:rPr lang="en-GB" sz="2800" dirty="0"/>
              <a:t>is to judge the reality of the subject based on a problem outcome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70D1C2-BE5C-1E6E-60B9-7589A1215C29}"/>
              </a:ext>
            </a:extLst>
          </p:cNvPr>
          <p:cNvSpPr txBox="1"/>
          <p:nvPr/>
        </p:nvSpPr>
        <p:spPr>
          <a:xfrm>
            <a:off x="5292080" y="5085184"/>
            <a:ext cx="36724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(Fellows and Liu, 2021)</a:t>
            </a:r>
          </a:p>
        </p:txBody>
      </p:sp>
    </p:spTree>
    <p:extLst>
      <p:ext uri="{BB962C8B-B14F-4D97-AF65-F5344CB8AC3E}">
        <p14:creationId xmlns:p14="http://schemas.microsoft.com/office/powerpoint/2010/main" val="2754359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8BF01-C870-7736-D4F9-C4E5C5BB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Research is the creation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25040E-6D84-106F-589B-F5E5C3CB46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03" y="1124744"/>
            <a:ext cx="8504193" cy="4245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473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484B9-7061-4231-8897-1A815FD51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Research Reasoning Approaches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AD584-1C57-1C68-6D41-25856B21C6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research reasoning approaches: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Deductive reasoning</a:t>
            </a:r>
          </a:p>
          <a:p>
            <a:pPr marL="0" indent="0">
              <a:buNone/>
            </a:pPr>
            <a:r>
              <a:rPr lang="en-GB" dirty="0"/>
              <a:t>- Inductive reasoning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088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E45B6-4AB6-2745-69F3-477A4202E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/>
              <a:t>Reasoning approaches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04F01-BE52-E4E2-61FD-5780D55F5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3204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BBB2AD-D6AD-5859-A346-B6FA052927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796"/>
          <a:stretch/>
        </p:blipFill>
        <p:spPr>
          <a:xfrm>
            <a:off x="62654" y="1556792"/>
            <a:ext cx="9018691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646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43D7D-8560-A3E9-1281-0A2D967AA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>
            <a:noAutofit/>
          </a:bodyPr>
          <a:lstStyle/>
          <a:p>
            <a:r>
              <a:rPr lang="en-GB" sz="3600" b="1" dirty="0"/>
              <a:t>Group activity: 30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75DFA-01C6-9067-9FB4-66140243F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321" y="841869"/>
            <a:ext cx="8229600" cy="3744416"/>
          </a:xfrm>
        </p:spPr>
        <p:txBody>
          <a:bodyPr>
            <a:normAutofit/>
          </a:bodyPr>
          <a:lstStyle/>
          <a:p>
            <a:r>
              <a:rPr lang="en-GB" sz="2800" dirty="0"/>
              <a:t>In your group, find one research topic related to health and social care using deductive reasoning, make a similar chart using your example, and present it in the class.</a:t>
            </a:r>
          </a:p>
          <a:p>
            <a:r>
              <a:rPr lang="en-GB" sz="2800" dirty="0"/>
              <a:t>Post your answers to this week’s Forum on Moodle.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F7983-54EC-DF93-7F4F-89E9D2EFD4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09784" y="3645024"/>
            <a:ext cx="4877016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42230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D88C7AA-5A00-2CE3-8563-9993BAD1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44825"/>
          </a:xfrm>
        </p:spPr>
        <p:txBody>
          <a:bodyPr>
            <a:noAutofit/>
          </a:bodyPr>
          <a:lstStyle/>
          <a:p>
            <a:r>
              <a:rPr lang="en-GB" sz="4000" b="1" dirty="0"/>
              <a:t>Inductive reasoning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B4446-C481-DA13-8DF3-5B0E8145BB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916832"/>
            <a:ext cx="4038600" cy="3609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Inductive reasoning is a method where specific observations or experiences are used to reach a broader, general conclusion.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09E3ED-DB03-58A8-5748-B9FAEF10E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9380" y="1628799"/>
            <a:ext cx="4019962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78192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B68ED-E6D0-F304-5D81-80B91E732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Individual Task: 10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D8D11-5B17-E748-164C-59B7E5B96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715200" cy="3989040"/>
          </a:xfrm>
        </p:spPr>
        <p:txBody>
          <a:bodyPr/>
          <a:lstStyle/>
          <a:p>
            <a:r>
              <a:rPr lang="en-GB" dirty="0"/>
              <a:t>Explore and create one topic you have observed and can use an inductive reasoning approach. </a:t>
            </a:r>
          </a:p>
          <a:p>
            <a:r>
              <a:rPr lang="en-GB" dirty="0"/>
              <a:t>It should be from health and social care.</a:t>
            </a:r>
          </a:p>
          <a:p>
            <a:r>
              <a:rPr lang="en-GB" dirty="0"/>
              <a:t>You can post your answer to this week’s Forum.</a:t>
            </a:r>
          </a:p>
        </p:txBody>
      </p:sp>
    </p:spTree>
    <p:extLst>
      <p:ext uri="{BB962C8B-B14F-4D97-AF65-F5344CB8AC3E}">
        <p14:creationId xmlns:p14="http://schemas.microsoft.com/office/powerpoint/2010/main" val="3691107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D8279-8E78-981E-B741-E4A4ACED2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 anchor="ctr">
            <a:normAutofit fontScale="90000"/>
          </a:bodyPr>
          <a:lstStyle/>
          <a:p>
            <a:r>
              <a:rPr lang="en-GB" sz="3600" b="1" dirty="0"/>
              <a:t>Abduction reasoning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1CC763-9296-7E51-1D5E-AFB9ADDEF7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9" t="5626" r="6235" b="10063"/>
          <a:stretch/>
        </p:blipFill>
        <p:spPr>
          <a:xfrm>
            <a:off x="251520" y="971306"/>
            <a:ext cx="8640960" cy="460313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80244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B012C-8870-A95B-B366-84B4A937D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Research purpose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B99102-41BA-CEA0-1844-A4549FC89F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8" t="6534" r="5087" b="8515"/>
          <a:stretch/>
        </p:blipFill>
        <p:spPr>
          <a:xfrm>
            <a:off x="450330" y="1340768"/>
            <a:ext cx="823647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3975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BA55F-79A7-F917-53A7-877851F79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b="1" dirty="0"/>
              <a:t>Example of research steps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CDC40B-DAD7-1875-09EE-76EA8E901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8899" y="1135198"/>
            <a:ext cx="4040188" cy="4215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2BAB1-9EBD-5DAA-9A2C-667FE8ABDB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8898" y="1608393"/>
            <a:ext cx="5285230" cy="37574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Step 1</a:t>
            </a:r>
            <a:r>
              <a:rPr lang="en-GB" sz="1800" dirty="0">
                <a:solidFill>
                  <a:srgbClr val="0070C0"/>
                </a:solidFill>
              </a:rPr>
              <a:t>: Chose a broad topic that also triggers your person interest. Working this way will reduce the feeling that the research you are doing is a chore that will become tedious.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Step 2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</a:rPr>
              <a:t>: Do some reading around the subject.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rgbClr val="00B050"/>
                </a:solidFill>
              </a:rPr>
              <a:t>Step 3</a:t>
            </a:r>
            <a:r>
              <a:rPr lang="en-GB" sz="1800" dirty="0">
                <a:solidFill>
                  <a:srgbClr val="00B050"/>
                </a:solidFill>
              </a:rPr>
              <a:t>: Narrow down your thinking to a specific. Being too wide your research may end up waffling.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C00000"/>
                </a:solidFill>
              </a:rPr>
              <a:t>Step 4</a:t>
            </a:r>
            <a:r>
              <a:rPr lang="en-GB" sz="1800" dirty="0">
                <a:solidFill>
                  <a:srgbClr val="C00000"/>
                </a:solidFill>
              </a:rPr>
              <a:t>: To further specify your research, narrow down to a problem you see practically of one that occurs to you from a theoretical point of view.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F092CE-0C50-B30F-1231-941927E459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68144" y="1210917"/>
            <a:ext cx="2448272" cy="4215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B2638D-684D-FD13-6D51-3BD6911B4C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14033" y="1684112"/>
            <a:ext cx="3165484" cy="32193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solidFill>
                  <a:srgbClr val="0070C0"/>
                </a:solidFill>
              </a:rPr>
              <a:t>Step 1</a:t>
            </a:r>
            <a:r>
              <a:rPr lang="en-GB" sz="1700" dirty="0">
                <a:solidFill>
                  <a:srgbClr val="0070C0"/>
                </a:solidFill>
              </a:rPr>
              <a:t>: Mental illness in older adults.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>
                <a:solidFill>
                  <a:schemeClr val="accent6">
                    <a:lumMod val="75000"/>
                  </a:schemeClr>
                </a:solidFill>
              </a:rPr>
              <a:t>Step 2: 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</a:rPr>
              <a:t>Read articles, books, reports around the subject.</a:t>
            </a:r>
          </a:p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b="1" dirty="0">
                <a:solidFill>
                  <a:srgbClr val="00B050"/>
                </a:solidFill>
              </a:rPr>
              <a:t>Step 3: </a:t>
            </a:r>
            <a:r>
              <a:rPr lang="en-GB" sz="1700" dirty="0">
                <a:solidFill>
                  <a:srgbClr val="00B050"/>
                </a:solidFill>
              </a:rPr>
              <a:t>Focus on the mental health of older adults with dementia.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>
                <a:solidFill>
                  <a:srgbClr val="C00000"/>
                </a:solidFill>
              </a:rPr>
              <a:t>Step 4: </a:t>
            </a:r>
            <a:r>
              <a:rPr lang="en-GB" sz="1700" dirty="0">
                <a:solidFill>
                  <a:srgbClr val="C00000"/>
                </a:solidFill>
              </a:rPr>
              <a:t>Research theory around the impact of dementia on the mental health of older adults.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414081-B333-4B3C-6CC3-5667CFDC9676}"/>
              </a:ext>
            </a:extLst>
          </p:cNvPr>
          <p:cNvCxnSpPr>
            <a:cxnSpLocks/>
          </p:cNvCxnSpPr>
          <p:nvPr/>
        </p:nvCxnSpPr>
        <p:spPr>
          <a:xfrm>
            <a:off x="5724128" y="1135198"/>
            <a:ext cx="0" cy="459805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90BAEC4-B317-39C4-EAB5-7D3B2D417210}"/>
              </a:ext>
            </a:extLst>
          </p:cNvPr>
          <p:cNvCxnSpPr>
            <a:cxnSpLocks/>
          </p:cNvCxnSpPr>
          <p:nvPr/>
        </p:nvCxnSpPr>
        <p:spPr>
          <a:xfrm>
            <a:off x="366890" y="1608393"/>
            <a:ext cx="860692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08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37B22-0FC8-C08D-6E41-616597CE2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What are some of the research methodologies?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4901B2-759C-B135-324D-97FF343BFC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66831" y="1600201"/>
            <a:ext cx="6210337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6898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00720-EE0C-4DDB-760F-078A2D569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Research methodology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4994E5F-84AF-7D8D-E5E1-11FF134C8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48" y="1560414"/>
            <a:ext cx="8949704" cy="373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674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93DA6-13A3-3C46-009A-D3AFCD98D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Quantitative Research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656A47-F4C8-A974-8F39-F19A364306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798" y="1305377"/>
            <a:ext cx="6742403" cy="4247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776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67892-7B10-E291-B746-4DD97A388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Qualitative Research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84B455-53D4-9367-8BA5-7FE7602A6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997" y="1124744"/>
            <a:ext cx="7272005" cy="448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4637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21A88-B384-A163-15D9-1CE700E7E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Data Collection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E3786-FC6C-281B-05FA-D42D369B0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6995120" cy="4392489"/>
          </a:xfrm>
        </p:spPr>
        <p:txBody>
          <a:bodyPr>
            <a:normAutofit/>
          </a:bodyPr>
          <a:lstStyle/>
          <a:p>
            <a:r>
              <a:rPr lang="en-GB" sz="2800" dirty="0"/>
              <a:t>Surveys (close-ended and open-ended questions)</a:t>
            </a:r>
          </a:p>
          <a:p>
            <a:r>
              <a:rPr lang="en-GB" sz="2800" dirty="0"/>
              <a:t>Individual in-depth interviews (assist knowing individual’s beliefs, values and attitudes)</a:t>
            </a:r>
          </a:p>
          <a:p>
            <a:r>
              <a:rPr lang="en-GB" sz="2800" dirty="0"/>
              <a:t>Focus group discussions</a:t>
            </a:r>
          </a:p>
          <a:p>
            <a:r>
              <a:rPr lang="en-GB" sz="2800" dirty="0"/>
              <a:t>Participant observations</a:t>
            </a:r>
          </a:p>
          <a:p>
            <a:r>
              <a:rPr lang="en-GB" sz="2800" dirty="0"/>
              <a:t>Secondary data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EC8212-CB02-8BC4-6EA0-34FED565DE51}"/>
              </a:ext>
            </a:extLst>
          </p:cNvPr>
          <p:cNvSpPr txBox="1"/>
          <p:nvPr/>
        </p:nvSpPr>
        <p:spPr>
          <a:xfrm>
            <a:off x="5662464" y="4941168"/>
            <a:ext cx="30243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Kawulich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2005)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76259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D0C38-7B7F-C70E-36AF-0104AADB8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Sample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A573B-CF9B-869B-558C-7B6D0E928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3124943"/>
          </a:xfrm>
        </p:spPr>
        <p:txBody>
          <a:bodyPr/>
          <a:lstStyle/>
          <a:p>
            <a:r>
              <a:rPr lang="en-GB" b="0" i="0" dirty="0">
                <a:effectLst/>
              </a:rPr>
              <a:t>A sample is a smaller set of data that a researcher chooses or selects from a larger population.</a:t>
            </a:r>
          </a:p>
          <a:p>
            <a:r>
              <a:rPr lang="en-GB" dirty="0"/>
              <a:t>Such as a slice!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1D1A6D-BCC8-7B0B-D764-99B987F8600F}"/>
              </a:ext>
            </a:extLst>
          </p:cNvPr>
          <p:cNvSpPr txBox="1"/>
          <p:nvPr/>
        </p:nvSpPr>
        <p:spPr>
          <a:xfrm>
            <a:off x="4427984" y="5242816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Levy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Lemeshow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(2013)</a:t>
            </a:r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6CD86D-4B1C-4249-1755-77ADEA0076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112" y="1245852"/>
            <a:ext cx="2570346" cy="297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751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DC994-1BAF-DBB3-DBE2-00C2BDE66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Group Activity: 30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3086E-A959-30BD-3858-BA7659497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your group, select one topic and develop a plan for research. </a:t>
            </a:r>
          </a:p>
          <a:p>
            <a:r>
              <a:rPr lang="en-GB" dirty="0"/>
              <a:t>The topic should be related to health and social care. </a:t>
            </a:r>
          </a:p>
          <a:p>
            <a:r>
              <a:rPr lang="en-GB" dirty="0"/>
              <a:t>Write your answer to this week’s Forum on Moodle.</a:t>
            </a:r>
          </a:p>
          <a:p>
            <a:r>
              <a:rPr lang="en-GB" dirty="0"/>
              <a:t>You need to decide following: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i="1" dirty="0"/>
              <a:t>What is your research question?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i="1" dirty="0"/>
              <a:t>What method you could use? 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i="1" dirty="0"/>
              <a:t>What will be the sample size?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47103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22E71-BD30-A81E-CCE8-72A2B9D54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B7858F-1D0B-1532-4852-BCB2A98BB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147248" cy="4392489"/>
          </a:xfrm>
        </p:spPr>
        <p:txBody>
          <a:bodyPr>
            <a:normAutofit/>
          </a:bodyPr>
          <a:lstStyle/>
          <a:p>
            <a:r>
              <a:rPr lang="en-GB" sz="2800" dirty="0"/>
              <a:t>Today we have learnt research approaches and the methodology and process of research in health and social care.</a:t>
            </a:r>
          </a:p>
          <a:p>
            <a:r>
              <a:rPr lang="en-GB" sz="2800" dirty="0"/>
              <a:t>The purpose of research is to discover answers to questions through the application of scientific procedure. </a:t>
            </a:r>
          </a:p>
          <a:p>
            <a:r>
              <a:rPr lang="en-GB" sz="2800" dirty="0"/>
              <a:t>The main aim of research is to find out the truth which is hidden, and which has not been discovered yet. </a:t>
            </a:r>
          </a:p>
          <a:p>
            <a:endParaRPr lang="en-GB" sz="3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4868C8-69D8-78FF-422A-84E741B91D58}"/>
              </a:ext>
            </a:extLst>
          </p:cNvPr>
          <p:cNvSpPr txBox="1"/>
          <p:nvPr/>
        </p:nvSpPr>
        <p:spPr>
          <a:xfrm>
            <a:off x="5364088" y="5332567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(Pandey and Pandey, 2021)</a:t>
            </a:r>
          </a:p>
        </p:txBody>
      </p:sp>
    </p:spTree>
    <p:extLst>
      <p:ext uri="{BB962C8B-B14F-4D97-AF65-F5344CB8AC3E}">
        <p14:creationId xmlns:p14="http://schemas.microsoft.com/office/powerpoint/2010/main" val="4077730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A5444-4606-F1E0-1CF4-B0AEEDD6D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79F43-B587-7FC0-0EE1-4061C7616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1700808"/>
            <a:ext cx="3556992" cy="3556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5854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2B569-DEBF-FCAA-FDE9-0FCA96359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0F862-995D-EC60-4BDF-F437E055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112568"/>
          </a:xfrm>
        </p:spPr>
        <p:txBody>
          <a:bodyPr>
            <a:normAutofit/>
          </a:bodyPr>
          <a:lstStyle/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Fellows, R.F. and Liu, A.M. (2021).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Research methods for construction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endParaRPr lang="en-GB" sz="20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Kawulich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B.B. (2005), May. Participant observation as a data collection method. In Forum qualitative 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sozialforschung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/forum: Qualitative social research (Vol. 6, No. 2).</a:t>
            </a:r>
          </a:p>
          <a:p>
            <a:endParaRPr lang="en-GB" sz="20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Levy and 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Lemeshow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(2013).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Sampling of populations: methods and applications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Pandey, P. and Pandey, M.M. (2021).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Research methodology tools and techniques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Bridge 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Center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sz="2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sz="2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876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757</Words>
  <Application>Microsoft Office PowerPoint</Application>
  <PresentationFormat>On-screen Show (4:3)</PresentationFormat>
  <Paragraphs>98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-apple-system</vt:lpstr>
      <vt:lpstr>Myriad Pro</vt:lpstr>
      <vt:lpstr>Arial</vt:lpstr>
      <vt:lpstr>Calibri</vt:lpstr>
      <vt:lpstr>Rockwell Condensed</vt:lpstr>
      <vt:lpstr>Times New Roman</vt:lpstr>
      <vt:lpstr>20140311PresentationUWTSDTemplate</vt:lpstr>
      <vt:lpstr>   Changemakers: Creativity and Value Creation  (BMHP5014)  Week 3 Unit 2: The worst possible idea Topic 1: Choosing the right approach Topic 2: Finding a needle in a haystack </vt:lpstr>
      <vt:lpstr>Objectives of session…</vt:lpstr>
      <vt:lpstr>Introduction </vt:lpstr>
      <vt:lpstr>Three distinct strategies</vt:lpstr>
      <vt:lpstr>Research is the creation</vt:lpstr>
      <vt:lpstr>Research Reasoning Approaches </vt:lpstr>
      <vt:lpstr>Reasoning approaches </vt:lpstr>
      <vt:lpstr>Group activity: 30 mins</vt:lpstr>
      <vt:lpstr>Inductive reasoning</vt:lpstr>
      <vt:lpstr>Individual Task: 10 mins</vt:lpstr>
      <vt:lpstr>Abduction reasoning</vt:lpstr>
      <vt:lpstr>Research purpose</vt:lpstr>
      <vt:lpstr>Example of research steps</vt:lpstr>
      <vt:lpstr>What are some of the research methodologies?</vt:lpstr>
      <vt:lpstr>Research methodology</vt:lpstr>
      <vt:lpstr>Quantitative Research</vt:lpstr>
      <vt:lpstr>Qualitative Research</vt:lpstr>
      <vt:lpstr>Data Collection Methods</vt:lpstr>
      <vt:lpstr>Sample size</vt:lpstr>
      <vt:lpstr>Group Activity: 30 mins</vt:lpstr>
      <vt:lpstr>Conclusion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Eleni Koutsogeorgou-Andreou</cp:lastModifiedBy>
  <cp:revision>144</cp:revision>
  <cp:lastPrinted>2021-01-18T19:39:53Z</cp:lastPrinted>
  <dcterms:created xsi:type="dcterms:W3CDTF">2020-06-13T21:56:47Z</dcterms:created>
  <dcterms:modified xsi:type="dcterms:W3CDTF">2024-06-14T15:51:03Z</dcterms:modified>
</cp:coreProperties>
</file>