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5"/>
    <p:sldId id="257" r:id="rId66"/>
    <p:sldId id="258" r:id="rId67"/>
    <p:sldId id="259" r:id="rId68"/>
    <p:sldId id="260" r:id="rId69"/>
    <p:sldId id="261" r:id="rId70"/>
    <p:sldId id="262" r:id="rId71"/>
    <p:sldId id="263" r:id="rId7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Codec Pro ExtraBold" charset="1" panose="00000700000000000000"/>
      <p:regular r:id="rId10"/>
    </p:embeddedFont>
    <p:embeddedFont>
      <p:font typeface="Codec Pro ExtraBold Bold" charset="1" panose="00000900000000000000"/>
      <p:regular r:id="rId11"/>
    </p:embeddedFont>
    <p:embeddedFont>
      <p:font typeface="Days" charset="1" panose="02000505050000020004"/>
      <p:regular r:id="rId12"/>
    </p:embeddedFont>
    <p:embeddedFont>
      <p:font typeface="Canva Sans 1" charset="1" panose="020B0503030501040103"/>
      <p:regular r:id="rId13"/>
    </p:embeddedFont>
    <p:embeddedFont>
      <p:font typeface="Canva Sans 1 Bold" charset="1" panose="020B0803030501040103"/>
      <p:regular r:id="rId14"/>
    </p:embeddedFont>
    <p:embeddedFont>
      <p:font typeface="Canva Sans 1 Italics" charset="1" panose="020B0503030501040103"/>
      <p:regular r:id="rId15"/>
    </p:embeddedFont>
    <p:embeddedFont>
      <p:font typeface="Canva Sans 1 Bold Italics" charset="1" panose="020B0803030501040103"/>
      <p:regular r:id="rId16"/>
    </p:embeddedFont>
    <p:embeddedFont>
      <p:font typeface="Agrandir Narrow" charset="1" panose="00000506000000000000"/>
      <p:regular r:id="rId17"/>
    </p:embeddedFont>
    <p:embeddedFont>
      <p:font typeface="Agrandir Narrow Bold" charset="1" panose="00000806000000000000"/>
      <p:regular r:id="rId18"/>
    </p:embeddedFont>
    <p:embeddedFont>
      <p:font typeface="Agrandir Narrow Italics" charset="1" panose="00000506000000000000"/>
      <p:regular r:id="rId19"/>
    </p:embeddedFont>
    <p:embeddedFont>
      <p:font typeface="Agrandir Narrow Bold Italics" charset="1" panose="00000806000000000000"/>
      <p:regular r:id="rId20"/>
    </p:embeddedFont>
    <p:embeddedFont>
      <p:font typeface="Agrandir Narrow Thin" charset="1" panose="00000206000000000000"/>
      <p:regular r:id="rId21"/>
    </p:embeddedFont>
    <p:embeddedFont>
      <p:font typeface="Agrandir Narrow Thin Italics" charset="1" panose="00000206000000000000"/>
      <p:regular r:id="rId22"/>
    </p:embeddedFont>
    <p:embeddedFont>
      <p:font typeface="Agrandir Narrow Medium" charset="1" panose="00000606000000000000"/>
      <p:regular r:id="rId23"/>
    </p:embeddedFont>
    <p:embeddedFont>
      <p:font typeface="Agrandir Narrow Medium Italics" charset="1" panose="00000606000000000000"/>
      <p:regular r:id="rId24"/>
    </p:embeddedFont>
    <p:embeddedFont>
      <p:font typeface="Agrandir Narrow Ultra-Bold" charset="1" panose="00000906000000000000"/>
      <p:regular r:id="rId25"/>
    </p:embeddedFont>
    <p:embeddedFont>
      <p:font typeface="Agrandir Narrow Ultra-Bold Italics" charset="1" panose="00000906000000000000"/>
      <p:regular r:id="rId26"/>
    </p:embeddedFont>
    <p:embeddedFont>
      <p:font typeface="Agrandir Narrow Heavy" charset="1" panose="00000A06000000000000"/>
      <p:regular r:id="rId27"/>
    </p:embeddedFont>
    <p:embeddedFont>
      <p:font typeface="Agrandir Narrow Heavy Italics" charset="1" panose="00000A06000000000000"/>
      <p:regular r:id="rId28"/>
    </p:embeddedFont>
    <p:embeddedFont>
      <p:font typeface="Canva Sans 2" charset="1" panose="020B0503030501040103"/>
      <p:regular r:id="rId29"/>
    </p:embeddedFont>
    <p:embeddedFont>
      <p:font typeface="Canva Sans 2 Bold" charset="1" panose="020B0803030501040103"/>
      <p:regular r:id="rId30"/>
    </p:embeddedFont>
    <p:embeddedFont>
      <p:font typeface="Canva Sans 2 Italics" charset="1" panose="020B0503030501040103"/>
      <p:regular r:id="rId31"/>
    </p:embeddedFont>
    <p:embeddedFont>
      <p:font typeface="Canva Sans 2 Bold Italics" charset="1" panose="020B0803030501040103"/>
      <p:regular r:id="rId32"/>
    </p:embeddedFont>
    <p:embeddedFont>
      <p:font typeface="Canva Sans 2 Medium" charset="1" panose="020B0603030501040103"/>
      <p:regular r:id="rId33"/>
    </p:embeddedFont>
    <p:embeddedFont>
      <p:font typeface="Canva Sans 2 Medium Italics" charset="1" panose="020B0603030501040103"/>
      <p:regular r:id="rId34"/>
    </p:embeddedFont>
    <p:embeddedFont>
      <p:font typeface="Poppins" charset="1" panose="00000500000000000000"/>
      <p:regular r:id="rId35"/>
    </p:embeddedFont>
    <p:embeddedFont>
      <p:font typeface="Poppins Bold" charset="1" panose="00000800000000000000"/>
      <p:regular r:id="rId36"/>
    </p:embeddedFont>
    <p:embeddedFont>
      <p:font typeface="Poppins Italics" charset="1" panose="00000500000000000000"/>
      <p:regular r:id="rId37"/>
    </p:embeddedFont>
    <p:embeddedFont>
      <p:font typeface="Poppins Bold Italics" charset="1" panose="00000800000000000000"/>
      <p:regular r:id="rId38"/>
    </p:embeddedFont>
    <p:embeddedFont>
      <p:font typeface="Poppins Thin" charset="1" panose="00000300000000000000"/>
      <p:regular r:id="rId39"/>
    </p:embeddedFont>
    <p:embeddedFont>
      <p:font typeface="Poppins Thin Italics" charset="1" panose="00000300000000000000"/>
      <p:regular r:id="rId40"/>
    </p:embeddedFont>
    <p:embeddedFont>
      <p:font typeface="Poppins Extra-Light" charset="1" panose="00000300000000000000"/>
      <p:regular r:id="rId41"/>
    </p:embeddedFont>
    <p:embeddedFont>
      <p:font typeface="Poppins Extra-Light Italics" charset="1" panose="00000300000000000000"/>
      <p:regular r:id="rId42"/>
    </p:embeddedFont>
    <p:embeddedFont>
      <p:font typeface="Poppins Light" charset="1" panose="00000400000000000000"/>
      <p:regular r:id="rId43"/>
    </p:embeddedFont>
    <p:embeddedFont>
      <p:font typeface="Poppins Light Italics" charset="1" panose="00000400000000000000"/>
      <p:regular r:id="rId44"/>
    </p:embeddedFont>
    <p:embeddedFont>
      <p:font typeface="Poppins Medium" charset="1" panose="00000600000000000000"/>
      <p:regular r:id="rId45"/>
    </p:embeddedFont>
    <p:embeddedFont>
      <p:font typeface="Poppins Medium Italics" charset="1" panose="00000600000000000000"/>
      <p:regular r:id="rId46"/>
    </p:embeddedFont>
    <p:embeddedFont>
      <p:font typeface="Poppins Semi-Bold" charset="1" panose="00000700000000000000"/>
      <p:regular r:id="rId47"/>
    </p:embeddedFont>
    <p:embeddedFont>
      <p:font typeface="Poppins Semi-Bold Italics" charset="1" panose="00000700000000000000"/>
      <p:regular r:id="rId48"/>
    </p:embeddedFont>
    <p:embeddedFont>
      <p:font typeface="Poppins Ultra-Bold" charset="1" panose="00000900000000000000"/>
      <p:regular r:id="rId49"/>
    </p:embeddedFont>
    <p:embeddedFont>
      <p:font typeface="Poppins Ultra-Bold Italics" charset="1" panose="00000900000000000000"/>
      <p:regular r:id="rId50"/>
    </p:embeddedFont>
    <p:embeddedFont>
      <p:font typeface="Poppins Heavy" charset="1" panose="00000A00000000000000"/>
      <p:regular r:id="rId51"/>
    </p:embeddedFont>
    <p:embeddedFont>
      <p:font typeface="Poppins Heavy Italics" charset="1" panose="00000A00000000000000"/>
      <p:regular r:id="rId52"/>
    </p:embeddedFont>
    <p:embeddedFont>
      <p:font typeface="Open Sauce" charset="1" panose="00000500000000000000"/>
      <p:regular r:id="rId53"/>
    </p:embeddedFont>
    <p:embeddedFont>
      <p:font typeface="Open Sauce Bold" charset="1" panose="00000800000000000000"/>
      <p:regular r:id="rId54"/>
    </p:embeddedFont>
    <p:embeddedFont>
      <p:font typeface="Open Sauce Italics" charset="1" panose="00000500000000000000"/>
      <p:regular r:id="rId55"/>
    </p:embeddedFont>
    <p:embeddedFont>
      <p:font typeface="Open Sauce Bold Italics" charset="1" panose="00000800000000000000"/>
      <p:regular r:id="rId56"/>
    </p:embeddedFont>
    <p:embeddedFont>
      <p:font typeface="Open Sauce Light" charset="1" panose="00000400000000000000"/>
      <p:regular r:id="rId57"/>
    </p:embeddedFont>
    <p:embeddedFont>
      <p:font typeface="Open Sauce Light Italics" charset="1" panose="00000400000000000000"/>
      <p:regular r:id="rId58"/>
    </p:embeddedFont>
    <p:embeddedFont>
      <p:font typeface="Open Sauce Medium" charset="1" panose="00000600000000000000"/>
      <p:regular r:id="rId59"/>
    </p:embeddedFont>
    <p:embeddedFont>
      <p:font typeface="Open Sauce Medium Italics" charset="1" panose="00000600000000000000"/>
      <p:regular r:id="rId60"/>
    </p:embeddedFont>
    <p:embeddedFont>
      <p:font typeface="Open Sauce Semi-Bold" charset="1" panose="00000700000000000000"/>
      <p:regular r:id="rId61"/>
    </p:embeddedFont>
    <p:embeddedFont>
      <p:font typeface="Open Sauce Semi-Bold Italics" charset="1" panose="00000700000000000000"/>
      <p:regular r:id="rId62"/>
    </p:embeddedFont>
    <p:embeddedFont>
      <p:font typeface="Open Sauce Heavy" charset="1" panose="00000A00000000000000"/>
      <p:regular r:id="rId63"/>
    </p:embeddedFont>
    <p:embeddedFont>
      <p:font typeface="Open Sauce Heavy Italics" charset="1" panose="00000A00000000000000"/>
      <p:regular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57" Target="fonts/font57.fntdata" Type="http://schemas.openxmlformats.org/officeDocument/2006/relationships/font"/><Relationship Id="rId58" Target="fonts/font58.fntdata" Type="http://schemas.openxmlformats.org/officeDocument/2006/relationships/font"/><Relationship Id="rId59" Target="fonts/font59.fntdata" Type="http://schemas.openxmlformats.org/officeDocument/2006/relationships/font"/><Relationship Id="rId6" Target="fonts/font6.fntdata" Type="http://schemas.openxmlformats.org/officeDocument/2006/relationships/font"/><Relationship Id="rId60" Target="fonts/font60.fntdata" Type="http://schemas.openxmlformats.org/officeDocument/2006/relationships/font"/><Relationship Id="rId61" Target="fonts/font61.fntdata" Type="http://schemas.openxmlformats.org/officeDocument/2006/relationships/font"/><Relationship Id="rId62" Target="fonts/font62.fntdata" Type="http://schemas.openxmlformats.org/officeDocument/2006/relationships/font"/><Relationship Id="rId63" Target="fonts/font63.fntdata" Type="http://schemas.openxmlformats.org/officeDocument/2006/relationships/font"/><Relationship Id="rId64" Target="fonts/font64.fntdata" Type="http://schemas.openxmlformats.org/officeDocument/2006/relationships/font"/><Relationship Id="rId65" Target="slides/slide1.xml" Type="http://schemas.openxmlformats.org/officeDocument/2006/relationships/slide"/><Relationship Id="rId66" Target="slides/slide2.xml" Type="http://schemas.openxmlformats.org/officeDocument/2006/relationships/slide"/><Relationship Id="rId67" Target="slides/slide3.xml" Type="http://schemas.openxmlformats.org/officeDocument/2006/relationships/slide"/><Relationship Id="rId68" Target="slides/slide4.xml" Type="http://schemas.openxmlformats.org/officeDocument/2006/relationships/slide"/><Relationship Id="rId69" Target="slides/slide5.xml" Type="http://schemas.openxmlformats.org/officeDocument/2006/relationships/slide"/><Relationship Id="rId7" Target="fonts/font7.fntdata" Type="http://schemas.openxmlformats.org/officeDocument/2006/relationships/font"/><Relationship Id="rId70" Target="slides/slide6.xml" Type="http://schemas.openxmlformats.org/officeDocument/2006/relationships/slide"/><Relationship Id="rId71" Target="slides/slide7.xml" Type="http://schemas.openxmlformats.org/officeDocument/2006/relationships/slide"/><Relationship Id="rId72" Target="slides/slide8.xml" Type="http://schemas.openxmlformats.org/officeDocument/2006/relationships/slide"/><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jpe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jpeg" Type="http://schemas.openxmlformats.org/officeDocument/2006/relationships/image"/><Relationship Id="rId3" Target="../media/image20.jpe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25.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6.png" Type="http://schemas.openxmlformats.org/officeDocument/2006/relationships/image"/><Relationship Id="rId3" Target="../media/image27.svg" Type="http://schemas.openxmlformats.org/officeDocument/2006/relationships/image"/><Relationship Id="rId4" Target="../media/image28.png" Type="http://schemas.openxmlformats.org/officeDocument/2006/relationships/image"/><Relationship Id="rId5" Target="../media/image29.svg" Type="http://schemas.openxmlformats.org/officeDocument/2006/relationships/image"/><Relationship Id="rId6" Target="../media/image30.png" Type="http://schemas.openxmlformats.org/officeDocument/2006/relationships/image"/><Relationship Id="rId7" Target="../media/image31.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0.png" Type="http://schemas.openxmlformats.org/officeDocument/2006/relationships/image"/><Relationship Id="rId11" Target="../media/image41.svg" Type="http://schemas.openxmlformats.org/officeDocument/2006/relationships/image"/><Relationship Id="rId12" Target="../media/image42.png" Type="http://schemas.openxmlformats.org/officeDocument/2006/relationships/image"/><Relationship Id="rId13" Target="../media/image43.svg" Type="http://schemas.openxmlformats.org/officeDocument/2006/relationships/image"/><Relationship Id="rId14" Target="../media/image44.png" Type="http://schemas.openxmlformats.org/officeDocument/2006/relationships/image"/><Relationship Id="rId15" Target="../media/image45.svg" Type="http://schemas.openxmlformats.org/officeDocument/2006/relationships/image"/><Relationship Id="rId16" Target="../media/image46.png" Type="http://schemas.openxmlformats.org/officeDocument/2006/relationships/image"/><Relationship Id="rId17" Target="../media/image47.svg" Type="http://schemas.openxmlformats.org/officeDocument/2006/relationships/image"/><Relationship Id="rId2" Target="../media/image32.png" Type="http://schemas.openxmlformats.org/officeDocument/2006/relationships/image"/><Relationship Id="rId3" Target="../media/image33.svg" Type="http://schemas.openxmlformats.org/officeDocument/2006/relationships/image"/><Relationship Id="rId4" Target="../media/image34.png" Type="http://schemas.openxmlformats.org/officeDocument/2006/relationships/image"/><Relationship Id="rId5" Target="../media/image35.svg" Type="http://schemas.openxmlformats.org/officeDocument/2006/relationships/image"/><Relationship Id="rId6" Target="../media/image36.png" Type="http://schemas.openxmlformats.org/officeDocument/2006/relationships/image"/><Relationship Id="rId7" Target="../media/image37.svg" Type="http://schemas.openxmlformats.org/officeDocument/2006/relationships/image"/><Relationship Id="rId8" Target="../media/image38.png" Type="http://schemas.openxmlformats.org/officeDocument/2006/relationships/image"/><Relationship Id="rId9" Target="../media/image39.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8.png" Type="http://schemas.openxmlformats.org/officeDocument/2006/relationships/image"/><Relationship Id="rId3" Target="../media/image49.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2.png" Type="http://schemas.openxmlformats.org/officeDocument/2006/relationships/image"/><Relationship Id="rId3" Target="../media/image53.svg" Type="http://schemas.openxmlformats.org/officeDocument/2006/relationships/image"/><Relationship Id="rId4" Target="../media/image54.png" Type="http://schemas.openxmlformats.org/officeDocument/2006/relationships/image"/><Relationship Id="rId5" Target="../media/image55.svg" Type="http://schemas.openxmlformats.org/officeDocument/2006/relationships/image"/><Relationship Id="rId6" Target="../media/image56.png" Type="http://schemas.openxmlformats.org/officeDocument/2006/relationships/image"/><Relationship Id="rId7" Target="../media/image57.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EFFFF"/>
        </a:solidFill>
      </p:bgPr>
    </p:bg>
    <p:spTree>
      <p:nvGrpSpPr>
        <p:cNvPr id="1" name=""/>
        <p:cNvGrpSpPr/>
        <p:nvPr/>
      </p:nvGrpSpPr>
      <p:grpSpPr>
        <a:xfrm>
          <a:off x="0" y="0"/>
          <a:ext cx="0" cy="0"/>
          <a:chOff x="0" y="0"/>
          <a:chExt cx="0" cy="0"/>
        </a:xfrm>
      </p:grpSpPr>
      <p:sp>
        <p:nvSpPr>
          <p:cNvPr name="Freeform 2" id="2"/>
          <p:cNvSpPr/>
          <p:nvPr/>
        </p:nvSpPr>
        <p:spPr>
          <a:xfrm flipH="false" flipV="false" rot="0">
            <a:off x="11087100" y="3086100"/>
            <a:ext cx="7200900" cy="7200900"/>
          </a:xfrm>
          <a:custGeom>
            <a:avLst/>
            <a:gdLst/>
            <a:ahLst/>
            <a:cxnLst/>
            <a:rect r="r" b="b" t="t" l="l"/>
            <a:pathLst>
              <a:path h="7200900" w="7200900">
                <a:moveTo>
                  <a:pt x="0" y="0"/>
                </a:moveTo>
                <a:lnTo>
                  <a:pt x="7200900" y="0"/>
                </a:lnTo>
                <a:lnTo>
                  <a:pt x="7200900" y="7200900"/>
                </a:lnTo>
                <a:lnTo>
                  <a:pt x="0" y="72009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810113" y="2652012"/>
            <a:ext cx="1276987" cy="1276987"/>
          </a:xfrm>
          <a:custGeom>
            <a:avLst/>
            <a:gdLst/>
            <a:ahLst/>
            <a:cxnLst/>
            <a:rect r="r" b="b" t="t" l="l"/>
            <a:pathLst>
              <a:path h="1276987" w="1276987">
                <a:moveTo>
                  <a:pt x="0" y="0"/>
                </a:moveTo>
                <a:lnTo>
                  <a:pt x="1276987" y="0"/>
                </a:lnTo>
                <a:lnTo>
                  <a:pt x="1276987" y="1276987"/>
                </a:lnTo>
                <a:lnTo>
                  <a:pt x="0" y="127698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5720864" y="1427539"/>
            <a:ext cx="482144" cy="467032"/>
          </a:xfrm>
          <a:custGeom>
            <a:avLst/>
            <a:gdLst/>
            <a:ahLst/>
            <a:cxnLst/>
            <a:rect r="r" b="b" t="t" l="l"/>
            <a:pathLst>
              <a:path h="467032" w="482144">
                <a:moveTo>
                  <a:pt x="0" y="0"/>
                </a:moveTo>
                <a:lnTo>
                  <a:pt x="482145" y="0"/>
                </a:lnTo>
                <a:lnTo>
                  <a:pt x="482145" y="467031"/>
                </a:lnTo>
                <a:lnTo>
                  <a:pt x="0" y="46703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7682761">
            <a:off x="-1383321" y="-1859499"/>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6" id="6"/>
          <p:cNvSpPr txBox="true"/>
          <p:nvPr/>
        </p:nvSpPr>
        <p:spPr>
          <a:xfrm rot="0">
            <a:off x="14719876" y="8484651"/>
            <a:ext cx="2926576" cy="773649"/>
          </a:xfrm>
          <a:prstGeom prst="rect">
            <a:avLst/>
          </a:prstGeom>
        </p:spPr>
        <p:txBody>
          <a:bodyPr anchor="t" rtlCol="false" tIns="0" lIns="0" bIns="0" rIns="0">
            <a:spAutoFit/>
          </a:bodyPr>
          <a:lstStyle/>
          <a:p>
            <a:pPr algn="ctr">
              <a:lnSpc>
                <a:spcPts val="3032"/>
              </a:lnSpc>
            </a:pPr>
            <a:r>
              <a:rPr lang="en-US" sz="2166" spc="108">
                <a:solidFill>
                  <a:srgbClr val="FFFFFF"/>
                </a:solidFill>
                <a:latin typeface="Canva Sans 1"/>
              </a:rPr>
              <a:t>Presented By: Shania Hazel Koh</a:t>
            </a:r>
          </a:p>
          <a:p>
            <a:pPr algn="ctr">
              <a:lnSpc>
                <a:spcPts val="3032"/>
              </a:lnSpc>
            </a:pPr>
            <a:r>
              <a:rPr lang="en-US" sz="2166" spc="108">
                <a:solidFill>
                  <a:srgbClr val="FFFFFF"/>
                </a:solidFill>
                <a:latin typeface="Canva Sans 1"/>
              </a:rPr>
              <a:t>2244746</a:t>
            </a:r>
          </a:p>
        </p:txBody>
      </p:sp>
      <p:sp>
        <p:nvSpPr>
          <p:cNvPr name="Freeform 7" id="7"/>
          <p:cNvSpPr/>
          <p:nvPr/>
        </p:nvSpPr>
        <p:spPr>
          <a:xfrm flipH="false" flipV="false" rot="7682761">
            <a:off x="14146738" y="8589103"/>
            <a:ext cx="631420" cy="631420"/>
          </a:xfrm>
          <a:custGeom>
            <a:avLst/>
            <a:gdLst/>
            <a:ahLst/>
            <a:cxnLst/>
            <a:rect r="r" b="b" t="t" l="l"/>
            <a:pathLst>
              <a:path h="631420" w="631420">
                <a:moveTo>
                  <a:pt x="0" y="0"/>
                </a:moveTo>
                <a:lnTo>
                  <a:pt x="631420" y="0"/>
                </a:lnTo>
                <a:lnTo>
                  <a:pt x="631420" y="631420"/>
                </a:lnTo>
                <a:lnTo>
                  <a:pt x="0" y="63142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12544888" y="610090"/>
            <a:ext cx="5101564" cy="2041922"/>
          </a:xfrm>
          <a:custGeom>
            <a:avLst/>
            <a:gdLst/>
            <a:ahLst/>
            <a:cxnLst/>
            <a:rect r="r" b="b" t="t" l="l"/>
            <a:pathLst>
              <a:path h="2041922" w="5101564">
                <a:moveTo>
                  <a:pt x="0" y="0"/>
                </a:moveTo>
                <a:lnTo>
                  <a:pt x="5101564" y="0"/>
                </a:lnTo>
                <a:lnTo>
                  <a:pt x="5101564" y="2041922"/>
                </a:lnTo>
                <a:lnTo>
                  <a:pt x="0" y="2041922"/>
                </a:lnTo>
                <a:lnTo>
                  <a:pt x="0" y="0"/>
                </a:lnTo>
                <a:close/>
              </a:path>
            </a:pathLst>
          </a:custGeom>
          <a:blipFill>
            <a:blip r:embed="rId12"/>
            <a:stretch>
              <a:fillRect l="0" t="0" r="0" b="0"/>
            </a:stretch>
          </a:blipFill>
        </p:spPr>
      </p:sp>
      <p:sp>
        <p:nvSpPr>
          <p:cNvPr name="TextBox 9" id="9"/>
          <p:cNvSpPr txBox="true"/>
          <p:nvPr/>
        </p:nvSpPr>
        <p:spPr>
          <a:xfrm rot="0">
            <a:off x="554780" y="2924175"/>
            <a:ext cx="9893827" cy="5085849"/>
          </a:xfrm>
          <a:prstGeom prst="rect">
            <a:avLst/>
          </a:prstGeom>
        </p:spPr>
        <p:txBody>
          <a:bodyPr anchor="t" rtlCol="false" tIns="0" lIns="0" bIns="0" rIns="0">
            <a:spAutoFit/>
          </a:bodyPr>
          <a:lstStyle/>
          <a:p>
            <a:pPr>
              <a:lnSpc>
                <a:spcPts val="12965"/>
              </a:lnSpc>
            </a:pPr>
            <a:r>
              <a:rPr lang="en-US" sz="10804" spc="734">
                <a:solidFill>
                  <a:srgbClr val="000000"/>
                </a:solidFill>
                <a:latin typeface="Codec Pro ExtraBold"/>
              </a:rPr>
              <a:t>Research Skills Development</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EFFFF"/>
        </a:solidFill>
      </p:bgPr>
    </p:bg>
    <p:spTree>
      <p:nvGrpSpPr>
        <p:cNvPr id="1" name=""/>
        <p:cNvGrpSpPr/>
        <p:nvPr/>
      </p:nvGrpSpPr>
      <p:grpSpPr>
        <a:xfrm>
          <a:off x="0" y="0"/>
          <a:ext cx="0" cy="0"/>
          <a:chOff x="0" y="0"/>
          <a:chExt cx="0" cy="0"/>
        </a:xfrm>
      </p:grpSpPr>
      <p:grpSp>
        <p:nvGrpSpPr>
          <p:cNvPr name="Group 2" id="2"/>
          <p:cNvGrpSpPr/>
          <p:nvPr/>
        </p:nvGrpSpPr>
        <p:grpSpPr>
          <a:xfrm rot="0">
            <a:off x="0" y="0"/>
            <a:ext cx="6272627" cy="10287000"/>
            <a:chOff x="0" y="0"/>
            <a:chExt cx="1652050" cy="2709333"/>
          </a:xfrm>
        </p:grpSpPr>
        <p:sp>
          <p:nvSpPr>
            <p:cNvPr name="Freeform 3" id="3"/>
            <p:cNvSpPr/>
            <p:nvPr/>
          </p:nvSpPr>
          <p:spPr>
            <a:xfrm flipH="false" flipV="false" rot="0">
              <a:off x="0" y="0"/>
              <a:ext cx="1652050" cy="2709333"/>
            </a:xfrm>
            <a:custGeom>
              <a:avLst/>
              <a:gdLst/>
              <a:ahLst/>
              <a:cxnLst/>
              <a:rect r="r" b="b" t="t" l="l"/>
              <a:pathLst>
                <a:path h="2709333" w="1652050">
                  <a:moveTo>
                    <a:pt x="0" y="0"/>
                  </a:moveTo>
                  <a:lnTo>
                    <a:pt x="1652050" y="0"/>
                  </a:lnTo>
                  <a:lnTo>
                    <a:pt x="1652050" y="2709333"/>
                  </a:lnTo>
                  <a:lnTo>
                    <a:pt x="0" y="2709333"/>
                  </a:lnTo>
                  <a:close/>
                </a:path>
              </a:pathLst>
            </a:custGeom>
            <a:solidFill>
              <a:srgbClr val="F37221"/>
            </a:solidFill>
          </p:spPr>
        </p:sp>
        <p:sp>
          <p:nvSpPr>
            <p:cNvPr name="TextBox 4" id="4"/>
            <p:cNvSpPr txBox="true"/>
            <p:nvPr/>
          </p:nvSpPr>
          <p:spPr>
            <a:xfrm>
              <a:off x="0" y="-76200"/>
              <a:ext cx="1652050" cy="2785533"/>
            </a:xfrm>
            <a:prstGeom prst="rect">
              <a:avLst/>
            </a:prstGeom>
          </p:spPr>
          <p:txBody>
            <a:bodyPr anchor="ctr" rtlCol="false" tIns="50800" lIns="50800" bIns="50800" rIns="50800"/>
            <a:lstStyle/>
            <a:p>
              <a:pPr algn="ctr">
                <a:lnSpc>
                  <a:spcPts val="3632"/>
                </a:lnSpc>
              </a:pPr>
            </a:p>
          </p:txBody>
        </p:sp>
      </p:grpSp>
      <p:grpSp>
        <p:nvGrpSpPr>
          <p:cNvPr name="Group 5" id="5"/>
          <p:cNvGrpSpPr/>
          <p:nvPr/>
        </p:nvGrpSpPr>
        <p:grpSpPr>
          <a:xfrm rot="0">
            <a:off x="7234652" y="2968872"/>
            <a:ext cx="4079136" cy="4079136"/>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37221"/>
            </a:solidFill>
          </p:spPr>
        </p:sp>
        <p:sp>
          <p:nvSpPr>
            <p:cNvPr name="TextBox 7" id="7"/>
            <p:cNvSpPr txBox="true"/>
            <p:nvPr/>
          </p:nvSpPr>
          <p:spPr>
            <a:xfrm>
              <a:off x="76200" y="28575"/>
              <a:ext cx="660400" cy="708025"/>
            </a:xfrm>
            <a:prstGeom prst="rect">
              <a:avLst/>
            </a:prstGeom>
          </p:spPr>
          <p:txBody>
            <a:bodyPr anchor="ctr" rtlCol="false" tIns="50800" lIns="50800" bIns="50800" rIns="50800"/>
            <a:lstStyle/>
            <a:p>
              <a:pPr algn="ctr">
                <a:lnSpc>
                  <a:spcPts val="4332"/>
                </a:lnSpc>
              </a:pPr>
              <a:r>
                <a:rPr lang="en-US" sz="3094" spc="30">
                  <a:solidFill>
                    <a:srgbClr val="FFFFFF"/>
                  </a:solidFill>
                  <a:latin typeface="Canva Sans 2"/>
                </a:rPr>
                <a:t>Skills</a:t>
              </a:r>
            </a:p>
          </p:txBody>
        </p:sp>
      </p:grpSp>
      <p:grpSp>
        <p:nvGrpSpPr>
          <p:cNvPr name="Group 8" id="8"/>
          <p:cNvGrpSpPr/>
          <p:nvPr/>
        </p:nvGrpSpPr>
        <p:grpSpPr>
          <a:xfrm rot="0">
            <a:off x="13346991" y="3168378"/>
            <a:ext cx="3912309" cy="1180330"/>
            <a:chOff x="0" y="0"/>
            <a:chExt cx="1347049" cy="406400"/>
          </a:xfrm>
        </p:grpSpPr>
        <p:sp>
          <p:nvSpPr>
            <p:cNvPr name="Freeform 9" id="9"/>
            <p:cNvSpPr/>
            <p:nvPr/>
          </p:nvSpPr>
          <p:spPr>
            <a:xfrm flipH="false" flipV="false" rot="0">
              <a:off x="0" y="0"/>
              <a:ext cx="1347049" cy="406400"/>
            </a:xfrm>
            <a:custGeom>
              <a:avLst/>
              <a:gdLst/>
              <a:ahLst/>
              <a:cxnLst/>
              <a:rect r="r" b="b" t="t" l="l"/>
              <a:pathLst>
                <a:path h="406400" w="1347049">
                  <a:moveTo>
                    <a:pt x="1143849" y="0"/>
                  </a:moveTo>
                  <a:cubicBezTo>
                    <a:pt x="1256073" y="0"/>
                    <a:pt x="1347049" y="90976"/>
                    <a:pt x="1347049" y="203200"/>
                  </a:cubicBezTo>
                  <a:cubicBezTo>
                    <a:pt x="1347049" y="315424"/>
                    <a:pt x="1256073" y="406400"/>
                    <a:pt x="1143849" y="406400"/>
                  </a:cubicBezTo>
                  <a:lnTo>
                    <a:pt x="203200" y="406400"/>
                  </a:lnTo>
                  <a:cubicBezTo>
                    <a:pt x="90976" y="406400"/>
                    <a:pt x="0" y="315424"/>
                    <a:pt x="0" y="203200"/>
                  </a:cubicBezTo>
                  <a:cubicBezTo>
                    <a:pt x="0" y="90976"/>
                    <a:pt x="90976" y="0"/>
                    <a:pt x="203200" y="0"/>
                  </a:cubicBezTo>
                  <a:close/>
                </a:path>
              </a:pathLst>
            </a:custGeom>
            <a:solidFill>
              <a:srgbClr val="F37221"/>
            </a:solidFill>
          </p:spPr>
        </p:sp>
        <p:sp>
          <p:nvSpPr>
            <p:cNvPr name="TextBox 10" id="10"/>
            <p:cNvSpPr txBox="true"/>
            <p:nvPr/>
          </p:nvSpPr>
          <p:spPr>
            <a:xfrm>
              <a:off x="0" y="-28575"/>
              <a:ext cx="1347049" cy="434975"/>
            </a:xfrm>
            <a:prstGeom prst="rect">
              <a:avLst/>
            </a:prstGeom>
          </p:spPr>
          <p:txBody>
            <a:bodyPr anchor="ctr" rtlCol="false" tIns="50800" lIns="50800" bIns="50800" rIns="50800"/>
            <a:lstStyle/>
            <a:p>
              <a:pPr algn="ctr">
                <a:lnSpc>
                  <a:spcPts val="2372"/>
                </a:lnSpc>
              </a:pPr>
              <a:r>
                <a:rPr lang="en-US" sz="1694" spc="16">
                  <a:solidFill>
                    <a:srgbClr val="FFFFFF"/>
                  </a:solidFill>
                  <a:latin typeface="Canva Sans 2"/>
                </a:rPr>
                <a:t>Practical Research Skills</a:t>
              </a:r>
            </a:p>
          </p:txBody>
        </p:sp>
      </p:grpSp>
      <p:grpSp>
        <p:nvGrpSpPr>
          <p:cNvPr name="Group 11" id="11"/>
          <p:cNvGrpSpPr/>
          <p:nvPr/>
        </p:nvGrpSpPr>
        <p:grpSpPr>
          <a:xfrm rot="0">
            <a:off x="12533512" y="871029"/>
            <a:ext cx="3912309" cy="1180330"/>
            <a:chOff x="0" y="0"/>
            <a:chExt cx="1347049" cy="406400"/>
          </a:xfrm>
        </p:grpSpPr>
        <p:sp>
          <p:nvSpPr>
            <p:cNvPr name="Freeform 12" id="12"/>
            <p:cNvSpPr/>
            <p:nvPr/>
          </p:nvSpPr>
          <p:spPr>
            <a:xfrm flipH="false" flipV="false" rot="0">
              <a:off x="0" y="0"/>
              <a:ext cx="1347049" cy="406400"/>
            </a:xfrm>
            <a:custGeom>
              <a:avLst/>
              <a:gdLst/>
              <a:ahLst/>
              <a:cxnLst/>
              <a:rect r="r" b="b" t="t" l="l"/>
              <a:pathLst>
                <a:path h="406400" w="1347049">
                  <a:moveTo>
                    <a:pt x="1143849" y="0"/>
                  </a:moveTo>
                  <a:cubicBezTo>
                    <a:pt x="1256073" y="0"/>
                    <a:pt x="1347049" y="90976"/>
                    <a:pt x="1347049" y="203200"/>
                  </a:cubicBezTo>
                  <a:cubicBezTo>
                    <a:pt x="1347049" y="315424"/>
                    <a:pt x="1256073" y="406400"/>
                    <a:pt x="1143849" y="406400"/>
                  </a:cubicBezTo>
                  <a:lnTo>
                    <a:pt x="203200" y="406400"/>
                  </a:lnTo>
                  <a:cubicBezTo>
                    <a:pt x="90976" y="406400"/>
                    <a:pt x="0" y="315424"/>
                    <a:pt x="0" y="203200"/>
                  </a:cubicBezTo>
                  <a:cubicBezTo>
                    <a:pt x="0" y="90976"/>
                    <a:pt x="90976" y="0"/>
                    <a:pt x="203200" y="0"/>
                  </a:cubicBezTo>
                  <a:close/>
                </a:path>
              </a:pathLst>
            </a:custGeom>
            <a:solidFill>
              <a:srgbClr val="F37221"/>
            </a:solidFill>
          </p:spPr>
        </p:sp>
        <p:sp>
          <p:nvSpPr>
            <p:cNvPr name="TextBox 13" id="13"/>
            <p:cNvSpPr txBox="true"/>
            <p:nvPr/>
          </p:nvSpPr>
          <p:spPr>
            <a:xfrm>
              <a:off x="0" y="-28575"/>
              <a:ext cx="1347049" cy="434975"/>
            </a:xfrm>
            <a:prstGeom prst="rect">
              <a:avLst/>
            </a:prstGeom>
          </p:spPr>
          <p:txBody>
            <a:bodyPr anchor="ctr" rtlCol="false" tIns="50800" lIns="50800" bIns="50800" rIns="50800"/>
            <a:lstStyle/>
            <a:p>
              <a:pPr algn="ctr">
                <a:lnSpc>
                  <a:spcPts val="2372"/>
                </a:lnSpc>
              </a:pPr>
              <a:r>
                <a:rPr lang="en-US" sz="1694" spc="16">
                  <a:solidFill>
                    <a:srgbClr val="FFFFFF"/>
                  </a:solidFill>
                  <a:latin typeface="Canva Sans 2"/>
                </a:rPr>
                <a:t>Information Gathering &amp; Evaluation</a:t>
              </a:r>
            </a:p>
          </p:txBody>
        </p:sp>
      </p:grpSp>
      <p:grpSp>
        <p:nvGrpSpPr>
          <p:cNvPr name="Group 14" id="14"/>
          <p:cNvGrpSpPr/>
          <p:nvPr/>
        </p:nvGrpSpPr>
        <p:grpSpPr>
          <a:xfrm rot="0">
            <a:off x="13346991" y="5465726"/>
            <a:ext cx="3912309" cy="1180330"/>
            <a:chOff x="0" y="0"/>
            <a:chExt cx="1347049" cy="406400"/>
          </a:xfrm>
        </p:grpSpPr>
        <p:sp>
          <p:nvSpPr>
            <p:cNvPr name="Freeform 15" id="15"/>
            <p:cNvSpPr/>
            <p:nvPr/>
          </p:nvSpPr>
          <p:spPr>
            <a:xfrm flipH="false" flipV="false" rot="0">
              <a:off x="0" y="0"/>
              <a:ext cx="1347049" cy="406400"/>
            </a:xfrm>
            <a:custGeom>
              <a:avLst/>
              <a:gdLst/>
              <a:ahLst/>
              <a:cxnLst/>
              <a:rect r="r" b="b" t="t" l="l"/>
              <a:pathLst>
                <a:path h="406400" w="1347049">
                  <a:moveTo>
                    <a:pt x="1143849" y="0"/>
                  </a:moveTo>
                  <a:cubicBezTo>
                    <a:pt x="1256073" y="0"/>
                    <a:pt x="1347049" y="90976"/>
                    <a:pt x="1347049" y="203200"/>
                  </a:cubicBezTo>
                  <a:cubicBezTo>
                    <a:pt x="1347049" y="315424"/>
                    <a:pt x="1256073" y="406400"/>
                    <a:pt x="1143849" y="406400"/>
                  </a:cubicBezTo>
                  <a:lnTo>
                    <a:pt x="203200" y="406400"/>
                  </a:lnTo>
                  <a:cubicBezTo>
                    <a:pt x="90976" y="406400"/>
                    <a:pt x="0" y="315424"/>
                    <a:pt x="0" y="203200"/>
                  </a:cubicBezTo>
                  <a:cubicBezTo>
                    <a:pt x="0" y="90976"/>
                    <a:pt x="90976" y="0"/>
                    <a:pt x="203200" y="0"/>
                  </a:cubicBezTo>
                  <a:close/>
                </a:path>
              </a:pathLst>
            </a:custGeom>
            <a:solidFill>
              <a:srgbClr val="F37221"/>
            </a:solidFill>
          </p:spPr>
        </p:sp>
        <p:sp>
          <p:nvSpPr>
            <p:cNvPr name="TextBox 16" id="16"/>
            <p:cNvSpPr txBox="true"/>
            <p:nvPr/>
          </p:nvSpPr>
          <p:spPr>
            <a:xfrm>
              <a:off x="0" y="-28575"/>
              <a:ext cx="1347049" cy="434975"/>
            </a:xfrm>
            <a:prstGeom prst="rect">
              <a:avLst/>
            </a:prstGeom>
          </p:spPr>
          <p:txBody>
            <a:bodyPr anchor="ctr" rtlCol="false" tIns="50800" lIns="50800" bIns="50800" rIns="50800"/>
            <a:lstStyle/>
            <a:p>
              <a:pPr algn="ctr">
                <a:lnSpc>
                  <a:spcPts val="2372"/>
                </a:lnSpc>
              </a:pPr>
              <a:r>
                <a:rPr lang="en-US" sz="1694" spc="16">
                  <a:solidFill>
                    <a:srgbClr val="FFFFFF"/>
                  </a:solidFill>
                  <a:latin typeface="Canva Sans 2"/>
                </a:rPr>
                <a:t>Collaboration</a:t>
              </a:r>
            </a:p>
          </p:txBody>
        </p:sp>
      </p:grpSp>
      <p:grpSp>
        <p:nvGrpSpPr>
          <p:cNvPr name="Group 17" id="17"/>
          <p:cNvGrpSpPr/>
          <p:nvPr/>
        </p:nvGrpSpPr>
        <p:grpSpPr>
          <a:xfrm rot="0">
            <a:off x="12271649" y="7628392"/>
            <a:ext cx="3912309" cy="1180330"/>
            <a:chOff x="0" y="0"/>
            <a:chExt cx="1347049" cy="406400"/>
          </a:xfrm>
        </p:grpSpPr>
        <p:sp>
          <p:nvSpPr>
            <p:cNvPr name="Freeform 18" id="18"/>
            <p:cNvSpPr/>
            <p:nvPr/>
          </p:nvSpPr>
          <p:spPr>
            <a:xfrm flipH="false" flipV="false" rot="0">
              <a:off x="0" y="0"/>
              <a:ext cx="1347049" cy="406400"/>
            </a:xfrm>
            <a:custGeom>
              <a:avLst/>
              <a:gdLst/>
              <a:ahLst/>
              <a:cxnLst/>
              <a:rect r="r" b="b" t="t" l="l"/>
              <a:pathLst>
                <a:path h="406400" w="1347049">
                  <a:moveTo>
                    <a:pt x="1143849" y="0"/>
                  </a:moveTo>
                  <a:cubicBezTo>
                    <a:pt x="1256073" y="0"/>
                    <a:pt x="1347049" y="90976"/>
                    <a:pt x="1347049" y="203200"/>
                  </a:cubicBezTo>
                  <a:cubicBezTo>
                    <a:pt x="1347049" y="315424"/>
                    <a:pt x="1256073" y="406400"/>
                    <a:pt x="1143849" y="406400"/>
                  </a:cubicBezTo>
                  <a:lnTo>
                    <a:pt x="203200" y="406400"/>
                  </a:lnTo>
                  <a:cubicBezTo>
                    <a:pt x="90976" y="406400"/>
                    <a:pt x="0" y="315424"/>
                    <a:pt x="0" y="203200"/>
                  </a:cubicBezTo>
                  <a:cubicBezTo>
                    <a:pt x="0" y="90976"/>
                    <a:pt x="90976" y="0"/>
                    <a:pt x="203200" y="0"/>
                  </a:cubicBezTo>
                  <a:close/>
                </a:path>
              </a:pathLst>
            </a:custGeom>
            <a:solidFill>
              <a:srgbClr val="F37221"/>
            </a:solidFill>
          </p:spPr>
        </p:sp>
        <p:sp>
          <p:nvSpPr>
            <p:cNvPr name="TextBox 19" id="19"/>
            <p:cNvSpPr txBox="true"/>
            <p:nvPr/>
          </p:nvSpPr>
          <p:spPr>
            <a:xfrm>
              <a:off x="0" y="-28575"/>
              <a:ext cx="1347049" cy="434975"/>
            </a:xfrm>
            <a:prstGeom prst="rect">
              <a:avLst/>
            </a:prstGeom>
          </p:spPr>
          <p:txBody>
            <a:bodyPr anchor="ctr" rtlCol="false" tIns="50800" lIns="50800" bIns="50800" rIns="50800"/>
            <a:lstStyle/>
            <a:p>
              <a:pPr algn="ctr">
                <a:lnSpc>
                  <a:spcPts val="2372"/>
                </a:lnSpc>
              </a:pPr>
              <a:r>
                <a:rPr lang="en-US" sz="1694" spc="16">
                  <a:solidFill>
                    <a:srgbClr val="FFFFFF"/>
                  </a:solidFill>
                  <a:latin typeface="Canva Sans 2"/>
                </a:rPr>
                <a:t>Academic Self-Efficacy</a:t>
              </a:r>
            </a:p>
          </p:txBody>
        </p:sp>
      </p:grpSp>
      <p:sp>
        <p:nvSpPr>
          <p:cNvPr name="Freeform 20" id="20"/>
          <p:cNvSpPr/>
          <p:nvPr/>
        </p:nvSpPr>
        <p:spPr>
          <a:xfrm flipH="false" flipV="false" rot="1605981">
            <a:off x="9859596" y="7504450"/>
            <a:ext cx="2173107" cy="613903"/>
          </a:xfrm>
          <a:custGeom>
            <a:avLst/>
            <a:gdLst/>
            <a:ahLst/>
            <a:cxnLst/>
            <a:rect r="r" b="b" t="t" l="l"/>
            <a:pathLst>
              <a:path h="613903" w="2173107">
                <a:moveTo>
                  <a:pt x="0" y="0"/>
                </a:moveTo>
                <a:lnTo>
                  <a:pt x="2173107" y="0"/>
                </a:lnTo>
                <a:lnTo>
                  <a:pt x="2173107" y="613903"/>
                </a:lnTo>
                <a:lnTo>
                  <a:pt x="0" y="61390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1" id="21"/>
          <p:cNvSpPr/>
          <p:nvPr/>
        </p:nvSpPr>
        <p:spPr>
          <a:xfrm flipH="true" flipV="false" rot="8900250">
            <a:off x="9859596" y="1744408"/>
            <a:ext cx="2173107" cy="613903"/>
          </a:xfrm>
          <a:custGeom>
            <a:avLst/>
            <a:gdLst/>
            <a:ahLst/>
            <a:cxnLst/>
            <a:rect r="r" b="b" t="t" l="l"/>
            <a:pathLst>
              <a:path h="613903" w="2173107">
                <a:moveTo>
                  <a:pt x="2173107" y="0"/>
                </a:moveTo>
                <a:lnTo>
                  <a:pt x="0" y="0"/>
                </a:lnTo>
                <a:lnTo>
                  <a:pt x="0" y="613903"/>
                </a:lnTo>
                <a:lnTo>
                  <a:pt x="2173107" y="613903"/>
                </a:lnTo>
                <a:lnTo>
                  <a:pt x="2173107"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2" id="22"/>
          <p:cNvSpPr/>
          <p:nvPr/>
        </p:nvSpPr>
        <p:spPr>
          <a:xfrm flipH="false" flipV="false" rot="171434">
            <a:off x="11390837" y="5821086"/>
            <a:ext cx="1715468" cy="469609"/>
          </a:xfrm>
          <a:custGeom>
            <a:avLst/>
            <a:gdLst/>
            <a:ahLst/>
            <a:cxnLst/>
            <a:rect r="r" b="b" t="t" l="l"/>
            <a:pathLst>
              <a:path h="469609" w="1715468">
                <a:moveTo>
                  <a:pt x="0" y="0"/>
                </a:moveTo>
                <a:lnTo>
                  <a:pt x="1715468" y="0"/>
                </a:lnTo>
                <a:lnTo>
                  <a:pt x="1715468" y="469610"/>
                </a:lnTo>
                <a:lnTo>
                  <a:pt x="0" y="46961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23" id="23"/>
          <p:cNvSpPr txBox="true"/>
          <p:nvPr/>
        </p:nvSpPr>
        <p:spPr>
          <a:xfrm rot="0">
            <a:off x="141025" y="2281227"/>
            <a:ext cx="5753669" cy="5036058"/>
          </a:xfrm>
          <a:prstGeom prst="rect">
            <a:avLst/>
          </a:prstGeom>
        </p:spPr>
        <p:txBody>
          <a:bodyPr anchor="t" rtlCol="false" tIns="0" lIns="0" bIns="0" rIns="0">
            <a:spAutoFit/>
          </a:bodyPr>
          <a:lstStyle/>
          <a:p>
            <a:pPr>
              <a:lnSpc>
                <a:spcPts val="9935"/>
              </a:lnSpc>
              <a:spcBef>
                <a:spcPct val="0"/>
              </a:spcBef>
            </a:pPr>
            <a:r>
              <a:rPr lang="en-US" sz="7199" spc="359">
                <a:solidFill>
                  <a:srgbClr val="FDFBFB"/>
                </a:solidFill>
                <a:latin typeface="Canva Sans 1 Bold"/>
              </a:rPr>
              <a:t>What are some skills that I’ve developed?</a:t>
            </a:r>
          </a:p>
        </p:txBody>
      </p:sp>
      <p:sp>
        <p:nvSpPr>
          <p:cNvPr name="Freeform 24" id="24"/>
          <p:cNvSpPr/>
          <p:nvPr/>
        </p:nvSpPr>
        <p:spPr>
          <a:xfrm flipH="false" flipV="false" rot="-1017704">
            <a:off x="11411388" y="3773597"/>
            <a:ext cx="1715468" cy="469609"/>
          </a:xfrm>
          <a:custGeom>
            <a:avLst/>
            <a:gdLst/>
            <a:ahLst/>
            <a:cxnLst/>
            <a:rect r="r" b="b" t="t" l="l"/>
            <a:pathLst>
              <a:path h="469609" w="1715468">
                <a:moveTo>
                  <a:pt x="0" y="0"/>
                </a:moveTo>
                <a:lnTo>
                  <a:pt x="1715468" y="0"/>
                </a:lnTo>
                <a:lnTo>
                  <a:pt x="1715468" y="469610"/>
                </a:lnTo>
                <a:lnTo>
                  <a:pt x="0" y="46961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5F5F5"/>
        </a:solidFill>
      </p:bgPr>
    </p:bg>
    <p:spTree>
      <p:nvGrpSpPr>
        <p:cNvPr id="1" name=""/>
        <p:cNvGrpSpPr/>
        <p:nvPr/>
      </p:nvGrpSpPr>
      <p:grpSpPr>
        <a:xfrm>
          <a:off x="0" y="0"/>
          <a:ext cx="0" cy="0"/>
          <a:chOff x="0" y="0"/>
          <a:chExt cx="0" cy="0"/>
        </a:xfrm>
      </p:grpSpPr>
      <p:sp>
        <p:nvSpPr>
          <p:cNvPr name="Freeform 2" id="2"/>
          <p:cNvSpPr/>
          <p:nvPr/>
        </p:nvSpPr>
        <p:spPr>
          <a:xfrm flipH="false" flipV="false" rot="5015114">
            <a:off x="9740863" y="2343404"/>
            <a:ext cx="15802157" cy="9423832"/>
          </a:xfrm>
          <a:custGeom>
            <a:avLst/>
            <a:gdLst/>
            <a:ahLst/>
            <a:cxnLst/>
            <a:rect r="r" b="b" t="t" l="l"/>
            <a:pathLst>
              <a:path h="9423832" w="15802157">
                <a:moveTo>
                  <a:pt x="0" y="0"/>
                </a:moveTo>
                <a:lnTo>
                  <a:pt x="15802157" y="0"/>
                </a:lnTo>
                <a:lnTo>
                  <a:pt x="15802157" y="9423832"/>
                </a:lnTo>
                <a:lnTo>
                  <a:pt x="0" y="942383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grpSp>
        <p:nvGrpSpPr>
          <p:cNvPr name="Group 3" id="3"/>
          <p:cNvGrpSpPr/>
          <p:nvPr/>
        </p:nvGrpSpPr>
        <p:grpSpPr>
          <a:xfrm rot="0">
            <a:off x="719279" y="767766"/>
            <a:ext cx="16849442" cy="8751469"/>
            <a:chOff x="0" y="0"/>
            <a:chExt cx="4437713" cy="2304914"/>
          </a:xfrm>
        </p:grpSpPr>
        <p:sp>
          <p:nvSpPr>
            <p:cNvPr name="Freeform 4" id="4"/>
            <p:cNvSpPr/>
            <p:nvPr/>
          </p:nvSpPr>
          <p:spPr>
            <a:xfrm flipH="false" flipV="false" rot="0">
              <a:off x="0" y="0"/>
              <a:ext cx="4437713" cy="2304914"/>
            </a:xfrm>
            <a:custGeom>
              <a:avLst/>
              <a:gdLst/>
              <a:ahLst/>
              <a:cxnLst/>
              <a:rect r="r" b="b" t="t" l="l"/>
              <a:pathLst>
                <a:path h="2304914" w="4437713">
                  <a:moveTo>
                    <a:pt x="0" y="0"/>
                  </a:moveTo>
                  <a:lnTo>
                    <a:pt x="4437713" y="0"/>
                  </a:lnTo>
                  <a:lnTo>
                    <a:pt x="4437713" y="2304914"/>
                  </a:lnTo>
                  <a:lnTo>
                    <a:pt x="0" y="2304914"/>
                  </a:lnTo>
                  <a:close/>
                </a:path>
              </a:pathLst>
            </a:custGeom>
            <a:solidFill>
              <a:srgbClr val="F5F5F5"/>
            </a:solidFill>
            <a:ln w="38100" cap="sq">
              <a:solidFill>
                <a:srgbClr val="202354"/>
              </a:solidFill>
              <a:prstDash val="solid"/>
              <a:miter/>
            </a:ln>
          </p:spPr>
        </p:sp>
        <p:sp>
          <p:nvSpPr>
            <p:cNvPr name="TextBox 5" id="5"/>
            <p:cNvSpPr txBox="true"/>
            <p:nvPr/>
          </p:nvSpPr>
          <p:spPr>
            <a:xfrm>
              <a:off x="0" y="-28575"/>
              <a:ext cx="4437713" cy="2333489"/>
            </a:xfrm>
            <a:prstGeom prst="rect">
              <a:avLst/>
            </a:prstGeom>
          </p:spPr>
          <p:txBody>
            <a:bodyPr anchor="ctr" rtlCol="false" tIns="50800" lIns="50800" bIns="50800" rIns="50800"/>
            <a:lstStyle/>
            <a:p>
              <a:pPr algn="ctr">
                <a:lnSpc>
                  <a:spcPts val="1869"/>
                </a:lnSpc>
              </a:pPr>
            </a:p>
          </p:txBody>
        </p:sp>
      </p:grpSp>
      <p:sp>
        <p:nvSpPr>
          <p:cNvPr name="AutoShape 6" id="6"/>
          <p:cNvSpPr/>
          <p:nvPr/>
        </p:nvSpPr>
        <p:spPr>
          <a:xfrm flipV="true">
            <a:off x="8413361" y="2039630"/>
            <a:ext cx="20244" cy="6433431"/>
          </a:xfrm>
          <a:prstGeom prst="line">
            <a:avLst/>
          </a:prstGeom>
          <a:ln cap="flat" w="38100">
            <a:solidFill>
              <a:srgbClr val="192253"/>
            </a:solidFill>
            <a:prstDash val="solid"/>
            <a:headEnd type="none" len="sm" w="sm"/>
            <a:tailEnd type="none" len="sm" w="sm"/>
          </a:ln>
        </p:spPr>
      </p:sp>
      <p:grpSp>
        <p:nvGrpSpPr>
          <p:cNvPr name="Group 7" id="7"/>
          <p:cNvGrpSpPr>
            <a:grpSpLocks noChangeAspect="true"/>
          </p:cNvGrpSpPr>
          <p:nvPr/>
        </p:nvGrpSpPr>
        <p:grpSpPr>
          <a:xfrm rot="0">
            <a:off x="8216807" y="1646522"/>
            <a:ext cx="393108" cy="393108"/>
            <a:chOff x="6705600" y="1371600"/>
            <a:chExt cx="10972800" cy="10972800"/>
          </a:xfrm>
        </p:grpSpPr>
        <p:sp>
          <p:nvSpPr>
            <p:cNvPr name="Freeform 8" id="8"/>
            <p:cNvSpPr/>
            <p:nvPr/>
          </p:nvSpPr>
          <p:spPr>
            <a:xfrm flipH="false" flipV="false" rot="0">
              <a:off x="6696808" y="1100629"/>
              <a:ext cx="10990383" cy="11514742"/>
            </a:xfrm>
            <a:custGeom>
              <a:avLst/>
              <a:gdLst/>
              <a:ahLst/>
              <a:cxnLst/>
              <a:rect r="r" b="b" t="t" l="l"/>
              <a:pathLst>
                <a:path h="11514742" w="10990383">
                  <a:moveTo>
                    <a:pt x="8792" y="5757371"/>
                  </a:moveTo>
                  <a:cubicBezTo>
                    <a:pt x="0" y="7723318"/>
                    <a:pt x="1043775" y="9543701"/>
                    <a:pt x="2744885" y="10529222"/>
                  </a:cubicBezTo>
                  <a:cubicBezTo>
                    <a:pt x="4445995" y="11514742"/>
                    <a:pt x="6544390" y="11514742"/>
                    <a:pt x="8245500" y="10529222"/>
                  </a:cubicBezTo>
                  <a:cubicBezTo>
                    <a:pt x="9946609" y="9543701"/>
                    <a:pt x="10990384" y="7723318"/>
                    <a:pt x="10981592" y="5757371"/>
                  </a:cubicBezTo>
                  <a:cubicBezTo>
                    <a:pt x="10990384" y="3791424"/>
                    <a:pt x="9946609" y="1971041"/>
                    <a:pt x="8245500" y="985520"/>
                  </a:cubicBezTo>
                  <a:cubicBezTo>
                    <a:pt x="6544390" y="0"/>
                    <a:pt x="4445995" y="0"/>
                    <a:pt x="2744885" y="985520"/>
                  </a:cubicBezTo>
                  <a:cubicBezTo>
                    <a:pt x="1043775" y="1971041"/>
                    <a:pt x="0" y="3791424"/>
                    <a:pt x="8792" y="5757371"/>
                  </a:cubicBezTo>
                  <a:close/>
                </a:path>
              </a:pathLst>
            </a:custGeom>
            <a:gradFill rotWithShape="true">
              <a:gsLst>
                <a:gs pos="0">
                  <a:srgbClr val="FF5757">
                    <a:alpha val="100000"/>
                  </a:srgbClr>
                </a:gs>
                <a:gs pos="100000">
                  <a:srgbClr val="8C52FF">
                    <a:alpha val="100000"/>
                  </a:srgbClr>
                </a:gs>
              </a:gsLst>
              <a:lin ang="0"/>
            </a:gradFill>
          </p:spPr>
        </p:sp>
      </p:grpSp>
      <p:grpSp>
        <p:nvGrpSpPr>
          <p:cNvPr name="Group 9" id="9"/>
          <p:cNvGrpSpPr>
            <a:grpSpLocks noChangeAspect="true"/>
          </p:cNvGrpSpPr>
          <p:nvPr/>
        </p:nvGrpSpPr>
        <p:grpSpPr>
          <a:xfrm rot="0">
            <a:off x="8216807" y="3750367"/>
            <a:ext cx="393108" cy="393108"/>
            <a:chOff x="6705600" y="1371600"/>
            <a:chExt cx="10972800" cy="10972800"/>
          </a:xfrm>
        </p:grpSpPr>
        <p:sp>
          <p:nvSpPr>
            <p:cNvPr name="Freeform 10" id="10"/>
            <p:cNvSpPr/>
            <p:nvPr/>
          </p:nvSpPr>
          <p:spPr>
            <a:xfrm flipH="false" flipV="false" rot="0">
              <a:off x="6696808" y="1100629"/>
              <a:ext cx="10990383" cy="11514742"/>
            </a:xfrm>
            <a:custGeom>
              <a:avLst/>
              <a:gdLst/>
              <a:ahLst/>
              <a:cxnLst/>
              <a:rect r="r" b="b" t="t" l="l"/>
              <a:pathLst>
                <a:path h="11514742" w="10990383">
                  <a:moveTo>
                    <a:pt x="8792" y="5757371"/>
                  </a:moveTo>
                  <a:cubicBezTo>
                    <a:pt x="0" y="7723318"/>
                    <a:pt x="1043775" y="9543701"/>
                    <a:pt x="2744885" y="10529222"/>
                  </a:cubicBezTo>
                  <a:cubicBezTo>
                    <a:pt x="4445995" y="11514742"/>
                    <a:pt x="6544390" y="11514742"/>
                    <a:pt x="8245500" y="10529222"/>
                  </a:cubicBezTo>
                  <a:cubicBezTo>
                    <a:pt x="9946609" y="9543701"/>
                    <a:pt x="10990384" y="7723318"/>
                    <a:pt x="10981592" y="5757371"/>
                  </a:cubicBezTo>
                  <a:cubicBezTo>
                    <a:pt x="10990384" y="3791424"/>
                    <a:pt x="9946609" y="1971041"/>
                    <a:pt x="8245500" y="985520"/>
                  </a:cubicBezTo>
                  <a:cubicBezTo>
                    <a:pt x="6544390" y="0"/>
                    <a:pt x="4445995" y="0"/>
                    <a:pt x="2744885" y="985520"/>
                  </a:cubicBezTo>
                  <a:cubicBezTo>
                    <a:pt x="1043775" y="1971041"/>
                    <a:pt x="0" y="3791424"/>
                    <a:pt x="8792" y="5757371"/>
                  </a:cubicBezTo>
                  <a:close/>
                </a:path>
              </a:pathLst>
            </a:custGeom>
            <a:gradFill rotWithShape="true">
              <a:gsLst>
                <a:gs pos="0">
                  <a:srgbClr val="FF5757">
                    <a:alpha val="100000"/>
                  </a:srgbClr>
                </a:gs>
                <a:gs pos="100000">
                  <a:srgbClr val="8C52FF">
                    <a:alpha val="100000"/>
                  </a:srgbClr>
                </a:gs>
              </a:gsLst>
              <a:lin ang="0"/>
            </a:gradFill>
          </p:spPr>
        </p:sp>
      </p:grpSp>
      <p:grpSp>
        <p:nvGrpSpPr>
          <p:cNvPr name="Group 11" id="11"/>
          <p:cNvGrpSpPr>
            <a:grpSpLocks noChangeAspect="true"/>
          </p:cNvGrpSpPr>
          <p:nvPr/>
        </p:nvGrpSpPr>
        <p:grpSpPr>
          <a:xfrm rot="0">
            <a:off x="8216807" y="5826953"/>
            <a:ext cx="393108" cy="393108"/>
            <a:chOff x="6705600" y="1371600"/>
            <a:chExt cx="10972800" cy="10972800"/>
          </a:xfrm>
        </p:grpSpPr>
        <p:sp>
          <p:nvSpPr>
            <p:cNvPr name="Freeform 12" id="12"/>
            <p:cNvSpPr/>
            <p:nvPr/>
          </p:nvSpPr>
          <p:spPr>
            <a:xfrm flipH="false" flipV="false" rot="0">
              <a:off x="6696808" y="1100629"/>
              <a:ext cx="10990383" cy="11514742"/>
            </a:xfrm>
            <a:custGeom>
              <a:avLst/>
              <a:gdLst/>
              <a:ahLst/>
              <a:cxnLst/>
              <a:rect r="r" b="b" t="t" l="l"/>
              <a:pathLst>
                <a:path h="11514742" w="10990383">
                  <a:moveTo>
                    <a:pt x="8792" y="5757371"/>
                  </a:moveTo>
                  <a:cubicBezTo>
                    <a:pt x="0" y="7723318"/>
                    <a:pt x="1043775" y="9543701"/>
                    <a:pt x="2744885" y="10529222"/>
                  </a:cubicBezTo>
                  <a:cubicBezTo>
                    <a:pt x="4445995" y="11514742"/>
                    <a:pt x="6544390" y="11514742"/>
                    <a:pt x="8245500" y="10529222"/>
                  </a:cubicBezTo>
                  <a:cubicBezTo>
                    <a:pt x="9946609" y="9543701"/>
                    <a:pt x="10990384" y="7723318"/>
                    <a:pt x="10981592" y="5757371"/>
                  </a:cubicBezTo>
                  <a:cubicBezTo>
                    <a:pt x="10990384" y="3791424"/>
                    <a:pt x="9946609" y="1971041"/>
                    <a:pt x="8245500" y="985520"/>
                  </a:cubicBezTo>
                  <a:cubicBezTo>
                    <a:pt x="6544390" y="0"/>
                    <a:pt x="4445995" y="0"/>
                    <a:pt x="2744885" y="985520"/>
                  </a:cubicBezTo>
                  <a:cubicBezTo>
                    <a:pt x="1043775" y="1971041"/>
                    <a:pt x="0" y="3791424"/>
                    <a:pt x="8792" y="5757371"/>
                  </a:cubicBezTo>
                  <a:close/>
                </a:path>
              </a:pathLst>
            </a:custGeom>
            <a:gradFill rotWithShape="true">
              <a:gsLst>
                <a:gs pos="0">
                  <a:srgbClr val="FF5757">
                    <a:alpha val="100000"/>
                  </a:srgbClr>
                </a:gs>
                <a:gs pos="100000">
                  <a:srgbClr val="8C52FF">
                    <a:alpha val="100000"/>
                  </a:srgbClr>
                </a:gs>
              </a:gsLst>
              <a:lin ang="0"/>
            </a:gradFill>
          </p:spPr>
        </p:sp>
      </p:grpSp>
      <p:sp>
        <p:nvSpPr>
          <p:cNvPr name="AutoShape 13" id="13"/>
          <p:cNvSpPr/>
          <p:nvPr/>
        </p:nvSpPr>
        <p:spPr>
          <a:xfrm flipH="true" flipV="true">
            <a:off x="-8710697" y="3741707"/>
            <a:ext cx="16106700" cy="0"/>
          </a:xfrm>
          <a:prstGeom prst="line">
            <a:avLst/>
          </a:prstGeom>
          <a:ln cap="flat" w="76200">
            <a:solidFill>
              <a:srgbClr val="F05335"/>
            </a:solidFill>
            <a:prstDash val="solid"/>
            <a:headEnd type="none" len="sm" w="sm"/>
            <a:tailEnd type="none" len="sm" w="sm"/>
          </a:ln>
        </p:spPr>
      </p:sp>
      <p:sp>
        <p:nvSpPr>
          <p:cNvPr name="Freeform 14" id="14"/>
          <p:cNvSpPr/>
          <p:nvPr/>
        </p:nvSpPr>
        <p:spPr>
          <a:xfrm flipH="false" flipV="false" rot="0">
            <a:off x="1565453" y="5862616"/>
            <a:ext cx="5830549" cy="3402628"/>
          </a:xfrm>
          <a:custGeom>
            <a:avLst/>
            <a:gdLst/>
            <a:ahLst/>
            <a:cxnLst/>
            <a:rect r="r" b="b" t="t" l="l"/>
            <a:pathLst>
              <a:path h="3402628" w="5830549">
                <a:moveTo>
                  <a:pt x="0" y="0"/>
                </a:moveTo>
                <a:lnTo>
                  <a:pt x="5830550" y="0"/>
                </a:lnTo>
                <a:lnTo>
                  <a:pt x="5830550" y="3402628"/>
                </a:lnTo>
                <a:lnTo>
                  <a:pt x="0" y="3402628"/>
                </a:lnTo>
                <a:lnTo>
                  <a:pt x="0" y="0"/>
                </a:lnTo>
                <a:close/>
              </a:path>
            </a:pathLst>
          </a:custGeom>
          <a:blipFill>
            <a:blip r:embed="rId4"/>
            <a:stretch>
              <a:fillRect l="0" t="0" r="0" b="-24522"/>
            </a:stretch>
          </a:blipFill>
        </p:spPr>
      </p:sp>
      <p:sp>
        <p:nvSpPr>
          <p:cNvPr name="TextBox 15" id="15"/>
          <p:cNvSpPr txBox="true"/>
          <p:nvPr/>
        </p:nvSpPr>
        <p:spPr>
          <a:xfrm rot="0">
            <a:off x="2022583" y="2310902"/>
            <a:ext cx="5373420" cy="1370819"/>
          </a:xfrm>
          <a:prstGeom prst="rect">
            <a:avLst/>
          </a:prstGeom>
        </p:spPr>
        <p:txBody>
          <a:bodyPr anchor="t" rtlCol="false" tIns="0" lIns="0" bIns="0" rIns="0">
            <a:spAutoFit/>
          </a:bodyPr>
          <a:lstStyle/>
          <a:p>
            <a:pPr algn="just">
              <a:lnSpc>
                <a:spcPts val="5377"/>
              </a:lnSpc>
            </a:pPr>
            <a:r>
              <a:rPr lang="en-US" sz="4888" spc="645">
                <a:solidFill>
                  <a:srgbClr val="000000"/>
                </a:solidFill>
                <a:latin typeface="Open Sauce Medium"/>
              </a:rPr>
              <a:t>GATHERING &amp; EVALUATION</a:t>
            </a:r>
          </a:p>
        </p:txBody>
      </p:sp>
      <p:sp>
        <p:nvSpPr>
          <p:cNvPr name="TextBox 16" id="16"/>
          <p:cNvSpPr txBox="true"/>
          <p:nvPr/>
        </p:nvSpPr>
        <p:spPr>
          <a:xfrm rot="0">
            <a:off x="8837893" y="1637178"/>
            <a:ext cx="5590218" cy="492299"/>
          </a:xfrm>
          <a:prstGeom prst="rect">
            <a:avLst/>
          </a:prstGeom>
        </p:spPr>
        <p:txBody>
          <a:bodyPr anchor="t" rtlCol="false" tIns="0" lIns="0" bIns="0" rIns="0">
            <a:spAutoFit/>
          </a:bodyPr>
          <a:lstStyle/>
          <a:p>
            <a:pPr algn="just">
              <a:lnSpc>
                <a:spcPts val="3857"/>
              </a:lnSpc>
            </a:pPr>
            <a:r>
              <a:rPr lang="en-US" sz="3506" spc="112">
                <a:solidFill>
                  <a:srgbClr val="000000"/>
                </a:solidFill>
                <a:latin typeface="Open Sauce Medium"/>
              </a:rPr>
              <a:t>Information Gathering</a:t>
            </a:r>
          </a:p>
        </p:txBody>
      </p:sp>
      <p:sp>
        <p:nvSpPr>
          <p:cNvPr name="TextBox 17" id="17"/>
          <p:cNvSpPr txBox="true"/>
          <p:nvPr/>
        </p:nvSpPr>
        <p:spPr>
          <a:xfrm rot="0">
            <a:off x="8837893" y="3719822"/>
            <a:ext cx="5590218" cy="492299"/>
          </a:xfrm>
          <a:prstGeom prst="rect">
            <a:avLst/>
          </a:prstGeom>
        </p:spPr>
        <p:txBody>
          <a:bodyPr anchor="t" rtlCol="false" tIns="0" lIns="0" bIns="0" rIns="0">
            <a:spAutoFit/>
          </a:bodyPr>
          <a:lstStyle/>
          <a:p>
            <a:pPr algn="just">
              <a:lnSpc>
                <a:spcPts val="3857"/>
              </a:lnSpc>
            </a:pPr>
            <a:r>
              <a:rPr lang="en-US" sz="3506" spc="112">
                <a:solidFill>
                  <a:srgbClr val="000000"/>
                </a:solidFill>
                <a:latin typeface="Open Sauce Medium"/>
              </a:rPr>
              <a:t>Information Evaluation</a:t>
            </a:r>
          </a:p>
        </p:txBody>
      </p:sp>
      <p:sp>
        <p:nvSpPr>
          <p:cNvPr name="TextBox 18" id="18"/>
          <p:cNvSpPr txBox="true"/>
          <p:nvPr/>
        </p:nvSpPr>
        <p:spPr>
          <a:xfrm rot="0">
            <a:off x="8933387" y="2138049"/>
            <a:ext cx="8120598" cy="1159033"/>
          </a:xfrm>
          <a:prstGeom prst="rect">
            <a:avLst/>
          </a:prstGeom>
        </p:spPr>
        <p:txBody>
          <a:bodyPr anchor="t" rtlCol="false" tIns="0" lIns="0" bIns="0" rIns="0">
            <a:spAutoFit/>
          </a:bodyPr>
          <a:lstStyle/>
          <a:p>
            <a:pPr>
              <a:lnSpc>
                <a:spcPts val="3124"/>
              </a:lnSpc>
            </a:pPr>
            <a:r>
              <a:rPr lang="en-US" sz="2125">
                <a:solidFill>
                  <a:srgbClr val="000000"/>
                </a:solidFill>
                <a:latin typeface="Open Sauce Light"/>
              </a:rPr>
              <a:t>Identify relevant literature through a Systematic Literature Review (SLR) by narrowing down searches through a keyword system to gain insight to the specifics of the research topic.</a:t>
            </a:r>
          </a:p>
        </p:txBody>
      </p:sp>
      <p:sp>
        <p:nvSpPr>
          <p:cNvPr name="TextBox 19" id="19"/>
          <p:cNvSpPr txBox="true"/>
          <p:nvPr/>
        </p:nvSpPr>
        <p:spPr>
          <a:xfrm rot="0">
            <a:off x="8933387" y="4215898"/>
            <a:ext cx="8120598" cy="1159033"/>
          </a:xfrm>
          <a:prstGeom prst="rect">
            <a:avLst/>
          </a:prstGeom>
        </p:spPr>
        <p:txBody>
          <a:bodyPr anchor="t" rtlCol="false" tIns="0" lIns="0" bIns="0" rIns="0">
            <a:spAutoFit/>
          </a:bodyPr>
          <a:lstStyle/>
          <a:p>
            <a:pPr>
              <a:lnSpc>
                <a:spcPts val="3124"/>
              </a:lnSpc>
            </a:pPr>
            <a:r>
              <a:rPr lang="en-US" sz="2125">
                <a:solidFill>
                  <a:srgbClr val="000000"/>
                </a:solidFill>
                <a:latin typeface="Open Sauce Light"/>
              </a:rPr>
              <a:t>Assess the quality and credibility of sources to ensure the literature aligns with the research objectives and contributes to the development of the research design and methodology.</a:t>
            </a:r>
          </a:p>
        </p:txBody>
      </p:sp>
      <p:sp>
        <p:nvSpPr>
          <p:cNvPr name="TextBox 20" id="20"/>
          <p:cNvSpPr txBox="true"/>
          <p:nvPr/>
        </p:nvSpPr>
        <p:spPr>
          <a:xfrm rot="0">
            <a:off x="8837893" y="5796408"/>
            <a:ext cx="7183592" cy="492299"/>
          </a:xfrm>
          <a:prstGeom prst="rect">
            <a:avLst/>
          </a:prstGeom>
        </p:spPr>
        <p:txBody>
          <a:bodyPr anchor="t" rtlCol="false" tIns="0" lIns="0" bIns="0" rIns="0">
            <a:spAutoFit/>
          </a:bodyPr>
          <a:lstStyle/>
          <a:p>
            <a:pPr algn="just">
              <a:lnSpc>
                <a:spcPts val="3857"/>
              </a:lnSpc>
            </a:pPr>
            <a:r>
              <a:rPr lang="en-US" sz="3506" spc="112">
                <a:solidFill>
                  <a:srgbClr val="000000"/>
                </a:solidFill>
                <a:latin typeface="Open Sauce Medium"/>
              </a:rPr>
              <a:t>Systematic Literature Review</a:t>
            </a:r>
          </a:p>
        </p:txBody>
      </p:sp>
      <p:sp>
        <p:nvSpPr>
          <p:cNvPr name="TextBox 21" id="21"/>
          <p:cNvSpPr txBox="true"/>
          <p:nvPr/>
        </p:nvSpPr>
        <p:spPr>
          <a:xfrm rot="0">
            <a:off x="8933387" y="6622081"/>
            <a:ext cx="7462849" cy="1850980"/>
          </a:xfrm>
          <a:prstGeom prst="rect">
            <a:avLst/>
          </a:prstGeom>
        </p:spPr>
        <p:txBody>
          <a:bodyPr anchor="t" rtlCol="false" tIns="0" lIns="0" bIns="0" rIns="0">
            <a:spAutoFit/>
          </a:bodyPr>
          <a:lstStyle/>
          <a:p>
            <a:pPr>
              <a:lnSpc>
                <a:spcPts val="2968"/>
              </a:lnSpc>
            </a:pPr>
            <a:r>
              <a:rPr lang="en-US" sz="2019">
                <a:solidFill>
                  <a:srgbClr val="000000"/>
                </a:solidFill>
                <a:latin typeface="Open Sauce Light"/>
              </a:rPr>
              <a:t>Systematic literature reviews (SLRs) are a method for synthesizing scientific evidence in a transparent and reproducible manner, with the goal of incorporating all available published research on a specific topic and assessing the quality of the evidence. (Lamé, 2019).</a:t>
            </a:r>
          </a:p>
        </p:txBody>
      </p:sp>
      <p:sp>
        <p:nvSpPr>
          <p:cNvPr name="TextBox 22" id="22"/>
          <p:cNvSpPr txBox="true"/>
          <p:nvPr/>
        </p:nvSpPr>
        <p:spPr>
          <a:xfrm rot="0">
            <a:off x="2044023" y="1508706"/>
            <a:ext cx="4714631" cy="758769"/>
          </a:xfrm>
          <a:prstGeom prst="rect">
            <a:avLst/>
          </a:prstGeom>
        </p:spPr>
        <p:txBody>
          <a:bodyPr anchor="t" rtlCol="false" tIns="0" lIns="0" bIns="0" rIns="0">
            <a:spAutoFit/>
          </a:bodyPr>
          <a:lstStyle/>
          <a:p>
            <a:pPr>
              <a:lnSpc>
                <a:spcPts val="5844"/>
              </a:lnSpc>
            </a:pPr>
            <a:r>
              <a:rPr lang="en-US" sz="5313" spc="170">
                <a:solidFill>
                  <a:srgbClr val="000000"/>
                </a:solidFill>
                <a:latin typeface="Days"/>
              </a:rPr>
              <a:t>Information</a:t>
            </a:r>
          </a:p>
        </p:txBody>
      </p:sp>
      <p:sp>
        <p:nvSpPr>
          <p:cNvPr name="TextBox 23" id="23"/>
          <p:cNvSpPr txBox="true"/>
          <p:nvPr/>
        </p:nvSpPr>
        <p:spPr>
          <a:xfrm rot="0">
            <a:off x="1217931" y="3918713"/>
            <a:ext cx="6982724" cy="1753403"/>
          </a:xfrm>
          <a:prstGeom prst="rect">
            <a:avLst/>
          </a:prstGeom>
        </p:spPr>
        <p:txBody>
          <a:bodyPr anchor="t" rtlCol="false" tIns="0" lIns="0" bIns="0" rIns="0">
            <a:spAutoFit/>
          </a:bodyPr>
          <a:lstStyle/>
          <a:p>
            <a:pPr>
              <a:lnSpc>
                <a:spcPts val="2811"/>
              </a:lnSpc>
            </a:pPr>
            <a:r>
              <a:rPr lang="en-US" sz="1912">
                <a:solidFill>
                  <a:srgbClr val="000000"/>
                </a:solidFill>
                <a:latin typeface="Open Sauce Light"/>
              </a:rPr>
              <a:t>Experts should possess the ability to effectively gather information, define the problem accurately, generate suitable alternative solutions, and critically evaluate and choose the optimal solution to meet the customer's requirements. (Bursic &amp; Atman, 1997)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EFFFF"/>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171534" y="2013101"/>
            <a:ext cx="3821590" cy="3821590"/>
            <a:chOff x="0" y="0"/>
            <a:chExt cx="6350000" cy="6350000"/>
          </a:xfrm>
        </p:grpSpPr>
        <p:sp>
          <p:nvSpPr>
            <p:cNvPr name="Freeform 3" id="3"/>
            <p:cNvSpPr/>
            <p:nvPr/>
          </p:nvSpPr>
          <p:spPr>
            <a:xfrm flipH="false" flipV="false" rot="0">
              <a:off x="0" y="0"/>
              <a:ext cx="6351270" cy="6350000"/>
            </a:xfrm>
            <a:custGeom>
              <a:avLst/>
              <a:gdLst/>
              <a:ahLst/>
              <a:cxnLst/>
              <a:rect r="r" b="b" t="t" l="l"/>
              <a:pathLst>
                <a:path h="6350000" w="6351270">
                  <a:moveTo>
                    <a:pt x="6018530" y="0"/>
                  </a:moveTo>
                  <a:lnTo>
                    <a:pt x="331470" y="0"/>
                  </a:lnTo>
                  <a:cubicBezTo>
                    <a:pt x="148590" y="0"/>
                    <a:pt x="0" y="148590"/>
                    <a:pt x="0" y="331470"/>
                  </a:cubicBezTo>
                  <a:lnTo>
                    <a:pt x="0" y="6019800"/>
                  </a:lnTo>
                  <a:cubicBezTo>
                    <a:pt x="0" y="6201410"/>
                    <a:pt x="148590" y="6350000"/>
                    <a:pt x="331470" y="6350000"/>
                  </a:cubicBezTo>
                  <a:lnTo>
                    <a:pt x="6019800" y="6350000"/>
                  </a:lnTo>
                  <a:cubicBezTo>
                    <a:pt x="6202680" y="6350000"/>
                    <a:pt x="6351270" y="6201410"/>
                    <a:pt x="6351270" y="6018530"/>
                  </a:cubicBezTo>
                  <a:lnTo>
                    <a:pt x="6351270" y="331470"/>
                  </a:lnTo>
                  <a:cubicBezTo>
                    <a:pt x="6350000" y="148590"/>
                    <a:pt x="6201410" y="0"/>
                    <a:pt x="6018530" y="0"/>
                  </a:cubicBezTo>
                  <a:close/>
                </a:path>
              </a:pathLst>
            </a:custGeom>
            <a:solidFill>
              <a:srgbClr val="F47C00"/>
            </a:solidFill>
          </p:spPr>
        </p:sp>
        <p:sp>
          <p:nvSpPr>
            <p:cNvPr name="Freeform 4" id="4"/>
            <p:cNvSpPr/>
            <p:nvPr/>
          </p:nvSpPr>
          <p:spPr>
            <a:xfrm flipH="false" flipV="false" rot="0">
              <a:off x="190500" y="190500"/>
              <a:ext cx="5970270" cy="5969000"/>
            </a:xfrm>
            <a:custGeom>
              <a:avLst/>
              <a:gdLst/>
              <a:ahLst/>
              <a:cxnLst/>
              <a:rect r="r" b="b" t="t" l="l"/>
              <a:pathLst>
                <a:path h="5969000" w="5970270">
                  <a:moveTo>
                    <a:pt x="5828030" y="0"/>
                  </a:moveTo>
                  <a:lnTo>
                    <a:pt x="2970530" y="0"/>
                  </a:lnTo>
                  <a:lnTo>
                    <a:pt x="0" y="2947670"/>
                  </a:lnTo>
                  <a:lnTo>
                    <a:pt x="0" y="5828030"/>
                  </a:lnTo>
                  <a:cubicBezTo>
                    <a:pt x="0" y="5905500"/>
                    <a:pt x="63500" y="5969000"/>
                    <a:pt x="140970" y="5969000"/>
                  </a:cubicBezTo>
                  <a:lnTo>
                    <a:pt x="5829300" y="5969000"/>
                  </a:lnTo>
                  <a:cubicBezTo>
                    <a:pt x="5906770" y="5969000"/>
                    <a:pt x="5970270" y="5905500"/>
                    <a:pt x="5970270" y="5828030"/>
                  </a:cubicBezTo>
                  <a:lnTo>
                    <a:pt x="5970270" y="140970"/>
                  </a:lnTo>
                  <a:cubicBezTo>
                    <a:pt x="5969000" y="63500"/>
                    <a:pt x="5905500" y="0"/>
                    <a:pt x="5828030" y="0"/>
                  </a:cubicBezTo>
                  <a:close/>
                </a:path>
              </a:pathLst>
            </a:custGeom>
            <a:blipFill>
              <a:blip r:embed="rId2"/>
              <a:stretch>
                <a:fillRect l="0" t="0" r="0" b="-41539"/>
              </a:stretch>
            </a:blipFill>
          </p:spPr>
        </p:sp>
      </p:grpSp>
      <p:grpSp>
        <p:nvGrpSpPr>
          <p:cNvPr name="Group 5" id="5"/>
          <p:cNvGrpSpPr>
            <a:grpSpLocks noChangeAspect="true"/>
          </p:cNvGrpSpPr>
          <p:nvPr/>
        </p:nvGrpSpPr>
        <p:grpSpPr>
          <a:xfrm rot="0">
            <a:off x="5482610" y="2030466"/>
            <a:ext cx="3804224" cy="3804224"/>
            <a:chOff x="0" y="0"/>
            <a:chExt cx="6350000" cy="6350000"/>
          </a:xfrm>
        </p:grpSpPr>
        <p:sp>
          <p:nvSpPr>
            <p:cNvPr name="Freeform 6" id="6"/>
            <p:cNvSpPr/>
            <p:nvPr/>
          </p:nvSpPr>
          <p:spPr>
            <a:xfrm flipH="false" flipV="false" rot="0">
              <a:off x="0" y="0"/>
              <a:ext cx="6351270" cy="6350000"/>
            </a:xfrm>
            <a:custGeom>
              <a:avLst/>
              <a:gdLst/>
              <a:ahLst/>
              <a:cxnLst/>
              <a:rect r="r" b="b" t="t" l="l"/>
              <a:pathLst>
                <a:path h="6350000" w="6351270">
                  <a:moveTo>
                    <a:pt x="6018530" y="0"/>
                  </a:moveTo>
                  <a:lnTo>
                    <a:pt x="331470" y="0"/>
                  </a:lnTo>
                  <a:cubicBezTo>
                    <a:pt x="148590" y="0"/>
                    <a:pt x="0" y="148590"/>
                    <a:pt x="0" y="331470"/>
                  </a:cubicBezTo>
                  <a:lnTo>
                    <a:pt x="0" y="6019800"/>
                  </a:lnTo>
                  <a:cubicBezTo>
                    <a:pt x="0" y="6201410"/>
                    <a:pt x="148590" y="6350000"/>
                    <a:pt x="331470" y="6350000"/>
                  </a:cubicBezTo>
                  <a:lnTo>
                    <a:pt x="6019800" y="6350000"/>
                  </a:lnTo>
                  <a:cubicBezTo>
                    <a:pt x="6202680" y="6350000"/>
                    <a:pt x="6351270" y="6201410"/>
                    <a:pt x="6351270" y="6018530"/>
                  </a:cubicBezTo>
                  <a:lnTo>
                    <a:pt x="6351270" y="331470"/>
                  </a:lnTo>
                  <a:cubicBezTo>
                    <a:pt x="6350000" y="148590"/>
                    <a:pt x="6201410" y="0"/>
                    <a:pt x="6018530" y="0"/>
                  </a:cubicBezTo>
                  <a:close/>
                </a:path>
              </a:pathLst>
            </a:custGeom>
            <a:solidFill>
              <a:srgbClr val="F47C00"/>
            </a:solidFill>
          </p:spPr>
        </p:sp>
        <p:sp>
          <p:nvSpPr>
            <p:cNvPr name="Freeform 7" id="7"/>
            <p:cNvSpPr/>
            <p:nvPr/>
          </p:nvSpPr>
          <p:spPr>
            <a:xfrm flipH="false" flipV="false" rot="0">
              <a:off x="190500" y="190500"/>
              <a:ext cx="5970270" cy="5969000"/>
            </a:xfrm>
            <a:custGeom>
              <a:avLst/>
              <a:gdLst/>
              <a:ahLst/>
              <a:cxnLst/>
              <a:rect r="r" b="b" t="t" l="l"/>
              <a:pathLst>
                <a:path h="5969000" w="5970270">
                  <a:moveTo>
                    <a:pt x="5828030" y="0"/>
                  </a:moveTo>
                  <a:lnTo>
                    <a:pt x="2970530" y="0"/>
                  </a:lnTo>
                  <a:lnTo>
                    <a:pt x="0" y="2947670"/>
                  </a:lnTo>
                  <a:lnTo>
                    <a:pt x="0" y="5828030"/>
                  </a:lnTo>
                  <a:cubicBezTo>
                    <a:pt x="0" y="5905500"/>
                    <a:pt x="63500" y="5969000"/>
                    <a:pt x="140970" y="5969000"/>
                  </a:cubicBezTo>
                  <a:lnTo>
                    <a:pt x="5829300" y="5969000"/>
                  </a:lnTo>
                  <a:cubicBezTo>
                    <a:pt x="5906770" y="5969000"/>
                    <a:pt x="5970270" y="5905500"/>
                    <a:pt x="5970270" y="5828030"/>
                  </a:cubicBezTo>
                  <a:lnTo>
                    <a:pt x="5970270" y="140970"/>
                  </a:lnTo>
                  <a:cubicBezTo>
                    <a:pt x="5969000" y="63500"/>
                    <a:pt x="5905500" y="0"/>
                    <a:pt x="5828030" y="0"/>
                  </a:cubicBezTo>
                  <a:close/>
                </a:path>
              </a:pathLst>
            </a:custGeom>
            <a:blipFill>
              <a:blip r:embed="rId3"/>
              <a:stretch>
                <a:fillRect l="0" t="0" r="0" b="-41539"/>
              </a:stretch>
            </a:blipFill>
          </p:spPr>
        </p:sp>
      </p:grpSp>
      <p:sp>
        <p:nvSpPr>
          <p:cNvPr name="Freeform 8" id="8"/>
          <p:cNvSpPr/>
          <p:nvPr/>
        </p:nvSpPr>
        <p:spPr>
          <a:xfrm flipH="false" flipV="false" rot="0">
            <a:off x="11182727" y="-3580744"/>
            <a:ext cx="10901093" cy="10901093"/>
          </a:xfrm>
          <a:custGeom>
            <a:avLst/>
            <a:gdLst/>
            <a:ahLst/>
            <a:cxnLst/>
            <a:rect r="r" b="b" t="t" l="l"/>
            <a:pathLst>
              <a:path h="10901093" w="10901093">
                <a:moveTo>
                  <a:pt x="0" y="0"/>
                </a:moveTo>
                <a:lnTo>
                  <a:pt x="10901093" y="0"/>
                </a:lnTo>
                <a:lnTo>
                  <a:pt x="10901093" y="10901093"/>
                </a:lnTo>
                <a:lnTo>
                  <a:pt x="0" y="1090109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9" id="9"/>
          <p:cNvGrpSpPr/>
          <p:nvPr/>
        </p:nvGrpSpPr>
        <p:grpSpPr>
          <a:xfrm rot="0">
            <a:off x="1211063" y="6011266"/>
            <a:ext cx="3742533" cy="1282391"/>
            <a:chOff x="0" y="0"/>
            <a:chExt cx="941463" cy="322595"/>
          </a:xfrm>
        </p:grpSpPr>
        <p:sp>
          <p:nvSpPr>
            <p:cNvPr name="Freeform 10" id="10"/>
            <p:cNvSpPr/>
            <p:nvPr/>
          </p:nvSpPr>
          <p:spPr>
            <a:xfrm flipH="false" flipV="false" rot="0">
              <a:off x="0" y="0"/>
              <a:ext cx="941463" cy="322595"/>
            </a:xfrm>
            <a:custGeom>
              <a:avLst/>
              <a:gdLst/>
              <a:ahLst/>
              <a:cxnLst/>
              <a:rect r="r" b="b" t="t" l="l"/>
              <a:pathLst>
                <a:path h="322595" w="941463">
                  <a:moveTo>
                    <a:pt x="33098" y="0"/>
                  </a:moveTo>
                  <a:lnTo>
                    <a:pt x="908365" y="0"/>
                  </a:lnTo>
                  <a:cubicBezTo>
                    <a:pt x="926644" y="0"/>
                    <a:pt x="941463" y="14819"/>
                    <a:pt x="941463" y="33098"/>
                  </a:cubicBezTo>
                  <a:lnTo>
                    <a:pt x="941463" y="289497"/>
                  </a:lnTo>
                  <a:cubicBezTo>
                    <a:pt x="941463" y="307777"/>
                    <a:pt x="926644" y="322595"/>
                    <a:pt x="908365" y="322595"/>
                  </a:cubicBezTo>
                  <a:lnTo>
                    <a:pt x="33098" y="322595"/>
                  </a:lnTo>
                  <a:cubicBezTo>
                    <a:pt x="14819" y="322595"/>
                    <a:pt x="0" y="307777"/>
                    <a:pt x="0" y="289497"/>
                  </a:cubicBezTo>
                  <a:lnTo>
                    <a:pt x="0" y="33098"/>
                  </a:lnTo>
                  <a:cubicBezTo>
                    <a:pt x="0" y="14819"/>
                    <a:pt x="14819" y="0"/>
                    <a:pt x="33098" y="0"/>
                  </a:cubicBezTo>
                  <a:close/>
                </a:path>
              </a:pathLst>
            </a:custGeom>
            <a:solidFill>
              <a:srgbClr val="000000">
                <a:alpha val="0"/>
              </a:srgbClr>
            </a:solidFill>
            <a:ln w="57150" cap="sq">
              <a:solidFill>
                <a:srgbClr val="F47C00"/>
              </a:solidFill>
              <a:prstDash val="solid"/>
              <a:miter/>
            </a:ln>
          </p:spPr>
        </p:sp>
        <p:sp>
          <p:nvSpPr>
            <p:cNvPr name="TextBox 11" id="11"/>
            <p:cNvSpPr txBox="true"/>
            <p:nvPr/>
          </p:nvSpPr>
          <p:spPr>
            <a:xfrm>
              <a:off x="0" y="-38100"/>
              <a:ext cx="941463" cy="360695"/>
            </a:xfrm>
            <a:prstGeom prst="rect">
              <a:avLst/>
            </a:prstGeom>
          </p:spPr>
          <p:txBody>
            <a:bodyPr anchor="ctr" rtlCol="false" tIns="101600" lIns="101600" bIns="101600" rIns="101600"/>
            <a:lstStyle/>
            <a:p>
              <a:pPr algn="ctr">
                <a:lnSpc>
                  <a:spcPts val="2652"/>
                </a:lnSpc>
              </a:pPr>
              <a:r>
                <a:rPr lang="en-US" sz="1894" spc="18">
                  <a:solidFill>
                    <a:srgbClr val="000000"/>
                  </a:solidFill>
                  <a:latin typeface="Canva Sans 2"/>
                </a:rPr>
                <a:t>Research Proposal</a:t>
              </a:r>
            </a:p>
          </p:txBody>
        </p:sp>
      </p:grpSp>
      <p:grpSp>
        <p:nvGrpSpPr>
          <p:cNvPr name="Group 12" id="12"/>
          <p:cNvGrpSpPr/>
          <p:nvPr/>
        </p:nvGrpSpPr>
        <p:grpSpPr>
          <a:xfrm rot="0">
            <a:off x="5521959" y="6011266"/>
            <a:ext cx="3725526" cy="1276563"/>
            <a:chOff x="0" y="0"/>
            <a:chExt cx="941463" cy="322595"/>
          </a:xfrm>
        </p:grpSpPr>
        <p:sp>
          <p:nvSpPr>
            <p:cNvPr name="Freeform 13" id="13"/>
            <p:cNvSpPr/>
            <p:nvPr/>
          </p:nvSpPr>
          <p:spPr>
            <a:xfrm flipH="false" flipV="false" rot="0">
              <a:off x="0" y="0"/>
              <a:ext cx="941463" cy="322595"/>
            </a:xfrm>
            <a:custGeom>
              <a:avLst/>
              <a:gdLst/>
              <a:ahLst/>
              <a:cxnLst/>
              <a:rect r="r" b="b" t="t" l="l"/>
              <a:pathLst>
                <a:path h="322595" w="941463">
                  <a:moveTo>
                    <a:pt x="33249" y="0"/>
                  </a:moveTo>
                  <a:lnTo>
                    <a:pt x="908213" y="0"/>
                  </a:lnTo>
                  <a:cubicBezTo>
                    <a:pt x="917032" y="0"/>
                    <a:pt x="925489" y="3503"/>
                    <a:pt x="931724" y="9738"/>
                  </a:cubicBezTo>
                  <a:cubicBezTo>
                    <a:pt x="937960" y="15974"/>
                    <a:pt x="941463" y="24431"/>
                    <a:pt x="941463" y="33249"/>
                  </a:cubicBezTo>
                  <a:lnTo>
                    <a:pt x="941463" y="289346"/>
                  </a:lnTo>
                  <a:cubicBezTo>
                    <a:pt x="941463" y="298164"/>
                    <a:pt x="937960" y="306621"/>
                    <a:pt x="931724" y="312857"/>
                  </a:cubicBezTo>
                  <a:cubicBezTo>
                    <a:pt x="925489" y="319092"/>
                    <a:pt x="917032" y="322595"/>
                    <a:pt x="908213" y="322595"/>
                  </a:cubicBezTo>
                  <a:lnTo>
                    <a:pt x="33249" y="322595"/>
                  </a:lnTo>
                  <a:cubicBezTo>
                    <a:pt x="24431" y="322595"/>
                    <a:pt x="15974" y="319092"/>
                    <a:pt x="9738" y="312857"/>
                  </a:cubicBezTo>
                  <a:cubicBezTo>
                    <a:pt x="3503" y="306621"/>
                    <a:pt x="0" y="298164"/>
                    <a:pt x="0" y="289346"/>
                  </a:cubicBezTo>
                  <a:lnTo>
                    <a:pt x="0" y="33249"/>
                  </a:lnTo>
                  <a:cubicBezTo>
                    <a:pt x="0" y="24431"/>
                    <a:pt x="3503" y="15974"/>
                    <a:pt x="9738" y="9738"/>
                  </a:cubicBezTo>
                  <a:cubicBezTo>
                    <a:pt x="15974" y="3503"/>
                    <a:pt x="24431" y="0"/>
                    <a:pt x="33249" y="0"/>
                  </a:cubicBezTo>
                  <a:close/>
                </a:path>
              </a:pathLst>
            </a:custGeom>
            <a:solidFill>
              <a:srgbClr val="000000">
                <a:alpha val="0"/>
              </a:srgbClr>
            </a:solidFill>
            <a:ln w="57150" cap="sq">
              <a:solidFill>
                <a:srgbClr val="F47C00"/>
              </a:solidFill>
              <a:prstDash val="solid"/>
              <a:miter/>
            </a:ln>
          </p:spPr>
        </p:sp>
        <p:sp>
          <p:nvSpPr>
            <p:cNvPr name="TextBox 14" id="14"/>
            <p:cNvSpPr txBox="true"/>
            <p:nvPr/>
          </p:nvSpPr>
          <p:spPr>
            <a:xfrm>
              <a:off x="0" y="-38100"/>
              <a:ext cx="941463" cy="360695"/>
            </a:xfrm>
            <a:prstGeom prst="rect">
              <a:avLst/>
            </a:prstGeom>
          </p:spPr>
          <p:txBody>
            <a:bodyPr anchor="ctr" rtlCol="false" tIns="101600" lIns="101600" bIns="101600" rIns="101600"/>
            <a:lstStyle/>
            <a:p>
              <a:pPr algn="ctr">
                <a:lnSpc>
                  <a:spcPts val="2652"/>
                </a:lnSpc>
              </a:pPr>
              <a:r>
                <a:rPr lang="en-US" sz="1894" spc="18">
                  <a:solidFill>
                    <a:srgbClr val="000000"/>
                  </a:solidFill>
                  <a:latin typeface="Canva Sans 2"/>
                </a:rPr>
                <a:t>Ethical Considerations</a:t>
              </a:r>
            </a:p>
          </p:txBody>
        </p:sp>
      </p:grpSp>
      <p:sp>
        <p:nvSpPr>
          <p:cNvPr name="Freeform 15" id="15"/>
          <p:cNvSpPr/>
          <p:nvPr/>
        </p:nvSpPr>
        <p:spPr>
          <a:xfrm flipH="false" flipV="false" rot="0">
            <a:off x="-2384612" y="8684150"/>
            <a:ext cx="4769224" cy="2384612"/>
          </a:xfrm>
          <a:custGeom>
            <a:avLst/>
            <a:gdLst/>
            <a:ahLst/>
            <a:cxnLst/>
            <a:rect r="r" b="b" t="t" l="l"/>
            <a:pathLst>
              <a:path h="2384612" w="4769224">
                <a:moveTo>
                  <a:pt x="0" y="0"/>
                </a:moveTo>
                <a:lnTo>
                  <a:pt x="4769224" y="0"/>
                </a:lnTo>
                <a:lnTo>
                  <a:pt x="4769224" y="2384612"/>
                </a:lnTo>
                <a:lnTo>
                  <a:pt x="0" y="23846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6" id="16"/>
          <p:cNvGrpSpPr>
            <a:grpSpLocks noChangeAspect="true"/>
          </p:cNvGrpSpPr>
          <p:nvPr/>
        </p:nvGrpSpPr>
        <p:grpSpPr>
          <a:xfrm rot="0">
            <a:off x="9772609" y="2030466"/>
            <a:ext cx="3804224" cy="3804224"/>
            <a:chOff x="0" y="0"/>
            <a:chExt cx="6350000" cy="6350000"/>
          </a:xfrm>
        </p:grpSpPr>
        <p:sp>
          <p:nvSpPr>
            <p:cNvPr name="Freeform 17" id="17"/>
            <p:cNvSpPr/>
            <p:nvPr/>
          </p:nvSpPr>
          <p:spPr>
            <a:xfrm flipH="false" flipV="false" rot="0">
              <a:off x="0" y="0"/>
              <a:ext cx="6351270" cy="6350000"/>
            </a:xfrm>
            <a:custGeom>
              <a:avLst/>
              <a:gdLst/>
              <a:ahLst/>
              <a:cxnLst/>
              <a:rect r="r" b="b" t="t" l="l"/>
              <a:pathLst>
                <a:path h="6350000" w="6351270">
                  <a:moveTo>
                    <a:pt x="6018530" y="0"/>
                  </a:moveTo>
                  <a:lnTo>
                    <a:pt x="331470" y="0"/>
                  </a:lnTo>
                  <a:cubicBezTo>
                    <a:pt x="148590" y="0"/>
                    <a:pt x="0" y="148590"/>
                    <a:pt x="0" y="331470"/>
                  </a:cubicBezTo>
                  <a:lnTo>
                    <a:pt x="0" y="6019800"/>
                  </a:lnTo>
                  <a:cubicBezTo>
                    <a:pt x="0" y="6201410"/>
                    <a:pt x="148590" y="6350000"/>
                    <a:pt x="331470" y="6350000"/>
                  </a:cubicBezTo>
                  <a:lnTo>
                    <a:pt x="6019800" y="6350000"/>
                  </a:lnTo>
                  <a:cubicBezTo>
                    <a:pt x="6202680" y="6350000"/>
                    <a:pt x="6351270" y="6201410"/>
                    <a:pt x="6351270" y="6018530"/>
                  </a:cubicBezTo>
                  <a:lnTo>
                    <a:pt x="6351270" y="331470"/>
                  </a:lnTo>
                  <a:cubicBezTo>
                    <a:pt x="6350000" y="148590"/>
                    <a:pt x="6201410" y="0"/>
                    <a:pt x="6018530" y="0"/>
                  </a:cubicBezTo>
                  <a:close/>
                </a:path>
              </a:pathLst>
            </a:custGeom>
            <a:solidFill>
              <a:srgbClr val="F47C00"/>
            </a:solidFill>
          </p:spPr>
        </p:sp>
        <p:sp>
          <p:nvSpPr>
            <p:cNvPr name="Freeform 18" id="18"/>
            <p:cNvSpPr/>
            <p:nvPr/>
          </p:nvSpPr>
          <p:spPr>
            <a:xfrm flipH="false" flipV="false" rot="0">
              <a:off x="190500" y="190500"/>
              <a:ext cx="5970270" cy="5969000"/>
            </a:xfrm>
            <a:custGeom>
              <a:avLst/>
              <a:gdLst/>
              <a:ahLst/>
              <a:cxnLst/>
              <a:rect r="r" b="b" t="t" l="l"/>
              <a:pathLst>
                <a:path h="5969000" w="5970270">
                  <a:moveTo>
                    <a:pt x="5828030" y="0"/>
                  </a:moveTo>
                  <a:lnTo>
                    <a:pt x="2970530" y="0"/>
                  </a:lnTo>
                  <a:lnTo>
                    <a:pt x="0" y="2947670"/>
                  </a:lnTo>
                  <a:lnTo>
                    <a:pt x="0" y="5828030"/>
                  </a:lnTo>
                  <a:cubicBezTo>
                    <a:pt x="0" y="5905500"/>
                    <a:pt x="63500" y="5969000"/>
                    <a:pt x="140970" y="5969000"/>
                  </a:cubicBezTo>
                  <a:lnTo>
                    <a:pt x="5829300" y="5969000"/>
                  </a:lnTo>
                  <a:cubicBezTo>
                    <a:pt x="5906770" y="5969000"/>
                    <a:pt x="5970270" y="5905500"/>
                    <a:pt x="5970270" y="5828030"/>
                  </a:cubicBezTo>
                  <a:lnTo>
                    <a:pt x="5970270" y="140970"/>
                  </a:lnTo>
                  <a:cubicBezTo>
                    <a:pt x="5969000" y="63500"/>
                    <a:pt x="5905500" y="0"/>
                    <a:pt x="5828030" y="0"/>
                  </a:cubicBezTo>
                  <a:close/>
                </a:path>
              </a:pathLst>
            </a:custGeom>
            <a:blipFill>
              <a:blip r:embed="rId8"/>
              <a:stretch>
                <a:fillRect l="0" t="0" r="-60225" b="0"/>
              </a:stretch>
            </a:blipFill>
          </p:spPr>
        </p:sp>
      </p:grpSp>
      <p:grpSp>
        <p:nvGrpSpPr>
          <p:cNvPr name="Group 19" id="19"/>
          <p:cNvGrpSpPr/>
          <p:nvPr/>
        </p:nvGrpSpPr>
        <p:grpSpPr>
          <a:xfrm rot="0">
            <a:off x="9818985" y="6011266"/>
            <a:ext cx="3725526" cy="1276563"/>
            <a:chOff x="0" y="0"/>
            <a:chExt cx="941463" cy="322595"/>
          </a:xfrm>
        </p:grpSpPr>
        <p:sp>
          <p:nvSpPr>
            <p:cNvPr name="Freeform 20" id="20"/>
            <p:cNvSpPr/>
            <p:nvPr/>
          </p:nvSpPr>
          <p:spPr>
            <a:xfrm flipH="false" flipV="false" rot="0">
              <a:off x="0" y="0"/>
              <a:ext cx="941463" cy="322595"/>
            </a:xfrm>
            <a:custGeom>
              <a:avLst/>
              <a:gdLst/>
              <a:ahLst/>
              <a:cxnLst/>
              <a:rect r="r" b="b" t="t" l="l"/>
              <a:pathLst>
                <a:path h="322595" w="941463">
                  <a:moveTo>
                    <a:pt x="33249" y="0"/>
                  </a:moveTo>
                  <a:lnTo>
                    <a:pt x="908213" y="0"/>
                  </a:lnTo>
                  <a:cubicBezTo>
                    <a:pt x="917032" y="0"/>
                    <a:pt x="925489" y="3503"/>
                    <a:pt x="931724" y="9738"/>
                  </a:cubicBezTo>
                  <a:cubicBezTo>
                    <a:pt x="937960" y="15974"/>
                    <a:pt x="941463" y="24431"/>
                    <a:pt x="941463" y="33249"/>
                  </a:cubicBezTo>
                  <a:lnTo>
                    <a:pt x="941463" y="289346"/>
                  </a:lnTo>
                  <a:cubicBezTo>
                    <a:pt x="941463" y="298164"/>
                    <a:pt x="937960" y="306621"/>
                    <a:pt x="931724" y="312857"/>
                  </a:cubicBezTo>
                  <a:cubicBezTo>
                    <a:pt x="925489" y="319092"/>
                    <a:pt x="917032" y="322595"/>
                    <a:pt x="908213" y="322595"/>
                  </a:cubicBezTo>
                  <a:lnTo>
                    <a:pt x="33249" y="322595"/>
                  </a:lnTo>
                  <a:cubicBezTo>
                    <a:pt x="24431" y="322595"/>
                    <a:pt x="15974" y="319092"/>
                    <a:pt x="9738" y="312857"/>
                  </a:cubicBezTo>
                  <a:cubicBezTo>
                    <a:pt x="3503" y="306621"/>
                    <a:pt x="0" y="298164"/>
                    <a:pt x="0" y="289346"/>
                  </a:cubicBezTo>
                  <a:lnTo>
                    <a:pt x="0" y="33249"/>
                  </a:lnTo>
                  <a:cubicBezTo>
                    <a:pt x="0" y="24431"/>
                    <a:pt x="3503" y="15974"/>
                    <a:pt x="9738" y="9738"/>
                  </a:cubicBezTo>
                  <a:cubicBezTo>
                    <a:pt x="15974" y="3503"/>
                    <a:pt x="24431" y="0"/>
                    <a:pt x="33249" y="0"/>
                  </a:cubicBezTo>
                  <a:close/>
                </a:path>
              </a:pathLst>
            </a:custGeom>
            <a:solidFill>
              <a:srgbClr val="000000">
                <a:alpha val="0"/>
              </a:srgbClr>
            </a:solidFill>
            <a:ln w="57150" cap="sq">
              <a:solidFill>
                <a:srgbClr val="F47C00"/>
              </a:solidFill>
              <a:prstDash val="solid"/>
              <a:miter/>
            </a:ln>
          </p:spPr>
        </p:sp>
        <p:sp>
          <p:nvSpPr>
            <p:cNvPr name="TextBox 21" id="21"/>
            <p:cNvSpPr txBox="true"/>
            <p:nvPr/>
          </p:nvSpPr>
          <p:spPr>
            <a:xfrm>
              <a:off x="0" y="-38100"/>
              <a:ext cx="941463" cy="360695"/>
            </a:xfrm>
            <a:prstGeom prst="rect">
              <a:avLst/>
            </a:prstGeom>
          </p:spPr>
          <p:txBody>
            <a:bodyPr anchor="ctr" rtlCol="false" tIns="101600" lIns="101600" bIns="101600" rIns="101600"/>
            <a:lstStyle/>
            <a:p>
              <a:pPr algn="ctr">
                <a:lnSpc>
                  <a:spcPts val="2652"/>
                </a:lnSpc>
              </a:pPr>
              <a:r>
                <a:rPr lang="en-US" sz="1894" spc="18">
                  <a:solidFill>
                    <a:srgbClr val="000000"/>
                  </a:solidFill>
                  <a:latin typeface="Canva Sans 2"/>
                </a:rPr>
                <a:t>Interview Schedule</a:t>
              </a:r>
            </a:p>
          </p:txBody>
        </p:sp>
      </p:grpSp>
      <p:grpSp>
        <p:nvGrpSpPr>
          <p:cNvPr name="Group 22" id="22"/>
          <p:cNvGrpSpPr/>
          <p:nvPr/>
        </p:nvGrpSpPr>
        <p:grpSpPr>
          <a:xfrm rot="0">
            <a:off x="14250946" y="0"/>
            <a:ext cx="4220216" cy="4026201"/>
            <a:chOff x="0" y="0"/>
            <a:chExt cx="1111497" cy="1060399"/>
          </a:xfrm>
        </p:grpSpPr>
        <p:sp>
          <p:nvSpPr>
            <p:cNvPr name="Freeform 23" id="23"/>
            <p:cNvSpPr/>
            <p:nvPr/>
          </p:nvSpPr>
          <p:spPr>
            <a:xfrm flipH="false" flipV="false" rot="0">
              <a:off x="0" y="0"/>
              <a:ext cx="1111497" cy="1060399"/>
            </a:xfrm>
            <a:custGeom>
              <a:avLst/>
              <a:gdLst/>
              <a:ahLst/>
              <a:cxnLst/>
              <a:rect r="r" b="b" t="t" l="l"/>
              <a:pathLst>
                <a:path h="1060399" w="1111497">
                  <a:moveTo>
                    <a:pt x="0" y="0"/>
                  </a:moveTo>
                  <a:lnTo>
                    <a:pt x="1111497" y="0"/>
                  </a:lnTo>
                  <a:lnTo>
                    <a:pt x="1111497" y="1060399"/>
                  </a:lnTo>
                  <a:lnTo>
                    <a:pt x="0" y="1060399"/>
                  </a:lnTo>
                  <a:close/>
                </a:path>
              </a:pathLst>
            </a:custGeom>
            <a:solidFill>
              <a:srgbClr val="FDF8EC"/>
            </a:solidFill>
          </p:spPr>
        </p:sp>
        <p:sp>
          <p:nvSpPr>
            <p:cNvPr name="TextBox 24" id="24"/>
            <p:cNvSpPr txBox="true"/>
            <p:nvPr/>
          </p:nvSpPr>
          <p:spPr>
            <a:xfrm>
              <a:off x="0" y="-28575"/>
              <a:ext cx="1111497" cy="1088974"/>
            </a:xfrm>
            <a:prstGeom prst="rect">
              <a:avLst/>
            </a:prstGeom>
          </p:spPr>
          <p:txBody>
            <a:bodyPr anchor="ctr" rtlCol="false" tIns="50800" lIns="50800" bIns="50800" rIns="50800"/>
            <a:lstStyle/>
            <a:p>
              <a:pPr algn="ctr">
                <a:lnSpc>
                  <a:spcPts val="2372"/>
                </a:lnSpc>
              </a:pPr>
            </a:p>
          </p:txBody>
        </p:sp>
      </p:grpSp>
      <p:sp>
        <p:nvSpPr>
          <p:cNvPr name="TextBox 25" id="25"/>
          <p:cNvSpPr txBox="true"/>
          <p:nvPr/>
        </p:nvSpPr>
        <p:spPr>
          <a:xfrm rot="0">
            <a:off x="2124026" y="1025895"/>
            <a:ext cx="7750205" cy="1057275"/>
          </a:xfrm>
          <a:prstGeom prst="rect">
            <a:avLst/>
          </a:prstGeom>
        </p:spPr>
        <p:txBody>
          <a:bodyPr anchor="t" rtlCol="false" tIns="0" lIns="0" bIns="0" rIns="0">
            <a:spAutoFit/>
          </a:bodyPr>
          <a:lstStyle/>
          <a:p>
            <a:pPr algn="ctr">
              <a:lnSpc>
                <a:spcPts val="2734"/>
              </a:lnSpc>
            </a:pPr>
            <a:r>
              <a:rPr lang="en-US" sz="2278" spc="113">
                <a:solidFill>
                  <a:srgbClr val="000000"/>
                </a:solidFill>
                <a:latin typeface="Canva Sans 1"/>
              </a:rPr>
              <a:t>Formulating appropriate research questions, design, and gaining ethical approval.</a:t>
            </a:r>
          </a:p>
          <a:p>
            <a:pPr algn="ctr">
              <a:lnSpc>
                <a:spcPts val="2734"/>
              </a:lnSpc>
            </a:pPr>
          </a:p>
        </p:txBody>
      </p:sp>
      <p:sp>
        <p:nvSpPr>
          <p:cNvPr name="TextBox 26" id="26"/>
          <p:cNvSpPr txBox="true"/>
          <p:nvPr/>
        </p:nvSpPr>
        <p:spPr>
          <a:xfrm rot="0">
            <a:off x="1939357" y="202927"/>
            <a:ext cx="8119544" cy="851542"/>
          </a:xfrm>
          <a:prstGeom prst="rect">
            <a:avLst/>
          </a:prstGeom>
        </p:spPr>
        <p:txBody>
          <a:bodyPr anchor="t" rtlCol="false" tIns="0" lIns="0" bIns="0" rIns="0">
            <a:spAutoFit/>
          </a:bodyPr>
          <a:lstStyle/>
          <a:p>
            <a:pPr algn="ctr" marL="0" indent="0" lvl="0">
              <a:lnSpc>
                <a:spcPts val="6669"/>
              </a:lnSpc>
              <a:spcBef>
                <a:spcPct val="0"/>
              </a:spcBef>
            </a:pPr>
            <a:r>
              <a:rPr lang="en-US" sz="4833" spc="241">
                <a:solidFill>
                  <a:srgbClr val="F47C00"/>
                </a:solidFill>
                <a:latin typeface="Canva Sans 1 Bold"/>
              </a:rPr>
              <a:t>Practical Research Skills</a:t>
            </a:r>
          </a:p>
        </p:txBody>
      </p:sp>
      <p:sp>
        <p:nvSpPr>
          <p:cNvPr name="TextBox 27" id="27"/>
          <p:cNvSpPr txBox="true"/>
          <p:nvPr/>
        </p:nvSpPr>
        <p:spPr>
          <a:xfrm rot="0">
            <a:off x="1171534" y="2071656"/>
            <a:ext cx="1245669" cy="828655"/>
          </a:xfrm>
          <a:prstGeom prst="rect">
            <a:avLst/>
          </a:prstGeom>
        </p:spPr>
        <p:txBody>
          <a:bodyPr anchor="t" rtlCol="false" tIns="0" lIns="0" bIns="0" rIns="0">
            <a:spAutoFit/>
          </a:bodyPr>
          <a:lstStyle/>
          <a:p>
            <a:pPr algn="ctr" marL="0" indent="0" lvl="0">
              <a:lnSpc>
                <a:spcPts val="6547"/>
              </a:lnSpc>
              <a:spcBef>
                <a:spcPct val="0"/>
              </a:spcBef>
            </a:pPr>
            <a:r>
              <a:rPr lang="en-US" sz="4744">
                <a:solidFill>
                  <a:srgbClr val="FFFFFF"/>
                </a:solidFill>
                <a:latin typeface="Canva Sans 1 Bold"/>
              </a:rPr>
              <a:t>01</a:t>
            </a:r>
          </a:p>
        </p:txBody>
      </p:sp>
      <p:sp>
        <p:nvSpPr>
          <p:cNvPr name="TextBox 28" id="28"/>
          <p:cNvSpPr txBox="true"/>
          <p:nvPr/>
        </p:nvSpPr>
        <p:spPr>
          <a:xfrm rot="0">
            <a:off x="5521959" y="2071656"/>
            <a:ext cx="1240008" cy="834619"/>
          </a:xfrm>
          <a:prstGeom prst="rect">
            <a:avLst/>
          </a:prstGeom>
        </p:spPr>
        <p:txBody>
          <a:bodyPr anchor="t" rtlCol="false" tIns="0" lIns="0" bIns="0" rIns="0">
            <a:spAutoFit/>
          </a:bodyPr>
          <a:lstStyle/>
          <a:p>
            <a:pPr algn="ctr" marL="0" indent="0" lvl="0">
              <a:lnSpc>
                <a:spcPts val="6541"/>
              </a:lnSpc>
              <a:spcBef>
                <a:spcPct val="0"/>
              </a:spcBef>
            </a:pPr>
            <a:r>
              <a:rPr lang="en-US" sz="4740">
                <a:solidFill>
                  <a:srgbClr val="FFFFFF"/>
                </a:solidFill>
                <a:latin typeface="Canva Sans 1 Bold"/>
              </a:rPr>
              <a:t>02</a:t>
            </a:r>
          </a:p>
        </p:txBody>
      </p:sp>
      <p:sp>
        <p:nvSpPr>
          <p:cNvPr name="TextBox 29" id="29"/>
          <p:cNvSpPr txBox="true"/>
          <p:nvPr/>
        </p:nvSpPr>
        <p:spPr>
          <a:xfrm rot="0">
            <a:off x="9818985" y="2071656"/>
            <a:ext cx="1240008" cy="834619"/>
          </a:xfrm>
          <a:prstGeom prst="rect">
            <a:avLst/>
          </a:prstGeom>
        </p:spPr>
        <p:txBody>
          <a:bodyPr anchor="t" rtlCol="false" tIns="0" lIns="0" bIns="0" rIns="0">
            <a:spAutoFit/>
          </a:bodyPr>
          <a:lstStyle/>
          <a:p>
            <a:pPr algn="ctr" marL="0" indent="0" lvl="0">
              <a:lnSpc>
                <a:spcPts val="6541"/>
              </a:lnSpc>
              <a:spcBef>
                <a:spcPct val="0"/>
              </a:spcBef>
            </a:pPr>
            <a:r>
              <a:rPr lang="en-US" sz="4740">
                <a:solidFill>
                  <a:srgbClr val="FFFFFF"/>
                </a:solidFill>
                <a:latin typeface="Canva Sans 1 Bold"/>
              </a:rPr>
              <a:t>03</a:t>
            </a:r>
          </a:p>
        </p:txBody>
      </p:sp>
      <p:sp>
        <p:nvSpPr>
          <p:cNvPr name="TextBox 30" id="30"/>
          <p:cNvSpPr txBox="true"/>
          <p:nvPr/>
        </p:nvSpPr>
        <p:spPr>
          <a:xfrm rot="0">
            <a:off x="14640680" y="298177"/>
            <a:ext cx="3453865" cy="3114675"/>
          </a:xfrm>
          <a:prstGeom prst="rect">
            <a:avLst/>
          </a:prstGeom>
        </p:spPr>
        <p:txBody>
          <a:bodyPr anchor="t" rtlCol="false" tIns="0" lIns="0" bIns="0" rIns="0">
            <a:spAutoFit/>
          </a:bodyPr>
          <a:lstStyle/>
          <a:p>
            <a:pPr>
              <a:lnSpc>
                <a:spcPts val="2734"/>
              </a:lnSpc>
            </a:pPr>
            <a:r>
              <a:rPr lang="en-US" sz="2278" spc="113">
                <a:solidFill>
                  <a:srgbClr val="202354"/>
                </a:solidFill>
                <a:latin typeface="Canva Sans 1"/>
              </a:rPr>
              <a:t>Gaining an understanding of concepts rather than just memorizing facts is widely recognized as being dependent on the right kind of learning experience. (Lander et al., 2019) </a:t>
            </a:r>
          </a:p>
        </p:txBody>
      </p:sp>
      <p:sp>
        <p:nvSpPr>
          <p:cNvPr name="TextBox 31" id="31"/>
          <p:cNvSpPr txBox="true"/>
          <p:nvPr/>
        </p:nvSpPr>
        <p:spPr>
          <a:xfrm rot="0">
            <a:off x="5656324" y="7421179"/>
            <a:ext cx="3591162" cy="2097024"/>
          </a:xfrm>
          <a:prstGeom prst="rect">
            <a:avLst/>
          </a:prstGeom>
        </p:spPr>
        <p:txBody>
          <a:bodyPr anchor="t" rtlCol="false" tIns="0" lIns="0" bIns="0" rIns="0">
            <a:spAutoFit/>
          </a:bodyPr>
          <a:lstStyle/>
          <a:p>
            <a:pPr>
              <a:lnSpc>
                <a:spcPts val="2792"/>
              </a:lnSpc>
            </a:pPr>
            <a:r>
              <a:rPr lang="en-US" sz="1899">
                <a:solidFill>
                  <a:srgbClr val="000000"/>
                </a:solidFill>
                <a:latin typeface="Open Sauce Light"/>
              </a:rPr>
              <a:t>Research involving human participants, direct or not, necessitates the consideration of ethical implications by the individuals conducting the research. (Gelling, 2016) </a:t>
            </a:r>
          </a:p>
        </p:txBody>
      </p:sp>
      <p:sp>
        <p:nvSpPr>
          <p:cNvPr name="TextBox 32" id="32"/>
          <p:cNvSpPr txBox="true"/>
          <p:nvPr/>
        </p:nvSpPr>
        <p:spPr>
          <a:xfrm rot="0">
            <a:off x="1286749" y="7427007"/>
            <a:ext cx="3591162" cy="687324"/>
          </a:xfrm>
          <a:prstGeom prst="rect">
            <a:avLst/>
          </a:prstGeom>
        </p:spPr>
        <p:txBody>
          <a:bodyPr anchor="t" rtlCol="false" tIns="0" lIns="0" bIns="0" rIns="0">
            <a:spAutoFit/>
          </a:bodyPr>
          <a:lstStyle/>
          <a:p>
            <a:pPr>
              <a:lnSpc>
                <a:spcPts val="2792"/>
              </a:lnSpc>
            </a:pPr>
            <a:r>
              <a:rPr lang="en-US" sz="1899">
                <a:solidFill>
                  <a:srgbClr val="000000"/>
                </a:solidFill>
                <a:latin typeface="Open Sauce Light"/>
              </a:rPr>
              <a:t>Provides a detailed insight on the subject of study.</a:t>
            </a:r>
          </a:p>
        </p:txBody>
      </p:sp>
      <p:sp>
        <p:nvSpPr>
          <p:cNvPr name="TextBox 33" id="33"/>
          <p:cNvSpPr txBox="true"/>
          <p:nvPr/>
        </p:nvSpPr>
        <p:spPr>
          <a:xfrm rot="0">
            <a:off x="9886168" y="7421179"/>
            <a:ext cx="3591162" cy="1039749"/>
          </a:xfrm>
          <a:prstGeom prst="rect">
            <a:avLst/>
          </a:prstGeom>
        </p:spPr>
        <p:txBody>
          <a:bodyPr anchor="t" rtlCol="false" tIns="0" lIns="0" bIns="0" rIns="0">
            <a:spAutoFit/>
          </a:bodyPr>
          <a:lstStyle/>
          <a:p>
            <a:pPr>
              <a:lnSpc>
                <a:spcPts val="2792"/>
              </a:lnSpc>
            </a:pPr>
            <a:r>
              <a:rPr lang="en-US" sz="1899">
                <a:solidFill>
                  <a:srgbClr val="000000"/>
                </a:solidFill>
                <a:latin typeface="Open Sauce"/>
              </a:rPr>
              <a:t>Ensures consistency and acts as guidance to researchers across interviews.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DFBFB"/>
        </a:solidFill>
      </p:bgPr>
    </p:bg>
    <p:spTree>
      <p:nvGrpSpPr>
        <p:cNvPr id="1" name=""/>
        <p:cNvGrpSpPr/>
        <p:nvPr/>
      </p:nvGrpSpPr>
      <p:grpSpPr>
        <a:xfrm>
          <a:off x="0" y="0"/>
          <a:ext cx="0" cy="0"/>
          <a:chOff x="0" y="0"/>
          <a:chExt cx="0" cy="0"/>
        </a:xfrm>
      </p:grpSpPr>
      <p:sp>
        <p:nvSpPr>
          <p:cNvPr name="Freeform 2" id="2"/>
          <p:cNvSpPr/>
          <p:nvPr/>
        </p:nvSpPr>
        <p:spPr>
          <a:xfrm flipH="false" flipV="false" rot="0">
            <a:off x="15364832" y="8687230"/>
            <a:ext cx="5846336" cy="3199540"/>
          </a:xfrm>
          <a:custGeom>
            <a:avLst/>
            <a:gdLst/>
            <a:ahLst/>
            <a:cxnLst/>
            <a:rect r="r" b="b" t="t" l="l"/>
            <a:pathLst>
              <a:path h="3199540" w="5846336">
                <a:moveTo>
                  <a:pt x="0" y="0"/>
                </a:moveTo>
                <a:lnTo>
                  <a:pt x="5846336" y="0"/>
                </a:lnTo>
                <a:lnTo>
                  <a:pt x="5846336" y="3199540"/>
                </a:lnTo>
                <a:lnTo>
                  <a:pt x="0" y="319954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0800000">
            <a:off x="-2216701" y="4832990"/>
            <a:ext cx="24506727" cy="7708480"/>
          </a:xfrm>
          <a:custGeom>
            <a:avLst/>
            <a:gdLst/>
            <a:ahLst/>
            <a:cxnLst/>
            <a:rect r="r" b="b" t="t" l="l"/>
            <a:pathLst>
              <a:path h="7708480" w="24506727">
                <a:moveTo>
                  <a:pt x="0" y="0"/>
                </a:moveTo>
                <a:lnTo>
                  <a:pt x="24506726" y="0"/>
                </a:lnTo>
                <a:lnTo>
                  <a:pt x="24506726" y="7708480"/>
                </a:lnTo>
                <a:lnTo>
                  <a:pt x="0" y="770848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028700" y="1028700"/>
            <a:ext cx="5044496" cy="1389439"/>
            <a:chOff x="0" y="0"/>
            <a:chExt cx="1328592" cy="365943"/>
          </a:xfrm>
        </p:grpSpPr>
        <p:sp>
          <p:nvSpPr>
            <p:cNvPr name="Freeform 5" id="5"/>
            <p:cNvSpPr/>
            <p:nvPr/>
          </p:nvSpPr>
          <p:spPr>
            <a:xfrm flipH="false" flipV="false" rot="0">
              <a:off x="0" y="0"/>
              <a:ext cx="1328592" cy="365943"/>
            </a:xfrm>
            <a:custGeom>
              <a:avLst/>
              <a:gdLst/>
              <a:ahLst/>
              <a:cxnLst/>
              <a:rect r="r" b="b" t="t" l="l"/>
              <a:pathLst>
                <a:path h="365943" w="1328592">
                  <a:moveTo>
                    <a:pt x="0" y="0"/>
                  </a:moveTo>
                  <a:lnTo>
                    <a:pt x="1328592" y="0"/>
                  </a:lnTo>
                  <a:lnTo>
                    <a:pt x="1328592" y="365943"/>
                  </a:lnTo>
                  <a:lnTo>
                    <a:pt x="0" y="365943"/>
                  </a:lnTo>
                  <a:close/>
                </a:path>
              </a:pathLst>
            </a:custGeom>
            <a:solidFill>
              <a:srgbClr val="F37221"/>
            </a:solidFill>
            <a:ln cap="sq">
              <a:noFill/>
              <a:prstDash val="solid"/>
              <a:miter/>
            </a:ln>
          </p:spPr>
        </p:sp>
        <p:sp>
          <p:nvSpPr>
            <p:cNvPr name="TextBox 6" id="6"/>
            <p:cNvSpPr txBox="true"/>
            <p:nvPr/>
          </p:nvSpPr>
          <p:spPr>
            <a:xfrm>
              <a:off x="0" y="-123825"/>
              <a:ext cx="1328592" cy="489768"/>
            </a:xfrm>
            <a:prstGeom prst="rect">
              <a:avLst/>
            </a:prstGeom>
          </p:spPr>
          <p:txBody>
            <a:bodyPr anchor="ctr" rtlCol="false" tIns="50800" lIns="50800" bIns="50800" rIns="50800"/>
            <a:lstStyle/>
            <a:p>
              <a:pPr algn="ctr" marL="0" indent="0" lvl="0">
                <a:lnSpc>
                  <a:spcPts val="4982"/>
                </a:lnSpc>
                <a:spcBef>
                  <a:spcPct val="0"/>
                </a:spcBef>
              </a:pPr>
              <a:r>
                <a:rPr lang="en-US" sz="3610" spc="364">
                  <a:solidFill>
                    <a:srgbClr val="FFFFFF"/>
                  </a:solidFill>
                  <a:latin typeface="Codec Pro ExtraBold"/>
                </a:rPr>
                <a:t>COLLABORATION</a:t>
              </a:r>
            </a:p>
          </p:txBody>
        </p:sp>
      </p:grpSp>
      <p:sp>
        <p:nvSpPr>
          <p:cNvPr name="AutoShape 7" id="7"/>
          <p:cNvSpPr/>
          <p:nvPr/>
        </p:nvSpPr>
        <p:spPr>
          <a:xfrm flipV="true">
            <a:off x="6092246" y="5189220"/>
            <a:ext cx="0" cy="4735830"/>
          </a:xfrm>
          <a:prstGeom prst="line">
            <a:avLst/>
          </a:prstGeom>
          <a:ln cap="flat" w="38100">
            <a:solidFill>
              <a:srgbClr val="FDFBFB"/>
            </a:solidFill>
            <a:prstDash val="solid"/>
            <a:headEnd type="none" len="sm" w="sm"/>
            <a:tailEnd type="none" len="sm" w="sm"/>
          </a:ln>
        </p:spPr>
      </p:sp>
      <p:sp>
        <p:nvSpPr>
          <p:cNvPr name="AutoShape 8" id="8"/>
          <p:cNvSpPr/>
          <p:nvPr/>
        </p:nvSpPr>
        <p:spPr>
          <a:xfrm flipV="true">
            <a:off x="12318529" y="5189220"/>
            <a:ext cx="0" cy="4735830"/>
          </a:xfrm>
          <a:prstGeom prst="line">
            <a:avLst/>
          </a:prstGeom>
          <a:ln cap="flat" w="38100">
            <a:solidFill>
              <a:srgbClr val="FDFBFB"/>
            </a:solidFill>
            <a:prstDash val="solid"/>
            <a:headEnd type="none" len="sm" w="sm"/>
            <a:tailEnd type="none" len="sm" w="sm"/>
          </a:ln>
        </p:spPr>
      </p:sp>
      <p:sp>
        <p:nvSpPr>
          <p:cNvPr name="Freeform 9" id="9"/>
          <p:cNvSpPr/>
          <p:nvPr/>
        </p:nvSpPr>
        <p:spPr>
          <a:xfrm flipH="false" flipV="false" rot="0">
            <a:off x="11789783" y="684589"/>
            <a:ext cx="6335233" cy="3467100"/>
          </a:xfrm>
          <a:custGeom>
            <a:avLst/>
            <a:gdLst/>
            <a:ahLst/>
            <a:cxnLst/>
            <a:rect r="r" b="b" t="t" l="l"/>
            <a:pathLst>
              <a:path h="3467100" w="6335233">
                <a:moveTo>
                  <a:pt x="0" y="0"/>
                </a:moveTo>
                <a:lnTo>
                  <a:pt x="6335233" y="0"/>
                </a:lnTo>
                <a:lnTo>
                  <a:pt x="6335233" y="3467100"/>
                </a:lnTo>
                <a:lnTo>
                  <a:pt x="0" y="34671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0" id="10"/>
          <p:cNvSpPr txBox="true"/>
          <p:nvPr/>
        </p:nvSpPr>
        <p:spPr>
          <a:xfrm rot="0">
            <a:off x="1028700" y="2619375"/>
            <a:ext cx="9007962" cy="1685925"/>
          </a:xfrm>
          <a:prstGeom prst="rect">
            <a:avLst/>
          </a:prstGeom>
        </p:spPr>
        <p:txBody>
          <a:bodyPr anchor="t" rtlCol="false" tIns="0" lIns="0" bIns="0" rIns="0">
            <a:spAutoFit/>
          </a:bodyPr>
          <a:lstStyle/>
          <a:p>
            <a:pPr marL="0" indent="0" lvl="0">
              <a:lnSpc>
                <a:spcPts val="3333"/>
              </a:lnSpc>
              <a:spcBef>
                <a:spcPct val="0"/>
              </a:spcBef>
            </a:pPr>
            <a:r>
              <a:rPr lang="en-US" sz="2778" spc="138">
                <a:solidFill>
                  <a:srgbClr val="1A1A1A"/>
                </a:solidFill>
                <a:latin typeface="Open Sauce"/>
              </a:rPr>
              <a:t>Work effectively with others in a team to achieve common goals, share our expertise in certain areas and enhance the quality of the research outcome. </a:t>
            </a:r>
          </a:p>
        </p:txBody>
      </p:sp>
      <p:sp>
        <p:nvSpPr>
          <p:cNvPr name="TextBox 11" id="11"/>
          <p:cNvSpPr txBox="true"/>
          <p:nvPr/>
        </p:nvSpPr>
        <p:spPr>
          <a:xfrm rot="0">
            <a:off x="437452" y="7087030"/>
            <a:ext cx="4862899" cy="1600200"/>
          </a:xfrm>
          <a:prstGeom prst="rect">
            <a:avLst/>
          </a:prstGeom>
        </p:spPr>
        <p:txBody>
          <a:bodyPr anchor="t" rtlCol="false" tIns="0" lIns="0" bIns="0" rIns="0">
            <a:spAutoFit/>
          </a:bodyPr>
          <a:lstStyle/>
          <a:p>
            <a:pPr marL="0" indent="0" lvl="0">
              <a:lnSpc>
                <a:spcPts val="3213"/>
              </a:lnSpc>
              <a:spcBef>
                <a:spcPct val="0"/>
              </a:spcBef>
            </a:pPr>
            <a:r>
              <a:rPr lang="en-US" sz="2678" spc="133">
                <a:solidFill>
                  <a:srgbClr val="FFFFFF"/>
                </a:solidFill>
                <a:latin typeface="Open Sauce"/>
              </a:rPr>
              <a:t>Improved in sharing ideas and thoughts on how to run the study with my colleagues.</a:t>
            </a:r>
          </a:p>
        </p:txBody>
      </p:sp>
      <p:sp>
        <p:nvSpPr>
          <p:cNvPr name="TextBox 12" id="12"/>
          <p:cNvSpPr txBox="true"/>
          <p:nvPr/>
        </p:nvSpPr>
        <p:spPr>
          <a:xfrm rot="0">
            <a:off x="437452" y="5795010"/>
            <a:ext cx="4503981" cy="1097280"/>
          </a:xfrm>
          <a:prstGeom prst="rect">
            <a:avLst/>
          </a:prstGeom>
        </p:spPr>
        <p:txBody>
          <a:bodyPr anchor="t" rtlCol="false" tIns="0" lIns="0" bIns="0" rIns="0">
            <a:spAutoFit/>
          </a:bodyPr>
          <a:lstStyle/>
          <a:p>
            <a:pPr>
              <a:lnSpc>
                <a:spcPts val="4289"/>
              </a:lnSpc>
            </a:pPr>
            <a:r>
              <a:rPr lang="en-US" sz="3899" spc="124">
                <a:solidFill>
                  <a:srgbClr val="000000"/>
                </a:solidFill>
                <a:latin typeface="Days"/>
              </a:rPr>
              <a:t>Teamwork &amp; Communication</a:t>
            </a:r>
          </a:p>
        </p:txBody>
      </p:sp>
      <p:sp>
        <p:nvSpPr>
          <p:cNvPr name="TextBox 13" id="13"/>
          <p:cNvSpPr txBox="true"/>
          <p:nvPr/>
        </p:nvSpPr>
        <p:spPr>
          <a:xfrm rot="0">
            <a:off x="6606590" y="5795010"/>
            <a:ext cx="4503981" cy="1097280"/>
          </a:xfrm>
          <a:prstGeom prst="rect">
            <a:avLst/>
          </a:prstGeom>
        </p:spPr>
        <p:txBody>
          <a:bodyPr anchor="t" rtlCol="false" tIns="0" lIns="0" bIns="0" rIns="0">
            <a:spAutoFit/>
          </a:bodyPr>
          <a:lstStyle/>
          <a:p>
            <a:pPr>
              <a:lnSpc>
                <a:spcPts val="4289"/>
              </a:lnSpc>
            </a:pPr>
            <a:r>
              <a:rPr lang="en-US" sz="3899" spc="124">
                <a:solidFill>
                  <a:srgbClr val="000000"/>
                </a:solidFill>
                <a:latin typeface="Days"/>
              </a:rPr>
              <a:t>Labor &amp; Task Allocation</a:t>
            </a:r>
          </a:p>
        </p:txBody>
      </p:sp>
      <p:sp>
        <p:nvSpPr>
          <p:cNvPr name="TextBox 14" id="14"/>
          <p:cNvSpPr txBox="true"/>
          <p:nvPr/>
        </p:nvSpPr>
        <p:spPr>
          <a:xfrm rot="0">
            <a:off x="12655499" y="5795010"/>
            <a:ext cx="4603801" cy="1097280"/>
          </a:xfrm>
          <a:prstGeom prst="rect">
            <a:avLst/>
          </a:prstGeom>
        </p:spPr>
        <p:txBody>
          <a:bodyPr anchor="t" rtlCol="false" tIns="0" lIns="0" bIns="0" rIns="0">
            <a:spAutoFit/>
          </a:bodyPr>
          <a:lstStyle/>
          <a:p>
            <a:pPr>
              <a:lnSpc>
                <a:spcPts val="4289"/>
              </a:lnSpc>
            </a:pPr>
            <a:r>
              <a:rPr lang="en-US" sz="3899" spc="124">
                <a:solidFill>
                  <a:srgbClr val="000000"/>
                </a:solidFill>
                <a:latin typeface="Days"/>
              </a:rPr>
              <a:t>Conflict Resolution</a:t>
            </a:r>
          </a:p>
        </p:txBody>
      </p:sp>
      <p:sp>
        <p:nvSpPr>
          <p:cNvPr name="TextBox 15" id="15"/>
          <p:cNvSpPr txBox="true"/>
          <p:nvPr/>
        </p:nvSpPr>
        <p:spPr>
          <a:xfrm rot="0">
            <a:off x="6606590" y="7087030"/>
            <a:ext cx="4862899" cy="2400300"/>
          </a:xfrm>
          <a:prstGeom prst="rect">
            <a:avLst/>
          </a:prstGeom>
        </p:spPr>
        <p:txBody>
          <a:bodyPr anchor="t" rtlCol="false" tIns="0" lIns="0" bIns="0" rIns="0">
            <a:spAutoFit/>
          </a:bodyPr>
          <a:lstStyle/>
          <a:p>
            <a:pPr marL="0" indent="0" lvl="0">
              <a:lnSpc>
                <a:spcPts val="3213"/>
              </a:lnSpc>
              <a:spcBef>
                <a:spcPct val="0"/>
              </a:spcBef>
            </a:pPr>
            <a:r>
              <a:rPr lang="en-US" sz="2678" spc="133">
                <a:solidFill>
                  <a:srgbClr val="FFFFFF"/>
                </a:solidFill>
                <a:latin typeface="Open Sauce"/>
              </a:rPr>
              <a:t>Divided work and responsibilities based on each person’s expertise and interest. Makes for equal workload between team members.</a:t>
            </a:r>
          </a:p>
        </p:txBody>
      </p:sp>
      <p:sp>
        <p:nvSpPr>
          <p:cNvPr name="TextBox 16" id="16"/>
          <p:cNvSpPr txBox="true"/>
          <p:nvPr/>
        </p:nvSpPr>
        <p:spPr>
          <a:xfrm rot="0">
            <a:off x="12655499" y="6858000"/>
            <a:ext cx="4862899" cy="2400300"/>
          </a:xfrm>
          <a:prstGeom prst="rect">
            <a:avLst/>
          </a:prstGeom>
        </p:spPr>
        <p:txBody>
          <a:bodyPr anchor="t" rtlCol="false" tIns="0" lIns="0" bIns="0" rIns="0">
            <a:spAutoFit/>
          </a:bodyPr>
          <a:lstStyle/>
          <a:p>
            <a:pPr marL="0" indent="0" lvl="0">
              <a:lnSpc>
                <a:spcPts val="3213"/>
              </a:lnSpc>
              <a:spcBef>
                <a:spcPct val="0"/>
              </a:spcBef>
            </a:pPr>
            <a:r>
              <a:rPr lang="en-US" sz="2678" spc="133">
                <a:solidFill>
                  <a:srgbClr val="FFFFFF"/>
                </a:solidFill>
                <a:latin typeface="Open Sauce"/>
              </a:rPr>
              <a:t>Learned to navigate disagreements and differing opinions by actively listening to what my other team members had to offer.</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CFCFC"/>
        </a:solidFill>
      </p:bgPr>
    </p:bg>
    <p:spTree>
      <p:nvGrpSpPr>
        <p:cNvPr id="1" name=""/>
        <p:cNvGrpSpPr/>
        <p:nvPr/>
      </p:nvGrpSpPr>
      <p:grpSpPr>
        <a:xfrm>
          <a:off x="0" y="0"/>
          <a:ext cx="0" cy="0"/>
          <a:chOff x="0" y="0"/>
          <a:chExt cx="0" cy="0"/>
        </a:xfrm>
      </p:grpSpPr>
      <p:sp>
        <p:nvSpPr>
          <p:cNvPr name="Freeform 2" id="2"/>
          <p:cNvSpPr/>
          <p:nvPr/>
        </p:nvSpPr>
        <p:spPr>
          <a:xfrm flipH="true" flipV="true" rot="0">
            <a:off x="-356268" y="-450985"/>
            <a:ext cx="2769935" cy="2769935"/>
          </a:xfrm>
          <a:custGeom>
            <a:avLst/>
            <a:gdLst/>
            <a:ahLst/>
            <a:cxnLst/>
            <a:rect r="r" b="b" t="t" l="l"/>
            <a:pathLst>
              <a:path h="2769935" w="2769935">
                <a:moveTo>
                  <a:pt x="2769936" y="2769936"/>
                </a:moveTo>
                <a:lnTo>
                  <a:pt x="0" y="2769936"/>
                </a:lnTo>
                <a:lnTo>
                  <a:pt x="0" y="0"/>
                </a:lnTo>
                <a:lnTo>
                  <a:pt x="2769936" y="0"/>
                </a:lnTo>
                <a:lnTo>
                  <a:pt x="2769936" y="2769936"/>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5400000">
            <a:off x="5114923" y="-1753495"/>
            <a:ext cx="288100" cy="9347391"/>
            <a:chOff x="0" y="0"/>
            <a:chExt cx="75878" cy="2461864"/>
          </a:xfrm>
        </p:grpSpPr>
        <p:sp>
          <p:nvSpPr>
            <p:cNvPr name="Freeform 4" id="4"/>
            <p:cNvSpPr/>
            <p:nvPr/>
          </p:nvSpPr>
          <p:spPr>
            <a:xfrm flipH="false" flipV="false" rot="0">
              <a:off x="0" y="0"/>
              <a:ext cx="75878" cy="2461864"/>
            </a:xfrm>
            <a:custGeom>
              <a:avLst/>
              <a:gdLst/>
              <a:ahLst/>
              <a:cxnLst/>
              <a:rect r="r" b="b" t="t" l="l"/>
              <a:pathLst>
                <a:path h="2461864" w="75878">
                  <a:moveTo>
                    <a:pt x="0" y="0"/>
                  </a:moveTo>
                  <a:lnTo>
                    <a:pt x="75878" y="0"/>
                  </a:lnTo>
                  <a:lnTo>
                    <a:pt x="75878" y="2461864"/>
                  </a:lnTo>
                  <a:lnTo>
                    <a:pt x="0" y="2461864"/>
                  </a:lnTo>
                  <a:close/>
                </a:path>
              </a:pathLst>
            </a:custGeom>
            <a:solidFill>
              <a:srgbClr val="FFC619"/>
            </a:solidFill>
            <a:ln cap="sq">
              <a:noFill/>
              <a:prstDash val="solid"/>
              <a:miter/>
            </a:ln>
          </p:spPr>
        </p:sp>
        <p:sp>
          <p:nvSpPr>
            <p:cNvPr name="TextBox 5" id="5"/>
            <p:cNvSpPr txBox="true"/>
            <p:nvPr/>
          </p:nvSpPr>
          <p:spPr>
            <a:xfrm>
              <a:off x="0" y="-57150"/>
              <a:ext cx="75878" cy="2519014"/>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17576807" y="9589688"/>
            <a:ext cx="402724" cy="402724"/>
          </a:xfrm>
          <a:custGeom>
            <a:avLst/>
            <a:gdLst/>
            <a:ahLst/>
            <a:cxnLst/>
            <a:rect r="r" b="b" t="t" l="l"/>
            <a:pathLst>
              <a:path h="402724" w="402724">
                <a:moveTo>
                  <a:pt x="0" y="0"/>
                </a:moveTo>
                <a:lnTo>
                  <a:pt x="402725" y="0"/>
                </a:lnTo>
                <a:lnTo>
                  <a:pt x="402725" y="402724"/>
                </a:lnTo>
                <a:lnTo>
                  <a:pt x="0" y="40272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14917561" y="328036"/>
            <a:ext cx="3061970" cy="373004"/>
          </a:xfrm>
          <a:custGeom>
            <a:avLst/>
            <a:gdLst/>
            <a:ahLst/>
            <a:cxnLst/>
            <a:rect r="r" b="b" t="t" l="l"/>
            <a:pathLst>
              <a:path h="373004" w="3061970">
                <a:moveTo>
                  <a:pt x="0" y="0"/>
                </a:moveTo>
                <a:lnTo>
                  <a:pt x="3061971" y="0"/>
                </a:lnTo>
                <a:lnTo>
                  <a:pt x="3061971" y="373004"/>
                </a:lnTo>
                <a:lnTo>
                  <a:pt x="0" y="37300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15769399" y="7733650"/>
            <a:ext cx="4017541" cy="4114800"/>
          </a:xfrm>
          <a:custGeom>
            <a:avLst/>
            <a:gdLst/>
            <a:ahLst/>
            <a:cxnLst/>
            <a:rect r="r" b="b" t="t" l="l"/>
            <a:pathLst>
              <a:path h="4114800" w="4017541">
                <a:moveTo>
                  <a:pt x="0" y="0"/>
                </a:moveTo>
                <a:lnTo>
                  <a:pt x="4017541" y="0"/>
                </a:lnTo>
                <a:lnTo>
                  <a:pt x="4017541"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397635" y="5335260"/>
            <a:ext cx="1451402" cy="4114800"/>
          </a:xfrm>
          <a:custGeom>
            <a:avLst/>
            <a:gdLst/>
            <a:ahLst/>
            <a:cxnLst/>
            <a:rect r="r" b="b" t="t" l="l"/>
            <a:pathLst>
              <a:path h="4114800" w="1451402">
                <a:moveTo>
                  <a:pt x="0" y="0"/>
                </a:moveTo>
                <a:lnTo>
                  <a:pt x="1451402" y="0"/>
                </a:lnTo>
                <a:lnTo>
                  <a:pt x="1451402"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585277" y="3453601"/>
            <a:ext cx="15863269" cy="843915"/>
          </a:xfrm>
          <a:prstGeom prst="rect">
            <a:avLst/>
          </a:prstGeom>
        </p:spPr>
        <p:txBody>
          <a:bodyPr anchor="t" rtlCol="false" tIns="0" lIns="0" bIns="0" rIns="0">
            <a:spAutoFit/>
          </a:bodyPr>
          <a:lstStyle/>
          <a:p>
            <a:pPr algn="just">
              <a:lnSpc>
                <a:spcPts val="3359"/>
              </a:lnSpc>
            </a:pPr>
            <a:r>
              <a:rPr lang="en-US" sz="2399">
                <a:solidFill>
                  <a:srgbClr val="1C1C1C"/>
                </a:solidFill>
                <a:latin typeface="Canva Sans 1"/>
              </a:rPr>
              <a:t>Known as a student's confidence in their own capability to successfully fulfill their educational objectives. (Honicke &amp; Broadbent, 2016) </a:t>
            </a:r>
          </a:p>
        </p:txBody>
      </p:sp>
      <p:sp>
        <p:nvSpPr>
          <p:cNvPr name="TextBox 11" id="11"/>
          <p:cNvSpPr txBox="true"/>
          <p:nvPr/>
        </p:nvSpPr>
        <p:spPr>
          <a:xfrm rot="0">
            <a:off x="585277" y="2396326"/>
            <a:ext cx="10631534" cy="981075"/>
          </a:xfrm>
          <a:prstGeom prst="rect">
            <a:avLst/>
          </a:prstGeom>
        </p:spPr>
        <p:txBody>
          <a:bodyPr anchor="t" rtlCol="false" tIns="0" lIns="0" bIns="0" rIns="0">
            <a:spAutoFit/>
          </a:bodyPr>
          <a:lstStyle/>
          <a:p>
            <a:pPr>
              <a:lnSpc>
                <a:spcPts val="7200"/>
              </a:lnSpc>
            </a:pPr>
            <a:r>
              <a:rPr lang="en-US" sz="6000">
                <a:solidFill>
                  <a:srgbClr val="F37221"/>
                </a:solidFill>
                <a:latin typeface="Poppins Ultra-Bold"/>
              </a:rPr>
              <a:t>Academic Self-Efficacy</a:t>
            </a:r>
          </a:p>
        </p:txBody>
      </p:sp>
      <p:grpSp>
        <p:nvGrpSpPr>
          <p:cNvPr name="Group 12" id="12"/>
          <p:cNvGrpSpPr/>
          <p:nvPr/>
        </p:nvGrpSpPr>
        <p:grpSpPr>
          <a:xfrm rot="0">
            <a:off x="3052761" y="4907929"/>
            <a:ext cx="3167910" cy="2484731"/>
            <a:chOff x="0" y="0"/>
            <a:chExt cx="2327040" cy="1825200"/>
          </a:xfrm>
        </p:grpSpPr>
        <p:sp>
          <p:nvSpPr>
            <p:cNvPr name="Freeform 13" id="13"/>
            <p:cNvSpPr/>
            <p:nvPr/>
          </p:nvSpPr>
          <p:spPr>
            <a:xfrm flipH="false" flipV="false" rot="0">
              <a:off x="0" y="0"/>
              <a:ext cx="2326767" cy="1825244"/>
            </a:xfrm>
            <a:custGeom>
              <a:avLst/>
              <a:gdLst/>
              <a:ahLst/>
              <a:cxnLst/>
              <a:rect r="r" b="b" t="t" l="l"/>
              <a:pathLst>
                <a:path h="1825244" w="2326767">
                  <a:moveTo>
                    <a:pt x="1829689" y="0"/>
                  </a:moveTo>
                  <a:cubicBezTo>
                    <a:pt x="1819529" y="0"/>
                    <a:pt x="1702816" y="0"/>
                    <a:pt x="1692656" y="0"/>
                  </a:cubicBezTo>
                  <a:cubicBezTo>
                    <a:pt x="1428750" y="0"/>
                    <a:pt x="1428750" y="0"/>
                    <a:pt x="1428750" y="0"/>
                  </a:cubicBezTo>
                  <a:cubicBezTo>
                    <a:pt x="1154684" y="0"/>
                    <a:pt x="1154684" y="0"/>
                    <a:pt x="1154684" y="0"/>
                  </a:cubicBezTo>
                  <a:cubicBezTo>
                    <a:pt x="1154684" y="0"/>
                    <a:pt x="733425" y="0"/>
                    <a:pt x="649605" y="0"/>
                  </a:cubicBezTo>
                  <a:cubicBezTo>
                    <a:pt x="652145" y="0"/>
                    <a:pt x="652145" y="0"/>
                    <a:pt x="652145" y="0"/>
                  </a:cubicBezTo>
                  <a:cubicBezTo>
                    <a:pt x="652145" y="0"/>
                    <a:pt x="649605" y="0"/>
                    <a:pt x="649605" y="0"/>
                  </a:cubicBezTo>
                  <a:cubicBezTo>
                    <a:pt x="641985" y="0"/>
                    <a:pt x="636905" y="0"/>
                    <a:pt x="634365" y="0"/>
                  </a:cubicBezTo>
                  <a:cubicBezTo>
                    <a:pt x="114173" y="0"/>
                    <a:pt x="114173" y="0"/>
                    <a:pt x="114173" y="0"/>
                  </a:cubicBezTo>
                  <a:cubicBezTo>
                    <a:pt x="73533" y="0"/>
                    <a:pt x="5080" y="0"/>
                    <a:pt x="5080" y="0"/>
                  </a:cubicBezTo>
                  <a:cubicBezTo>
                    <a:pt x="5080" y="677799"/>
                    <a:pt x="5080" y="677799"/>
                    <a:pt x="5080" y="677799"/>
                  </a:cubicBezTo>
                  <a:cubicBezTo>
                    <a:pt x="5080" y="682879"/>
                    <a:pt x="5080" y="687959"/>
                    <a:pt x="5080" y="687959"/>
                  </a:cubicBezTo>
                  <a:cubicBezTo>
                    <a:pt x="0" y="764159"/>
                    <a:pt x="5080" y="1195705"/>
                    <a:pt x="5080" y="1195705"/>
                  </a:cubicBezTo>
                  <a:cubicBezTo>
                    <a:pt x="5080" y="1825244"/>
                    <a:pt x="5080" y="1825244"/>
                    <a:pt x="5080" y="1825244"/>
                  </a:cubicBezTo>
                  <a:cubicBezTo>
                    <a:pt x="406019" y="1825244"/>
                    <a:pt x="406019" y="1825244"/>
                    <a:pt x="406019" y="1825244"/>
                  </a:cubicBezTo>
                  <a:cubicBezTo>
                    <a:pt x="631825" y="1825244"/>
                    <a:pt x="631825" y="1825244"/>
                    <a:pt x="631825" y="1825244"/>
                  </a:cubicBezTo>
                  <a:cubicBezTo>
                    <a:pt x="644525" y="1825244"/>
                    <a:pt x="644525" y="1825244"/>
                    <a:pt x="644525" y="1825244"/>
                  </a:cubicBezTo>
                  <a:cubicBezTo>
                    <a:pt x="647065" y="1825244"/>
                    <a:pt x="647065" y="1825244"/>
                    <a:pt x="649605" y="1825244"/>
                  </a:cubicBezTo>
                  <a:cubicBezTo>
                    <a:pt x="723138" y="1820164"/>
                    <a:pt x="758698" y="1764284"/>
                    <a:pt x="725678" y="1700911"/>
                  </a:cubicBezTo>
                  <a:cubicBezTo>
                    <a:pt x="725678" y="1700911"/>
                    <a:pt x="669798" y="1586738"/>
                    <a:pt x="669798" y="1528318"/>
                  </a:cubicBezTo>
                  <a:cubicBezTo>
                    <a:pt x="669798" y="1419098"/>
                    <a:pt x="771271" y="1327785"/>
                    <a:pt x="893064" y="1327785"/>
                  </a:cubicBezTo>
                  <a:cubicBezTo>
                    <a:pt x="1017397" y="1327785"/>
                    <a:pt x="1116330" y="1419225"/>
                    <a:pt x="1116330" y="1528318"/>
                  </a:cubicBezTo>
                  <a:cubicBezTo>
                    <a:pt x="1116330" y="1586738"/>
                    <a:pt x="1060450" y="1700911"/>
                    <a:pt x="1060450" y="1700911"/>
                  </a:cubicBezTo>
                  <a:cubicBezTo>
                    <a:pt x="1029970" y="1764411"/>
                    <a:pt x="1062990" y="1820164"/>
                    <a:pt x="1139063" y="1825244"/>
                  </a:cubicBezTo>
                  <a:cubicBezTo>
                    <a:pt x="1141603" y="1825244"/>
                    <a:pt x="1141603" y="1825244"/>
                    <a:pt x="1141603" y="1825244"/>
                  </a:cubicBezTo>
                  <a:cubicBezTo>
                    <a:pt x="1139063" y="1825244"/>
                    <a:pt x="1136523" y="1825244"/>
                    <a:pt x="1133983" y="1825244"/>
                  </a:cubicBezTo>
                  <a:cubicBezTo>
                    <a:pt x="1136523" y="1825244"/>
                    <a:pt x="1136523" y="1825244"/>
                    <a:pt x="1139063" y="1825244"/>
                  </a:cubicBezTo>
                  <a:cubicBezTo>
                    <a:pt x="1136523" y="1825244"/>
                    <a:pt x="1133983" y="1825244"/>
                    <a:pt x="1133983" y="1825244"/>
                  </a:cubicBezTo>
                  <a:cubicBezTo>
                    <a:pt x="1136523" y="1825244"/>
                    <a:pt x="1141603" y="1825244"/>
                    <a:pt x="1151763" y="1825244"/>
                  </a:cubicBezTo>
                  <a:cubicBezTo>
                    <a:pt x="1710055" y="1825244"/>
                    <a:pt x="1710055" y="1825244"/>
                    <a:pt x="1710055" y="1825244"/>
                  </a:cubicBezTo>
                  <a:cubicBezTo>
                    <a:pt x="1829308" y="1825244"/>
                    <a:pt x="1829308" y="1825244"/>
                    <a:pt x="1829308" y="1825244"/>
                  </a:cubicBezTo>
                  <a:cubicBezTo>
                    <a:pt x="1829308" y="1195705"/>
                    <a:pt x="1829308" y="1195705"/>
                    <a:pt x="1829308" y="1195705"/>
                  </a:cubicBezTo>
                  <a:cubicBezTo>
                    <a:pt x="1829308" y="1183005"/>
                    <a:pt x="1829308" y="1183005"/>
                    <a:pt x="1829308" y="1183005"/>
                  </a:cubicBezTo>
                  <a:cubicBezTo>
                    <a:pt x="1834388" y="1124585"/>
                    <a:pt x="1864868" y="1091565"/>
                    <a:pt x="1910461" y="1091565"/>
                  </a:cubicBezTo>
                  <a:cubicBezTo>
                    <a:pt x="1923161" y="1091565"/>
                    <a:pt x="1938401" y="1094105"/>
                    <a:pt x="1956181" y="1101725"/>
                  </a:cubicBezTo>
                  <a:cubicBezTo>
                    <a:pt x="1956181" y="1101725"/>
                    <a:pt x="2070354" y="1160145"/>
                    <a:pt x="2128774" y="1160145"/>
                  </a:cubicBezTo>
                  <a:cubicBezTo>
                    <a:pt x="2237867" y="1160145"/>
                    <a:pt x="2326767" y="1058545"/>
                    <a:pt x="2326767" y="934212"/>
                  </a:cubicBezTo>
                  <a:cubicBezTo>
                    <a:pt x="2326767" y="812419"/>
                    <a:pt x="2237994" y="710819"/>
                    <a:pt x="2128774" y="710819"/>
                  </a:cubicBezTo>
                  <a:cubicBezTo>
                    <a:pt x="2070354" y="710819"/>
                    <a:pt x="1956181" y="766699"/>
                    <a:pt x="1956181" y="766699"/>
                  </a:cubicBezTo>
                  <a:cubicBezTo>
                    <a:pt x="1938401" y="776859"/>
                    <a:pt x="1923161" y="779399"/>
                    <a:pt x="1910461" y="779399"/>
                  </a:cubicBezTo>
                  <a:cubicBezTo>
                    <a:pt x="1867281" y="779399"/>
                    <a:pt x="1836928" y="746379"/>
                    <a:pt x="1829308" y="693039"/>
                  </a:cubicBezTo>
                  <a:cubicBezTo>
                    <a:pt x="1831848" y="693039"/>
                    <a:pt x="1831848" y="693039"/>
                    <a:pt x="1831848" y="693039"/>
                  </a:cubicBezTo>
                  <a:cubicBezTo>
                    <a:pt x="1829308" y="693039"/>
                    <a:pt x="1829308" y="693039"/>
                    <a:pt x="1829308" y="693039"/>
                  </a:cubicBezTo>
                  <a:cubicBezTo>
                    <a:pt x="1829308" y="690499"/>
                    <a:pt x="1829308" y="690499"/>
                    <a:pt x="1829308" y="687959"/>
                  </a:cubicBezTo>
                  <a:cubicBezTo>
                    <a:pt x="1829308" y="690499"/>
                    <a:pt x="1829308" y="690499"/>
                    <a:pt x="1829308" y="693039"/>
                  </a:cubicBezTo>
                  <a:cubicBezTo>
                    <a:pt x="1829308" y="690499"/>
                    <a:pt x="1829308" y="682879"/>
                    <a:pt x="1829308" y="677799"/>
                  </a:cubicBezTo>
                  <a:cubicBezTo>
                    <a:pt x="1829308" y="0"/>
                    <a:pt x="1829308" y="0"/>
                    <a:pt x="1829308" y="0"/>
                  </a:cubicBezTo>
                </a:path>
              </a:pathLst>
            </a:custGeom>
            <a:solidFill>
              <a:srgbClr val="DE2B2B"/>
            </a:solidFill>
          </p:spPr>
        </p:sp>
      </p:grpSp>
      <p:sp>
        <p:nvSpPr>
          <p:cNvPr name="Freeform 14" id="14"/>
          <p:cNvSpPr/>
          <p:nvPr/>
        </p:nvSpPr>
        <p:spPr>
          <a:xfrm flipH="false" flipV="false" rot="0">
            <a:off x="3712377" y="5319004"/>
            <a:ext cx="1224254" cy="1209489"/>
          </a:xfrm>
          <a:custGeom>
            <a:avLst/>
            <a:gdLst/>
            <a:ahLst/>
            <a:cxnLst/>
            <a:rect r="r" b="b" t="t" l="l"/>
            <a:pathLst>
              <a:path h="1209489" w="1224254">
                <a:moveTo>
                  <a:pt x="0" y="0"/>
                </a:moveTo>
                <a:lnTo>
                  <a:pt x="1224254" y="0"/>
                </a:lnTo>
                <a:lnTo>
                  <a:pt x="1224254" y="1209489"/>
                </a:lnTo>
                <a:lnTo>
                  <a:pt x="0" y="1209489"/>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5" id="15"/>
          <p:cNvSpPr txBox="true"/>
          <p:nvPr/>
        </p:nvSpPr>
        <p:spPr>
          <a:xfrm rot="0">
            <a:off x="2315493" y="7573635"/>
            <a:ext cx="4018021" cy="1097280"/>
          </a:xfrm>
          <a:prstGeom prst="rect">
            <a:avLst/>
          </a:prstGeom>
        </p:spPr>
        <p:txBody>
          <a:bodyPr anchor="t" rtlCol="false" tIns="0" lIns="0" bIns="0" rIns="0">
            <a:spAutoFit/>
          </a:bodyPr>
          <a:lstStyle/>
          <a:p>
            <a:pPr algn="ctr">
              <a:lnSpc>
                <a:spcPts val="4289"/>
              </a:lnSpc>
            </a:pPr>
            <a:r>
              <a:rPr lang="en-US" sz="3899" spc="124">
                <a:solidFill>
                  <a:srgbClr val="000000"/>
                </a:solidFill>
                <a:latin typeface="Days"/>
              </a:rPr>
              <a:t>Reflecting on Challenges</a:t>
            </a:r>
          </a:p>
        </p:txBody>
      </p:sp>
      <p:grpSp>
        <p:nvGrpSpPr>
          <p:cNvPr name="Group 16" id="16"/>
          <p:cNvGrpSpPr/>
          <p:nvPr/>
        </p:nvGrpSpPr>
        <p:grpSpPr>
          <a:xfrm rot="0">
            <a:off x="7838904" y="4907929"/>
            <a:ext cx="2610193" cy="2484731"/>
            <a:chOff x="0" y="0"/>
            <a:chExt cx="1917360" cy="1825200"/>
          </a:xfrm>
        </p:grpSpPr>
        <p:sp>
          <p:nvSpPr>
            <p:cNvPr name="Freeform 17" id="17"/>
            <p:cNvSpPr/>
            <p:nvPr/>
          </p:nvSpPr>
          <p:spPr>
            <a:xfrm flipH="false" flipV="false" rot="0">
              <a:off x="0" y="0"/>
              <a:ext cx="1917446" cy="1825244"/>
            </a:xfrm>
            <a:custGeom>
              <a:avLst/>
              <a:gdLst/>
              <a:ahLst/>
              <a:cxnLst/>
              <a:rect r="r" b="b" t="t" l="l"/>
              <a:pathLst>
                <a:path h="1825244" w="1917446">
                  <a:moveTo>
                    <a:pt x="0" y="0"/>
                  </a:moveTo>
                  <a:cubicBezTo>
                    <a:pt x="0" y="0"/>
                    <a:pt x="73660" y="0"/>
                    <a:pt x="116840" y="0"/>
                  </a:cubicBezTo>
                  <a:cubicBezTo>
                    <a:pt x="116840" y="0"/>
                    <a:pt x="116840" y="0"/>
                    <a:pt x="370840" y="0"/>
                  </a:cubicBezTo>
                  <a:cubicBezTo>
                    <a:pt x="370840" y="0"/>
                    <a:pt x="370840" y="0"/>
                    <a:pt x="370840" y="1270"/>
                  </a:cubicBezTo>
                  <a:lnTo>
                    <a:pt x="370840" y="2286"/>
                  </a:lnTo>
                  <a:lnTo>
                    <a:pt x="373380" y="2286"/>
                  </a:lnTo>
                  <a:lnTo>
                    <a:pt x="373380" y="0"/>
                  </a:lnTo>
                  <a:cubicBezTo>
                    <a:pt x="373380" y="0"/>
                    <a:pt x="373380" y="0"/>
                    <a:pt x="662940" y="0"/>
                  </a:cubicBezTo>
                  <a:cubicBezTo>
                    <a:pt x="662940" y="0"/>
                    <a:pt x="668020" y="0"/>
                    <a:pt x="675640" y="0"/>
                  </a:cubicBezTo>
                  <a:lnTo>
                    <a:pt x="678180" y="0"/>
                  </a:lnTo>
                  <a:cubicBezTo>
                    <a:pt x="680720" y="0"/>
                    <a:pt x="680720" y="0"/>
                    <a:pt x="680720" y="0"/>
                  </a:cubicBezTo>
                  <a:lnTo>
                    <a:pt x="726440" y="0"/>
                  </a:lnTo>
                  <a:cubicBezTo>
                    <a:pt x="870458" y="0"/>
                    <a:pt x="1208786" y="0"/>
                    <a:pt x="1208786" y="0"/>
                  </a:cubicBezTo>
                  <a:cubicBezTo>
                    <a:pt x="1208786" y="0"/>
                    <a:pt x="1208786" y="0"/>
                    <a:pt x="1495806" y="0"/>
                  </a:cubicBezTo>
                  <a:cubicBezTo>
                    <a:pt x="1495806" y="0"/>
                    <a:pt x="1495806" y="0"/>
                    <a:pt x="1772666" y="0"/>
                  </a:cubicBezTo>
                  <a:cubicBezTo>
                    <a:pt x="1782826" y="0"/>
                    <a:pt x="1907286" y="0"/>
                    <a:pt x="1917446" y="0"/>
                  </a:cubicBezTo>
                  <a:cubicBezTo>
                    <a:pt x="1917446" y="0"/>
                    <a:pt x="1917446" y="0"/>
                    <a:pt x="1917446" y="677799"/>
                  </a:cubicBezTo>
                  <a:cubicBezTo>
                    <a:pt x="1917446" y="682879"/>
                    <a:pt x="1914906" y="690499"/>
                    <a:pt x="1914906" y="693039"/>
                  </a:cubicBezTo>
                  <a:cubicBezTo>
                    <a:pt x="1909826" y="746379"/>
                    <a:pt x="1876806" y="779399"/>
                    <a:pt x="1833626" y="779399"/>
                  </a:cubicBezTo>
                  <a:cubicBezTo>
                    <a:pt x="1818386" y="779399"/>
                    <a:pt x="1800606" y="776859"/>
                    <a:pt x="1785366" y="766699"/>
                  </a:cubicBezTo>
                  <a:cubicBezTo>
                    <a:pt x="1785366" y="766699"/>
                    <a:pt x="1663446" y="710819"/>
                    <a:pt x="1605026" y="710819"/>
                  </a:cubicBezTo>
                  <a:cubicBezTo>
                    <a:pt x="1488186" y="710819"/>
                    <a:pt x="1394206" y="812419"/>
                    <a:pt x="1394206" y="934212"/>
                  </a:cubicBezTo>
                  <a:cubicBezTo>
                    <a:pt x="1394206" y="1058545"/>
                    <a:pt x="1488186" y="1160145"/>
                    <a:pt x="1605026" y="1160145"/>
                  </a:cubicBezTo>
                  <a:cubicBezTo>
                    <a:pt x="1663446" y="1160145"/>
                    <a:pt x="1785366" y="1101725"/>
                    <a:pt x="1785366" y="1101725"/>
                  </a:cubicBezTo>
                  <a:cubicBezTo>
                    <a:pt x="1800606" y="1094105"/>
                    <a:pt x="1818386" y="1091565"/>
                    <a:pt x="1833626" y="1091565"/>
                  </a:cubicBezTo>
                  <a:cubicBezTo>
                    <a:pt x="1879346" y="1091565"/>
                    <a:pt x="1912366" y="1124585"/>
                    <a:pt x="1917446" y="1183005"/>
                  </a:cubicBezTo>
                  <a:cubicBezTo>
                    <a:pt x="1917446" y="1183005"/>
                    <a:pt x="1917446" y="1183005"/>
                    <a:pt x="1917446" y="1195705"/>
                  </a:cubicBezTo>
                  <a:cubicBezTo>
                    <a:pt x="1917446" y="1195705"/>
                    <a:pt x="1917446" y="1195705"/>
                    <a:pt x="1917446" y="1825244"/>
                  </a:cubicBezTo>
                  <a:cubicBezTo>
                    <a:pt x="1917446" y="1825244"/>
                    <a:pt x="1917446" y="1825244"/>
                    <a:pt x="1790446" y="1825244"/>
                  </a:cubicBezTo>
                  <a:cubicBezTo>
                    <a:pt x="1790446" y="1825244"/>
                    <a:pt x="1790446" y="1825244"/>
                    <a:pt x="1203833" y="1825244"/>
                  </a:cubicBezTo>
                  <a:lnTo>
                    <a:pt x="1193673" y="1825244"/>
                  </a:lnTo>
                  <a:cubicBezTo>
                    <a:pt x="1191133" y="1825244"/>
                    <a:pt x="1191133" y="1825244"/>
                    <a:pt x="1191133" y="1825244"/>
                  </a:cubicBezTo>
                  <a:cubicBezTo>
                    <a:pt x="1112393" y="1820164"/>
                    <a:pt x="1076833" y="1764284"/>
                    <a:pt x="1109853" y="1700911"/>
                  </a:cubicBezTo>
                  <a:cubicBezTo>
                    <a:pt x="1109853" y="1700911"/>
                    <a:pt x="1168273" y="1586738"/>
                    <a:pt x="1168273" y="1528318"/>
                  </a:cubicBezTo>
                  <a:cubicBezTo>
                    <a:pt x="1168273" y="1419225"/>
                    <a:pt x="1064133" y="1330325"/>
                    <a:pt x="934593" y="1330325"/>
                  </a:cubicBezTo>
                  <a:cubicBezTo>
                    <a:pt x="805053" y="1330325"/>
                    <a:pt x="698373" y="1419225"/>
                    <a:pt x="698373" y="1528318"/>
                  </a:cubicBezTo>
                  <a:cubicBezTo>
                    <a:pt x="698373" y="1586738"/>
                    <a:pt x="759333" y="1700911"/>
                    <a:pt x="759333" y="1700911"/>
                  </a:cubicBezTo>
                  <a:cubicBezTo>
                    <a:pt x="792353" y="1766951"/>
                    <a:pt x="754253" y="1820164"/>
                    <a:pt x="678053" y="1825244"/>
                  </a:cubicBezTo>
                  <a:cubicBezTo>
                    <a:pt x="675513" y="1825244"/>
                    <a:pt x="672973" y="1825244"/>
                    <a:pt x="672973" y="1825244"/>
                  </a:cubicBezTo>
                  <a:cubicBezTo>
                    <a:pt x="672973" y="1825244"/>
                    <a:pt x="672973" y="1825244"/>
                    <a:pt x="660273" y="1825244"/>
                  </a:cubicBezTo>
                  <a:cubicBezTo>
                    <a:pt x="660273" y="1825244"/>
                    <a:pt x="660273" y="1825244"/>
                    <a:pt x="418973" y="1825244"/>
                  </a:cubicBezTo>
                  <a:cubicBezTo>
                    <a:pt x="418973" y="1825244"/>
                    <a:pt x="418973" y="1825244"/>
                    <a:pt x="0" y="1825244"/>
                  </a:cubicBezTo>
                  <a:cubicBezTo>
                    <a:pt x="0" y="1825244"/>
                    <a:pt x="0" y="1825244"/>
                    <a:pt x="0" y="1195705"/>
                  </a:cubicBezTo>
                  <a:cubicBezTo>
                    <a:pt x="0" y="1195705"/>
                    <a:pt x="0" y="1195705"/>
                    <a:pt x="0" y="1183005"/>
                  </a:cubicBezTo>
                  <a:cubicBezTo>
                    <a:pt x="5080" y="1124585"/>
                    <a:pt x="38100" y="1091565"/>
                    <a:pt x="83820" y="1091565"/>
                  </a:cubicBezTo>
                  <a:cubicBezTo>
                    <a:pt x="99060" y="1091565"/>
                    <a:pt x="114300" y="1094105"/>
                    <a:pt x="132080" y="1104265"/>
                  </a:cubicBezTo>
                  <a:cubicBezTo>
                    <a:pt x="132080" y="1104265"/>
                    <a:pt x="251460" y="1160145"/>
                    <a:pt x="312420" y="1160145"/>
                  </a:cubicBezTo>
                  <a:cubicBezTo>
                    <a:pt x="429260" y="1160145"/>
                    <a:pt x="520700" y="1058545"/>
                    <a:pt x="520700" y="936752"/>
                  </a:cubicBezTo>
                  <a:cubicBezTo>
                    <a:pt x="520700" y="812419"/>
                    <a:pt x="429260" y="713359"/>
                    <a:pt x="312420" y="713359"/>
                  </a:cubicBezTo>
                  <a:cubicBezTo>
                    <a:pt x="251460" y="713359"/>
                    <a:pt x="132080" y="769239"/>
                    <a:pt x="132080" y="769239"/>
                  </a:cubicBezTo>
                  <a:cubicBezTo>
                    <a:pt x="114300" y="776859"/>
                    <a:pt x="99060" y="779399"/>
                    <a:pt x="83820" y="779399"/>
                  </a:cubicBezTo>
                  <a:cubicBezTo>
                    <a:pt x="38100" y="779399"/>
                    <a:pt x="5080" y="746379"/>
                    <a:pt x="0" y="693039"/>
                  </a:cubicBezTo>
                  <a:cubicBezTo>
                    <a:pt x="0" y="690499"/>
                    <a:pt x="0" y="690499"/>
                    <a:pt x="0" y="687959"/>
                  </a:cubicBezTo>
                  <a:cubicBezTo>
                    <a:pt x="0" y="687959"/>
                    <a:pt x="0" y="685419"/>
                    <a:pt x="0" y="682879"/>
                  </a:cubicBezTo>
                  <a:cubicBezTo>
                    <a:pt x="0" y="680339"/>
                    <a:pt x="0" y="677799"/>
                    <a:pt x="0" y="677799"/>
                  </a:cubicBezTo>
                  <a:cubicBezTo>
                    <a:pt x="0" y="677799"/>
                    <a:pt x="0" y="677799"/>
                    <a:pt x="0" y="0"/>
                  </a:cubicBezTo>
                  <a:close/>
                </a:path>
              </a:pathLst>
            </a:custGeom>
            <a:solidFill>
              <a:srgbClr val="F47C00"/>
            </a:solidFill>
          </p:spPr>
        </p:sp>
      </p:grpSp>
      <p:sp>
        <p:nvSpPr>
          <p:cNvPr name="Freeform 18" id="18"/>
          <p:cNvSpPr/>
          <p:nvPr/>
        </p:nvSpPr>
        <p:spPr>
          <a:xfrm flipH="false" flipV="false" rot="0">
            <a:off x="8628279" y="5312777"/>
            <a:ext cx="1031443" cy="1209489"/>
          </a:xfrm>
          <a:custGeom>
            <a:avLst/>
            <a:gdLst/>
            <a:ahLst/>
            <a:cxnLst/>
            <a:rect r="r" b="b" t="t" l="l"/>
            <a:pathLst>
              <a:path h="1209489" w="1031443">
                <a:moveTo>
                  <a:pt x="0" y="0"/>
                </a:moveTo>
                <a:lnTo>
                  <a:pt x="1031442" y="0"/>
                </a:lnTo>
                <a:lnTo>
                  <a:pt x="1031442" y="1209489"/>
                </a:lnTo>
                <a:lnTo>
                  <a:pt x="0" y="1209489"/>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TextBox 19" id="19"/>
          <p:cNvSpPr txBox="true"/>
          <p:nvPr/>
        </p:nvSpPr>
        <p:spPr>
          <a:xfrm rot="0">
            <a:off x="7134990" y="7573635"/>
            <a:ext cx="4018021" cy="1097280"/>
          </a:xfrm>
          <a:prstGeom prst="rect">
            <a:avLst/>
          </a:prstGeom>
        </p:spPr>
        <p:txBody>
          <a:bodyPr anchor="t" rtlCol="false" tIns="0" lIns="0" bIns="0" rIns="0">
            <a:spAutoFit/>
          </a:bodyPr>
          <a:lstStyle/>
          <a:p>
            <a:pPr algn="ctr">
              <a:lnSpc>
                <a:spcPts val="4289"/>
              </a:lnSpc>
            </a:pPr>
            <a:r>
              <a:rPr lang="en-US" sz="3899" spc="124">
                <a:solidFill>
                  <a:srgbClr val="000000"/>
                </a:solidFill>
                <a:latin typeface="Days"/>
              </a:rPr>
              <a:t>Celebrating Achievements</a:t>
            </a:r>
          </a:p>
        </p:txBody>
      </p:sp>
      <p:grpSp>
        <p:nvGrpSpPr>
          <p:cNvPr name="Group 20" id="20"/>
          <p:cNvGrpSpPr/>
          <p:nvPr/>
        </p:nvGrpSpPr>
        <p:grpSpPr>
          <a:xfrm rot="0">
            <a:off x="11749652" y="4907929"/>
            <a:ext cx="3167910" cy="2484731"/>
            <a:chOff x="0" y="0"/>
            <a:chExt cx="2327040" cy="1825200"/>
          </a:xfrm>
        </p:grpSpPr>
        <p:sp>
          <p:nvSpPr>
            <p:cNvPr name="Freeform 21" id="21"/>
            <p:cNvSpPr/>
            <p:nvPr/>
          </p:nvSpPr>
          <p:spPr>
            <a:xfrm flipH="false" flipV="false" rot="0">
              <a:off x="0" y="0"/>
              <a:ext cx="2326767" cy="1825244"/>
            </a:xfrm>
            <a:custGeom>
              <a:avLst/>
              <a:gdLst/>
              <a:ahLst/>
              <a:cxnLst/>
              <a:rect r="r" b="b" t="t" l="l"/>
              <a:pathLst>
                <a:path h="1825244" w="2326767">
                  <a:moveTo>
                    <a:pt x="497332" y="0"/>
                  </a:moveTo>
                  <a:cubicBezTo>
                    <a:pt x="497332" y="677799"/>
                    <a:pt x="497332" y="677799"/>
                    <a:pt x="497332" y="677799"/>
                  </a:cubicBezTo>
                  <a:cubicBezTo>
                    <a:pt x="497332" y="685419"/>
                    <a:pt x="497332" y="690499"/>
                    <a:pt x="497332" y="693039"/>
                  </a:cubicBezTo>
                  <a:cubicBezTo>
                    <a:pt x="497332" y="695579"/>
                    <a:pt x="497332" y="695579"/>
                    <a:pt x="497332" y="695579"/>
                  </a:cubicBezTo>
                  <a:cubicBezTo>
                    <a:pt x="497332" y="693039"/>
                    <a:pt x="497332" y="693039"/>
                    <a:pt x="497332" y="693039"/>
                  </a:cubicBezTo>
                  <a:cubicBezTo>
                    <a:pt x="497332" y="690499"/>
                    <a:pt x="497332" y="690499"/>
                    <a:pt x="497332" y="687959"/>
                  </a:cubicBezTo>
                  <a:cubicBezTo>
                    <a:pt x="497332" y="690499"/>
                    <a:pt x="497332" y="690499"/>
                    <a:pt x="497332" y="693039"/>
                  </a:cubicBezTo>
                  <a:cubicBezTo>
                    <a:pt x="489712" y="746379"/>
                    <a:pt x="459232" y="779399"/>
                    <a:pt x="416179" y="779399"/>
                  </a:cubicBezTo>
                  <a:cubicBezTo>
                    <a:pt x="403479" y="779399"/>
                    <a:pt x="388239" y="776859"/>
                    <a:pt x="370459" y="769239"/>
                  </a:cubicBezTo>
                  <a:cubicBezTo>
                    <a:pt x="370459" y="769239"/>
                    <a:pt x="256286" y="710819"/>
                    <a:pt x="197866" y="710819"/>
                  </a:cubicBezTo>
                  <a:cubicBezTo>
                    <a:pt x="88773" y="710819"/>
                    <a:pt x="0" y="812292"/>
                    <a:pt x="0" y="936752"/>
                  </a:cubicBezTo>
                  <a:cubicBezTo>
                    <a:pt x="0" y="1058545"/>
                    <a:pt x="88773" y="1160145"/>
                    <a:pt x="197993" y="1160145"/>
                  </a:cubicBezTo>
                  <a:cubicBezTo>
                    <a:pt x="256413" y="1160145"/>
                    <a:pt x="370586" y="1104265"/>
                    <a:pt x="370586" y="1104265"/>
                  </a:cubicBezTo>
                  <a:cubicBezTo>
                    <a:pt x="388366" y="1094105"/>
                    <a:pt x="403606" y="1091565"/>
                    <a:pt x="418846" y="1091565"/>
                  </a:cubicBezTo>
                  <a:cubicBezTo>
                    <a:pt x="462026" y="1091565"/>
                    <a:pt x="492379" y="1124585"/>
                    <a:pt x="497459" y="1183005"/>
                  </a:cubicBezTo>
                  <a:cubicBezTo>
                    <a:pt x="497459" y="1195705"/>
                    <a:pt x="497459" y="1195705"/>
                    <a:pt x="497459" y="1195705"/>
                  </a:cubicBezTo>
                  <a:cubicBezTo>
                    <a:pt x="497459" y="1825244"/>
                    <a:pt x="497459" y="1825244"/>
                    <a:pt x="497459" y="1825244"/>
                  </a:cubicBezTo>
                  <a:cubicBezTo>
                    <a:pt x="616712" y="1825244"/>
                    <a:pt x="616712" y="1825244"/>
                    <a:pt x="616712" y="1825244"/>
                  </a:cubicBezTo>
                  <a:cubicBezTo>
                    <a:pt x="1175004" y="1825244"/>
                    <a:pt x="1175004" y="1825244"/>
                    <a:pt x="1175004" y="1825244"/>
                  </a:cubicBezTo>
                  <a:cubicBezTo>
                    <a:pt x="1185164" y="1825244"/>
                    <a:pt x="1190244" y="1825244"/>
                    <a:pt x="1192784" y="1825244"/>
                  </a:cubicBezTo>
                  <a:cubicBezTo>
                    <a:pt x="1192784" y="1825244"/>
                    <a:pt x="1190244" y="1825244"/>
                    <a:pt x="1187704" y="1825244"/>
                  </a:cubicBezTo>
                  <a:cubicBezTo>
                    <a:pt x="1190244" y="1825244"/>
                    <a:pt x="1190244" y="1825244"/>
                    <a:pt x="1192784" y="1825244"/>
                  </a:cubicBezTo>
                  <a:cubicBezTo>
                    <a:pt x="1190244" y="1825244"/>
                    <a:pt x="1187704" y="1825244"/>
                    <a:pt x="1185164" y="1825244"/>
                  </a:cubicBezTo>
                  <a:cubicBezTo>
                    <a:pt x="1187704" y="1825244"/>
                    <a:pt x="1187704" y="1825244"/>
                    <a:pt x="1187704" y="1825244"/>
                  </a:cubicBezTo>
                  <a:cubicBezTo>
                    <a:pt x="1263777" y="1820164"/>
                    <a:pt x="1296797" y="1764284"/>
                    <a:pt x="1266317" y="1700911"/>
                  </a:cubicBezTo>
                  <a:cubicBezTo>
                    <a:pt x="1266317" y="1700911"/>
                    <a:pt x="1210437" y="1586738"/>
                    <a:pt x="1210437" y="1528318"/>
                  </a:cubicBezTo>
                  <a:cubicBezTo>
                    <a:pt x="1210437" y="1419098"/>
                    <a:pt x="1309370" y="1330325"/>
                    <a:pt x="1433703" y="1330325"/>
                  </a:cubicBezTo>
                  <a:cubicBezTo>
                    <a:pt x="1555496" y="1330325"/>
                    <a:pt x="1656969" y="1419225"/>
                    <a:pt x="1656969" y="1528318"/>
                  </a:cubicBezTo>
                  <a:cubicBezTo>
                    <a:pt x="1656969" y="1586738"/>
                    <a:pt x="1601089" y="1700911"/>
                    <a:pt x="1601089" y="1700911"/>
                  </a:cubicBezTo>
                  <a:cubicBezTo>
                    <a:pt x="1568069" y="1766951"/>
                    <a:pt x="1603629" y="1820164"/>
                    <a:pt x="1677162" y="1825244"/>
                  </a:cubicBezTo>
                  <a:cubicBezTo>
                    <a:pt x="1679702" y="1825244"/>
                    <a:pt x="1679702" y="1825244"/>
                    <a:pt x="1682242" y="1825244"/>
                  </a:cubicBezTo>
                  <a:cubicBezTo>
                    <a:pt x="1694942" y="1825244"/>
                    <a:pt x="1694942" y="1825244"/>
                    <a:pt x="1694942" y="1825244"/>
                  </a:cubicBezTo>
                  <a:cubicBezTo>
                    <a:pt x="1920748" y="1825244"/>
                    <a:pt x="1920748" y="1825244"/>
                    <a:pt x="1920748" y="1825244"/>
                  </a:cubicBezTo>
                  <a:cubicBezTo>
                    <a:pt x="2321687" y="1825244"/>
                    <a:pt x="2321687" y="1825244"/>
                    <a:pt x="2321687" y="1825244"/>
                  </a:cubicBezTo>
                  <a:cubicBezTo>
                    <a:pt x="2321687" y="1195705"/>
                    <a:pt x="2321687" y="1195705"/>
                    <a:pt x="2321687" y="1195705"/>
                  </a:cubicBezTo>
                  <a:cubicBezTo>
                    <a:pt x="2321687" y="1195705"/>
                    <a:pt x="2326767" y="764159"/>
                    <a:pt x="2321687" y="687959"/>
                  </a:cubicBezTo>
                  <a:cubicBezTo>
                    <a:pt x="2321687" y="687959"/>
                    <a:pt x="2321687" y="685419"/>
                    <a:pt x="2321687" y="677799"/>
                  </a:cubicBezTo>
                  <a:cubicBezTo>
                    <a:pt x="2321687" y="0"/>
                    <a:pt x="2321687" y="0"/>
                    <a:pt x="2321687" y="0"/>
                  </a:cubicBezTo>
                  <a:cubicBezTo>
                    <a:pt x="2321687" y="0"/>
                    <a:pt x="2253107" y="0"/>
                    <a:pt x="2212594" y="0"/>
                  </a:cubicBezTo>
                  <a:cubicBezTo>
                    <a:pt x="1692402" y="0"/>
                    <a:pt x="1692402" y="0"/>
                    <a:pt x="1692402" y="0"/>
                  </a:cubicBezTo>
                  <a:cubicBezTo>
                    <a:pt x="1689862" y="0"/>
                    <a:pt x="1684782" y="0"/>
                    <a:pt x="1677162" y="0"/>
                  </a:cubicBezTo>
                  <a:cubicBezTo>
                    <a:pt x="1677162" y="0"/>
                    <a:pt x="1674622" y="0"/>
                    <a:pt x="1674622" y="0"/>
                  </a:cubicBezTo>
                  <a:cubicBezTo>
                    <a:pt x="1677162" y="0"/>
                    <a:pt x="1677162" y="0"/>
                    <a:pt x="1677162" y="0"/>
                  </a:cubicBezTo>
                  <a:cubicBezTo>
                    <a:pt x="1593469" y="0"/>
                    <a:pt x="1172210" y="0"/>
                    <a:pt x="1172210" y="0"/>
                  </a:cubicBezTo>
                  <a:cubicBezTo>
                    <a:pt x="898271" y="0"/>
                    <a:pt x="898271" y="0"/>
                    <a:pt x="898271" y="0"/>
                  </a:cubicBezTo>
                  <a:cubicBezTo>
                    <a:pt x="634365" y="0"/>
                    <a:pt x="634365" y="0"/>
                    <a:pt x="634365" y="0"/>
                  </a:cubicBezTo>
                  <a:cubicBezTo>
                    <a:pt x="624205" y="0"/>
                    <a:pt x="507492" y="0"/>
                    <a:pt x="497332" y="0"/>
                  </a:cubicBezTo>
                </a:path>
              </a:pathLst>
            </a:custGeom>
            <a:solidFill>
              <a:srgbClr val="F4C303"/>
            </a:solidFill>
          </p:spPr>
        </p:sp>
      </p:grpSp>
      <p:sp>
        <p:nvSpPr>
          <p:cNvPr name="Freeform 22" id="22"/>
          <p:cNvSpPr/>
          <p:nvPr/>
        </p:nvSpPr>
        <p:spPr>
          <a:xfrm flipH="false" flipV="false" rot="0">
            <a:off x="12828310" y="5134475"/>
            <a:ext cx="1710667" cy="1573814"/>
          </a:xfrm>
          <a:custGeom>
            <a:avLst/>
            <a:gdLst/>
            <a:ahLst/>
            <a:cxnLst/>
            <a:rect r="r" b="b" t="t" l="l"/>
            <a:pathLst>
              <a:path h="1573814" w="1710667">
                <a:moveTo>
                  <a:pt x="0" y="0"/>
                </a:moveTo>
                <a:lnTo>
                  <a:pt x="1710667" y="0"/>
                </a:lnTo>
                <a:lnTo>
                  <a:pt x="1710667" y="1573814"/>
                </a:lnTo>
                <a:lnTo>
                  <a:pt x="0" y="1573814"/>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a:ln cap="sq">
            <a:noFill/>
            <a:prstDash val="solid"/>
            <a:miter/>
          </a:ln>
        </p:spPr>
      </p:sp>
      <p:sp>
        <p:nvSpPr>
          <p:cNvPr name="TextBox 23" id="23"/>
          <p:cNvSpPr txBox="true"/>
          <p:nvPr/>
        </p:nvSpPr>
        <p:spPr>
          <a:xfrm rot="0">
            <a:off x="11751378" y="7573635"/>
            <a:ext cx="4018021" cy="1097280"/>
          </a:xfrm>
          <a:prstGeom prst="rect">
            <a:avLst/>
          </a:prstGeom>
        </p:spPr>
        <p:txBody>
          <a:bodyPr anchor="t" rtlCol="false" tIns="0" lIns="0" bIns="0" rIns="0">
            <a:spAutoFit/>
          </a:bodyPr>
          <a:lstStyle/>
          <a:p>
            <a:pPr algn="ctr">
              <a:lnSpc>
                <a:spcPts val="4289"/>
              </a:lnSpc>
            </a:pPr>
            <a:r>
              <a:rPr lang="en-US" sz="3899" spc="124">
                <a:solidFill>
                  <a:srgbClr val="000000"/>
                </a:solidFill>
                <a:latin typeface="Days"/>
              </a:rPr>
              <a:t>Seeking Support</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2258345" y="1895755"/>
            <a:ext cx="6029655" cy="12059310"/>
          </a:xfrm>
          <a:custGeom>
            <a:avLst/>
            <a:gdLst/>
            <a:ahLst/>
            <a:cxnLst/>
            <a:rect r="r" b="b" t="t" l="l"/>
            <a:pathLst>
              <a:path h="12059310" w="6029655">
                <a:moveTo>
                  <a:pt x="0" y="0"/>
                </a:moveTo>
                <a:lnTo>
                  <a:pt x="6029655" y="0"/>
                </a:lnTo>
                <a:lnTo>
                  <a:pt x="6029655" y="12059310"/>
                </a:lnTo>
                <a:lnTo>
                  <a:pt x="0" y="1205931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3062443" y="7598882"/>
            <a:ext cx="5376236" cy="5376236"/>
          </a:xfrm>
          <a:custGeom>
            <a:avLst/>
            <a:gdLst/>
            <a:ahLst/>
            <a:cxnLst/>
            <a:rect r="r" b="b" t="t" l="l"/>
            <a:pathLst>
              <a:path h="5376236" w="5376236">
                <a:moveTo>
                  <a:pt x="0" y="0"/>
                </a:moveTo>
                <a:lnTo>
                  <a:pt x="5376236" y="0"/>
                </a:lnTo>
                <a:lnTo>
                  <a:pt x="5376236" y="5376236"/>
                </a:lnTo>
                <a:lnTo>
                  <a:pt x="0" y="537623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1532190" y="569785"/>
            <a:ext cx="7322997" cy="1346396"/>
          </a:xfrm>
          <a:prstGeom prst="rect">
            <a:avLst/>
          </a:prstGeom>
        </p:spPr>
        <p:txBody>
          <a:bodyPr anchor="t" rtlCol="false" tIns="0" lIns="0" bIns="0" rIns="0">
            <a:spAutoFit/>
          </a:bodyPr>
          <a:lstStyle/>
          <a:p>
            <a:pPr>
              <a:lnSpc>
                <a:spcPts val="9220"/>
              </a:lnSpc>
            </a:pPr>
            <a:r>
              <a:rPr lang="en-US" sz="8781" spc="184">
                <a:solidFill>
                  <a:srgbClr val="000000"/>
                </a:solidFill>
                <a:latin typeface="Codec Pro ExtraBold"/>
              </a:rPr>
              <a:t>REFERENCES</a:t>
            </a:r>
          </a:p>
        </p:txBody>
      </p:sp>
      <p:sp>
        <p:nvSpPr>
          <p:cNvPr name="Freeform 5" id="5"/>
          <p:cNvSpPr/>
          <p:nvPr/>
        </p:nvSpPr>
        <p:spPr>
          <a:xfrm flipH="false" flipV="false" rot="0">
            <a:off x="282333" y="391503"/>
            <a:ext cx="934283" cy="1815744"/>
          </a:xfrm>
          <a:custGeom>
            <a:avLst/>
            <a:gdLst/>
            <a:ahLst/>
            <a:cxnLst/>
            <a:rect r="r" b="b" t="t" l="l"/>
            <a:pathLst>
              <a:path h="1815744" w="934283">
                <a:moveTo>
                  <a:pt x="0" y="0"/>
                </a:moveTo>
                <a:lnTo>
                  <a:pt x="934283" y="0"/>
                </a:lnTo>
                <a:lnTo>
                  <a:pt x="934283" y="1815744"/>
                </a:lnTo>
                <a:lnTo>
                  <a:pt x="0" y="181574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6" id="6"/>
          <p:cNvSpPr txBox="true"/>
          <p:nvPr/>
        </p:nvSpPr>
        <p:spPr>
          <a:xfrm rot="0">
            <a:off x="1690347" y="2131047"/>
            <a:ext cx="16190452" cy="8037969"/>
          </a:xfrm>
          <a:prstGeom prst="rect">
            <a:avLst/>
          </a:prstGeom>
        </p:spPr>
        <p:txBody>
          <a:bodyPr anchor="t" rtlCol="false" tIns="0" lIns="0" bIns="0" rIns="0">
            <a:spAutoFit/>
          </a:bodyPr>
          <a:lstStyle/>
          <a:p>
            <a:pPr>
              <a:lnSpc>
                <a:spcPts val="3212"/>
              </a:lnSpc>
            </a:pPr>
            <a:r>
              <a:rPr lang="en-US" sz="2294">
                <a:solidFill>
                  <a:srgbClr val="000000"/>
                </a:solidFill>
                <a:latin typeface="Canva Sans 1"/>
              </a:rPr>
              <a:t>Bursic, K. M., &amp; Atman, C. J. (1997). Information gathering: a critical step for quality in the design process.</a:t>
            </a:r>
            <a:r>
              <a:rPr lang="en-US" sz="2294">
                <a:solidFill>
                  <a:srgbClr val="000000"/>
                </a:solidFill>
                <a:latin typeface="Canva Sans 1 Italics"/>
              </a:rPr>
              <a:t> The</a:t>
            </a:r>
          </a:p>
          <a:p>
            <a:pPr>
              <a:lnSpc>
                <a:spcPts val="3212"/>
              </a:lnSpc>
            </a:pPr>
            <a:r>
              <a:rPr lang="en-US" sz="2294">
                <a:solidFill>
                  <a:srgbClr val="000000"/>
                </a:solidFill>
                <a:latin typeface="Canva Sans 1 Italics"/>
              </a:rPr>
              <a:t>          Quality Management Journal, 4(4), 60–75</a:t>
            </a:r>
            <a:r>
              <a:rPr lang="en-US" sz="2294">
                <a:solidFill>
                  <a:srgbClr val="000000"/>
                </a:solidFill>
                <a:latin typeface="Canva Sans 1"/>
              </a:rPr>
              <a:t>. https://doi.org/10.1080/10686967.1998.11919148</a:t>
            </a:r>
          </a:p>
          <a:p>
            <a:pPr>
              <a:lnSpc>
                <a:spcPts val="3212"/>
              </a:lnSpc>
            </a:pPr>
          </a:p>
          <a:p>
            <a:pPr>
              <a:lnSpc>
                <a:spcPts val="3212"/>
              </a:lnSpc>
            </a:pPr>
            <a:r>
              <a:rPr lang="en-US" sz="2294">
                <a:solidFill>
                  <a:srgbClr val="000000"/>
                </a:solidFill>
                <a:latin typeface="Canva Sans 1"/>
              </a:rPr>
              <a:t>Gelling, L. (2016). Applying for ethical approval for research: the main issues.</a:t>
            </a:r>
            <a:r>
              <a:rPr lang="en-US" sz="2294">
                <a:solidFill>
                  <a:srgbClr val="000000"/>
                </a:solidFill>
                <a:latin typeface="Canva Sans 1 Italics"/>
              </a:rPr>
              <a:t> Nursing Standard, 30(20), 40–44.</a:t>
            </a:r>
          </a:p>
          <a:p>
            <a:pPr>
              <a:lnSpc>
                <a:spcPts val="3212"/>
              </a:lnSpc>
            </a:pPr>
            <a:r>
              <a:rPr lang="en-US" sz="2294">
                <a:solidFill>
                  <a:srgbClr val="000000"/>
                </a:solidFill>
                <a:latin typeface="Canva Sans 1 Italics"/>
              </a:rPr>
              <a:t>          </a:t>
            </a:r>
            <a:r>
              <a:rPr lang="en-US" sz="2294">
                <a:solidFill>
                  <a:srgbClr val="000000"/>
                </a:solidFill>
                <a:latin typeface="Canva Sans 1"/>
              </a:rPr>
              <a:t>https://doi.org/10.7748/ns.30.20.40.s46</a:t>
            </a:r>
          </a:p>
          <a:p>
            <a:pPr>
              <a:lnSpc>
                <a:spcPts val="3212"/>
              </a:lnSpc>
            </a:pPr>
          </a:p>
          <a:p>
            <a:pPr>
              <a:lnSpc>
                <a:spcPts val="3212"/>
              </a:lnSpc>
            </a:pPr>
            <a:r>
              <a:rPr lang="en-US" sz="2294">
                <a:solidFill>
                  <a:srgbClr val="000000"/>
                </a:solidFill>
                <a:latin typeface="Canva Sans 1"/>
              </a:rPr>
              <a:t>Honicke, T., &amp; Broadbent, J. (2016). The influence of academic self-efficacy on academic performance: A systematic </a:t>
            </a:r>
          </a:p>
          <a:p>
            <a:pPr>
              <a:lnSpc>
                <a:spcPts val="3212"/>
              </a:lnSpc>
            </a:pPr>
            <a:r>
              <a:rPr lang="en-US" sz="2294">
                <a:solidFill>
                  <a:srgbClr val="000000"/>
                </a:solidFill>
                <a:latin typeface="Canva Sans 1"/>
              </a:rPr>
              <a:t>          review. </a:t>
            </a:r>
            <a:r>
              <a:rPr lang="en-US" sz="2294">
                <a:solidFill>
                  <a:srgbClr val="000000"/>
                </a:solidFill>
                <a:latin typeface="Canva Sans 1 Italics"/>
              </a:rPr>
              <a:t>Educational Research Review, 17, 63–84</a:t>
            </a:r>
            <a:r>
              <a:rPr lang="en-US" sz="2294">
                <a:solidFill>
                  <a:srgbClr val="000000"/>
                </a:solidFill>
                <a:latin typeface="Canva Sans 1"/>
              </a:rPr>
              <a:t>. https://doi.org/10.1016/j.edurev.2015.11.002</a:t>
            </a:r>
          </a:p>
          <a:p>
            <a:pPr>
              <a:lnSpc>
                <a:spcPts val="3212"/>
              </a:lnSpc>
            </a:pPr>
          </a:p>
          <a:p>
            <a:pPr>
              <a:lnSpc>
                <a:spcPts val="3212"/>
              </a:lnSpc>
            </a:pPr>
            <a:r>
              <a:rPr lang="en-US" sz="2294">
                <a:solidFill>
                  <a:srgbClr val="000000"/>
                </a:solidFill>
                <a:latin typeface="Canva Sans 1"/>
              </a:rPr>
              <a:t>Lamé, G. (2019). Systematic Literature Reviews: An Introduction. </a:t>
            </a:r>
            <a:r>
              <a:rPr lang="en-US" sz="2294">
                <a:solidFill>
                  <a:srgbClr val="000000"/>
                </a:solidFill>
                <a:latin typeface="Canva Sans 1 Italics"/>
              </a:rPr>
              <a:t>Proceedings of the International Conference on</a:t>
            </a:r>
          </a:p>
          <a:p>
            <a:pPr>
              <a:lnSpc>
                <a:spcPts val="3212"/>
              </a:lnSpc>
            </a:pPr>
            <a:r>
              <a:rPr lang="en-US" sz="2294">
                <a:solidFill>
                  <a:srgbClr val="000000"/>
                </a:solidFill>
                <a:latin typeface="Canva Sans 1 Italics"/>
              </a:rPr>
              <a:t>          Engineering Design, 1(1), 1633–1642</a:t>
            </a:r>
            <a:r>
              <a:rPr lang="en-US" sz="2294">
                <a:solidFill>
                  <a:srgbClr val="000000"/>
                </a:solidFill>
                <a:latin typeface="Canva Sans 1"/>
              </a:rPr>
              <a:t>. https://doi.org/10.1017/dsi.2019.169</a:t>
            </a:r>
          </a:p>
          <a:p>
            <a:pPr>
              <a:lnSpc>
                <a:spcPts val="3212"/>
              </a:lnSpc>
            </a:pPr>
          </a:p>
          <a:p>
            <a:pPr>
              <a:lnSpc>
                <a:spcPts val="3212"/>
              </a:lnSpc>
            </a:pPr>
            <a:r>
              <a:rPr lang="en-US" sz="2294">
                <a:solidFill>
                  <a:srgbClr val="000000"/>
                </a:solidFill>
                <a:latin typeface="Canva Sans 1"/>
              </a:rPr>
              <a:t>Lander, J., Seeho, S., &amp; Foster, K. (2019). Learning practical research skills using an academic paper framework – an</a:t>
            </a:r>
          </a:p>
          <a:p>
            <a:pPr>
              <a:lnSpc>
                <a:spcPts val="3212"/>
              </a:lnSpc>
            </a:pPr>
            <a:r>
              <a:rPr lang="en-US" sz="2294">
                <a:solidFill>
                  <a:srgbClr val="000000"/>
                </a:solidFill>
                <a:latin typeface="Canva Sans 1"/>
              </a:rPr>
              <a:t>          innovative, integrated approach. </a:t>
            </a:r>
            <a:r>
              <a:rPr lang="en-US" sz="2294">
                <a:solidFill>
                  <a:srgbClr val="000000"/>
                </a:solidFill>
                <a:latin typeface="Canva Sans 1 Italics"/>
              </a:rPr>
              <a:t>Health Professions Education, 5(2), 136–145.</a:t>
            </a:r>
          </a:p>
          <a:p>
            <a:pPr>
              <a:lnSpc>
                <a:spcPts val="3212"/>
              </a:lnSpc>
            </a:pPr>
            <a:r>
              <a:rPr lang="en-US" sz="2294">
                <a:solidFill>
                  <a:srgbClr val="000000"/>
                </a:solidFill>
                <a:latin typeface="Canva Sans 1 Italics"/>
              </a:rPr>
              <a:t>          </a:t>
            </a:r>
            <a:r>
              <a:rPr lang="en-US" sz="2294">
                <a:solidFill>
                  <a:srgbClr val="000000"/>
                </a:solidFill>
                <a:latin typeface="Canva Sans 1"/>
              </a:rPr>
              <a:t>https://doi.org/10.1016/j.hpe.2018.06.002</a:t>
            </a:r>
          </a:p>
          <a:p>
            <a:pPr>
              <a:lnSpc>
                <a:spcPts val="3212"/>
              </a:lnSpc>
            </a:pPr>
          </a:p>
          <a:p>
            <a:pPr>
              <a:lnSpc>
                <a:spcPts val="3212"/>
              </a:lnSpc>
            </a:pPr>
            <a:r>
              <a:rPr lang="en-US" sz="2294">
                <a:solidFill>
                  <a:srgbClr val="000000"/>
                </a:solidFill>
                <a:latin typeface="Canva Sans 1"/>
              </a:rPr>
              <a:t>Sudheesh, K., Duggappa, D. R., &amp; Nethra, S. (2016). How to write a research proposal?</a:t>
            </a:r>
            <a:r>
              <a:rPr lang="en-US" sz="2294">
                <a:solidFill>
                  <a:srgbClr val="000000"/>
                </a:solidFill>
                <a:latin typeface="Canva Sans 1 Italics"/>
              </a:rPr>
              <a:t> Indian Journal of</a:t>
            </a:r>
          </a:p>
          <a:p>
            <a:pPr>
              <a:lnSpc>
                <a:spcPts val="3212"/>
              </a:lnSpc>
            </a:pPr>
            <a:r>
              <a:rPr lang="en-US" sz="2294">
                <a:solidFill>
                  <a:srgbClr val="000000"/>
                </a:solidFill>
                <a:latin typeface="Canva Sans 1 Italics"/>
              </a:rPr>
              <a:t>           Anaesthesia/Indian Journal of Anaesthesia, 60(9), 631</a:t>
            </a:r>
            <a:r>
              <a:rPr lang="en-US" sz="2294">
                <a:solidFill>
                  <a:srgbClr val="000000"/>
                </a:solidFill>
                <a:latin typeface="Canva Sans 1"/>
              </a:rPr>
              <a:t>. https://doi.org/10.4103/0019-5049.190617</a:t>
            </a:r>
          </a:p>
          <a:p>
            <a:pPr>
              <a:lnSpc>
                <a:spcPts val="3212"/>
              </a:lnSpc>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CFCFC"/>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2849225" y="3314700"/>
            <a:ext cx="7315200" cy="3657600"/>
          </a:xfrm>
          <a:custGeom>
            <a:avLst/>
            <a:gdLst/>
            <a:ahLst/>
            <a:cxnLst/>
            <a:rect r="r" b="b" t="t" l="l"/>
            <a:pathLst>
              <a:path h="3657600" w="7315200">
                <a:moveTo>
                  <a:pt x="0" y="0"/>
                </a:moveTo>
                <a:lnTo>
                  <a:pt x="7315200" y="0"/>
                </a:lnTo>
                <a:lnTo>
                  <a:pt x="7315200" y="3657600"/>
                </a:lnTo>
                <a:lnTo>
                  <a:pt x="0" y="36576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a:ln cap="sq">
            <a:noFill/>
            <a:prstDash val="solid"/>
            <a:miter/>
          </a:ln>
        </p:spPr>
      </p:sp>
      <p:sp>
        <p:nvSpPr>
          <p:cNvPr name="TextBox 3" id="3"/>
          <p:cNvSpPr txBox="true"/>
          <p:nvPr/>
        </p:nvSpPr>
        <p:spPr>
          <a:xfrm rot="0">
            <a:off x="4516456" y="3400425"/>
            <a:ext cx="10732554" cy="2336801"/>
          </a:xfrm>
          <a:prstGeom prst="rect">
            <a:avLst/>
          </a:prstGeom>
        </p:spPr>
        <p:txBody>
          <a:bodyPr anchor="t" rtlCol="false" tIns="0" lIns="0" bIns="0" rIns="0">
            <a:spAutoFit/>
          </a:bodyPr>
          <a:lstStyle/>
          <a:p>
            <a:pPr>
              <a:lnSpc>
                <a:spcPts val="18199"/>
              </a:lnSpc>
            </a:pPr>
            <a:r>
              <a:rPr lang="en-US" sz="12999">
                <a:solidFill>
                  <a:srgbClr val="1C1C1C"/>
                </a:solidFill>
                <a:latin typeface="Poppins Ultra-Bold"/>
              </a:rPr>
              <a:t>Thank You</a:t>
            </a:r>
          </a:p>
        </p:txBody>
      </p:sp>
      <p:sp>
        <p:nvSpPr>
          <p:cNvPr name="Freeform 4" id="4"/>
          <p:cNvSpPr/>
          <p:nvPr/>
        </p:nvSpPr>
        <p:spPr>
          <a:xfrm flipH="true" flipV="false" rot="0">
            <a:off x="0" y="5887038"/>
            <a:ext cx="4399962" cy="4399962"/>
          </a:xfrm>
          <a:custGeom>
            <a:avLst/>
            <a:gdLst/>
            <a:ahLst/>
            <a:cxnLst/>
            <a:rect r="r" b="b" t="t" l="l"/>
            <a:pathLst>
              <a:path h="4399962" w="4399962">
                <a:moveTo>
                  <a:pt x="4399962" y="0"/>
                </a:moveTo>
                <a:lnTo>
                  <a:pt x="0" y="0"/>
                </a:lnTo>
                <a:lnTo>
                  <a:pt x="0" y="4399962"/>
                </a:lnTo>
                <a:lnTo>
                  <a:pt x="4399962" y="4399962"/>
                </a:lnTo>
                <a:lnTo>
                  <a:pt x="4399962"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5" id="5"/>
          <p:cNvSpPr/>
          <p:nvPr/>
        </p:nvSpPr>
        <p:spPr>
          <a:xfrm flipH="false" flipV="false" rot="0">
            <a:off x="7024658" y="5887038"/>
            <a:ext cx="4238684" cy="516349"/>
          </a:xfrm>
          <a:custGeom>
            <a:avLst/>
            <a:gdLst/>
            <a:ahLst/>
            <a:cxnLst/>
            <a:rect r="r" b="b" t="t" l="l"/>
            <a:pathLst>
              <a:path h="516349" w="4238684">
                <a:moveTo>
                  <a:pt x="0" y="0"/>
                </a:moveTo>
                <a:lnTo>
                  <a:pt x="4238684" y="0"/>
                </a:lnTo>
                <a:lnTo>
                  <a:pt x="4238684" y="516349"/>
                </a:lnTo>
                <a:lnTo>
                  <a:pt x="0" y="51634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DAGDuDN_9EU</dc:identifier>
  <dcterms:modified xsi:type="dcterms:W3CDTF">2011-08-01T06:04:30Z</dcterms:modified>
  <cp:revision>1</cp:revision>
  <dc:title>Research Skills</dc:title>
</cp:coreProperties>
</file>