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handoutMasterIdLst>
    <p:handoutMasterId r:id="rId18"/>
  </p:handoutMasterIdLst>
  <p:sldIdLst>
    <p:sldId id="277" r:id="rId3"/>
    <p:sldId id="351" r:id="rId4"/>
    <p:sldId id="352" r:id="rId5"/>
    <p:sldId id="353" r:id="rId6"/>
    <p:sldId id="354" r:id="rId7"/>
    <p:sldId id="379" r:id="rId8"/>
    <p:sldId id="381" r:id="rId9"/>
    <p:sldId id="385" r:id="rId10"/>
    <p:sldId id="378" r:id="rId11"/>
    <p:sldId id="374" r:id="rId12"/>
    <p:sldId id="387" r:id="rId13"/>
    <p:sldId id="365" r:id="rId14"/>
    <p:sldId id="389" r:id="rId15"/>
    <p:sldId id="372" r:id="rId16"/>
  </p:sldIdLst>
  <p:sldSz cx="9144000" cy="6858000" type="screen4x3"/>
  <p:notesSz cx="6668770"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82" d="100"/>
          <a:sy n="82" d="100"/>
        </p:scale>
        <p:origin x="4002" y="102"/>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handoutMaster" Target="handoutMasters/handoutMaster1.xml"/><Relationship Id="rId17" Type="http://schemas.openxmlformats.org/officeDocument/2006/relationships/notesMaster" Target="notesMasters/notesMaster1.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vl1pPr>
          </a:lstStyle>
          <a:p>
            <a:pPr>
              <a:defRPr/>
            </a:pPr>
            <a:endParaRPr lang="en-GB" altLang="en-US"/>
          </a:p>
        </p:txBody>
      </p:sp>
      <p:sp>
        <p:nvSpPr>
          <p:cNvPr id="109571" name="Rectangle 3"/>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vl1pPr>
          </a:lstStyle>
          <a:p>
            <a:pPr>
              <a:defRPr/>
            </a:pPr>
            <a:endParaRPr lang="en-GB" altLang="en-US"/>
          </a:p>
        </p:txBody>
      </p:sp>
      <p:sp>
        <p:nvSpPr>
          <p:cNvPr id="109572" name="Rectangle 4"/>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vl1pPr>
          </a:lstStyle>
          <a:p>
            <a:pPr>
              <a:defRPr/>
            </a:pPr>
            <a:endParaRPr lang="en-GB" altLang="en-US"/>
          </a:p>
        </p:txBody>
      </p:sp>
      <p:sp>
        <p:nvSpPr>
          <p:cNvPr id="109573" name="Rectangle 5"/>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vl1pPr>
          </a:lstStyle>
          <a:p>
            <a:pPr>
              <a:defRPr/>
            </a:pPr>
            <a:fld id="{EB3EE64B-EB71-4E2B-93C1-F4117BD13F79}" type="slidenum">
              <a:rPr lang="en-GB" altLang="en-US"/>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atin typeface="Verdana" panose="020B060403050404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p>
            <a:pPr lvl="0"/>
            <a:r>
              <a:rPr lang="en-GB" altLang="en-US" noProof="0"/>
              <a:t>Click to edit Master text styles</a:t>
            </a:r>
            <a:endParaRPr lang="en-GB" altLang="en-US" noProof="0"/>
          </a:p>
          <a:p>
            <a:pPr lvl="1"/>
            <a:r>
              <a:rPr lang="en-GB" altLang="en-US" noProof="0"/>
              <a:t>Second level</a:t>
            </a:r>
            <a:endParaRPr lang="en-GB" altLang="en-US" noProof="0"/>
          </a:p>
          <a:p>
            <a:pPr lvl="2"/>
            <a:r>
              <a:rPr lang="en-GB" altLang="en-US" noProof="0"/>
              <a:t>Third level</a:t>
            </a:r>
            <a:endParaRPr lang="en-GB" altLang="en-US" noProof="0"/>
          </a:p>
          <a:p>
            <a:pPr lvl="3"/>
            <a:r>
              <a:rPr lang="en-GB" altLang="en-US" noProof="0"/>
              <a:t>Fourth level</a:t>
            </a:r>
            <a:endParaRPr lang="en-GB" altLang="en-US" noProof="0"/>
          </a:p>
          <a:p>
            <a:pPr lvl="4"/>
            <a:r>
              <a:rPr lang="en-GB" altLang="en-US" noProof="0"/>
              <a:t>Fifth level</a:t>
            </a:r>
            <a:endParaRPr lang="en-GB" altLang="en-US" noProof="0"/>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atin typeface="Verdana" panose="020B060403050404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atin typeface="Verdana" panose="020B0604030504040204" pitchFamily="34" charset="0"/>
              </a:defRPr>
            </a:lvl1pPr>
          </a:lstStyle>
          <a:p>
            <a:pPr>
              <a:defRPr/>
            </a:pPr>
            <a:fld id="{81B164FB-C17E-44B0-8405-045844A6C61F}" type="slidenum">
              <a:rPr lang="en-GB" altLang="en-US"/>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fld>
            <a:endParaRPr lang="en-GB" alt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905DF63-1FF9-46D5-8FED-1829CDB5D9EE}" type="slidenum">
              <a:rPr lang="en-GB" altLang="en-US"/>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03D31F-598B-47EE-BA37-93F097A3D676}" type="datetime1">
              <a:rPr lang="en-GB" altLang="en-US"/>
            </a:fld>
            <a:endParaRPr lang="en-GB" alt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6550E941-99E4-4403-A917-B30FF69A9617}" type="slidenum">
              <a:rPr lang="en-GB" altLang="en-US"/>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lvl1pPr>
              <a:defRPr/>
            </a:lvl1pPr>
          </a:lstStyle>
          <a:p>
            <a:pPr>
              <a:defRPr/>
            </a:pPr>
            <a:fld id="{B07525B8-0A1E-48CE-AA7A-94CA5D59C5A5}"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9F0CEAE2-E49E-4389-B4D7-B5A65611D1B7}" type="slidenum">
              <a:rPr lang="en-GB" altLang="en-US"/>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7614AD2-EBEE-4B9C-B8EB-7B45076136C4}"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386495F9-B3F5-4DDF-9323-6CEC80C52C17}" type="slidenum">
              <a:rPr lang="en-GB" altLang="en-US"/>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9453B735-BACA-4CF9-84E6-D7AD67CD6A41}" type="datetime1">
              <a:rPr lang="en-GB" altLang="en-US"/>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0669F83E-C611-4B90-8FAE-1379528B23C3}" type="slidenum">
              <a:rPr lang="en-GB" altLang="en-US"/>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58B45E6-64D3-4C5F-BDB6-A1B894EEEA29}" type="datetime1">
              <a:rPr lang="en-GB" altLang="en-US"/>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FAF5663D-1B9D-48C8-BD8E-835F92F174D7}" type="slidenum">
              <a:rPr lang="en-GB" altLang="en-US"/>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30023C4-5528-489E-A726-D14A340FF59E}" type="datetime1">
              <a:rPr lang="en-GB" altLang="en-US"/>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AA1819AB-B9DA-41D7-8C91-5DE9528F5AA4}" type="slidenum">
              <a:rPr lang="en-GB" altLang="en-US"/>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0AF297A0-C124-4ADC-9EF2-B843F7980417}"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EF707D33-CDDE-408A-A9D9-8533BBB69567}" type="slidenum">
              <a:rPr lang="en-GB" altLang="en-US"/>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BBFE7C81-BC59-49C4-B970-6020E639505B}"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1C564236-0921-40F4-A526-D08299A9CEDF}" type="slidenum">
              <a:rPr lang="en-GB" altLang="en-US"/>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12EEDF0-64B3-49F7-80EF-7E736BE598CD}"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C05FFBAA-7097-4EBF-8EC8-BA13F122F32E}" type="slidenum">
              <a:rPr lang="en-GB" altLang="en-US"/>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AF471B8D-6ACC-4BC6-87AC-49C3135EE585}"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3F27268F-FCE8-404C-B794-14F77261286D}" type="slidenum">
              <a:rPr lang="en-GB" altLang="en-US"/>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US" altLang="en-US"/>
              <a:t>Edit Master text styles</a:t>
            </a:r>
            <a:endParaRPr lang="en-US" altLang="en-US"/>
          </a:p>
          <a:p>
            <a:pPr lvl="1"/>
            <a:r>
              <a:rPr lang="en-US" altLang="en-US"/>
              <a:t>Second level</a:t>
            </a:r>
            <a:endParaRPr lang="en-US" altLang="en-US"/>
          </a:p>
          <a:p>
            <a:pPr lvl="2"/>
            <a:r>
              <a:rPr lang="en-US" altLang="en-US"/>
              <a:t>Third level</a:t>
            </a:r>
            <a:endParaRPr lang="en-US" altLang="en-US"/>
          </a:p>
          <a:p>
            <a:pPr lvl="3"/>
            <a:r>
              <a:rPr lang="en-US" altLang="en-US"/>
              <a:t>Fourth level</a:t>
            </a:r>
            <a:endParaRPr lang="en-US" altLang="en-US"/>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fld>
            <a:endParaRPr lang="en-GB" alt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a:defRPr>
            </a:lvl1pPr>
          </a:lstStyle>
          <a:p>
            <a:pPr>
              <a:defRPr/>
            </a:pPr>
            <a:fld id="{AD58E4E2-7891-4D91-AF5F-9946CA6D74F2}" type="slidenum">
              <a:rPr lang="en-GB" altLang="en-US"/>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autoUpdateAnimBg="0" build="p">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fld>
            <a:endParaRPr lang="en-GB" altLang="en-US" sz="1200" dirty="0">
              <a:solidFill>
                <a:srgbClr val="898989"/>
              </a:solidFill>
            </a:endParaRPr>
          </a:p>
        </p:txBody>
      </p:sp>
      <p:sp>
        <p:nvSpPr>
          <p:cNvPr id="3" name="Subtitle 2"/>
          <p:cNvSpPr>
            <a:spLocks noGrp="1"/>
          </p:cNvSpPr>
          <p:nvPr>
            <p:ph type="subTitle" idx="1"/>
          </p:nvPr>
        </p:nvSpPr>
        <p:spPr>
          <a:xfrm>
            <a:off x="1369060" y="3744595"/>
            <a:ext cx="6400800" cy="1965960"/>
          </a:xfrm>
        </p:spPr>
        <p:txBody>
          <a:bodyPr>
            <a:scene3d>
              <a:camera prst="orthographicFront"/>
              <a:lightRig rig="threePt" dir="t"/>
            </a:scene3d>
          </a:bodyPr>
          <a:lstStyle/>
          <a:p>
            <a:endParaRPr lang="en-US" dirty="0">
              <a:highlight>
                <a:srgbClr val="FFFF00"/>
              </a:highlight>
            </a:endParaRPr>
          </a:p>
          <a:p>
            <a:r>
              <a:rPr lang="en-US" sz="2000" b="1" dirty="0">
                <a:solidFill>
                  <a:schemeClr val="tx1"/>
                </a:solidFill>
                <a:effectLst>
                  <a:outerShdw blurRad="38100" dist="19050" dir="2700000" algn="tl" rotWithShape="0">
                    <a:schemeClr val="dk1">
                      <a:alpha val="40000"/>
                      <a:alpha val="40000"/>
                    </a:schemeClr>
                  </a:outerShdw>
                </a:effectLst>
                <a:latin typeface="Arial Bold" panose="020B0604020202020204" charset="0"/>
                <a:cs typeface="Arial Bold" panose="020B0604020202020204" charset="0"/>
              </a:rPr>
              <a:t>Student Name: Ralph Azagoh-Kouadio</a:t>
            </a:r>
            <a:endParaRPr lang="en-US" sz="2000" b="1" dirty="0">
              <a:solidFill>
                <a:schemeClr val="tx1"/>
              </a:solidFill>
              <a:effectLst>
                <a:outerShdw blurRad="38100" dist="19050" dir="2700000" algn="tl" rotWithShape="0">
                  <a:schemeClr val="dk1">
                    <a:alpha val="40000"/>
                    <a:alpha val="40000"/>
                  </a:schemeClr>
                </a:outerShdw>
              </a:effectLst>
              <a:latin typeface="Arial Bold" panose="020B0604020202020204" charset="0"/>
              <a:cs typeface="Arial Bold" panose="020B0604020202020204" charset="0"/>
            </a:endParaRPr>
          </a:p>
          <a:p>
            <a:endParaRPr lang="en-US" sz="2000" b="1" dirty="0">
              <a:solidFill>
                <a:schemeClr val="tx1"/>
              </a:solidFill>
              <a:effectLst>
                <a:outerShdw blurRad="38100" dist="19050" dir="2700000" algn="tl" rotWithShape="0">
                  <a:schemeClr val="dk1">
                    <a:alpha val="40000"/>
                    <a:alpha val="40000"/>
                  </a:schemeClr>
                </a:outerShdw>
              </a:effectLst>
              <a:latin typeface="Arial Bold" panose="020B0604020202020204" charset="0"/>
              <a:cs typeface="Arial Bold" panose="020B0604020202020204" charset="0"/>
            </a:endParaRPr>
          </a:p>
          <a:p>
            <a:r>
              <a:rPr lang="en-US" sz="2000" b="1" dirty="0">
                <a:solidFill>
                  <a:schemeClr val="tx1"/>
                </a:solidFill>
                <a:effectLst>
                  <a:outerShdw blurRad="38100" dist="19050" dir="2700000" algn="tl" rotWithShape="0">
                    <a:schemeClr val="dk1">
                      <a:alpha val="40000"/>
                      <a:alpha val="40000"/>
                    </a:schemeClr>
                  </a:outerShdw>
                </a:effectLst>
                <a:latin typeface="Arial Bold" panose="020B0604020202020204" charset="0"/>
                <a:cs typeface="Arial Bold" panose="020B0604020202020204" charset="0"/>
              </a:rPr>
              <a:t>Student ID: 2133598</a:t>
            </a:r>
            <a:endParaRPr lang="en-US" sz="2000" b="1" dirty="0">
              <a:solidFill>
                <a:schemeClr val="tx1"/>
              </a:solidFill>
              <a:effectLst>
                <a:outerShdw blurRad="38100" dist="19050" dir="2700000" algn="tl" rotWithShape="0">
                  <a:schemeClr val="dk1">
                    <a:alpha val="40000"/>
                    <a:alpha val="40000"/>
                  </a:schemeClr>
                </a:outerShdw>
              </a:effectLst>
              <a:latin typeface="Arial Bold" panose="020B0604020202020204" charset="0"/>
              <a:cs typeface="Arial Bold" panose="020B0604020202020204" charset="0"/>
            </a:endParaRPr>
          </a:p>
        </p:txBody>
      </p:sp>
      <p:sp>
        <p:nvSpPr>
          <p:cNvPr id="5" name="Title 4"/>
          <p:cNvSpPr>
            <a:spLocks noGrp="1"/>
          </p:cNvSpPr>
          <p:nvPr>
            <p:ph type="ctrTitle"/>
          </p:nvPr>
        </p:nvSpPr>
        <p:spPr>
          <a:xfrm>
            <a:off x="683260" y="1446530"/>
            <a:ext cx="7772400" cy="2012315"/>
          </a:xfrm>
        </p:spPr>
        <p:txBody>
          <a:bodyPr/>
          <a:lstStyle/>
          <a:p>
            <a:r>
              <a:rPr lang="en-US" sz="4000" b="1" dirty="0">
                <a:latin typeface="Arial Bold" panose="020B0604020202020204" charset="0"/>
                <a:cs typeface="Arial Bold" panose="020B0604020202020204" charset="0"/>
              </a:rPr>
              <a:t>Academic and Employability Skills</a:t>
            </a:r>
            <a:br>
              <a:rPr lang="en-US" sz="4000" b="1" dirty="0">
                <a:latin typeface="Arial Bold" panose="020B0604020202020204" charset="0"/>
                <a:cs typeface="Arial Bold" panose="020B0604020202020204" charset="0"/>
              </a:rPr>
            </a:br>
            <a:r>
              <a:rPr lang="en-US" sz="4000" b="1" dirty="0">
                <a:latin typeface="Arial Bold" panose="020B0604020202020204" charset="0"/>
                <a:cs typeface="Arial Bold" panose="020B0604020202020204" charset="0"/>
              </a:rPr>
              <a:t>BMSW4001</a:t>
            </a:r>
            <a:endParaRPr lang="en-US" sz="4000" b="1" dirty="0">
              <a:latin typeface="Arial Bold" panose="020B0604020202020204" charset="0"/>
              <a:cs typeface="Arial Bold" panose="020B060402020202020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6A0E21D-7CEB-4497-842D-9B00423C00C8}" type="slidenum">
              <a:rPr lang="en-GB" smtClean="0"/>
            </a:fld>
            <a:endParaRPr lang="en-GB"/>
          </a:p>
        </p:txBody>
      </p:sp>
      <p:sp>
        <p:nvSpPr>
          <p:cNvPr id="3" name="Title 2"/>
          <p:cNvSpPr>
            <a:spLocks noGrp="1"/>
          </p:cNvSpPr>
          <p:nvPr>
            <p:ph type="title"/>
          </p:nvPr>
        </p:nvSpPr>
        <p:spPr/>
        <p:txBody>
          <a:bodyPr/>
          <a:lstStyle/>
          <a:p>
            <a:pPr algn="l"/>
            <a:r>
              <a:rPr lang="en-US" sz="4000" b="1" u="sng" dirty="0">
                <a:latin typeface="Arial Bold" panose="020B0604020202020204" charset="0"/>
                <a:cs typeface="Arial Bold" panose="020B0604020202020204" charset="0"/>
              </a:rPr>
              <a:t>OVERVIEW</a:t>
            </a:r>
            <a:endParaRPr lang="en-US" sz="4000" b="1" u="sng" dirty="0">
              <a:latin typeface="Arial Bold" panose="020B0604020202020204" charset="0"/>
              <a:cs typeface="Arial Bold" panose="020B0604020202020204" charset="0"/>
            </a:endParaRPr>
          </a:p>
        </p:txBody>
      </p:sp>
      <p:sp>
        <p:nvSpPr>
          <p:cNvPr id="8" name="Content Placeholder 7"/>
          <p:cNvSpPr>
            <a:spLocks noGrp="1"/>
          </p:cNvSpPr>
          <p:nvPr>
            <p:ph idx="1"/>
          </p:nvPr>
        </p:nvSpPr>
        <p:spPr/>
        <p:txBody>
          <a:bodyPr/>
          <a:lstStyle/>
          <a:p>
            <a:pPr marL="0" indent="0">
              <a:buNone/>
            </a:pPr>
            <a:r>
              <a:rPr lang="en-US" altLang="en-GB" sz="2000" b="1" dirty="0">
                <a:latin typeface="Arial Regular" panose="020B0604020202020204" charset="0"/>
                <a:cs typeface="Arial Regular" panose="020B0604020202020204" charset="0"/>
              </a:rPr>
              <a:t>LEARNING OBJECTIVES</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PROJECT MANAGEMENT</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ROLE OF THE PROJECT MANAGER</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SKILLS NEEDED FOR A PROJECT MANAGER</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STRENGTHS AND WEAKNESSES</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OPPORTUNITIES &amp; THREATS</a:t>
            </a:r>
            <a:endParaRPr lang="en-US" altLang="en-GB" sz="2000" b="1" dirty="0">
              <a:latin typeface="Arial Regular" panose="020B0604020202020204" charset="0"/>
              <a:cs typeface="Arial Regular" panose="020B0604020202020204" charset="0"/>
            </a:endParaRPr>
          </a:p>
          <a:p>
            <a:pPr marL="0" indent="0">
              <a:buNone/>
            </a:pPr>
            <a:r>
              <a:rPr lang="en-US" altLang="en-GB" sz="2000" b="1" dirty="0">
                <a:latin typeface="Arial Regular" panose="020B0604020202020204" charset="0"/>
                <a:cs typeface="Arial Regular" panose="020B0604020202020204" charset="0"/>
              </a:rPr>
              <a:t>REFERENCES</a:t>
            </a:r>
            <a:endParaRPr lang="en-US" altLang="en-GB" sz="2400" b="1" dirty="0"/>
          </a:p>
          <a:p>
            <a:pPr marL="0" indent="0">
              <a:buNone/>
            </a:pPr>
            <a:endParaRPr lang="en-US"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6A0E21D-7CEB-4497-842D-9B00423C00C8}" type="slidenum">
              <a:rPr lang="en-GB" smtClean="0"/>
            </a:fld>
            <a:endParaRPr lang="en-GB"/>
          </a:p>
        </p:txBody>
      </p:sp>
      <p:sp>
        <p:nvSpPr>
          <p:cNvPr id="3" name="Title 2"/>
          <p:cNvSpPr>
            <a:spLocks noGrp="1"/>
          </p:cNvSpPr>
          <p:nvPr>
            <p:ph type="title"/>
          </p:nvPr>
        </p:nvSpPr>
        <p:spPr/>
        <p:txBody>
          <a:bodyPr/>
          <a:lstStyle/>
          <a:p>
            <a:pPr algn="l"/>
            <a:r>
              <a:rPr lang="en-US" sz="2000" b="1" u="sng" dirty="0">
                <a:latin typeface="Arial Bold" panose="020B0604020202020204" charset="0"/>
                <a:cs typeface="Arial Bold" panose="020B0604020202020204" charset="0"/>
              </a:rPr>
              <a:t>LEARNING OBJECTIVES</a:t>
            </a:r>
            <a:endParaRPr lang="en-US" sz="2000" b="1" u="sng" dirty="0">
              <a:latin typeface="Arial Bold" panose="020B0604020202020204" charset="0"/>
              <a:cs typeface="Arial Bold" panose="020B0604020202020204" charset="0"/>
            </a:endParaRPr>
          </a:p>
        </p:txBody>
      </p:sp>
      <p:sp>
        <p:nvSpPr>
          <p:cNvPr id="8" name="Content Placeholder 7"/>
          <p:cNvSpPr>
            <a:spLocks noGrp="1"/>
          </p:cNvSpPr>
          <p:nvPr>
            <p:ph idx="1"/>
          </p:nvPr>
        </p:nvSpPr>
        <p:spPr/>
        <p:txBody>
          <a:bodyPr/>
          <a:lstStyle/>
          <a:p>
            <a:pPr marL="0" indent="0">
              <a:buNone/>
            </a:pP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Have the status of studying at university level </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Completing the Academic &amp; Employability Skills course</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Enrol on a Business Management Degree Program</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Have a formal qualification such as a degree and a Masters</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Train to become a qualified Project Manager</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Work as a Project Management Expert</a:t>
            </a:r>
            <a:endParaRPr lang="en-US" sz="2000" dirty="0">
              <a:latin typeface="Arial Regular" panose="020B0604020202020204" charset="0"/>
              <a:cs typeface="Arial Regular" panose="020B060402020202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PROJECT MANAGEMENT</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buNone/>
            </a:pPr>
            <a:endParaRPr lang="en-GB" sz="2400" dirty="0"/>
          </a:p>
          <a:p>
            <a:endParaRPr lang="en-US" dirty="0"/>
          </a:p>
        </p:txBody>
      </p:sp>
      <p:sp>
        <p:nvSpPr>
          <p:cNvPr id="2" name="Text Box 1"/>
          <p:cNvSpPr txBox="1"/>
          <p:nvPr/>
        </p:nvSpPr>
        <p:spPr>
          <a:xfrm>
            <a:off x="439420" y="1189990"/>
            <a:ext cx="8108315" cy="3415030"/>
          </a:xfrm>
          <a:prstGeom prst="rect">
            <a:avLst/>
          </a:prstGeom>
          <a:noFill/>
        </p:spPr>
        <p:txBody>
          <a:bodyPr wrap="square" rtlCol="0">
            <a:spAutoFit/>
          </a:bodyPr>
          <a:p>
            <a:r>
              <a:rPr lang="en-US" b="1">
                <a:latin typeface="Arial Bold" panose="020B0604020202020204" charset="0"/>
                <a:cs typeface="Arial Bold" panose="020B0604020202020204" charset="0"/>
              </a:rPr>
              <a:t>What is project management?</a:t>
            </a:r>
            <a:endParaRPr lang="en-US" b="1">
              <a:latin typeface="Arial Bold" panose="020B0604020202020204" charset="0"/>
              <a:cs typeface="Arial Bold" panose="020B0604020202020204" charset="0"/>
            </a:endParaRPr>
          </a:p>
          <a:p>
            <a:endParaRPr lang="en-US"/>
          </a:p>
          <a:p>
            <a:pPr algn="just"/>
            <a:r>
              <a:rPr lang="en-US" i="1">
                <a:latin typeface="Arial Italic" panose="020B0604020202020204" charset="0"/>
                <a:cs typeface="Arial Italic" panose="020B0604020202020204" charset="0"/>
                <a:sym typeface="+mn-ea"/>
              </a:rPr>
              <a:t>APM Body of Knowledge 7th edition</a:t>
            </a:r>
            <a:r>
              <a:rPr lang="en-US">
                <a:sym typeface="+mn-ea"/>
              </a:rPr>
              <a:t> defines </a:t>
            </a:r>
            <a:r>
              <a:rPr lang="en-US"/>
              <a:t>Project management as the application of processes, methods, skills, knowledge and experience to achieve specific project objectives, according to the project acceptance criteria within agreed parameters. Project management has final deliverables that are constrained to a finite timescale and budget.</a:t>
            </a:r>
            <a:endParaRPr lang="en-US"/>
          </a:p>
          <a:p>
            <a:pPr algn="just"/>
            <a:r>
              <a:rPr lang="en-US"/>
              <a:t>A key factor that distinguishes project management from just 'management' is that it has this final deliverable and a definite timespan, unlike management which is an ongoing process. Because of this, a project professional needs a wide range of skills; often technical skills, and certainly people management skills and good business awareness.</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ROLE OF THE PROJECT MANAGER</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buNone/>
            </a:pPr>
            <a:endParaRPr lang="en-US" dirty="0"/>
          </a:p>
          <a:p>
            <a:pPr marL="0" indent="0" algn="just">
              <a:buNone/>
            </a:pPr>
            <a:r>
              <a:rPr lang="en-US" sz="2000" dirty="0">
                <a:latin typeface="Arial Regular" panose="020B0604020202020204" charset="0"/>
                <a:cs typeface="Arial Regular" panose="020B0604020202020204" charset="0"/>
              </a:rPr>
              <a:t>The Project Manager is responsible for delivering the project, with authority and responsibility from the Project Board to run the project on a day-to-day basis.</a:t>
            </a:r>
            <a:endParaRPr lang="en-US" sz="2000" dirty="0">
              <a:latin typeface="Arial Regular" panose="020B0604020202020204" charset="0"/>
              <a:cs typeface="Arial Regular" panose="020B060402020202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ROLE OF THE PROJECT MANAGER</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buNone/>
            </a:pPr>
            <a:r>
              <a:rPr lang="en-US" sz="1800" dirty="0">
                <a:latin typeface="Arial Regular" panose="020B0604020202020204" charset="0"/>
                <a:cs typeface="Arial Regular" panose="020B0604020202020204" charset="0"/>
              </a:rPr>
              <a:t>The responsibilities of the Project Manager consist of:</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Delivering the project</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Planning and monitoring the project</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Managing the project administration</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Leading and managing the project team</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Running the project on a day-to-day basis</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initiating corrective action where necessary </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Delivering of new capabilities from the project</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Monitoring overall progress and use of resources</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sym typeface="+mn-ea"/>
              </a:rPr>
              <a:t>Managing the production of the required deliverables</a:t>
            </a:r>
            <a:endParaRPr lang="en-US" sz="1800" dirty="0">
              <a:latin typeface="Arial Regular" panose="020B0604020202020204" charset="0"/>
              <a:cs typeface="Arial Regular" panose="020B060402020202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ROLE OF THE PROJECT MANAGER</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a:xfrm>
            <a:off x="457200" y="1417955"/>
            <a:ext cx="8229600" cy="4099560"/>
          </a:xfrm>
        </p:spPr>
        <p:txBody>
          <a:bodyPr/>
          <a:lstStyle/>
          <a:p>
            <a:pPr algn="just"/>
            <a:r>
              <a:rPr lang="en-US" sz="1800" dirty="0">
                <a:latin typeface="Arial Regular" panose="020B0604020202020204" charset="0"/>
                <a:cs typeface="Arial Regular" panose="020B0604020202020204" charset="0"/>
                <a:sym typeface="+mn-ea"/>
              </a:rPr>
              <a:t>Interfacing between the project and the business area</a:t>
            </a:r>
            <a:endParaRPr lang="en-US" sz="1800" dirty="0">
              <a:latin typeface="Arial Regular" panose="020B0604020202020204" charset="0"/>
              <a:cs typeface="Arial Regular" panose="020B0604020202020204" charset="0"/>
            </a:endParaRPr>
          </a:p>
          <a:p>
            <a:r>
              <a:rPr lang="en-US" sz="1800" dirty="0">
                <a:latin typeface="Arial Regular" panose="020B0604020202020204" charset="0"/>
                <a:cs typeface="Arial Regular" panose="020B0604020202020204" charset="0"/>
              </a:rPr>
              <a:t>Designing and applying appropriate project management standards </a:t>
            </a:r>
            <a:endParaRPr lang="en-US" sz="1800" dirty="0">
              <a:latin typeface="Arial Regular" panose="020B0604020202020204" charset="0"/>
              <a:cs typeface="Arial Regular" panose="020B0604020202020204" charset="0"/>
            </a:endParaRPr>
          </a:p>
          <a:p>
            <a:r>
              <a:rPr lang="en-US" sz="1800" dirty="0">
                <a:latin typeface="Arial Regular" panose="020B0604020202020204" charset="0"/>
                <a:cs typeface="Arial Regular" panose="020B0604020202020204" charset="0"/>
                <a:sym typeface="+mn-ea"/>
              </a:rPr>
              <a:t>Applying change control and configuration management processes</a:t>
            </a:r>
            <a:endParaRPr lang="en-US" sz="1800" dirty="0">
              <a:latin typeface="Arial Regular" panose="020B0604020202020204" charset="0"/>
              <a:cs typeface="Arial Regular" panose="020B0604020202020204" charset="0"/>
            </a:endParaRPr>
          </a:p>
          <a:p>
            <a:r>
              <a:rPr lang="en-US" sz="1800" dirty="0">
                <a:latin typeface="Arial Regular" panose="020B0604020202020204" charset="0"/>
                <a:cs typeface="Arial Regular" panose="020B0604020202020204" charset="0"/>
              </a:rPr>
              <a:t>Communicating and encouraging the need for transformation and change within the business </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Ensuring the readiness of the business to exploit the new capability for success</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Adopting any delegation and use of project assurance roles within agreed reporting structures</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Managing project risks, including the development of contingency plans</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Preparing and maintaining project, stage and exception plans as required</a:t>
            </a:r>
            <a:endParaRPr lang="en-US" sz="1800" dirty="0">
              <a:latin typeface="Arial Regular" panose="020B0604020202020204" charset="0"/>
              <a:cs typeface="Arial Regular" panose="020B0604020202020204" charset="0"/>
            </a:endParaRPr>
          </a:p>
          <a:p>
            <a:pPr algn="just"/>
            <a:r>
              <a:rPr lang="en-US" sz="1800" dirty="0">
                <a:latin typeface="Arial Regular" panose="020B0604020202020204" charset="0"/>
                <a:cs typeface="Arial Regular" panose="020B0604020202020204" charset="0"/>
              </a:rPr>
              <a:t>Liaison with programme management (if the project is part of a programme) and related projects to ensure that work is neither overlooked nor duplicated</a:t>
            </a:r>
            <a:endParaRPr lang="en-US" sz="1800" dirty="0">
              <a:latin typeface="Arial Regular" panose="020B0604020202020204" charset="0"/>
              <a:cs typeface="Arial Regular" panose="020B060402020202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Regular" panose="020B0604020202020204" charset="0"/>
                <a:cs typeface="Arial Regular" panose="020B0604020202020204" charset="0"/>
                <a:sym typeface="+mn-ea"/>
              </a:rPr>
              <a:t>SKILLS NEEDED FOR A PROJECT MANAGER</a:t>
            </a:r>
            <a:endParaRPr lang="en-US" altLang="en-GB" sz="2000" b="1" u="sng" dirty="0">
              <a:latin typeface="Arial Regular" panose="020B0604020202020204" charset="0"/>
              <a:cs typeface="Arial Regular" panose="020B0604020202020204" charset="0"/>
              <a:sym typeface="+mn-ea"/>
            </a:endParaRPr>
          </a:p>
        </p:txBody>
      </p:sp>
      <p:sp>
        <p:nvSpPr>
          <p:cNvPr id="8" name="Content Placeholder 7"/>
          <p:cNvSpPr>
            <a:spLocks noGrp="1"/>
          </p:cNvSpPr>
          <p:nvPr>
            <p:ph idx="1"/>
          </p:nvPr>
        </p:nvSpPr>
        <p:spPr/>
        <p:txBody>
          <a:bodyPr/>
          <a:lstStyle/>
          <a:p>
            <a:pPr marL="0" indent="0">
              <a:buNone/>
            </a:pP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Collaboration</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Teamwork</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Communication</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Time management</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Leadership</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Organization</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Problem solving</a:t>
            </a:r>
            <a:endParaRPr lang="en-US" sz="2000" dirty="0">
              <a:latin typeface="Arial Regular" panose="020B0604020202020204" charset="0"/>
              <a:cs typeface="Arial Regular" panose="020B0604020202020204" charset="0"/>
            </a:endParaRPr>
          </a:p>
          <a:p>
            <a:r>
              <a:rPr lang="en-US" sz="2000" dirty="0">
                <a:latin typeface="Arial Regular" panose="020B0604020202020204" charset="0"/>
                <a:cs typeface="Arial Regular" panose="020B0604020202020204" charset="0"/>
              </a:rPr>
              <a:t>Critical thinking</a:t>
            </a:r>
            <a:endParaRPr lang="en-US" sz="2000" dirty="0">
              <a:latin typeface="Arial Regular" panose="020B0604020202020204" charset="0"/>
              <a:cs typeface="Arial Regular"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STRENGTHS AND WEAKNESSES</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lgn="just">
              <a:buNone/>
            </a:pPr>
            <a:r>
              <a:rPr lang="en-US" sz="1800" dirty="0">
                <a:latin typeface="Arial Regular" panose="020B0604020202020204" charset="0"/>
                <a:cs typeface="Arial Regular" panose="020B0604020202020204" charset="0"/>
              </a:rPr>
              <a:t>In order to identify strengths and weakness areas of their work, a SWOT analysis is required for Project Managers, as it is a strategic planning technique that they use to help them analyse their projects' strengths and weaknesses, as well as analysing and reviewing any opportunities and threats they may face in the upcoming future. </a:t>
            </a:r>
            <a:endParaRPr lang="en-US" sz="1800" dirty="0">
              <a:latin typeface="Arial Regular" panose="020B0604020202020204" charset="0"/>
              <a:cs typeface="Arial Regular" panose="020B0604020202020204" charset="0"/>
            </a:endParaRPr>
          </a:p>
          <a:p>
            <a:pPr marL="0" indent="0" algn="just">
              <a:buNone/>
            </a:pPr>
            <a:r>
              <a:rPr lang="en-US" sz="1800" dirty="0">
                <a:latin typeface="Arial Regular" panose="020B0604020202020204" charset="0"/>
                <a:cs typeface="Arial Regular" panose="020B0604020202020204" charset="0"/>
              </a:rPr>
              <a:t>SWOT analysis stands for strengths, weaknesses, opportunities, and threats.</a:t>
            </a:r>
            <a:endParaRPr lang="en-US" sz="1800" dirty="0">
              <a:latin typeface="Arial Regular" panose="020B0604020202020204" charset="0"/>
              <a:cs typeface="Arial Regular" panose="020B0604020202020204" charset="0"/>
            </a:endParaRPr>
          </a:p>
          <a:p>
            <a:pPr marL="0" indent="0" algn="just">
              <a:buNone/>
            </a:pPr>
            <a:r>
              <a:rPr lang="en-US" sz="1800" dirty="0">
                <a:latin typeface="Arial Regular" panose="020B0604020202020204" charset="0"/>
                <a:cs typeface="Arial Regular" panose="020B0604020202020204" charset="0"/>
              </a:rPr>
              <a:t>This popular technique allows project managers to identify areas that need improvement and to select the right methodology for work, which can benefit a company by gaining a better</a:t>
            </a:r>
            <a:r>
              <a:rPr lang="en-US" dirty="0"/>
              <a:t> </a:t>
            </a:r>
            <a:r>
              <a:rPr lang="en-US" sz="1800" dirty="0">
                <a:latin typeface="Arial Regular" panose="020B0604020202020204" charset="0"/>
                <a:cs typeface="Arial Regular" panose="020B0604020202020204" charset="0"/>
              </a:rPr>
              <a:t>understanding of what areas they should focus on, as well as identify how likely they are at succeeding at a given project. </a:t>
            </a:r>
            <a:endParaRPr lang="en-US" sz="1800" dirty="0">
              <a:latin typeface="Arial Regular" panose="020B0604020202020204" charset="0"/>
              <a:cs typeface="Arial Regular" panose="020B0604020202020204" charset="0"/>
            </a:endParaRPr>
          </a:p>
          <a:p>
            <a:pPr marL="0" indent="0" algn="just">
              <a:buNone/>
            </a:pPr>
            <a:endParaRPr lang="en-US" sz="1800" dirty="0">
              <a:latin typeface="Arial Regular" panose="020B0604020202020204" charset="0"/>
              <a:cs typeface="Arial Regular" panose="020B060402020202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STRENGTHS AND WEAKNESSES</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buNone/>
            </a:pPr>
            <a:r>
              <a:rPr lang="en-US" sz="1800" b="1" u="sng" dirty="0">
                <a:latin typeface="Arial Bold" panose="020B0604020202020204" charset="0"/>
                <a:cs typeface="Arial Bold" panose="020B0604020202020204" charset="0"/>
                <a:sym typeface="+mn-ea"/>
              </a:rPr>
              <a:t>SWOT ANALYSIS</a:t>
            </a:r>
            <a:endParaRPr lang="en-US" sz="1800" b="1" u="sng" dirty="0">
              <a:latin typeface="Arial Bold" panose="020B0604020202020204" charset="0"/>
              <a:cs typeface="Arial Bold" panose="020B0604020202020204" charset="0"/>
              <a:sym typeface="+mn-ea"/>
            </a:endParaRPr>
          </a:p>
          <a:p>
            <a:pPr marL="0" indent="0">
              <a:buNone/>
            </a:pPr>
            <a:endParaRPr lang="en-US" sz="2000" b="1" dirty="0">
              <a:latin typeface="Arial Bold" panose="020B0604020202020204" charset="0"/>
              <a:cs typeface="Arial Bold" panose="020B0604020202020204" charset="0"/>
              <a:sym typeface="+mn-ea"/>
            </a:endParaRPr>
          </a:p>
          <a:p>
            <a:pPr marL="0" indent="0">
              <a:buNone/>
            </a:pPr>
            <a:r>
              <a:rPr lang="en-US" sz="2000" b="1" dirty="0">
                <a:latin typeface="Arial Bold" panose="020B0604020202020204" charset="0"/>
                <a:cs typeface="Arial Bold" panose="020B0604020202020204" charset="0"/>
                <a:sym typeface="+mn-ea"/>
              </a:rPr>
              <a:t>Strengths:</a:t>
            </a:r>
            <a:endParaRPr lang="en-US" sz="2000" b="1" dirty="0">
              <a:latin typeface="Arial Bold" panose="020B0604020202020204" charset="0"/>
              <a:cs typeface="Arial Bold" panose="020B0604020202020204" charset="0"/>
              <a:sym typeface="+mn-ea"/>
            </a:endParaRPr>
          </a:p>
          <a:p>
            <a:pPr marL="0" indent="0">
              <a:buNone/>
            </a:pPr>
            <a:r>
              <a:rPr lang="en-US" sz="2000" dirty="0">
                <a:latin typeface="Arial" panose="020B0604020202020204" pitchFamily="34" charset="0"/>
                <a:cs typeface="Arial" panose="020B0604020202020204" pitchFamily="34" charset="0"/>
                <a:sym typeface="+mn-ea"/>
              </a:rPr>
              <a:t>These refer to internal success factors of the project, including: </a:t>
            </a:r>
            <a:endParaRPr lang="en-US" sz="2000" dirty="0">
              <a:latin typeface="Arial" panose="020B0604020202020204" pitchFamily="34" charset="0"/>
              <a:cs typeface="Arial" panose="020B0604020202020204" pitchFamily="34" charset="0"/>
              <a:sym typeface="+mn-ea"/>
            </a:endParaRPr>
          </a:p>
          <a:p>
            <a:r>
              <a:rPr lang="en-US" sz="2000" dirty="0">
                <a:latin typeface="Arial" panose="020B0604020202020204" pitchFamily="34" charset="0"/>
                <a:cs typeface="Arial" panose="020B0604020202020204" pitchFamily="34" charset="0"/>
                <a:sym typeface="+mn-ea"/>
              </a:rPr>
              <a:t>Skilled team members</a:t>
            </a:r>
            <a:endParaRPr lang="en-US" sz="2000" dirty="0">
              <a:latin typeface="Arial" panose="020B0604020202020204" pitchFamily="34" charset="0"/>
              <a:cs typeface="Arial" panose="020B0604020202020204" pitchFamily="34" charset="0"/>
              <a:sym typeface="+mn-ea"/>
            </a:endParaRPr>
          </a:p>
          <a:p>
            <a:r>
              <a:rPr lang="en-US" sz="2000" dirty="0">
                <a:latin typeface="Arial" panose="020B0604020202020204" pitchFamily="34" charset="0"/>
                <a:cs typeface="Arial" panose="020B0604020202020204" pitchFamily="34" charset="0"/>
                <a:sym typeface="+mn-ea"/>
              </a:rPr>
              <a:t>Engaged customers</a:t>
            </a:r>
            <a:endParaRPr lang="en-US" sz="2000" dirty="0">
              <a:latin typeface="Arial" panose="020B0604020202020204" pitchFamily="34" charset="0"/>
              <a:cs typeface="Arial" panose="020B0604020202020204" pitchFamily="34" charset="0"/>
              <a:sym typeface="+mn-ea"/>
            </a:endParaRPr>
          </a:p>
          <a:p>
            <a:r>
              <a:rPr lang="en-US" sz="2000" dirty="0">
                <a:latin typeface="Arial" panose="020B0604020202020204" pitchFamily="34" charset="0"/>
                <a:cs typeface="Arial" panose="020B0604020202020204" pitchFamily="34" charset="0"/>
                <a:sym typeface="+mn-ea"/>
              </a:rPr>
              <a:t>Experienced project managers</a:t>
            </a:r>
            <a:endParaRPr lang="en-US" sz="2000" dirty="0">
              <a:latin typeface="Arial" panose="020B0604020202020204" pitchFamily="34" charset="0"/>
              <a:cs typeface="Arial" panose="020B0604020202020204" pitchFamily="34" charset="0"/>
              <a:sym typeface="+mn-ea"/>
            </a:endParaRPr>
          </a:p>
          <a:p>
            <a:r>
              <a:rPr lang="en-US" sz="2000" dirty="0">
                <a:latin typeface="Arial" panose="020B0604020202020204" pitchFamily="34" charset="0"/>
                <a:cs typeface="Arial" panose="020B0604020202020204" pitchFamily="34" charset="0"/>
                <a:sym typeface="+mn-ea"/>
              </a:rPr>
              <a:t>Team’s expertise on a certain subject</a:t>
            </a:r>
            <a:endParaRPr lang="en-US" sz="2000" b="1" dirty="0">
              <a:latin typeface="Arial Bold" panose="020B0604020202020204" charset="0"/>
              <a:cs typeface="Arial Bold" panose="020B0604020202020204" charset="0"/>
              <a:sym typeface="+mn-ea"/>
            </a:endParaRPr>
          </a:p>
          <a:p>
            <a:pPr marL="0" indent="0">
              <a:buNone/>
            </a:pPr>
            <a:endParaRPr lang="en-US" sz="2000" b="1" dirty="0">
              <a:latin typeface="Arial Bold" panose="020B0604020202020204" charset="0"/>
              <a:cs typeface="Arial Bold" panose="020B0604020202020204" charset="0"/>
              <a:sym typeface="+mn-e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dirty="0"/>
          </a:p>
        </p:txBody>
      </p:sp>
      <p:sp>
        <p:nvSpPr>
          <p:cNvPr id="6" name="Title 5"/>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STRENGTHS AND WEAKNESSES</a:t>
            </a:r>
            <a:endParaRPr lang="en-US" altLang="en-GB" sz="2000" b="1" u="sng" dirty="0">
              <a:latin typeface="Arial Bold" panose="020B0604020202020204" charset="0"/>
              <a:cs typeface="Arial Bold" panose="020B0604020202020204" charset="0"/>
              <a:sym typeface="+mn-ea"/>
            </a:endParaRPr>
          </a:p>
        </p:txBody>
      </p:sp>
      <p:sp>
        <p:nvSpPr>
          <p:cNvPr id="8" name="Content Placeholder 7"/>
          <p:cNvSpPr>
            <a:spLocks noGrp="1"/>
          </p:cNvSpPr>
          <p:nvPr>
            <p:ph idx="1"/>
          </p:nvPr>
        </p:nvSpPr>
        <p:spPr/>
        <p:txBody>
          <a:bodyPr/>
          <a:lstStyle/>
          <a:p>
            <a:pPr marL="0" indent="0">
              <a:buNone/>
            </a:pPr>
            <a:r>
              <a:rPr lang="en-US" sz="1800" b="1" u="sng" dirty="0">
                <a:latin typeface="Arial Bold" panose="020B0604020202020204" charset="0"/>
                <a:cs typeface="Arial Bold" panose="020B0604020202020204" charset="0"/>
                <a:sym typeface="+mn-ea"/>
              </a:rPr>
              <a:t>SWOT ANALYSIS</a:t>
            </a:r>
            <a:endParaRPr lang="en-US" sz="1800" b="1" u="sng" dirty="0">
              <a:latin typeface="Arial Bold" panose="020B0604020202020204" charset="0"/>
              <a:cs typeface="Arial Bold" panose="020B0604020202020204" charset="0"/>
              <a:sym typeface="+mn-ea"/>
            </a:endParaRPr>
          </a:p>
          <a:p>
            <a:pPr marL="0" indent="0">
              <a:buNone/>
            </a:pPr>
            <a:endParaRPr lang="en-US" sz="1800" b="1" dirty="0">
              <a:latin typeface="Arial Regular" panose="020B0604020202020204" charset="0"/>
              <a:cs typeface="Arial Regular" panose="020B0604020202020204" charset="0"/>
              <a:sym typeface="+mn-ea"/>
            </a:endParaRPr>
          </a:p>
          <a:p>
            <a:pPr marL="0" indent="0">
              <a:buNone/>
            </a:pPr>
            <a:r>
              <a:rPr lang="en-US" sz="1800" b="1" dirty="0">
                <a:latin typeface="Arial Regular" panose="020B0604020202020204" charset="0"/>
                <a:cs typeface="Arial Regular" panose="020B0604020202020204" charset="0"/>
                <a:sym typeface="+mn-ea"/>
              </a:rPr>
              <a:t>Weakenesses:</a:t>
            </a:r>
            <a:endParaRPr lang="en-US" sz="1800" b="1" dirty="0">
              <a:latin typeface="Arial Regular" panose="020B0604020202020204" charset="0"/>
              <a:cs typeface="Arial Regular" panose="020B0604020202020204" charset="0"/>
              <a:sym typeface="+mn-ea"/>
            </a:endParaRPr>
          </a:p>
          <a:p>
            <a:pPr marL="0" indent="0">
              <a:buNone/>
            </a:pPr>
            <a:r>
              <a:rPr lang="en-US" sz="1800" dirty="0">
                <a:latin typeface="Arial Regular" panose="020B0604020202020204" charset="0"/>
                <a:cs typeface="Arial Regular" panose="020B0604020202020204" charset="0"/>
                <a:sym typeface="+mn-ea"/>
              </a:rPr>
              <a:t>These are internal factors that will make it difficult for a project to succeed. Weaknesses can vary, and mostly depend on the company or the team itself, but some of them could be identified as:</a:t>
            </a:r>
            <a:endParaRPr lang="en-US" sz="1800" dirty="0">
              <a:latin typeface="Arial Regular" panose="020B0604020202020204" charset="0"/>
              <a:cs typeface="Arial Regular" panose="020B0604020202020204" charset="0"/>
              <a:sym typeface="+mn-ea"/>
            </a:endParaRPr>
          </a:p>
          <a:p>
            <a:r>
              <a:rPr lang="en-US" sz="1800" dirty="0">
                <a:latin typeface="Arial Regular" panose="020B0604020202020204" charset="0"/>
                <a:cs typeface="Arial Regular" panose="020B0604020202020204" charset="0"/>
                <a:sym typeface="+mn-ea"/>
              </a:rPr>
              <a:t>Lack of budget</a:t>
            </a:r>
            <a:endParaRPr lang="en-US" sz="1800" dirty="0">
              <a:latin typeface="Arial Regular" panose="020B0604020202020204" charset="0"/>
              <a:cs typeface="Arial Regular" panose="020B0604020202020204" charset="0"/>
              <a:sym typeface="+mn-ea"/>
            </a:endParaRPr>
          </a:p>
          <a:p>
            <a:r>
              <a:rPr lang="en-US" sz="1800" dirty="0">
                <a:latin typeface="Arial Regular" panose="020B0604020202020204" charset="0"/>
                <a:cs typeface="Arial Regular" panose="020B0604020202020204" charset="0"/>
                <a:sym typeface="+mn-ea"/>
              </a:rPr>
              <a:t>Lack of resources</a:t>
            </a:r>
            <a:endParaRPr lang="en-US" sz="1800" dirty="0">
              <a:latin typeface="Arial Regular" panose="020B0604020202020204" charset="0"/>
              <a:cs typeface="Arial Regular" panose="020B0604020202020204" charset="0"/>
              <a:sym typeface="+mn-ea"/>
            </a:endParaRPr>
          </a:p>
          <a:p>
            <a:r>
              <a:rPr lang="en-US" sz="1800" dirty="0">
                <a:latin typeface="Arial Regular" panose="020B0604020202020204" charset="0"/>
                <a:cs typeface="Arial Regular" panose="020B0604020202020204" charset="0"/>
                <a:sym typeface="+mn-ea"/>
              </a:rPr>
              <a:t>Inexperienced team members</a:t>
            </a:r>
            <a:endParaRPr lang="en-US" sz="1800" dirty="0">
              <a:latin typeface="Arial Regular" panose="020B0604020202020204" charset="0"/>
              <a:cs typeface="Arial Regular" panose="020B0604020202020204" charset="0"/>
              <a:sym typeface="+mn-ea"/>
            </a:endParaRPr>
          </a:p>
          <a:p>
            <a:r>
              <a:rPr lang="en-US" sz="1800" dirty="0">
                <a:latin typeface="Arial Regular" panose="020B0604020202020204" charset="0"/>
                <a:cs typeface="Arial Regular" panose="020B0604020202020204" charset="0"/>
                <a:sym typeface="+mn-ea"/>
              </a:rPr>
              <a:t>Lack of skilled professionals</a:t>
            </a:r>
            <a:endParaRPr lang="en-US" sz="1800" dirty="0">
              <a:latin typeface="Arial Regular" panose="020B0604020202020204" charset="0"/>
              <a:cs typeface="Arial Regular" panose="020B0604020202020204" charset="0"/>
              <a:sym typeface="+mn-ea"/>
            </a:endParaRPr>
          </a:p>
          <a:p>
            <a:r>
              <a:rPr lang="en-US" sz="1800" dirty="0">
                <a:latin typeface="Arial Regular" panose="020B0604020202020204" charset="0"/>
                <a:cs typeface="Arial Regular" panose="020B0604020202020204" charset="0"/>
                <a:sym typeface="+mn-ea"/>
              </a:rPr>
              <a:t>Not enough resources to provide contingency funding</a:t>
            </a:r>
            <a:endParaRPr lang="en-US" sz="1800" dirty="0">
              <a:latin typeface="Arial Regular" panose="020B0604020202020204" charset="0"/>
              <a:cs typeface="Arial Regular" panose="020B0604020202020204" charset="0"/>
              <a:sym typeface="+mn-ea"/>
            </a:endParaRPr>
          </a:p>
          <a:p>
            <a:pPr marL="0" indent="0">
              <a:buNone/>
            </a:pPr>
            <a:endParaRPr lang="en-US" sz="2000" dirty="0">
              <a:latin typeface="Arial" panose="020B0604020202020204" pitchFamily="34" charset="0"/>
              <a:cs typeface="Arial" panose="020B0604020202020204" pitchFamily="34" charset="0"/>
              <a:sym typeface="+mn-ea"/>
            </a:endParaRPr>
          </a:p>
          <a:p>
            <a:pPr marL="0" indent="0">
              <a:buNone/>
            </a:pPr>
            <a:endParaRPr lang="en-US" sz="2000" dirty="0">
              <a:latin typeface="Arial" panose="020B0604020202020204" pitchFamily="34" charset="0"/>
              <a:cs typeface="Arial" panose="020B0604020202020204" pitchFamily="34" charset="0"/>
              <a:sym typeface="+mn-e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a:p>
        </p:txBody>
      </p:sp>
      <p:sp>
        <p:nvSpPr>
          <p:cNvPr id="8" name="Title 7"/>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OPPORTUNITIES &amp; THREATS</a:t>
            </a:r>
            <a:endParaRPr lang="en-US" altLang="en-GB" sz="2000" b="1" u="sng" dirty="0">
              <a:latin typeface="Arial Bold" panose="020B0604020202020204" charset="0"/>
              <a:cs typeface="Arial Bold" panose="020B0604020202020204" charset="0"/>
              <a:sym typeface="+mn-ea"/>
            </a:endParaRPr>
          </a:p>
        </p:txBody>
      </p:sp>
      <p:sp>
        <p:nvSpPr>
          <p:cNvPr id="3" name="Text Box 2"/>
          <p:cNvSpPr txBox="1"/>
          <p:nvPr/>
        </p:nvSpPr>
        <p:spPr>
          <a:xfrm>
            <a:off x="395605" y="1844675"/>
            <a:ext cx="7753985" cy="2306955"/>
          </a:xfrm>
          <a:prstGeom prst="rect">
            <a:avLst/>
          </a:prstGeom>
          <a:noFill/>
        </p:spPr>
        <p:txBody>
          <a:bodyPr wrap="square" rtlCol="0">
            <a:spAutoFit/>
          </a:bodyPr>
          <a:p>
            <a:r>
              <a:rPr lang="en-US" b="1">
                <a:latin typeface="Arial Bold" panose="020B0604020202020204" charset="0"/>
                <a:cs typeface="Arial Bold" panose="020B0604020202020204" charset="0"/>
              </a:rPr>
              <a:t>Opportunities:</a:t>
            </a:r>
            <a:endParaRPr lang="en-US" b="1">
              <a:latin typeface="Arial Bold" panose="020B0604020202020204" charset="0"/>
              <a:cs typeface="Arial Bold" panose="020B0604020202020204" charset="0"/>
            </a:endParaRPr>
          </a:p>
          <a:p>
            <a:endParaRPr lang="en-US"/>
          </a:p>
          <a:p>
            <a:r>
              <a:rPr lang="en-US"/>
              <a:t>Opportunities represent factors that are outside of your control (as opposed to strengths). These are the external factors in your business environment that are likely to contribute to your success. </a:t>
            </a:r>
            <a:endParaRPr lang="en-US"/>
          </a:p>
          <a:p>
            <a:endParaRPr lang="en-US"/>
          </a:p>
          <a:p>
            <a:r>
              <a:rPr lang="en-US"/>
              <a:t>An ongoing project help in different areas of the business in the short or long term.</a:t>
            </a:r>
            <a:endParaRPr lang="en-US"/>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E6A0E21D-7CEB-4497-842D-9B00423C00C8}" type="slidenum">
              <a:rPr lang="en-GB" smtClean="0"/>
            </a:fld>
            <a:endParaRPr lang="en-GB"/>
          </a:p>
        </p:txBody>
      </p:sp>
      <p:sp>
        <p:nvSpPr>
          <p:cNvPr id="8" name="Title 7"/>
          <p:cNvSpPr>
            <a:spLocks noGrp="1"/>
          </p:cNvSpPr>
          <p:nvPr>
            <p:ph type="title"/>
          </p:nvPr>
        </p:nvSpPr>
        <p:spPr/>
        <p:txBody>
          <a:bodyPr/>
          <a:lstStyle/>
          <a:p>
            <a:pPr algn="l"/>
            <a:r>
              <a:rPr lang="en-US" altLang="en-GB" sz="2000" b="1" u="sng" dirty="0">
                <a:latin typeface="Arial Bold" panose="020B0604020202020204" charset="0"/>
                <a:cs typeface="Arial Bold" panose="020B0604020202020204" charset="0"/>
                <a:sym typeface="+mn-ea"/>
              </a:rPr>
              <a:t>OPPORTUNITIES &amp; THREATS</a:t>
            </a:r>
            <a:endParaRPr lang="en-US" altLang="en-GB" sz="2000" b="1" u="sng" dirty="0">
              <a:latin typeface="Arial Bold" panose="020B0604020202020204" charset="0"/>
              <a:cs typeface="Arial Bold" panose="020B0604020202020204" charset="0"/>
              <a:sym typeface="+mn-ea"/>
            </a:endParaRPr>
          </a:p>
        </p:txBody>
      </p:sp>
      <p:sp>
        <p:nvSpPr>
          <p:cNvPr id="3" name="Text Box 2"/>
          <p:cNvSpPr txBox="1"/>
          <p:nvPr/>
        </p:nvSpPr>
        <p:spPr>
          <a:xfrm>
            <a:off x="395605" y="1844675"/>
            <a:ext cx="7753985" cy="2584450"/>
          </a:xfrm>
          <a:prstGeom prst="rect">
            <a:avLst/>
          </a:prstGeom>
          <a:noFill/>
        </p:spPr>
        <p:txBody>
          <a:bodyPr wrap="square" rtlCol="0">
            <a:spAutoFit/>
          </a:bodyPr>
          <a:p>
            <a:r>
              <a:rPr lang="en-US" b="1">
                <a:latin typeface="Arial Bold" panose="020B0604020202020204" charset="0"/>
                <a:cs typeface="Arial Bold" panose="020B0604020202020204" charset="0"/>
              </a:rPr>
              <a:t>Threats:</a:t>
            </a:r>
            <a:endParaRPr lang="en-US" b="1">
              <a:latin typeface="Arial Bold" panose="020B0604020202020204" charset="0"/>
              <a:cs typeface="Arial Bold" panose="020B0604020202020204" charset="0"/>
            </a:endParaRPr>
          </a:p>
          <a:p>
            <a:endParaRPr lang="en-US"/>
          </a:p>
          <a:p>
            <a:r>
              <a:rPr lang="en-US"/>
              <a:t>These are external factors that, if they were to take place, they could significantly hurt the ongoing project. Threats are possibilities, but identifying them helps you come up with alternatives. </a:t>
            </a:r>
            <a:endParaRPr lang="en-US"/>
          </a:p>
          <a:p>
            <a:pPr marL="285750" indent="-285750">
              <a:buFont typeface="Arial" panose="020B0604020202020204" pitchFamily="34" charset="0"/>
              <a:buChar char="•"/>
            </a:pPr>
            <a:r>
              <a:rPr lang="en-US"/>
              <a:t>Increased costs of contractors</a:t>
            </a:r>
            <a:endParaRPr lang="en-US"/>
          </a:p>
          <a:p>
            <a:pPr marL="285750" indent="-285750">
              <a:buFont typeface="Arial" panose="020B0604020202020204" pitchFamily="34" charset="0"/>
              <a:buChar char="•"/>
            </a:pPr>
            <a:r>
              <a:rPr lang="en-US"/>
              <a:t>The sudden absence of a team member </a:t>
            </a:r>
            <a:endParaRPr lang="en-US"/>
          </a:p>
          <a:p>
            <a:pPr marL="285750" indent="-285750">
              <a:buFont typeface="Arial" panose="020B0604020202020204" pitchFamily="34" charset="0"/>
              <a:buChar char="•"/>
            </a:pPr>
            <a:r>
              <a:rPr lang="en-US"/>
              <a:t>Company going under administration</a:t>
            </a:r>
            <a:endParaRPr lang="en-US"/>
          </a:p>
          <a:p>
            <a:pPr marL="285750" indent="-285750">
              <a:buFont typeface="Arial" panose="020B0604020202020204" pitchFamily="34" charset="0"/>
              <a:buChar char="•"/>
            </a:pPr>
            <a:r>
              <a:rPr lang="en-US"/>
              <a:t>The technology or the software for the project not tested</a:t>
            </a:r>
            <a:endParaRPr lang="en-US"/>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033"/>
            <a:ext cx="8229600" cy="1143000"/>
          </a:xfrm>
        </p:spPr>
        <p:txBody>
          <a:bodyPr/>
          <a:lstStyle/>
          <a:p>
            <a:pPr algn="l"/>
            <a:r>
              <a:rPr lang="en-US" altLang="en-GB" sz="2000" b="1" u="sng" dirty="0">
                <a:latin typeface="Arial Bold" panose="020B0604020202020204" charset="0"/>
                <a:cs typeface="Arial Bold" panose="020B0604020202020204" charset="0"/>
                <a:sym typeface="+mn-ea"/>
              </a:rPr>
              <a:t>REFERENCES</a:t>
            </a:r>
            <a:br>
              <a:rPr lang="en-US" altLang="en-GB" b="1" dirty="0"/>
            </a:b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fld>
            <a:endParaRPr lang="en-GB" altLang="en-US"/>
          </a:p>
        </p:txBody>
      </p:sp>
      <p:sp>
        <p:nvSpPr>
          <p:cNvPr id="3" name="Text Box 2"/>
          <p:cNvSpPr txBox="1"/>
          <p:nvPr/>
        </p:nvSpPr>
        <p:spPr>
          <a:xfrm>
            <a:off x="827405" y="1988820"/>
            <a:ext cx="7618095" cy="1476375"/>
          </a:xfrm>
          <a:prstGeom prst="rect">
            <a:avLst/>
          </a:prstGeom>
          <a:noFill/>
        </p:spPr>
        <p:txBody>
          <a:bodyPr wrap="square" rtlCol="0">
            <a:spAutoFit/>
          </a:bodyPr>
          <a:p>
            <a:pPr algn="l"/>
            <a:r>
              <a:rPr lang="en-US"/>
              <a:t>Sadeq Al-Turfi, (2017) ‘</a:t>
            </a:r>
            <a:r>
              <a:rPr lang="en-US" i="1">
                <a:latin typeface="Arial Italic" panose="020B0604020202020204" charset="0"/>
                <a:cs typeface="Arial Italic" panose="020B0604020202020204" charset="0"/>
              </a:rPr>
              <a:t>Best Practice Project management’</a:t>
            </a:r>
            <a:r>
              <a:rPr lang="en-US"/>
              <a:t> </a:t>
            </a:r>
            <a:endParaRPr lang="en-US"/>
          </a:p>
          <a:p>
            <a:pPr algn="l"/>
            <a:endParaRPr lang="en-US"/>
          </a:p>
          <a:p>
            <a:pPr algn="l"/>
            <a:r>
              <a:rPr lang="en-US"/>
              <a:t>Shaheer, K, (2017) ‘</a:t>
            </a:r>
            <a:r>
              <a:rPr lang="en-US" i="1">
                <a:latin typeface="Arial Italic" panose="020B0604020202020204" charset="0"/>
                <a:cs typeface="Arial Italic" panose="020B0604020202020204" charset="0"/>
              </a:rPr>
              <a:t>A Literature Review on Project Management System’</a:t>
            </a:r>
            <a:endParaRPr lang="en-US"/>
          </a:p>
          <a:p>
            <a:pPr algn="l"/>
            <a:endParaRPr lang="en-US"/>
          </a:p>
          <a:p>
            <a:pPr algn="l"/>
            <a:r>
              <a:rPr lang="en-US"/>
              <a:t>Kinkus, J, ‘</a:t>
            </a:r>
            <a:r>
              <a:rPr lang="en-US" i="1">
                <a:latin typeface="Arial Italic" panose="020B0604020202020204" charset="0"/>
                <a:cs typeface="Arial Italic" panose="020B0604020202020204" charset="0"/>
              </a:rPr>
              <a:t>Project Management Skills</a:t>
            </a:r>
            <a:r>
              <a:rPr lang="en-US"/>
              <a:t>’</a:t>
            </a:r>
            <a:endParaRPr 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5062</Words>
  <Application>WPS Writer</Application>
  <PresentationFormat>On-screen Show (4:3)</PresentationFormat>
  <Paragraphs>164</Paragraphs>
  <Slides>14</Slides>
  <Notes>0</Notes>
  <HiddenSlides>1</HiddenSlides>
  <MMClips>0</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14</vt:i4>
      </vt:variant>
    </vt:vector>
  </HeadingPairs>
  <TitlesOfParts>
    <vt:vector size="31" baseType="lpstr">
      <vt:lpstr>Arial</vt:lpstr>
      <vt:lpstr>SimSun</vt:lpstr>
      <vt:lpstr>Wingdings</vt:lpstr>
      <vt:lpstr>Myriad Pro</vt:lpstr>
      <vt:lpstr>Thonburi</vt:lpstr>
      <vt:lpstr>Verdana</vt:lpstr>
      <vt:lpstr>Arial Bold</vt:lpstr>
      <vt:lpstr>Arial Regular</vt:lpstr>
      <vt:lpstr>Microsoft YaHei</vt:lpstr>
      <vt:lpstr>汉仪旗黑</vt:lpstr>
      <vt:lpstr>Arial Unicode MS</vt:lpstr>
      <vt:lpstr>宋体-简</vt:lpstr>
      <vt:lpstr>Myriad Pro</vt:lpstr>
      <vt:lpstr>苹方-简</vt:lpstr>
      <vt:lpstr>Arial Italic</vt:lpstr>
      <vt:lpstr>Helvetica Neue Regular</vt:lpstr>
      <vt:lpstr>20140311PresentationUWTSDTemplate</vt:lpstr>
      <vt:lpstr>Academic and Employability Skills BMSW4001</vt:lpstr>
      <vt:lpstr>OVERVIEW</vt:lpstr>
      <vt:lpstr>LEARNING OBJECTIVES</vt:lpstr>
      <vt:lpstr>PROJECT MANAGEMENT</vt:lpstr>
      <vt:lpstr>ROLE OF THE PROJECT MANAGER</vt:lpstr>
      <vt:lpstr>ROLE OF THE PROJECT MANAGER</vt:lpstr>
      <vt:lpstr>ROLE OF THE PROJECT MANAGER</vt:lpstr>
      <vt:lpstr>SKILLS NEEDED FOR A PROJECT MANAGER</vt:lpstr>
      <vt:lpstr>ROLE OF THE PROJECT MANAGER</vt:lpstr>
      <vt:lpstr>ROLE OF THE PROJECT MANAGER</vt:lpstr>
      <vt:lpstr>STRENGTHS AND WEAKNESSES</vt:lpstr>
      <vt:lpstr>OPPORTUNITIES &amp; THREATS</vt:lpstr>
      <vt:lpstr>OPPORTUNITIES &amp; THREATS</vt:lpstr>
      <vt:lpstr>REFERENCES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Raphael Azagoh-Kouadio</cp:lastModifiedBy>
  <cp:revision>103</cp:revision>
  <cp:lastPrinted>2023-01-06T23:57:22Z</cp:lastPrinted>
  <dcterms:created xsi:type="dcterms:W3CDTF">2023-01-06T23:57:22Z</dcterms:created>
  <dcterms:modified xsi:type="dcterms:W3CDTF">2023-01-06T23:57:22Z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1033-4.8.1.7842</vt:lpwstr>
  </property>
</Properties>
</file>