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sldIdLst>
    <p:sldId id="270" r:id="rId5"/>
    <p:sldId id="343" r:id="rId6"/>
    <p:sldId id="272" r:id="rId7"/>
    <p:sldId id="271" r:id="rId8"/>
    <p:sldId id="339" r:id="rId9"/>
    <p:sldId id="340" r:id="rId10"/>
    <p:sldId id="346" r:id="rId11"/>
    <p:sldId id="341" r:id="rId12"/>
    <p:sldId id="336" r:id="rId13"/>
    <p:sldId id="273" r:id="rId14"/>
    <p:sldId id="261" r:id="rId15"/>
    <p:sldId id="337" r:id="rId16"/>
    <p:sldId id="275" r:id="rId17"/>
    <p:sldId id="265" r:id="rId18"/>
    <p:sldId id="263" r:id="rId19"/>
    <p:sldId id="266" r:id="rId20"/>
    <p:sldId id="342"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621" autoAdjust="0"/>
    <p:restoredTop sz="96534"/>
  </p:normalViewPr>
  <p:slideViewPr>
    <p:cSldViewPr snapToGrid="0">
      <p:cViewPr varScale="1">
        <p:scale>
          <a:sx n="74" d="100"/>
          <a:sy n="74" d="100"/>
        </p:scale>
        <p:origin x="1194" y="294"/>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5BC245-3C69-4F82-9F58-5AE8A0959952}" type="doc">
      <dgm:prSet loTypeId="urn:microsoft.com/office/officeart/2005/8/layout/vList5" loCatId="list" qsTypeId="urn:microsoft.com/office/officeart/2005/8/quickstyle/simple5" qsCatId="simple" csTypeId="urn:microsoft.com/office/officeart/2005/8/colors/colorful2" csCatId="colorful" phldr="1"/>
      <dgm:spPr/>
      <dgm:t>
        <a:bodyPr/>
        <a:lstStyle/>
        <a:p>
          <a:endParaRPr lang="en-US"/>
        </a:p>
      </dgm:t>
    </dgm:pt>
    <dgm:pt modelId="{0C85E28A-2B6F-4D73-BE51-7F831F8633B7}">
      <dgm:prSet/>
      <dgm:spPr/>
      <dgm:t>
        <a:bodyPr/>
        <a:lstStyle/>
        <a:p>
          <a:pPr>
            <a:lnSpc>
              <a:spcPct val="100000"/>
            </a:lnSpc>
          </a:pPr>
          <a:r>
            <a:rPr lang="en-GB" b="1" dirty="0"/>
            <a:t>Student Name:	VLADISLAV PRODAN </a:t>
          </a:r>
          <a:endParaRPr lang="en-US" dirty="0"/>
        </a:p>
      </dgm:t>
    </dgm:pt>
    <dgm:pt modelId="{83E76222-C2AD-48AE-A5B8-A6846AC65B95}" type="parTrans" cxnId="{9DF568F5-380B-44AE-B07D-4DFAD9925C92}">
      <dgm:prSet/>
      <dgm:spPr/>
      <dgm:t>
        <a:bodyPr/>
        <a:lstStyle/>
        <a:p>
          <a:endParaRPr lang="en-US"/>
        </a:p>
      </dgm:t>
    </dgm:pt>
    <dgm:pt modelId="{D04BC522-2323-4490-9EB7-F66C0D97B138}" type="sibTrans" cxnId="{9DF568F5-380B-44AE-B07D-4DFAD9925C92}">
      <dgm:prSet/>
      <dgm:spPr/>
      <dgm:t>
        <a:bodyPr/>
        <a:lstStyle/>
        <a:p>
          <a:endParaRPr lang="en-US"/>
        </a:p>
      </dgm:t>
    </dgm:pt>
    <dgm:pt modelId="{11B2C81B-DEDC-4302-BD98-B7EA962D291D}">
      <dgm:prSet/>
      <dgm:spPr/>
      <dgm:t>
        <a:bodyPr/>
        <a:lstStyle/>
        <a:p>
          <a:pPr>
            <a:lnSpc>
              <a:spcPct val="100000"/>
            </a:lnSpc>
          </a:pPr>
          <a:r>
            <a:rPr lang="en-GB" b="1" dirty="0"/>
            <a:t>Student ID:	</a:t>
          </a:r>
          <a:r>
            <a:rPr lang="en-CA" b="0" i="0" dirty="0"/>
            <a:t>2440094</a:t>
          </a:r>
          <a:r>
            <a:rPr lang="en-GB" b="1" dirty="0"/>
            <a:t>	</a:t>
          </a:r>
          <a:endParaRPr lang="en-US" dirty="0"/>
        </a:p>
      </dgm:t>
    </dgm:pt>
    <dgm:pt modelId="{2DAEFF37-748C-431A-AB05-85B18B60E595}" type="parTrans" cxnId="{D1618BAA-5FAC-4FD0-BE07-2DC6CD609C57}">
      <dgm:prSet/>
      <dgm:spPr/>
      <dgm:t>
        <a:bodyPr/>
        <a:lstStyle/>
        <a:p>
          <a:endParaRPr lang="en-US"/>
        </a:p>
      </dgm:t>
    </dgm:pt>
    <dgm:pt modelId="{A9436E5B-832E-45D5-88E2-BBFB06D9827C}" type="sibTrans" cxnId="{D1618BAA-5FAC-4FD0-BE07-2DC6CD609C57}">
      <dgm:prSet/>
      <dgm:spPr/>
      <dgm:t>
        <a:bodyPr/>
        <a:lstStyle/>
        <a:p>
          <a:endParaRPr lang="en-US"/>
        </a:p>
      </dgm:t>
    </dgm:pt>
    <dgm:pt modelId="{A6FC1313-FD93-4400-ADA7-5AE6EAEA36EC}">
      <dgm:prSet/>
      <dgm:spPr/>
      <dgm:t>
        <a:bodyPr/>
        <a:lstStyle/>
        <a:p>
          <a:pPr>
            <a:lnSpc>
              <a:spcPct val="100000"/>
            </a:lnSpc>
          </a:pPr>
          <a:r>
            <a:rPr lang="en-GB" b="1" dirty="0"/>
            <a:t>Lecturer’s Name: </a:t>
          </a:r>
          <a:r>
            <a:rPr lang="en-CA" b="0" i="0" dirty="0"/>
            <a:t>Koushik Das Sarma</a:t>
          </a:r>
          <a:r>
            <a:rPr lang="en-GB" b="1" dirty="0"/>
            <a:t> </a:t>
          </a:r>
          <a:endParaRPr lang="en-US" dirty="0"/>
        </a:p>
      </dgm:t>
    </dgm:pt>
    <dgm:pt modelId="{89A331AC-EE68-4AF9-A80C-9D832CA29E83}" type="parTrans" cxnId="{94CD729B-4835-4820-AF05-79835DEA6059}">
      <dgm:prSet/>
      <dgm:spPr/>
      <dgm:t>
        <a:bodyPr/>
        <a:lstStyle/>
        <a:p>
          <a:endParaRPr lang="en-US"/>
        </a:p>
      </dgm:t>
    </dgm:pt>
    <dgm:pt modelId="{96C71866-8561-4FCF-BE43-1793E435A3AC}" type="sibTrans" cxnId="{94CD729B-4835-4820-AF05-79835DEA6059}">
      <dgm:prSet/>
      <dgm:spPr/>
      <dgm:t>
        <a:bodyPr/>
        <a:lstStyle/>
        <a:p>
          <a:endParaRPr lang="en-US"/>
        </a:p>
      </dgm:t>
    </dgm:pt>
    <dgm:pt modelId="{F593435E-5581-4F0D-9052-AF88B885DE2F}">
      <dgm:prSet/>
      <dgm:spPr/>
      <dgm:t>
        <a:bodyPr/>
        <a:lstStyle/>
        <a:p>
          <a:pPr>
            <a:lnSpc>
              <a:spcPct val="100000"/>
            </a:lnSpc>
          </a:pPr>
          <a:r>
            <a:rPr lang="en-GB" b="1"/>
            <a:t>Module Code: 	</a:t>
          </a:r>
          <a:r>
            <a:rPr lang="en-GB"/>
            <a:t>LCLM 4004</a:t>
          </a:r>
          <a:endParaRPr lang="en-US"/>
        </a:p>
      </dgm:t>
    </dgm:pt>
    <dgm:pt modelId="{209D095B-D3CA-47F0-A653-C10FE924CFCB}" type="parTrans" cxnId="{701EC2FA-249D-4ED3-896E-328382551151}">
      <dgm:prSet/>
      <dgm:spPr/>
      <dgm:t>
        <a:bodyPr/>
        <a:lstStyle/>
        <a:p>
          <a:endParaRPr lang="en-US"/>
        </a:p>
      </dgm:t>
    </dgm:pt>
    <dgm:pt modelId="{0B3C736F-F004-407E-9583-B32F43232B4B}" type="sibTrans" cxnId="{701EC2FA-249D-4ED3-896E-328382551151}">
      <dgm:prSet/>
      <dgm:spPr/>
      <dgm:t>
        <a:bodyPr/>
        <a:lstStyle/>
        <a:p>
          <a:endParaRPr lang="en-US"/>
        </a:p>
      </dgm:t>
    </dgm:pt>
    <dgm:pt modelId="{BE0015BE-589C-49CB-9284-AE9191A5CA67}">
      <dgm:prSet/>
      <dgm:spPr/>
      <dgm:t>
        <a:bodyPr/>
        <a:lstStyle/>
        <a:p>
          <a:pPr>
            <a:lnSpc>
              <a:spcPct val="100000"/>
            </a:lnSpc>
          </a:pPr>
          <a:r>
            <a:rPr lang="en-GB" b="1"/>
            <a:t>Module Name: 	</a:t>
          </a:r>
          <a:r>
            <a:rPr lang="en-GB"/>
            <a:t>Problem Solving and Decision-Making</a:t>
          </a:r>
          <a:endParaRPr lang="en-US"/>
        </a:p>
      </dgm:t>
    </dgm:pt>
    <dgm:pt modelId="{5B8735D7-9BE4-4C81-9A2B-AFB9E8CDEC42}" type="parTrans" cxnId="{F955A771-0CEC-4A54-85C7-1FDC5DC11A5E}">
      <dgm:prSet/>
      <dgm:spPr/>
      <dgm:t>
        <a:bodyPr/>
        <a:lstStyle/>
        <a:p>
          <a:endParaRPr lang="en-US"/>
        </a:p>
      </dgm:t>
    </dgm:pt>
    <dgm:pt modelId="{650016C9-6EA2-4945-918E-6E268AA1B098}" type="sibTrans" cxnId="{F955A771-0CEC-4A54-85C7-1FDC5DC11A5E}">
      <dgm:prSet/>
      <dgm:spPr/>
      <dgm:t>
        <a:bodyPr/>
        <a:lstStyle/>
        <a:p>
          <a:endParaRPr lang="en-US"/>
        </a:p>
      </dgm:t>
    </dgm:pt>
    <dgm:pt modelId="{7E193D26-87DA-4D5C-A1D5-85DF1274BDC8}">
      <dgm:prSet/>
      <dgm:spPr/>
      <dgm:t>
        <a:bodyPr/>
        <a:lstStyle/>
        <a:p>
          <a:pPr>
            <a:lnSpc>
              <a:spcPct val="100000"/>
            </a:lnSpc>
          </a:pPr>
          <a:r>
            <a:rPr lang="en-GB" b="1"/>
            <a:t>Component 1: 	</a:t>
          </a:r>
          <a:r>
            <a:rPr lang="en-GB"/>
            <a:t>Green Haven Florists</a:t>
          </a:r>
          <a:endParaRPr lang="en-US"/>
        </a:p>
      </dgm:t>
    </dgm:pt>
    <dgm:pt modelId="{7AA4C3DC-0CFD-492E-87BE-12C4240B0CE9}" type="parTrans" cxnId="{D4486750-FF38-4E5E-8510-146F466ACDB9}">
      <dgm:prSet/>
      <dgm:spPr/>
      <dgm:t>
        <a:bodyPr/>
        <a:lstStyle/>
        <a:p>
          <a:endParaRPr lang="en-US"/>
        </a:p>
      </dgm:t>
    </dgm:pt>
    <dgm:pt modelId="{68136485-3E9D-489E-9888-F3C2998F345D}" type="sibTrans" cxnId="{D4486750-FF38-4E5E-8510-146F466ACDB9}">
      <dgm:prSet/>
      <dgm:spPr/>
      <dgm:t>
        <a:bodyPr/>
        <a:lstStyle/>
        <a:p>
          <a:endParaRPr lang="en-US"/>
        </a:p>
      </dgm:t>
    </dgm:pt>
    <dgm:pt modelId="{95019578-8C62-6049-90ED-56E159A51C10}" type="pres">
      <dgm:prSet presAssocID="{4B5BC245-3C69-4F82-9F58-5AE8A0959952}" presName="Name0" presStyleCnt="0">
        <dgm:presLayoutVars>
          <dgm:dir/>
          <dgm:animLvl val="lvl"/>
          <dgm:resizeHandles val="exact"/>
        </dgm:presLayoutVars>
      </dgm:prSet>
      <dgm:spPr/>
    </dgm:pt>
    <dgm:pt modelId="{594FDB32-72C8-E040-ADBB-168E5E4B48F8}" type="pres">
      <dgm:prSet presAssocID="{0C85E28A-2B6F-4D73-BE51-7F831F8633B7}" presName="linNode" presStyleCnt="0"/>
      <dgm:spPr/>
    </dgm:pt>
    <dgm:pt modelId="{B5936F35-E19B-7A4F-97E2-4AAA88F089A0}" type="pres">
      <dgm:prSet presAssocID="{0C85E28A-2B6F-4D73-BE51-7F831F8633B7}" presName="parentText" presStyleLbl="node1" presStyleIdx="0" presStyleCnt="6">
        <dgm:presLayoutVars>
          <dgm:chMax val="1"/>
          <dgm:bulletEnabled val="1"/>
        </dgm:presLayoutVars>
      </dgm:prSet>
      <dgm:spPr/>
    </dgm:pt>
    <dgm:pt modelId="{8F7EE116-3927-F84E-BED0-2E650C0E0B92}" type="pres">
      <dgm:prSet presAssocID="{D04BC522-2323-4490-9EB7-F66C0D97B138}" presName="sp" presStyleCnt="0"/>
      <dgm:spPr/>
    </dgm:pt>
    <dgm:pt modelId="{71E2383C-D1BB-DC48-AE36-0EC000E619EE}" type="pres">
      <dgm:prSet presAssocID="{11B2C81B-DEDC-4302-BD98-B7EA962D291D}" presName="linNode" presStyleCnt="0"/>
      <dgm:spPr/>
    </dgm:pt>
    <dgm:pt modelId="{ABAA2457-7A52-B84B-91E6-366C7FEFF9CF}" type="pres">
      <dgm:prSet presAssocID="{11B2C81B-DEDC-4302-BD98-B7EA962D291D}" presName="parentText" presStyleLbl="node1" presStyleIdx="1" presStyleCnt="6">
        <dgm:presLayoutVars>
          <dgm:chMax val="1"/>
          <dgm:bulletEnabled val="1"/>
        </dgm:presLayoutVars>
      </dgm:prSet>
      <dgm:spPr/>
    </dgm:pt>
    <dgm:pt modelId="{52815215-8F8C-7E47-9D54-01B213721CEA}" type="pres">
      <dgm:prSet presAssocID="{A9436E5B-832E-45D5-88E2-BBFB06D9827C}" presName="sp" presStyleCnt="0"/>
      <dgm:spPr/>
    </dgm:pt>
    <dgm:pt modelId="{58F9314A-4DFB-9841-A3E7-A69029EDB7B7}" type="pres">
      <dgm:prSet presAssocID="{A6FC1313-FD93-4400-ADA7-5AE6EAEA36EC}" presName="linNode" presStyleCnt="0"/>
      <dgm:spPr/>
    </dgm:pt>
    <dgm:pt modelId="{5368C93C-030A-B94F-A498-B3EA0D7736DE}" type="pres">
      <dgm:prSet presAssocID="{A6FC1313-FD93-4400-ADA7-5AE6EAEA36EC}" presName="parentText" presStyleLbl="node1" presStyleIdx="2" presStyleCnt="6">
        <dgm:presLayoutVars>
          <dgm:chMax val="1"/>
          <dgm:bulletEnabled val="1"/>
        </dgm:presLayoutVars>
      </dgm:prSet>
      <dgm:spPr/>
    </dgm:pt>
    <dgm:pt modelId="{D78FA9C4-73FE-3D45-8535-A35763027F8C}" type="pres">
      <dgm:prSet presAssocID="{96C71866-8561-4FCF-BE43-1793E435A3AC}" presName="sp" presStyleCnt="0"/>
      <dgm:spPr/>
    </dgm:pt>
    <dgm:pt modelId="{5384A2C7-A74A-9E41-9674-D5E5189ED882}" type="pres">
      <dgm:prSet presAssocID="{F593435E-5581-4F0D-9052-AF88B885DE2F}" presName="linNode" presStyleCnt="0"/>
      <dgm:spPr/>
    </dgm:pt>
    <dgm:pt modelId="{A03E268F-2765-544B-A787-C9600BE6EA17}" type="pres">
      <dgm:prSet presAssocID="{F593435E-5581-4F0D-9052-AF88B885DE2F}" presName="parentText" presStyleLbl="node1" presStyleIdx="3" presStyleCnt="6">
        <dgm:presLayoutVars>
          <dgm:chMax val="1"/>
          <dgm:bulletEnabled val="1"/>
        </dgm:presLayoutVars>
      </dgm:prSet>
      <dgm:spPr/>
    </dgm:pt>
    <dgm:pt modelId="{AD80EBEA-BD3C-934E-9DE3-54B550487E81}" type="pres">
      <dgm:prSet presAssocID="{0B3C736F-F004-407E-9583-B32F43232B4B}" presName="sp" presStyleCnt="0"/>
      <dgm:spPr/>
    </dgm:pt>
    <dgm:pt modelId="{525B7B86-553B-2A4D-A90C-21B44FA21BA3}" type="pres">
      <dgm:prSet presAssocID="{BE0015BE-589C-49CB-9284-AE9191A5CA67}" presName="linNode" presStyleCnt="0"/>
      <dgm:spPr/>
    </dgm:pt>
    <dgm:pt modelId="{0623469D-63DC-C04D-B827-5827BC27301C}" type="pres">
      <dgm:prSet presAssocID="{BE0015BE-589C-49CB-9284-AE9191A5CA67}" presName="parentText" presStyleLbl="node1" presStyleIdx="4" presStyleCnt="6">
        <dgm:presLayoutVars>
          <dgm:chMax val="1"/>
          <dgm:bulletEnabled val="1"/>
        </dgm:presLayoutVars>
      </dgm:prSet>
      <dgm:spPr/>
    </dgm:pt>
    <dgm:pt modelId="{2C5F1876-8D07-1F44-B861-1CF4662416F2}" type="pres">
      <dgm:prSet presAssocID="{650016C9-6EA2-4945-918E-6E268AA1B098}" presName="sp" presStyleCnt="0"/>
      <dgm:spPr/>
    </dgm:pt>
    <dgm:pt modelId="{F6C33D73-A034-CA4D-980F-F891B820EF99}" type="pres">
      <dgm:prSet presAssocID="{7E193D26-87DA-4D5C-A1D5-85DF1274BDC8}" presName="linNode" presStyleCnt="0"/>
      <dgm:spPr/>
    </dgm:pt>
    <dgm:pt modelId="{33E5A75C-FDF4-BC47-AE2D-5B3BD1F24AB9}" type="pres">
      <dgm:prSet presAssocID="{7E193D26-87DA-4D5C-A1D5-85DF1274BDC8}" presName="parentText" presStyleLbl="node1" presStyleIdx="5" presStyleCnt="6">
        <dgm:presLayoutVars>
          <dgm:chMax val="1"/>
          <dgm:bulletEnabled val="1"/>
        </dgm:presLayoutVars>
      </dgm:prSet>
      <dgm:spPr/>
    </dgm:pt>
  </dgm:ptLst>
  <dgm:cxnLst>
    <dgm:cxn modelId="{743C9100-D061-4C47-9F6C-9A21A9E45ABE}" type="presOf" srcId="{F593435E-5581-4F0D-9052-AF88B885DE2F}" destId="{A03E268F-2765-544B-A787-C9600BE6EA17}" srcOrd="0" destOrd="0" presId="urn:microsoft.com/office/officeart/2005/8/layout/vList5"/>
    <dgm:cxn modelId="{FD2FF40D-2FD0-5A44-B58B-B90379C131FA}" type="presOf" srcId="{7E193D26-87DA-4D5C-A1D5-85DF1274BDC8}" destId="{33E5A75C-FDF4-BC47-AE2D-5B3BD1F24AB9}" srcOrd="0" destOrd="0" presId="urn:microsoft.com/office/officeart/2005/8/layout/vList5"/>
    <dgm:cxn modelId="{83BCEA24-4690-8F4F-B134-BCA6E77C1764}" type="presOf" srcId="{A6FC1313-FD93-4400-ADA7-5AE6EAEA36EC}" destId="{5368C93C-030A-B94F-A498-B3EA0D7736DE}" srcOrd="0" destOrd="0" presId="urn:microsoft.com/office/officeart/2005/8/layout/vList5"/>
    <dgm:cxn modelId="{D4486750-FF38-4E5E-8510-146F466ACDB9}" srcId="{4B5BC245-3C69-4F82-9F58-5AE8A0959952}" destId="{7E193D26-87DA-4D5C-A1D5-85DF1274BDC8}" srcOrd="5" destOrd="0" parTransId="{7AA4C3DC-0CFD-492E-87BE-12C4240B0CE9}" sibTransId="{68136485-3E9D-489E-9888-F3C2998F345D}"/>
    <dgm:cxn modelId="{F955A771-0CEC-4A54-85C7-1FDC5DC11A5E}" srcId="{4B5BC245-3C69-4F82-9F58-5AE8A0959952}" destId="{BE0015BE-589C-49CB-9284-AE9191A5CA67}" srcOrd="4" destOrd="0" parTransId="{5B8735D7-9BE4-4C81-9A2B-AFB9E8CDEC42}" sibTransId="{650016C9-6EA2-4945-918E-6E268AA1B098}"/>
    <dgm:cxn modelId="{3AB3AD79-4C42-314A-BD63-89D73331571E}" type="presOf" srcId="{4B5BC245-3C69-4F82-9F58-5AE8A0959952}" destId="{95019578-8C62-6049-90ED-56E159A51C10}" srcOrd="0" destOrd="0" presId="urn:microsoft.com/office/officeart/2005/8/layout/vList5"/>
    <dgm:cxn modelId="{8857D879-8169-A04E-8DFF-B9B3404619C6}" type="presOf" srcId="{0C85E28A-2B6F-4D73-BE51-7F831F8633B7}" destId="{B5936F35-E19B-7A4F-97E2-4AAA88F089A0}" srcOrd="0" destOrd="0" presId="urn:microsoft.com/office/officeart/2005/8/layout/vList5"/>
    <dgm:cxn modelId="{94CD729B-4835-4820-AF05-79835DEA6059}" srcId="{4B5BC245-3C69-4F82-9F58-5AE8A0959952}" destId="{A6FC1313-FD93-4400-ADA7-5AE6EAEA36EC}" srcOrd="2" destOrd="0" parTransId="{89A331AC-EE68-4AF9-A80C-9D832CA29E83}" sibTransId="{96C71866-8561-4FCF-BE43-1793E435A3AC}"/>
    <dgm:cxn modelId="{D1618BAA-5FAC-4FD0-BE07-2DC6CD609C57}" srcId="{4B5BC245-3C69-4F82-9F58-5AE8A0959952}" destId="{11B2C81B-DEDC-4302-BD98-B7EA962D291D}" srcOrd="1" destOrd="0" parTransId="{2DAEFF37-748C-431A-AB05-85B18B60E595}" sibTransId="{A9436E5B-832E-45D5-88E2-BBFB06D9827C}"/>
    <dgm:cxn modelId="{E60A45E1-A461-0C48-A669-0E9A5D005B33}" type="presOf" srcId="{BE0015BE-589C-49CB-9284-AE9191A5CA67}" destId="{0623469D-63DC-C04D-B827-5827BC27301C}" srcOrd="0" destOrd="0" presId="urn:microsoft.com/office/officeart/2005/8/layout/vList5"/>
    <dgm:cxn modelId="{905743E2-ACDC-1549-B903-F543DB2F8051}" type="presOf" srcId="{11B2C81B-DEDC-4302-BD98-B7EA962D291D}" destId="{ABAA2457-7A52-B84B-91E6-366C7FEFF9CF}" srcOrd="0" destOrd="0" presId="urn:microsoft.com/office/officeart/2005/8/layout/vList5"/>
    <dgm:cxn modelId="{9DF568F5-380B-44AE-B07D-4DFAD9925C92}" srcId="{4B5BC245-3C69-4F82-9F58-5AE8A0959952}" destId="{0C85E28A-2B6F-4D73-BE51-7F831F8633B7}" srcOrd="0" destOrd="0" parTransId="{83E76222-C2AD-48AE-A5B8-A6846AC65B95}" sibTransId="{D04BC522-2323-4490-9EB7-F66C0D97B138}"/>
    <dgm:cxn modelId="{701EC2FA-249D-4ED3-896E-328382551151}" srcId="{4B5BC245-3C69-4F82-9F58-5AE8A0959952}" destId="{F593435E-5581-4F0D-9052-AF88B885DE2F}" srcOrd="3" destOrd="0" parTransId="{209D095B-D3CA-47F0-A653-C10FE924CFCB}" sibTransId="{0B3C736F-F004-407E-9583-B32F43232B4B}"/>
    <dgm:cxn modelId="{A3B732EB-2B03-4A4B-A40E-AF539BA8A843}" type="presParOf" srcId="{95019578-8C62-6049-90ED-56E159A51C10}" destId="{594FDB32-72C8-E040-ADBB-168E5E4B48F8}" srcOrd="0" destOrd="0" presId="urn:microsoft.com/office/officeart/2005/8/layout/vList5"/>
    <dgm:cxn modelId="{B53E05CC-0E2B-E94F-AB80-745FE80D892F}" type="presParOf" srcId="{594FDB32-72C8-E040-ADBB-168E5E4B48F8}" destId="{B5936F35-E19B-7A4F-97E2-4AAA88F089A0}" srcOrd="0" destOrd="0" presId="urn:microsoft.com/office/officeart/2005/8/layout/vList5"/>
    <dgm:cxn modelId="{E6A7699B-E0C8-514A-93FB-3EFE4E0DA04F}" type="presParOf" srcId="{95019578-8C62-6049-90ED-56E159A51C10}" destId="{8F7EE116-3927-F84E-BED0-2E650C0E0B92}" srcOrd="1" destOrd="0" presId="urn:microsoft.com/office/officeart/2005/8/layout/vList5"/>
    <dgm:cxn modelId="{AF0FD98D-2398-A84D-BA1F-D7530092CE39}" type="presParOf" srcId="{95019578-8C62-6049-90ED-56E159A51C10}" destId="{71E2383C-D1BB-DC48-AE36-0EC000E619EE}" srcOrd="2" destOrd="0" presId="urn:microsoft.com/office/officeart/2005/8/layout/vList5"/>
    <dgm:cxn modelId="{C5596E72-8CC9-E14F-9C36-8AE841FE5580}" type="presParOf" srcId="{71E2383C-D1BB-DC48-AE36-0EC000E619EE}" destId="{ABAA2457-7A52-B84B-91E6-366C7FEFF9CF}" srcOrd="0" destOrd="0" presId="urn:microsoft.com/office/officeart/2005/8/layout/vList5"/>
    <dgm:cxn modelId="{C4B5FC9E-23B4-3647-8CBD-C9171DB651D6}" type="presParOf" srcId="{95019578-8C62-6049-90ED-56E159A51C10}" destId="{52815215-8F8C-7E47-9D54-01B213721CEA}" srcOrd="3" destOrd="0" presId="urn:microsoft.com/office/officeart/2005/8/layout/vList5"/>
    <dgm:cxn modelId="{D84E2239-F950-A940-BE39-8C118073352F}" type="presParOf" srcId="{95019578-8C62-6049-90ED-56E159A51C10}" destId="{58F9314A-4DFB-9841-A3E7-A69029EDB7B7}" srcOrd="4" destOrd="0" presId="urn:microsoft.com/office/officeart/2005/8/layout/vList5"/>
    <dgm:cxn modelId="{EC4607C4-6BDE-4A49-B443-DBC29DEC1621}" type="presParOf" srcId="{58F9314A-4DFB-9841-A3E7-A69029EDB7B7}" destId="{5368C93C-030A-B94F-A498-B3EA0D7736DE}" srcOrd="0" destOrd="0" presId="urn:microsoft.com/office/officeart/2005/8/layout/vList5"/>
    <dgm:cxn modelId="{AE21AFFA-FC5F-1043-B872-3ECBA3A30E29}" type="presParOf" srcId="{95019578-8C62-6049-90ED-56E159A51C10}" destId="{D78FA9C4-73FE-3D45-8535-A35763027F8C}" srcOrd="5" destOrd="0" presId="urn:microsoft.com/office/officeart/2005/8/layout/vList5"/>
    <dgm:cxn modelId="{F17267B5-51F9-C14E-8E2F-5C91EAFD47FB}" type="presParOf" srcId="{95019578-8C62-6049-90ED-56E159A51C10}" destId="{5384A2C7-A74A-9E41-9674-D5E5189ED882}" srcOrd="6" destOrd="0" presId="urn:microsoft.com/office/officeart/2005/8/layout/vList5"/>
    <dgm:cxn modelId="{1A430138-0821-9443-98AF-E7E853CC77FD}" type="presParOf" srcId="{5384A2C7-A74A-9E41-9674-D5E5189ED882}" destId="{A03E268F-2765-544B-A787-C9600BE6EA17}" srcOrd="0" destOrd="0" presId="urn:microsoft.com/office/officeart/2005/8/layout/vList5"/>
    <dgm:cxn modelId="{A2B6ABF5-F1C4-FC45-9E96-19BC465DC3CD}" type="presParOf" srcId="{95019578-8C62-6049-90ED-56E159A51C10}" destId="{AD80EBEA-BD3C-934E-9DE3-54B550487E81}" srcOrd="7" destOrd="0" presId="urn:microsoft.com/office/officeart/2005/8/layout/vList5"/>
    <dgm:cxn modelId="{3DD03F8C-720A-F641-8A66-2B485C093297}" type="presParOf" srcId="{95019578-8C62-6049-90ED-56E159A51C10}" destId="{525B7B86-553B-2A4D-A90C-21B44FA21BA3}" srcOrd="8" destOrd="0" presId="urn:microsoft.com/office/officeart/2005/8/layout/vList5"/>
    <dgm:cxn modelId="{859E01AC-4322-5046-B5AE-0AC6153942D4}" type="presParOf" srcId="{525B7B86-553B-2A4D-A90C-21B44FA21BA3}" destId="{0623469D-63DC-C04D-B827-5827BC27301C}" srcOrd="0" destOrd="0" presId="urn:microsoft.com/office/officeart/2005/8/layout/vList5"/>
    <dgm:cxn modelId="{8866E11B-EB7C-294F-AD43-DF6EAB76ECBA}" type="presParOf" srcId="{95019578-8C62-6049-90ED-56E159A51C10}" destId="{2C5F1876-8D07-1F44-B861-1CF4662416F2}" srcOrd="9" destOrd="0" presId="urn:microsoft.com/office/officeart/2005/8/layout/vList5"/>
    <dgm:cxn modelId="{0D92185E-2F4E-A848-B2D8-1115E12F016E}" type="presParOf" srcId="{95019578-8C62-6049-90ED-56E159A51C10}" destId="{F6C33D73-A034-CA4D-980F-F891B820EF99}" srcOrd="10" destOrd="0" presId="urn:microsoft.com/office/officeart/2005/8/layout/vList5"/>
    <dgm:cxn modelId="{6B082A84-DE30-7C41-8D8F-E0DFF984540A}" type="presParOf" srcId="{F6C33D73-A034-CA4D-980F-F891B820EF99}" destId="{33E5A75C-FDF4-BC47-AE2D-5B3BD1F24AB9}"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412EFD-F8DF-4EA5-A290-160FC18B513C}" type="doc">
      <dgm:prSet loTypeId="urn:microsoft.com/office/officeart/2005/8/layout/list1" loCatId="list" qsTypeId="urn:microsoft.com/office/officeart/2005/8/quickstyle/simple1" qsCatId="simple" csTypeId="urn:microsoft.com/office/officeart/2005/8/colors/accent2_2" csCatId="accent2" phldr="1"/>
      <dgm:spPr/>
      <dgm:t>
        <a:bodyPr/>
        <a:lstStyle/>
        <a:p>
          <a:endParaRPr lang="en-US"/>
        </a:p>
      </dgm:t>
    </dgm:pt>
    <dgm:pt modelId="{C0FBA34E-BF20-44CA-B05D-663776F99263}">
      <dgm:prSet/>
      <dgm:spPr/>
      <dgm:t>
        <a:bodyPr/>
        <a:lstStyle/>
        <a:p>
          <a:r>
            <a:rPr lang="en-US" dirty="0"/>
            <a:t>Presenter name : Vladislav Prodan </a:t>
          </a:r>
        </a:p>
      </dgm:t>
    </dgm:pt>
    <dgm:pt modelId="{A3088C4D-74D9-4F08-BE3D-3DF432BA8B4F}" type="parTrans" cxnId="{0A334D74-186D-49E0-B0F1-BFCCD11E0150}">
      <dgm:prSet/>
      <dgm:spPr/>
      <dgm:t>
        <a:bodyPr/>
        <a:lstStyle/>
        <a:p>
          <a:endParaRPr lang="en-US"/>
        </a:p>
      </dgm:t>
    </dgm:pt>
    <dgm:pt modelId="{8BE80362-D173-43E0-B990-1EF82E91B9F4}" type="sibTrans" cxnId="{0A334D74-186D-49E0-B0F1-BFCCD11E0150}">
      <dgm:prSet/>
      <dgm:spPr/>
      <dgm:t>
        <a:bodyPr/>
        <a:lstStyle/>
        <a:p>
          <a:endParaRPr lang="en-US"/>
        </a:p>
      </dgm:t>
    </dgm:pt>
    <dgm:pt modelId="{AFD0C89A-E6C2-471E-B2F8-63B14DE5C9A5}">
      <dgm:prSet/>
      <dgm:spPr/>
      <dgm:t>
        <a:bodyPr/>
        <a:lstStyle/>
        <a:p>
          <a:r>
            <a:rPr lang="en-US" dirty="0"/>
            <a:t>Case</a:t>
          </a:r>
          <a:r>
            <a:rPr lang="en-US" baseline="0" dirty="0"/>
            <a:t> Study : </a:t>
          </a:r>
          <a:r>
            <a:rPr lang="en-GB" b="0" i="0" u="none" dirty="0"/>
            <a:t>Green Haven Florists</a:t>
          </a:r>
          <a:endParaRPr lang="en-US" dirty="0"/>
        </a:p>
      </dgm:t>
    </dgm:pt>
    <dgm:pt modelId="{2DBBE387-E31A-4A60-A1F0-02285BB33C0A}" type="parTrans" cxnId="{F1FC6C63-F304-480C-A43D-0336875DB0BE}">
      <dgm:prSet/>
      <dgm:spPr/>
      <dgm:t>
        <a:bodyPr/>
        <a:lstStyle/>
        <a:p>
          <a:endParaRPr lang="en-US"/>
        </a:p>
      </dgm:t>
    </dgm:pt>
    <dgm:pt modelId="{6894FCF5-22AF-4E19-9C1D-EDAE0B4E2A55}" type="sibTrans" cxnId="{F1FC6C63-F304-480C-A43D-0336875DB0BE}">
      <dgm:prSet/>
      <dgm:spPr/>
      <dgm:t>
        <a:bodyPr/>
        <a:lstStyle/>
        <a:p>
          <a:endParaRPr lang="en-US"/>
        </a:p>
      </dgm:t>
    </dgm:pt>
    <dgm:pt modelId="{88578D68-00A4-4553-8B3D-9CA6ACCA1500}">
      <dgm:prSet/>
      <dgm:spPr/>
      <dgm:t>
        <a:bodyPr/>
        <a:lstStyle/>
        <a:p>
          <a:pPr>
            <a:buNone/>
          </a:pPr>
          <a:r>
            <a:rPr lang="en-GB" b="0" i="0" u="none" dirty="0"/>
            <a:t>In my presentation, I will:</a:t>
          </a:r>
          <a:endParaRPr lang="en-US" dirty="0"/>
        </a:p>
      </dgm:t>
    </dgm:pt>
    <dgm:pt modelId="{204F4E8B-2F07-4A6E-A027-BDA5ACFD5BDD}" type="parTrans" cxnId="{8EC30FBA-4D92-4DCF-8071-2B4CAFB69EF3}">
      <dgm:prSet/>
      <dgm:spPr/>
      <dgm:t>
        <a:bodyPr/>
        <a:lstStyle/>
        <a:p>
          <a:endParaRPr lang="en-US"/>
        </a:p>
      </dgm:t>
    </dgm:pt>
    <dgm:pt modelId="{44C233C7-C4F5-479B-A33E-075B73210B31}" type="sibTrans" cxnId="{8EC30FBA-4D92-4DCF-8071-2B4CAFB69EF3}">
      <dgm:prSet/>
      <dgm:spPr/>
      <dgm:t>
        <a:bodyPr/>
        <a:lstStyle/>
        <a:p>
          <a:endParaRPr lang="en-US"/>
        </a:p>
      </dgm:t>
    </dgm:pt>
    <dgm:pt modelId="{9BFB2D8E-8904-9547-814A-9EBEE0C421C5}">
      <dgm:prSet/>
      <dgm:spPr/>
      <dgm:t>
        <a:bodyPr/>
        <a:lstStyle/>
        <a:p>
          <a:pPr>
            <a:buFont typeface="Arial" panose="020B0604020202020204" pitchFamily="34" charset="0"/>
            <a:buChar char="•"/>
          </a:pPr>
          <a:r>
            <a:rPr lang="en-GB" b="0" i="0" u="none"/>
            <a:t>Introduce Green Haven Florists and the nature and scope of the problems they are facing.</a:t>
          </a:r>
        </a:p>
      </dgm:t>
    </dgm:pt>
    <dgm:pt modelId="{520DE616-7107-544C-91F6-C663EDD11760}" type="parTrans" cxnId="{DF686B0B-13BC-554B-806C-C7A86D5D0D7B}">
      <dgm:prSet/>
      <dgm:spPr/>
      <dgm:t>
        <a:bodyPr/>
        <a:lstStyle/>
        <a:p>
          <a:endParaRPr lang="en-GB"/>
        </a:p>
      </dgm:t>
    </dgm:pt>
    <dgm:pt modelId="{CDA2149A-4F39-6A46-A590-0030F2E09998}" type="sibTrans" cxnId="{DF686B0B-13BC-554B-806C-C7A86D5D0D7B}">
      <dgm:prSet/>
      <dgm:spPr/>
      <dgm:t>
        <a:bodyPr/>
        <a:lstStyle/>
        <a:p>
          <a:endParaRPr lang="en-GB"/>
        </a:p>
      </dgm:t>
    </dgm:pt>
    <dgm:pt modelId="{C5CF121D-7BD0-374A-847C-728DC239963E}">
      <dgm:prSet/>
      <dgm:spPr/>
      <dgm:t>
        <a:bodyPr/>
        <a:lstStyle/>
        <a:p>
          <a:pPr>
            <a:buFont typeface="Arial" panose="020B0604020202020204" pitchFamily="34" charset="0"/>
            <a:buChar char="•"/>
          </a:pPr>
          <a:r>
            <a:rPr lang="en-GB" b="0" i="0" u="none"/>
            <a:t>Apply the 5W2H model to summarise these key issues.</a:t>
          </a:r>
        </a:p>
      </dgm:t>
    </dgm:pt>
    <dgm:pt modelId="{7C31B56D-8A19-D845-87F7-E0D7FB91C25C}" type="parTrans" cxnId="{7FBD6A7D-8F79-7641-934F-19B279081D48}">
      <dgm:prSet/>
      <dgm:spPr/>
      <dgm:t>
        <a:bodyPr/>
        <a:lstStyle/>
        <a:p>
          <a:endParaRPr lang="en-GB"/>
        </a:p>
      </dgm:t>
    </dgm:pt>
    <dgm:pt modelId="{5DE84987-8D4B-224D-9CCF-D689FA5523A8}" type="sibTrans" cxnId="{7FBD6A7D-8F79-7641-934F-19B279081D48}">
      <dgm:prSet/>
      <dgm:spPr/>
      <dgm:t>
        <a:bodyPr/>
        <a:lstStyle/>
        <a:p>
          <a:endParaRPr lang="en-GB"/>
        </a:p>
      </dgm:t>
    </dgm:pt>
    <dgm:pt modelId="{67423910-3D34-CF4A-B5D2-7AFB94AB30E8}">
      <dgm:prSet/>
      <dgm:spPr/>
      <dgm:t>
        <a:bodyPr/>
        <a:lstStyle/>
        <a:p>
          <a:pPr>
            <a:buFont typeface="Arial" panose="020B0604020202020204" pitchFamily="34" charset="0"/>
            <a:buChar char="•"/>
          </a:pPr>
          <a:r>
            <a:rPr lang="en-GB" b="0" i="0" u="none"/>
            <a:t>Critique and apply the PESTEL framework to analyse external factors.</a:t>
          </a:r>
        </a:p>
      </dgm:t>
    </dgm:pt>
    <dgm:pt modelId="{363B5F9E-4833-9145-A53D-282E0073AD3C}" type="parTrans" cxnId="{8C2AE8F9-4F50-6147-B555-0C11F3051F62}">
      <dgm:prSet/>
      <dgm:spPr/>
      <dgm:t>
        <a:bodyPr/>
        <a:lstStyle/>
        <a:p>
          <a:endParaRPr lang="en-GB"/>
        </a:p>
      </dgm:t>
    </dgm:pt>
    <dgm:pt modelId="{5EB4BF98-3B73-A643-B5E5-DBE66A711F2C}" type="sibTrans" cxnId="{8C2AE8F9-4F50-6147-B555-0C11F3051F62}">
      <dgm:prSet/>
      <dgm:spPr/>
      <dgm:t>
        <a:bodyPr/>
        <a:lstStyle/>
        <a:p>
          <a:endParaRPr lang="en-GB"/>
        </a:p>
      </dgm:t>
    </dgm:pt>
    <dgm:pt modelId="{21585E6F-532A-AD44-9559-82FF35E93E0B}">
      <dgm:prSet/>
      <dgm:spPr/>
      <dgm:t>
        <a:bodyPr/>
        <a:lstStyle/>
        <a:p>
          <a:pPr>
            <a:buFont typeface="Arial" panose="020B0604020202020204" pitchFamily="34" charset="0"/>
            <a:buChar char="•"/>
          </a:pPr>
          <a:r>
            <a:rPr lang="en-GB" b="0" i="0" u="none" dirty="0"/>
            <a:t>Critique and apply the Cause-and-Effect model to identify root causes.</a:t>
          </a:r>
        </a:p>
      </dgm:t>
    </dgm:pt>
    <dgm:pt modelId="{1007203D-A3F3-4F41-93F5-750AB6A2CEAA}" type="parTrans" cxnId="{5D6D97B4-4AFB-2945-9D0A-94EEB82198CE}">
      <dgm:prSet/>
      <dgm:spPr/>
      <dgm:t>
        <a:bodyPr/>
        <a:lstStyle/>
        <a:p>
          <a:endParaRPr lang="en-GB"/>
        </a:p>
      </dgm:t>
    </dgm:pt>
    <dgm:pt modelId="{5EF26A6C-E140-6440-9939-86DABFC7BFB5}" type="sibTrans" cxnId="{5D6D97B4-4AFB-2945-9D0A-94EEB82198CE}">
      <dgm:prSet/>
      <dgm:spPr/>
      <dgm:t>
        <a:bodyPr/>
        <a:lstStyle/>
        <a:p>
          <a:endParaRPr lang="en-GB"/>
        </a:p>
      </dgm:t>
    </dgm:pt>
    <dgm:pt modelId="{F9A7CA3F-BFC8-2F4E-B7BC-EA2DE7A6723B}">
      <dgm:prSet/>
      <dgm:spPr/>
      <dgm:t>
        <a:bodyPr/>
        <a:lstStyle/>
        <a:p>
          <a:pPr>
            <a:buFont typeface="Arial" panose="020B0604020202020204" pitchFamily="34" charset="0"/>
            <a:buChar char="•"/>
          </a:pPr>
          <a:r>
            <a:rPr lang="en-GB" b="0" i="0" u="none" dirty="0"/>
            <a:t>Summarise the key findings and insights.</a:t>
          </a:r>
        </a:p>
      </dgm:t>
    </dgm:pt>
    <dgm:pt modelId="{E8072EAF-8915-FE41-B890-94DB9B4B0061}" type="parTrans" cxnId="{50FB0E05-FEF3-0942-ABAB-717E24D2E031}">
      <dgm:prSet/>
      <dgm:spPr/>
      <dgm:t>
        <a:bodyPr/>
        <a:lstStyle/>
        <a:p>
          <a:endParaRPr lang="en-GB"/>
        </a:p>
      </dgm:t>
    </dgm:pt>
    <dgm:pt modelId="{76B26396-3CA2-DA42-B61B-17BE68E73A32}" type="sibTrans" cxnId="{50FB0E05-FEF3-0942-ABAB-717E24D2E031}">
      <dgm:prSet/>
      <dgm:spPr/>
      <dgm:t>
        <a:bodyPr/>
        <a:lstStyle/>
        <a:p>
          <a:endParaRPr lang="en-GB"/>
        </a:p>
      </dgm:t>
    </dgm:pt>
    <dgm:pt modelId="{221FD175-71B8-7B4B-859E-B59DEA92C297}" type="pres">
      <dgm:prSet presAssocID="{27412EFD-F8DF-4EA5-A290-160FC18B513C}" presName="linear" presStyleCnt="0">
        <dgm:presLayoutVars>
          <dgm:dir/>
          <dgm:animLvl val="lvl"/>
          <dgm:resizeHandles val="exact"/>
        </dgm:presLayoutVars>
      </dgm:prSet>
      <dgm:spPr/>
    </dgm:pt>
    <dgm:pt modelId="{896D840F-D47D-FA4A-8802-E0917379E3D6}" type="pres">
      <dgm:prSet presAssocID="{C0FBA34E-BF20-44CA-B05D-663776F99263}" presName="parentLin" presStyleCnt="0"/>
      <dgm:spPr/>
    </dgm:pt>
    <dgm:pt modelId="{431DA453-6DF3-B342-BD9D-A688CDB59044}" type="pres">
      <dgm:prSet presAssocID="{C0FBA34E-BF20-44CA-B05D-663776F99263}" presName="parentLeftMargin" presStyleLbl="node1" presStyleIdx="0" presStyleCnt="2"/>
      <dgm:spPr/>
    </dgm:pt>
    <dgm:pt modelId="{899D400A-BE7B-C14F-8104-EFDEE685B1CB}" type="pres">
      <dgm:prSet presAssocID="{C0FBA34E-BF20-44CA-B05D-663776F99263}" presName="parentText" presStyleLbl="node1" presStyleIdx="0" presStyleCnt="2">
        <dgm:presLayoutVars>
          <dgm:chMax val="0"/>
          <dgm:bulletEnabled val="1"/>
        </dgm:presLayoutVars>
      </dgm:prSet>
      <dgm:spPr/>
    </dgm:pt>
    <dgm:pt modelId="{10DFCCA1-3083-1D4F-9173-2BE5D06007A5}" type="pres">
      <dgm:prSet presAssocID="{C0FBA34E-BF20-44CA-B05D-663776F99263}" presName="negativeSpace" presStyleCnt="0"/>
      <dgm:spPr/>
    </dgm:pt>
    <dgm:pt modelId="{258AB290-FF89-E340-BAC3-D2A24AF13100}" type="pres">
      <dgm:prSet presAssocID="{C0FBA34E-BF20-44CA-B05D-663776F99263}" presName="childText" presStyleLbl="conFgAcc1" presStyleIdx="0" presStyleCnt="2">
        <dgm:presLayoutVars>
          <dgm:bulletEnabled val="1"/>
        </dgm:presLayoutVars>
      </dgm:prSet>
      <dgm:spPr/>
    </dgm:pt>
    <dgm:pt modelId="{1D1320D4-D69E-E44F-8556-2220299EECC9}" type="pres">
      <dgm:prSet presAssocID="{8BE80362-D173-43E0-B990-1EF82E91B9F4}" presName="spaceBetweenRectangles" presStyleCnt="0"/>
      <dgm:spPr/>
    </dgm:pt>
    <dgm:pt modelId="{98EF1CC7-8ED4-B249-B35A-500091CDF5C0}" type="pres">
      <dgm:prSet presAssocID="{AFD0C89A-E6C2-471E-B2F8-63B14DE5C9A5}" presName="parentLin" presStyleCnt="0"/>
      <dgm:spPr/>
    </dgm:pt>
    <dgm:pt modelId="{1140D1DD-03F9-CF4F-8414-E0684B93B68F}" type="pres">
      <dgm:prSet presAssocID="{AFD0C89A-E6C2-471E-B2F8-63B14DE5C9A5}" presName="parentLeftMargin" presStyleLbl="node1" presStyleIdx="0" presStyleCnt="2"/>
      <dgm:spPr/>
    </dgm:pt>
    <dgm:pt modelId="{7322BDCF-B3AE-E44F-858D-F175D9059FD9}" type="pres">
      <dgm:prSet presAssocID="{AFD0C89A-E6C2-471E-B2F8-63B14DE5C9A5}" presName="parentText" presStyleLbl="node1" presStyleIdx="1" presStyleCnt="2">
        <dgm:presLayoutVars>
          <dgm:chMax val="0"/>
          <dgm:bulletEnabled val="1"/>
        </dgm:presLayoutVars>
      </dgm:prSet>
      <dgm:spPr/>
    </dgm:pt>
    <dgm:pt modelId="{A9CEC368-8E85-EB4B-84BF-83937E475DF7}" type="pres">
      <dgm:prSet presAssocID="{AFD0C89A-E6C2-471E-B2F8-63B14DE5C9A5}" presName="negativeSpace" presStyleCnt="0"/>
      <dgm:spPr/>
    </dgm:pt>
    <dgm:pt modelId="{4FC564F6-5760-A64F-BCAD-119186CF79B2}" type="pres">
      <dgm:prSet presAssocID="{AFD0C89A-E6C2-471E-B2F8-63B14DE5C9A5}" presName="childText" presStyleLbl="conFgAcc1" presStyleIdx="1" presStyleCnt="2">
        <dgm:presLayoutVars>
          <dgm:bulletEnabled val="1"/>
        </dgm:presLayoutVars>
      </dgm:prSet>
      <dgm:spPr/>
    </dgm:pt>
  </dgm:ptLst>
  <dgm:cxnLst>
    <dgm:cxn modelId="{50FB0E05-FEF3-0942-ABAB-717E24D2E031}" srcId="{AFD0C89A-E6C2-471E-B2F8-63B14DE5C9A5}" destId="{F9A7CA3F-BFC8-2F4E-B7BC-EA2DE7A6723B}" srcOrd="5" destOrd="0" parTransId="{E8072EAF-8915-FE41-B890-94DB9B4B0061}" sibTransId="{76B26396-3CA2-DA42-B61B-17BE68E73A32}"/>
    <dgm:cxn modelId="{DF686B0B-13BC-554B-806C-C7A86D5D0D7B}" srcId="{AFD0C89A-E6C2-471E-B2F8-63B14DE5C9A5}" destId="{9BFB2D8E-8904-9547-814A-9EBEE0C421C5}" srcOrd="1" destOrd="0" parTransId="{520DE616-7107-544C-91F6-C663EDD11760}" sibTransId="{CDA2149A-4F39-6A46-A590-0030F2E09998}"/>
    <dgm:cxn modelId="{C296960C-9FCF-A143-B602-CEB842380E4C}" type="presOf" srcId="{C0FBA34E-BF20-44CA-B05D-663776F99263}" destId="{899D400A-BE7B-C14F-8104-EFDEE685B1CB}" srcOrd="1" destOrd="0" presId="urn:microsoft.com/office/officeart/2005/8/layout/list1"/>
    <dgm:cxn modelId="{9BF22D16-50F7-3246-B85B-4D6AB762ED75}" type="presOf" srcId="{21585E6F-532A-AD44-9559-82FF35E93E0B}" destId="{4FC564F6-5760-A64F-BCAD-119186CF79B2}" srcOrd="0" destOrd="4" presId="urn:microsoft.com/office/officeart/2005/8/layout/list1"/>
    <dgm:cxn modelId="{7A7F7119-BACB-704F-B969-CF6BDB615A5D}" type="presOf" srcId="{C5CF121D-7BD0-374A-847C-728DC239963E}" destId="{4FC564F6-5760-A64F-BCAD-119186CF79B2}" srcOrd="0" destOrd="2" presId="urn:microsoft.com/office/officeart/2005/8/layout/list1"/>
    <dgm:cxn modelId="{D3175534-52D9-D449-AFC4-5F7CE7B32D09}" type="presOf" srcId="{9BFB2D8E-8904-9547-814A-9EBEE0C421C5}" destId="{4FC564F6-5760-A64F-BCAD-119186CF79B2}" srcOrd="0" destOrd="1" presId="urn:microsoft.com/office/officeart/2005/8/layout/list1"/>
    <dgm:cxn modelId="{985E1B3E-D17A-194A-AA52-02E004916F00}" type="presOf" srcId="{27412EFD-F8DF-4EA5-A290-160FC18B513C}" destId="{221FD175-71B8-7B4B-859E-B59DEA92C297}" srcOrd="0" destOrd="0" presId="urn:microsoft.com/office/officeart/2005/8/layout/list1"/>
    <dgm:cxn modelId="{F1FC6C63-F304-480C-A43D-0336875DB0BE}" srcId="{27412EFD-F8DF-4EA5-A290-160FC18B513C}" destId="{AFD0C89A-E6C2-471E-B2F8-63B14DE5C9A5}" srcOrd="1" destOrd="0" parTransId="{2DBBE387-E31A-4A60-A1F0-02285BB33C0A}" sibTransId="{6894FCF5-22AF-4E19-9C1D-EDAE0B4E2A55}"/>
    <dgm:cxn modelId="{3939A14E-0600-204F-9716-B0BB3EE493C7}" type="presOf" srcId="{C0FBA34E-BF20-44CA-B05D-663776F99263}" destId="{431DA453-6DF3-B342-BD9D-A688CDB59044}" srcOrd="0" destOrd="0" presId="urn:microsoft.com/office/officeart/2005/8/layout/list1"/>
    <dgm:cxn modelId="{0A334D74-186D-49E0-B0F1-BFCCD11E0150}" srcId="{27412EFD-F8DF-4EA5-A290-160FC18B513C}" destId="{C0FBA34E-BF20-44CA-B05D-663776F99263}" srcOrd="0" destOrd="0" parTransId="{A3088C4D-74D9-4F08-BE3D-3DF432BA8B4F}" sibTransId="{8BE80362-D173-43E0-B990-1EF82E91B9F4}"/>
    <dgm:cxn modelId="{7FBD6A7D-8F79-7641-934F-19B279081D48}" srcId="{AFD0C89A-E6C2-471E-B2F8-63B14DE5C9A5}" destId="{C5CF121D-7BD0-374A-847C-728DC239963E}" srcOrd="2" destOrd="0" parTransId="{7C31B56D-8A19-D845-87F7-E0D7FB91C25C}" sibTransId="{5DE84987-8D4B-224D-9CCF-D689FA5523A8}"/>
    <dgm:cxn modelId="{5C454289-BFC7-2142-92EB-6D5F2FE1BD15}" type="presOf" srcId="{88578D68-00A4-4553-8B3D-9CA6ACCA1500}" destId="{4FC564F6-5760-A64F-BCAD-119186CF79B2}" srcOrd="0" destOrd="0" presId="urn:microsoft.com/office/officeart/2005/8/layout/list1"/>
    <dgm:cxn modelId="{5D6D97B4-4AFB-2945-9D0A-94EEB82198CE}" srcId="{AFD0C89A-E6C2-471E-B2F8-63B14DE5C9A5}" destId="{21585E6F-532A-AD44-9559-82FF35E93E0B}" srcOrd="4" destOrd="0" parTransId="{1007203D-A3F3-4F41-93F5-750AB6A2CEAA}" sibTransId="{5EF26A6C-E140-6440-9939-86DABFC7BFB5}"/>
    <dgm:cxn modelId="{8EC30FBA-4D92-4DCF-8071-2B4CAFB69EF3}" srcId="{AFD0C89A-E6C2-471E-B2F8-63B14DE5C9A5}" destId="{88578D68-00A4-4553-8B3D-9CA6ACCA1500}" srcOrd="0" destOrd="0" parTransId="{204F4E8B-2F07-4A6E-A027-BDA5ACFD5BDD}" sibTransId="{44C233C7-C4F5-479B-A33E-075B73210B31}"/>
    <dgm:cxn modelId="{73C1E1CD-BE2C-E744-B5C1-C762CF1DC954}" type="presOf" srcId="{F9A7CA3F-BFC8-2F4E-B7BC-EA2DE7A6723B}" destId="{4FC564F6-5760-A64F-BCAD-119186CF79B2}" srcOrd="0" destOrd="5" presId="urn:microsoft.com/office/officeart/2005/8/layout/list1"/>
    <dgm:cxn modelId="{D197B5DC-A0F3-AE45-9474-DCC90D7A8F8F}" type="presOf" srcId="{67423910-3D34-CF4A-B5D2-7AFB94AB30E8}" destId="{4FC564F6-5760-A64F-BCAD-119186CF79B2}" srcOrd="0" destOrd="3" presId="urn:microsoft.com/office/officeart/2005/8/layout/list1"/>
    <dgm:cxn modelId="{C98635F8-E6CD-C846-BA41-4535F4C9E225}" type="presOf" srcId="{AFD0C89A-E6C2-471E-B2F8-63B14DE5C9A5}" destId="{1140D1DD-03F9-CF4F-8414-E0684B93B68F}" srcOrd="0" destOrd="0" presId="urn:microsoft.com/office/officeart/2005/8/layout/list1"/>
    <dgm:cxn modelId="{8C2AE8F9-4F50-6147-B555-0C11F3051F62}" srcId="{AFD0C89A-E6C2-471E-B2F8-63B14DE5C9A5}" destId="{67423910-3D34-CF4A-B5D2-7AFB94AB30E8}" srcOrd="3" destOrd="0" parTransId="{363B5F9E-4833-9145-A53D-282E0073AD3C}" sibTransId="{5EB4BF98-3B73-A643-B5E5-DBE66A711F2C}"/>
    <dgm:cxn modelId="{221CA8FE-8860-BE49-B0EB-01D0FD43B6ED}" type="presOf" srcId="{AFD0C89A-E6C2-471E-B2F8-63B14DE5C9A5}" destId="{7322BDCF-B3AE-E44F-858D-F175D9059FD9}" srcOrd="1" destOrd="0" presId="urn:microsoft.com/office/officeart/2005/8/layout/list1"/>
    <dgm:cxn modelId="{612FF520-8BA1-2442-9ED2-5D2A2B3BF5A5}" type="presParOf" srcId="{221FD175-71B8-7B4B-859E-B59DEA92C297}" destId="{896D840F-D47D-FA4A-8802-E0917379E3D6}" srcOrd="0" destOrd="0" presId="urn:microsoft.com/office/officeart/2005/8/layout/list1"/>
    <dgm:cxn modelId="{2146A723-7F30-3448-9D0D-223B43D237AE}" type="presParOf" srcId="{896D840F-D47D-FA4A-8802-E0917379E3D6}" destId="{431DA453-6DF3-B342-BD9D-A688CDB59044}" srcOrd="0" destOrd="0" presId="urn:microsoft.com/office/officeart/2005/8/layout/list1"/>
    <dgm:cxn modelId="{A076A854-11BF-5140-A04F-D208D092F09C}" type="presParOf" srcId="{896D840F-D47D-FA4A-8802-E0917379E3D6}" destId="{899D400A-BE7B-C14F-8104-EFDEE685B1CB}" srcOrd="1" destOrd="0" presId="urn:microsoft.com/office/officeart/2005/8/layout/list1"/>
    <dgm:cxn modelId="{68B35EF9-7367-B345-A46F-163515EADF41}" type="presParOf" srcId="{221FD175-71B8-7B4B-859E-B59DEA92C297}" destId="{10DFCCA1-3083-1D4F-9173-2BE5D06007A5}" srcOrd="1" destOrd="0" presId="urn:microsoft.com/office/officeart/2005/8/layout/list1"/>
    <dgm:cxn modelId="{0484AB29-A7FA-4D4A-817E-B5FF9932AFB7}" type="presParOf" srcId="{221FD175-71B8-7B4B-859E-B59DEA92C297}" destId="{258AB290-FF89-E340-BAC3-D2A24AF13100}" srcOrd="2" destOrd="0" presId="urn:microsoft.com/office/officeart/2005/8/layout/list1"/>
    <dgm:cxn modelId="{79FA5B80-0181-7844-B0D3-F3E84B2F4FF9}" type="presParOf" srcId="{221FD175-71B8-7B4B-859E-B59DEA92C297}" destId="{1D1320D4-D69E-E44F-8556-2220299EECC9}" srcOrd="3" destOrd="0" presId="urn:microsoft.com/office/officeart/2005/8/layout/list1"/>
    <dgm:cxn modelId="{244B18D9-6C1D-3F45-BD91-594D02338E9F}" type="presParOf" srcId="{221FD175-71B8-7B4B-859E-B59DEA92C297}" destId="{98EF1CC7-8ED4-B249-B35A-500091CDF5C0}" srcOrd="4" destOrd="0" presId="urn:microsoft.com/office/officeart/2005/8/layout/list1"/>
    <dgm:cxn modelId="{30F809F6-DACC-3648-9166-AB62FF0BAD10}" type="presParOf" srcId="{98EF1CC7-8ED4-B249-B35A-500091CDF5C0}" destId="{1140D1DD-03F9-CF4F-8414-E0684B93B68F}" srcOrd="0" destOrd="0" presId="urn:microsoft.com/office/officeart/2005/8/layout/list1"/>
    <dgm:cxn modelId="{6A867488-E7A3-144D-B874-2C3C3D8C60B9}" type="presParOf" srcId="{98EF1CC7-8ED4-B249-B35A-500091CDF5C0}" destId="{7322BDCF-B3AE-E44F-858D-F175D9059FD9}" srcOrd="1" destOrd="0" presId="urn:microsoft.com/office/officeart/2005/8/layout/list1"/>
    <dgm:cxn modelId="{4CF17C2A-692B-284E-809D-342B22818E16}" type="presParOf" srcId="{221FD175-71B8-7B4B-859E-B59DEA92C297}" destId="{A9CEC368-8E85-EB4B-84BF-83937E475DF7}" srcOrd="5" destOrd="0" presId="urn:microsoft.com/office/officeart/2005/8/layout/list1"/>
    <dgm:cxn modelId="{E4EC5AEA-8741-DE43-B123-58F38BA57EFC}" type="presParOf" srcId="{221FD175-71B8-7B4B-859E-B59DEA92C297}" destId="{4FC564F6-5760-A64F-BCAD-119186CF79B2}"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7412EFD-F8DF-4EA5-A290-160FC18B513C}" type="doc">
      <dgm:prSet loTypeId="urn:microsoft.com/office/officeart/2005/8/layout/list1" loCatId="list" qsTypeId="urn:microsoft.com/office/officeart/2005/8/quickstyle/simple1" qsCatId="simple" csTypeId="urn:microsoft.com/office/officeart/2005/8/colors/accent2_2" csCatId="accent2" phldr="1"/>
      <dgm:spPr/>
      <dgm:t>
        <a:bodyPr/>
        <a:lstStyle/>
        <a:p>
          <a:endParaRPr lang="en-US"/>
        </a:p>
      </dgm:t>
    </dgm:pt>
    <dgm:pt modelId="{C0FBA34E-BF20-44CA-B05D-663776F99263}">
      <dgm:prSet/>
      <dgm:spPr/>
      <dgm:t>
        <a:bodyPr/>
        <a:lstStyle/>
        <a:p>
          <a:r>
            <a:rPr lang="en-GB" b="1" dirty="0"/>
            <a:t>NATURE OF PROBLEM IDENTIFIED -FINANCIAL, OPERATIONAL, AND STRATEGIC</a:t>
          </a:r>
          <a:r>
            <a:rPr lang="en-US" altLang="en-US" b="1" dirty="0">
              <a:latin typeface="Arial" panose="020B0604020202020204" pitchFamily="34" charset="0"/>
            </a:rPr>
            <a:t> </a:t>
          </a:r>
          <a:endParaRPr lang="en-US" dirty="0"/>
        </a:p>
      </dgm:t>
    </dgm:pt>
    <dgm:pt modelId="{A3088C4D-74D9-4F08-BE3D-3DF432BA8B4F}" type="parTrans" cxnId="{0A334D74-186D-49E0-B0F1-BFCCD11E0150}">
      <dgm:prSet/>
      <dgm:spPr/>
      <dgm:t>
        <a:bodyPr/>
        <a:lstStyle/>
        <a:p>
          <a:endParaRPr lang="en-US"/>
        </a:p>
      </dgm:t>
    </dgm:pt>
    <dgm:pt modelId="{8BE80362-D173-43E0-B990-1EF82E91B9F4}" type="sibTrans" cxnId="{0A334D74-186D-49E0-B0F1-BFCCD11E0150}">
      <dgm:prSet/>
      <dgm:spPr/>
      <dgm:t>
        <a:bodyPr/>
        <a:lstStyle/>
        <a:p>
          <a:endParaRPr lang="en-US"/>
        </a:p>
      </dgm:t>
    </dgm:pt>
    <dgm:pt modelId="{AFD0C89A-E6C2-471E-B2F8-63B14DE5C9A5}">
      <dgm:prSet/>
      <dgm:spPr/>
      <dgm:t>
        <a:bodyPr/>
        <a:lstStyle/>
        <a:p>
          <a:r>
            <a:rPr lang="en-US" altLang="en-US" b="1" dirty="0">
              <a:latin typeface="-webkit-standard"/>
            </a:rPr>
            <a:t>AFFECTS PROFITABILITY, COMPETITIVENESS, AND LONG-TERM SUSTAINABILITY</a:t>
          </a:r>
          <a:endParaRPr lang="en-US" dirty="0"/>
        </a:p>
      </dgm:t>
    </dgm:pt>
    <dgm:pt modelId="{2DBBE387-E31A-4A60-A1F0-02285BB33C0A}" type="parTrans" cxnId="{F1FC6C63-F304-480C-A43D-0336875DB0BE}">
      <dgm:prSet/>
      <dgm:spPr/>
      <dgm:t>
        <a:bodyPr/>
        <a:lstStyle/>
        <a:p>
          <a:endParaRPr lang="en-US"/>
        </a:p>
      </dgm:t>
    </dgm:pt>
    <dgm:pt modelId="{6894FCF5-22AF-4E19-9C1D-EDAE0B4E2A55}" type="sibTrans" cxnId="{F1FC6C63-F304-480C-A43D-0336875DB0BE}">
      <dgm:prSet/>
      <dgm:spPr/>
      <dgm:t>
        <a:bodyPr/>
        <a:lstStyle/>
        <a:p>
          <a:endParaRPr lang="en-US"/>
        </a:p>
      </dgm:t>
    </dgm:pt>
    <dgm:pt modelId="{88578D68-00A4-4553-8B3D-9CA6ACCA1500}">
      <dgm:prSet/>
      <dgm:spPr/>
      <dgm:t>
        <a:bodyPr/>
        <a:lstStyle/>
        <a:p>
          <a:pPr>
            <a:buNone/>
          </a:pPr>
          <a:r>
            <a:rPr lang="en-US" dirty="0"/>
            <a:t>1.</a:t>
          </a:r>
          <a:r>
            <a:rPr lang="en-GB" b="0" i="0" u="none" dirty="0"/>
            <a:t>In-store sales have declined by </a:t>
          </a:r>
          <a:r>
            <a:rPr lang="en-GB" b="1" i="0" u="none" dirty="0"/>
            <a:t>30% in the last 12 months</a:t>
          </a:r>
          <a:endParaRPr lang="en-US" dirty="0"/>
        </a:p>
      </dgm:t>
    </dgm:pt>
    <dgm:pt modelId="{204F4E8B-2F07-4A6E-A027-BDA5ACFD5BDD}" type="parTrans" cxnId="{8EC30FBA-4D92-4DCF-8071-2B4CAFB69EF3}">
      <dgm:prSet/>
      <dgm:spPr/>
      <dgm:t>
        <a:bodyPr/>
        <a:lstStyle/>
        <a:p>
          <a:endParaRPr lang="en-US"/>
        </a:p>
      </dgm:t>
    </dgm:pt>
    <dgm:pt modelId="{44C233C7-C4F5-479B-A33E-075B73210B31}" type="sibTrans" cxnId="{8EC30FBA-4D92-4DCF-8071-2B4CAFB69EF3}">
      <dgm:prSet/>
      <dgm:spPr/>
      <dgm:t>
        <a:bodyPr/>
        <a:lstStyle/>
        <a:p>
          <a:endParaRPr lang="en-US"/>
        </a:p>
      </dgm:t>
    </dgm:pt>
    <dgm:pt modelId="{5AA05138-8CAE-344C-87E1-4DB8F86B3D5A}">
      <dgm:prSet/>
      <dgm:spPr/>
      <dgm:t>
        <a:bodyPr/>
        <a:lstStyle/>
        <a:p>
          <a:pPr>
            <a:buNone/>
          </a:pPr>
          <a:r>
            <a:rPr lang="en-US" dirty="0"/>
            <a:t>2.</a:t>
          </a:r>
          <a:r>
            <a:rPr lang="en-GB" b="0" i="0" u="none" dirty="0"/>
            <a:t> Operational costs have increased, especially for imported flowers and sustainable materials.</a:t>
          </a:r>
          <a:endParaRPr lang="en-US" dirty="0"/>
        </a:p>
      </dgm:t>
    </dgm:pt>
    <dgm:pt modelId="{CC8B2669-9823-6F47-8ECF-9DC8972D9FAF}" type="parTrans" cxnId="{03EB0AAB-08F6-1A43-9CC6-904CA6AB3B06}">
      <dgm:prSet/>
      <dgm:spPr/>
      <dgm:t>
        <a:bodyPr/>
        <a:lstStyle/>
        <a:p>
          <a:endParaRPr lang="en-GB"/>
        </a:p>
      </dgm:t>
    </dgm:pt>
    <dgm:pt modelId="{6459E684-F499-3346-A09D-D9D247875169}" type="sibTrans" cxnId="{03EB0AAB-08F6-1A43-9CC6-904CA6AB3B06}">
      <dgm:prSet/>
      <dgm:spPr/>
      <dgm:t>
        <a:bodyPr/>
        <a:lstStyle/>
        <a:p>
          <a:endParaRPr lang="en-GB"/>
        </a:p>
      </dgm:t>
    </dgm:pt>
    <dgm:pt modelId="{43786E4C-6622-D14C-940A-10D5A405E079}">
      <dgm:prSet/>
      <dgm:spPr/>
      <dgm:t>
        <a:bodyPr/>
        <a:lstStyle/>
        <a:p>
          <a:pPr>
            <a:buNone/>
          </a:pPr>
          <a:r>
            <a:rPr lang="en-US" dirty="0"/>
            <a:t>3 .</a:t>
          </a:r>
          <a:r>
            <a:rPr lang="en-GB" b="0" i="0" u="none" dirty="0"/>
            <a:t>The company’s </a:t>
          </a:r>
          <a:r>
            <a:rPr lang="en-GB" b="1" i="0" u="none" dirty="0"/>
            <a:t>website is outdated</a:t>
          </a:r>
          <a:r>
            <a:rPr lang="en-GB" b="0" i="0" u="none" dirty="0"/>
            <a:t>, reducing online conversions.</a:t>
          </a:r>
          <a:endParaRPr lang="en-US" dirty="0"/>
        </a:p>
      </dgm:t>
    </dgm:pt>
    <dgm:pt modelId="{D082B298-8EDF-6D46-99EB-454A34E05ECE}" type="parTrans" cxnId="{E9043BBF-2C4F-0D4D-B703-5CE59F613145}">
      <dgm:prSet/>
      <dgm:spPr/>
      <dgm:t>
        <a:bodyPr/>
        <a:lstStyle/>
        <a:p>
          <a:endParaRPr lang="en-GB"/>
        </a:p>
      </dgm:t>
    </dgm:pt>
    <dgm:pt modelId="{1313FE6F-EF2D-3C4A-A855-8970414E93C3}" type="sibTrans" cxnId="{E9043BBF-2C4F-0D4D-B703-5CE59F613145}">
      <dgm:prSet/>
      <dgm:spPr/>
      <dgm:t>
        <a:bodyPr/>
        <a:lstStyle/>
        <a:p>
          <a:endParaRPr lang="en-GB"/>
        </a:p>
      </dgm:t>
    </dgm:pt>
    <dgm:pt modelId="{89F93547-B3C2-C547-901D-AB4CF603D42B}">
      <dgm:prSet/>
      <dgm:spPr/>
      <dgm:t>
        <a:bodyPr/>
        <a:lstStyle/>
        <a:p>
          <a:pPr>
            <a:buNone/>
          </a:pPr>
          <a:r>
            <a:rPr lang="en-US" dirty="0"/>
            <a:t>4.G</a:t>
          </a:r>
          <a:r>
            <a:rPr lang="en-GB" b="0" i="0" u="none" dirty="0" err="1"/>
            <a:t>reen</a:t>
          </a:r>
          <a:r>
            <a:rPr lang="en-GB" b="0" i="0" u="none" dirty="0"/>
            <a:t> Haven struggles with </a:t>
          </a:r>
          <a:r>
            <a:rPr lang="en-GB" b="1" i="0" u="none" dirty="0"/>
            <a:t>digital marketing and social media engagement</a:t>
          </a:r>
          <a:endParaRPr lang="en-US" dirty="0"/>
        </a:p>
      </dgm:t>
    </dgm:pt>
    <dgm:pt modelId="{B2BCBF08-A540-554E-812A-5D5CB10B5709}" type="parTrans" cxnId="{12810F26-56EB-3F49-93C6-C19D80F862BB}">
      <dgm:prSet/>
      <dgm:spPr/>
      <dgm:t>
        <a:bodyPr/>
        <a:lstStyle/>
        <a:p>
          <a:endParaRPr lang="en-GB"/>
        </a:p>
      </dgm:t>
    </dgm:pt>
    <dgm:pt modelId="{B2552D07-EBA7-B045-8660-A0EBD331EF4B}" type="sibTrans" cxnId="{12810F26-56EB-3F49-93C6-C19D80F862BB}">
      <dgm:prSet/>
      <dgm:spPr/>
      <dgm:t>
        <a:bodyPr/>
        <a:lstStyle/>
        <a:p>
          <a:endParaRPr lang="en-GB"/>
        </a:p>
      </dgm:t>
    </dgm:pt>
    <dgm:pt modelId="{221FD175-71B8-7B4B-859E-B59DEA92C297}" type="pres">
      <dgm:prSet presAssocID="{27412EFD-F8DF-4EA5-A290-160FC18B513C}" presName="linear" presStyleCnt="0">
        <dgm:presLayoutVars>
          <dgm:dir/>
          <dgm:animLvl val="lvl"/>
          <dgm:resizeHandles val="exact"/>
        </dgm:presLayoutVars>
      </dgm:prSet>
      <dgm:spPr/>
    </dgm:pt>
    <dgm:pt modelId="{896D840F-D47D-FA4A-8802-E0917379E3D6}" type="pres">
      <dgm:prSet presAssocID="{C0FBA34E-BF20-44CA-B05D-663776F99263}" presName="parentLin" presStyleCnt="0"/>
      <dgm:spPr/>
    </dgm:pt>
    <dgm:pt modelId="{431DA453-6DF3-B342-BD9D-A688CDB59044}" type="pres">
      <dgm:prSet presAssocID="{C0FBA34E-BF20-44CA-B05D-663776F99263}" presName="parentLeftMargin" presStyleLbl="node1" presStyleIdx="0" presStyleCnt="2"/>
      <dgm:spPr/>
    </dgm:pt>
    <dgm:pt modelId="{899D400A-BE7B-C14F-8104-EFDEE685B1CB}" type="pres">
      <dgm:prSet presAssocID="{C0FBA34E-BF20-44CA-B05D-663776F99263}" presName="parentText" presStyleLbl="node1" presStyleIdx="0" presStyleCnt="2" custLinFactNeighborX="-14801" custLinFactNeighborY="1831">
        <dgm:presLayoutVars>
          <dgm:chMax val="0"/>
          <dgm:bulletEnabled val="1"/>
        </dgm:presLayoutVars>
      </dgm:prSet>
      <dgm:spPr/>
    </dgm:pt>
    <dgm:pt modelId="{10DFCCA1-3083-1D4F-9173-2BE5D06007A5}" type="pres">
      <dgm:prSet presAssocID="{C0FBA34E-BF20-44CA-B05D-663776F99263}" presName="negativeSpace" presStyleCnt="0"/>
      <dgm:spPr/>
    </dgm:pt>
    <dgm:pt modelId="{258AB290-FF89-E340-BAC3-D2A24AF13100}" type="pres">
      <dgm:prSet presAssocID="{C0FBA34E-BF20-44CA-B05D-663776F99263}" presName="childText" presStyleLbl="conFgAcc1" presStyleIdx="0" presStyleCnt="2">
        <dgm:presLayoutVars>
          <dgm:bulletEnabled val="1"/>
        </dgm:presLayoutVars>
      </dgm:prSet>
      <dgm:spPr/>
    </dgm:pt>
    <dgm:pt modelId="{1D1320D4-D69E-E44F-8556-2220299EECC9}" type="pres">
      <dgm:prSet presAssocID="{8BE80362-D173-43E0-B990-1EF82E91B9F4}" presName="spaceBetweenRectangles" presStyleCnt="0"/>
      <dgm:spPr/>
    </dgm:pt>
    <dgm:pt modelId="{98EF1CC7-8ED4-B249-B35A-500091CDF5C0}" type="pres">
      <dgm:prSet presAssocID="{AFD0C89A-E6C2-471E-B2F8-63B14DE5C9A5}" presName="parentLin" presStyleCnt="0"/>
      <dgm:spPr/>
    </dgm:pt>
    <dgm:pt modelId="{1140D1DD-03F9-CF4F-8414-E0684B93B68F}" type="pres">
      <dgm:prSet presAssocID="{AFD0C89A-E6C2-471E-B2F8-63B14DE5C9A5}" presName="parentLeftMargin" presStyleLbl="node1" presStyleIdx="0" presStyleCnt="2"/>
      <dgm:spPr/>
    </dgm:pt>
    <dgm:pt modelId="{7322BDCF-B3AE-E44F-858D-F175D9059FD9}" type="pres">
      <dgm:prSet presAssocID="{AFD0C89A-E6C2-471E-B2F8-63B14DE5C9A5}" presName="parentText" presStyleLbl="node1" presStyleIdx="1" presStyleCnt="2">
        <dgm:presLayoutVars>
          <dgm:chMax val="0"/>
          <dgm:bulletEnabled val="1"/>
        </dgm:presLayoutVars>
      </dgm:prSet>
      <dgm:spPr/>
    </dgm:pt>
    <dgm:pt modelId="{A9CEC368-8E85-EB4B-84BF-83937E475DF7}" type="pres">
      <dgm:prSet presAssocID="{AFD0C89A-E6C2-471E-B2F8-63B14DE5C9A5}" presName="negativeSpace" presStyleCnt="0"/>
      <dgm:spPr/>
    </dgm:pt>
    <dgm:pt modelId="{4FC564F6-5760-A64F-BCAD-119186CF79B2}" type="pres">
      <dgm:prSet presAssocID="{AFD0C89A-E6C2-471E-B2F8-63B14DE5C9A5}" presName="childText" presStyleLbl="conFgAcc1" presStyleIdx="1" presStyleCnt="2" custLinFactNeighborX="-1110" custLinFactNeighborY="32954">
        <dgm:presLayoutVars>
          <dgm:bulletEnabled val="1"/>
        </dgm:presLayoutVars>
      </dgm:prSet>
      <dgm:spPr/>
    </dgm:pt>
  </dgm:ptLst>
  <dgm:cxnLst>
    <dgm:cxn modelId="{C296960C-9FCF-A143-B602-CEB842380E4C}" type="presOf" srcId="{C0FBA34E-BF20-44CA-B05D-663776F99263}" destId="{899D400A-BE7B-C14F-8104-EFDEE685B1CB}" srcOrd="1" destOrd="0" presId="urn:microsoft.com/office/officeart/2005/8/layout/list1"/>
    <dgm:cxn modelId="{12810F26-56EB-3F49-93C6-C19D80F862BB}" srcId="{AFD0C89A-E6C2-471E-B2F8-63B14DE5C9A5}" destId="{89F93547-B3C2-C547-901D-AB4CF603D42B}" srcOrd="3" destOrd="0" parTransId="{B2BCBF08-A540-554E-812A-5D5CB10B5709}" sibTransId="{B2552D07-EBA7-B045-8660-A0EBD331EF4B}"/>
    <dgm:cxn modelId="{985E1B3E-D17A-194A-AA52-02E004916F00}" type="presOf" srcId="{27412EFD-F8DF-4EA5-A290-160FC18B513C}" destId="{221FD175-71B8-7B4B-859E-B59DEA92C297}" srcOrd="0" destOrd="0" presId="urn:microsoft.com/office/officeart/2005/8/layout/list1"/>
    <dgm:cxn modelId="{F1FC6C63-F304-480C-A43D-0336875DB0BE}" srcId="{27412EFD-F8DF-4EA5-A290-160FC18B513C}" destId="{AFD0C89A-E6C2-471E-B2F8-63B14DE5C9A5}" srcOrd="1" destOrd="0" parTransId="{2DBBE387-E31A-4A60-A1F0-02285BB33C0A}" sibTransId="{6894FCF5-22AF-4E19-9C1D-EDAE0B4E2A55}"/>
    <dgm:cxn modelId="{3939A14E-0600-204F-9716-B0BB3EE493C7}" type="presOf" srcId="{C0FBA34E-BF20-44CA-B05D-663776F99263}" destId="{431DA453-6DF3-B342-BD9D-A688CDB59044}" srcOrd="0" destOrd="0" presId="urn:microsoft.com/office/officeart/2005/8/layout/list1"/>
    <dgm:cxn modelId="{0A334D74-186D-49E0-B0F1-BFCCD11E0150}" srcId="{27412EFD-F8DF-4EA5-A290-160FC18B513C}" destId="{C0FBA34E-BF20-44CA-B05D-663776F99263}" srcOrd="0" destOrd="0" parTransId="{A3088C4D-74D9-4F08-BE3D-3DF432BA8B4F}" sibTransId="{8BE80362-D173-43E0-B990-1EF82E91B9F4}"/>
    <dgm:cxn modelId="{5C454289-BFC7-2142-92EB-6D5F2FE1BD15}" type="presOf" srcId="{88578D68-00A4-4553-8B3D-9CA6ACCA1500}" destId="{4FC564F6-5760-A64F-BCAD-119186CF79B2}" srcOrd="0" destOrd="0" presId="urn:microsoft.com/office/officeart/2005/8/layout/list1"/>
    <dgm:cxn modelId="{03EB0AAB-08F6-1A43-9CC6-904CA6AB3B06}" srcId="{AFD0C89A-E6C2-471E-B2F8-63B14DE5C9A5}" destId="{5AA05138-8CAE-344C-87E1-4DB8F86B3D5A}" srcOrd="1" destOrd="0" parTransId="{CC8B2669-9823-6F47-8ECF-9DC8972D9FAF}" sibTransId="{6459E684-F499-3346-A09D-D9D247875169}"/>
    <dgm:cxn modelId="{1B23C6AF-0529-9945-906B-D0CC560B2F87}" type="presOf" srcId="{5AA05138-8CAE-344C-87E1-4DB8F86B3D5A}" destId="{4FC564F6-5760-A64F-BCAD-119186CF79B2}" srcOrd="0" destOrd="1" presId="urn:microsoft.com/office/officeart/2005/8/layout/list1"/>
    <dgm:cxn modelId="{8EC30FBA-4D92-4DCF-8071-2B4CAFB69EF3}" srcId="{AFD0C89A-E6C2-471E-B2F8-63B14DE5C9A5}" destId="{88578D68-00A4-4553-8B3D-9CA6ACCA1500}" srcOrd="0" destOrd="0" parTransId="{204F4E8B-2F07-4A6E-A027-BDA5ACFD5BDD}" sibTransId="{44C233C7-C4F5-479B-A33E-075B73210B31}"/>
    <dgm:cxn modelId="{E9043BBF-2C4F-0D4D-B703-5CE59F613145}" srcId="{AFD0C89A-E6C2-471E-B2F8-63B14DE5C9A5}" destId="{43786E4C-6622-D14C-940A-10D5A405E079}" srcOrd="2" destOrd="0" parTransId="{D082B298-8EDF-6D46-99EB-454A34E05ECE}" sibTransId="{1313FE6F-EF2D-3C4A-A855-8970414E93C3}"/>
    <dgm:cxn modelId="{263DACD7-A6E0-B14D-B5AC-06213449DC9C}" type="presOf" srcId="{43786E4C-6622-D14C-940A-10D5A405E079}" destId="{4FC564F6-5760-A64F-BCAD-119186CF79B2}" srcOrd="0" destOrd="2" presId="urn:microsoft.com/office/officeart/2005/8/layout/list1"/>
    <dgm:cxn modelId="{C98635F8-E6CD-C846-BA41-4535F4C9E225}" type="presOf" srcId="{AFD0C89A-E6C2-471E-B2F8-63B14DE5C9A5}" destId="{1140D1DD-03F9-CF4F-8414-E0684B93B68F}" srcOrd="0" destOrd="0" presId="urn:microsoft.com/office/officeart/2005/8/layout/list1"/>
    <dgm:cxn modelId="{EE344FFA-F867-1D45-B841-C8A067A8B389}" type="presOf" srcId="{89F93547-B3C2-C547-901D-AB4CF603D42B}" destId="{4FC564F6-5760-A64F-BCAD-119186CF79B2}" srcOrd="0" destOrd="3" presId="urn:microsoft.com/office/officeart/2005/8/layout/list1"/>
    <dgm:cxn modelId="{221CA8FE-8860-BE49-B0EB-01D0FD43B6ED}" type="presOf" srcId="{AFD0C89A-E6C2-471E-B2F8-63B14DE5C9A5}" destId="{7322BDCF-B3AE-E44F-858D-F175D9059FD9}" srcOrd="1" destOrd="0" presId="urn:microsoft.com/office/officeart/2005/8/layout/list1"/>
    <dgm:cxn modelId="{612FF520-8BA1-2442-9ED2-5D2A2B3BF5A5}" type="presParOf" srcId="{221FD175-71B8-7B4B-859E-B59DEA92C297}" destId="{896D840F-D47D-FA4A-8802-E0917379E3D6}" srcOrd="0" destOrd="0" presId="urn:microsoft.com/office/officeart/2005/8/layout/list1"/>
    <dgm:cxn modelId="{2146A723-7F30-3448-9D0D-223B43D237AE}" type="presParOf" srcId="{896D840F-D47D-FA4A-8802-E0917379E3D6}" destId="{431DA453-6DF3-B342-BD9D-A688CDB59044}" srcOrd="0" destOrd="0" presId="urn:microsoft.com/office/officeart/2005/8/layout/list1"/>
    <dgm:cxn modelId="{A076A854-11BF-5140-A04F-D208D092F09C}" type="presParOf" srcId="{896D840F-D47D-FA4A-8802-E0917379E3D6}" destId="{899D400A-BE7B-C14F-8104-EFDEE685B1CB}" srcOrd="1" destOrd="0" presId="urn:microsoft.com/office/officeart/2005/8/layout/list1"/>
    <dgm:cxn modelId="{68B35EF9-7367-B345-A46F-163515EADF41}" type="presParOf" srcId="{221FD175-71B8-7B4B-859E-B59DEA92C297}" destId="{10DFCCA1-3083-1D4F-9173-2BE5D06007A5}" srcOrd="1" destOrd="0" presId="urn:microsoft.com/office/officeart/2005/8/layout/list1"/>
    <dgm:cxn modelId="{0484AB29-A7FA-4D4A-817E-B5FF9932AFB7}" type="presParOf" srcId="{221FD175-71B8-7B4B-859E-B59DEA92C297}" destId="{258AB290-FF89-E340-BAC3-D2A24AF13100}" srcOrd="2" destOrd="0" presId="urn:microsoft.com/office/officeart/2005/8/layout/list1"/>
    <dgm:cxn modelId="{79FA5B80-0181-7844-B0D3-F3E84B2F4FF9}" type="presParOf" srcId="{221FD175-71B8-7B4B-859E-B59DEA92C297}" destId="{1D1320D4-D69E-E44F-8556-2220299EECC9}" srcOrd="3" destOrd="0" presId="urn:microsoft.com/office/officeart/2005/8/layout/list1"/>
    <dgm:cxn modelId="{244B18D9-6C1D-3F45-BD91-594D02338E9F}" type="presParOf" srcId="{221FD175-71B8-7B4B-859E-B59DEA92C297}" destId="{98EF1CC7-8ED4-B249-B35A-500091CDF5C0}" srcOrd="4" destOrd="0" presId="urn:microsoft.com/office/officeart/2005/8/layout/list1"/>
    <dgm:cxn modelId="{30F809F6-DACC-3648-9166-AB62FF0BAD10}" type="presParOf" srcId="{98EF1CC7-8ED4-B249-B35A-500091CDF5C0}" destId="{1140D1DD-03F9-CF4F-8414-E0684B93B68F}" srcOrd="0" destOrd="0" presId="urn:microsoft.com/office/officeart/2005/8/layout/list1"/>
    <dgm:cxn modelId="{6A867488-E7A3-144D-B874-2C3C3D8C60B9}" type="presParOf" srcId="{98EF1CC7-8ED4-B249-B35A-500091CDF5C0}" destId="{7322BDCF-B3AE-E44F-858D-F175D9059FD9}" srcOrd="1" destOrd="0" presId="urn:microsoft.com/office/officeart/2005/8/layout/list1"/>
    <dgm:cxn modelId="{4CF17C2A-692B-284E-809D-342B22818E16}" type="presParOf" srcId="{221FD175-71B8-7B4B-859E-B59DEA92C297}" destId="{A9CEC368-8E85-EB4B-84BF-83937E475DF7}" srcOrd="5" destOrd="0" presId="urn:microsoft.com/office/officeart/2005/8/layout/list1"/>
    <dgm:cxn modelId="{E4EC5AEA-8741-DE43-B123-58F38BA57EFC}" type="presParOf" srcId="{221FD175-71B8-7B4B-859E-B59DEA92C297}" destId="{4FC564F6-5760-A64F-BCAD-119186CF79B2}"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F288BBD-F5AD-4B28-8065-714088DC248B}"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8ED10889-93F0-484C-9C00-745575DE0155}">
      <dgm:prSet/>
      <dgm:spPr/>
      <dgm:t>
        <a:bodyPr/>
        <a:lstStyle/>
        <a:p>
          <a:r>
            <a:rPr lang="en-GB" b="0" i="0" u="none" dirty="0"/>
            <a:t>Decrease in local foot traffic due to fewer nearby businesses.</a:t>
          </a:r>
          <a:endParaRPr lang="en-US" dirty="0"/>
        </a:p>
      </dgm:t>
    </dgm:pt>
    <dgm:pt modelId="{FCB25AB7-950A-4D62-A475-288594E6DF20}" type="parTrans" cxnId="{B29262BA-C03F-4359-9E06-F7D719A4D9EC}">
      <dgm:prSet/>
      <dgm:spPr/>
      <dgm:t>
        <a:bodyPr/>
        <a:lstStyle/>
        <a:p>
          <a:endParaRPr lang="en-US"/>
        </a:p>
      </dgm:t>
    </dgm:pt>
    <dgm:pt modelId="{848EBD48-C9B1-4BBB-A3A9-E7D46FEEA4EE}" type="sibTrans" cxnId="{B29262BA-C03F-4359-9E06-F7D719A4D9EC}">
      <dgm:prSet/>
      <dgm:spPr/>
      <dgm:t>
        <a:bodyPr/>
        <a:lstStyle/>
        <a:p>
          <a:endParaRPr lang="en-US"/>
        </a:p>
      </dgm:t>
    </dgm:pt>
    <dgm:pt modelId="{F0131D10-55D6-4840-9761-9ED691CDC908}">
      <dgm:prSet/>
      <dgm:spPr/>
      <dgm:t>
        <a:bodyPr/>
        <a:lstStyle/>
        <a:p>
          <a:r>
            <a:rPr lang="en-GB" b="0" i="0" u="none" dirty="0"/>
            <a:t>Consumer Behaviour has changed and </a:t>
          </a:r>
          <a:r>
            <a:rPr lang="en-GB" b="1" i="0" u="none" dirty="0"/>
            <a:t>c</a:t>
          </a:r>
          <a:r>
            <a:rPr lang="en-GB" b="0" i="0" u="none" dirty="0"/>
            <a:t>ustomers shifting to online flower delivery services.</a:t>
          </a:r>
          <a:endParaRPr lang="en-US" dirty="0"/>
        </a:p>
      </dgm:t>
    </dgm:pt>
    <dgm:pt modelId="{E01500D0-A909-4554-ACEE-6A39F434E773}" type="parTrans" cxnId="{2982FB00-2D03-403E-BC9B-43421E8EAAC6}">
      <dgm:prSet/>
      <dgm:spPr/>
      <dgm:t>
        <a:bodyPr/>
        <a:lstStyle/>
        <a:p>
          <a:endParaRPr lang="en-US"/>
        </a:p>
      </dgm:t>
    </dgm:pt>
    <dgm:pt modelId="{15A96729-2F46-4BC8-A8AD-537FC628725B}" type="sibTrans" cxnId="{2982FB00-2D03-403E-BC9B-43421E8EAAC6}">
      <dgm:prSet/>
      <dgm:spPr/>
      <dgm:t>
        <a:bodyPr/>
        <a:lstStyle/>
        <a:p>
          <a:endParaRPr lang="en-US"/>
        </a:p>
      </dgm:t>
    </dgm:pt>
    <dgm:pt modelId="{5D8BED1A-D96B-4248-8F39-1BD55CC71331}">
      <dgm:prSet/>
      <dgm:spPr/>
      <dgm:t>
        <a:bodyPr/>
        <a:lstStyle/>
        <a:p>
          <a:r>
            <a:rPr lang="en-GB" b="0" i="0" u="none" dirty="0"/>
            <a:t>Increased costs of imported flowers and eco-friendly materials.</a:t>
          </a:r>
          <a:endParaRPr lang="en-US" dirty="0"/>
        </a:p>
      </dgm:t>
    </dgm:pt>
    <dgm:pt modelId="{23B2770E-A81E-4117-B06B-E6002247265B}" type="parTrans" cxnId="{48A2C170-8EEC-4013-9C58-71157B87930A}">
      <dgm:prSet/>
      <dgm:spPr/>
      <dgm:t>
        <a:bodyPr/>
        <a:lstStyle/>
        <a:p>
          <a:endParaRPr lang="en-US"/>
        </a:p>
      </dgm:t>
    </dgm:pt>
    <dgm:pt modelId="{506F77D7-9FCD-4052-A2BC-3A008085DF17}" type="sibTrans" cxnId="{48A2C170-8EEC-4013-9C58-71157B87930A}">
      <dgm:prSet/>
      <dgm:spPr/>
      <dgm:t>
        <a:bodyPr/>
        <a:lstStyle/>
        <a:p>
          <a:endParaRPr lang="en-US"/>
        </a:p>
      </dgm:t>
    </dgm:pt>
    <dgm:pt modelId="{031B6A1B-576D-4FF9-8D09-327F94A6EE62}">
      <dgm:prSet/>
      <dgm:spPr/>
      <dgm:t>
        <a:bodyPr/>
        <a:lstStyle/>
        <a:p>
          <a:endParaRPr lang="en-US" dirty="0"/>
        </a:p>
      </dgm:t>
    </dgm:pt>
    <dgm:pt modelId="{77C6CEDE-5EDF-4685-9AF4-E6A60BB3DEDA}" type="parTrans" cxnId="{FDDF7E1B-B56D-4566-A5AA-AD004F776BD2}">
      <dgm:prSet/>
      <dgm:spPr/>
      <dgm:t>
        <a:bodyPr/>
        <a:lstStyle/>
        <a:p>
          <a:endParaRPr lang="en-US"/>
        </a:p>
      </dgm:t>
    </dgm:pt>
    <dgm:pt modelId="{1BB111E7-AB0A-4FE3-9C64-3D2C1F8F67CC}" type="sibTrans" cxnId="{FDDF7E1B-B56D-4566-A5AA-AD004F776BD2}">
      <dgm:prSet/>
      <dgm:spPr/>
      <dgm:t>
        <a:bodyPr/>
        <a:lstStyle/>
        <a:p>
          <a:endParaRPr lang="en-US"/>
        </a:p>
      </dgm:t>
    </dgm:pt>
    <dgm:pt modelId="{D38CBD1F-4581-B544-A7EF-6EC63D3DE834}">
      <dgm:prSet/>
      <dgm:spPr/>
      <dgm:t>
        <a:bodyPr/>
        <a:lstStyle/>
        <a:p>
          <a:pPr>
            <a:buNone/>
          </a:pPr>
          <a:r>
            <a:rPr lang="en-GB" b="0" i="0" u="none" dirty="0"/>
            <a:t>Outdated website and weak online presence &amp;  Limited knowledge of digital marketing and customer engagement.</a:t>
          </a:r>
          <a:endParaRPr lang="en-US" dirty="0"/>
        </a:p>
      </dgm:t>
    </dgm:pt>
    <dgm:pt modelId="{DDBA6A3B-CAC8-E34B-AFEB-E95E258981EA}" type="parTrans" cxnId="{5063288B-8E7E-DD43-A563-70110100C030}">
      <dgm:prSet/>
      <dgm:spPr/>
      <dgm:t>
        <a:bodyPr/>
        <a:lstStyle/>
        <a:p>
          <a:endParaRPr lang="en-GB"/>
        </a:p>
      </dgm:t>
    </dgm:pt>
    <dgm:pt modelId="{7A9E17F4-AD8F-3C43-B6F6-68012909C121}" type="sibTrans" cxnId="{5063288B-8E7E-DD43-A563-70110100C030}">
      <dgm:prSet/>
      <dgm:spPr/>
      <dgm:t>
        <a:bodyPr/>
        <a:lstStyle/>
        <a:p>
          <a:endParaRPr lang="en-GB"/>
        </a:p>
      </dgm:t>
    </dgm:pt>
    <dgm:pt modelId="{69AF4466-2698-074B-8A6A-469B26CE35AE}">
      <dgm:prSet/>
      <dgm:spPr/>
      <dgm:t>
        <a:bodyPr/>
        <a:lstStyle/>
        <a:p>
          <a:pPr>
            <a:buNone/>
          </a:pPr>
          <a:r>
            <a:rPr lang="en-GB" b="0" i="0" u="none" dirty="0"/>
            <a:t>Strong competition from both boutique and chain florists.</a:t>
          </a:r>
          <a:endParaRPr lang="en-US" dirty="0"/>
        </a:p>
      </dgm:t>
    </dgm:pt>
    <dgm:pt modelId="{662F731B-CCAF-A344-9DC4-80F5CB78CD17}" type="parTrans" cxnId="{6BCC50E7-B530-BD42-8629-4EBB78372353}">
      <dgm:prSet/>
      <dgm:spPr/>
      <dgm:t>
        <a:bodyPr/>
        <a:lstStyle/>
        <a:p>
          <a:endParaRPr lang="en-GB"/>
        </a:p>
      </dgm:t>
    </dgm:pt>
    <dgm:pt modelId="{68A5FA60-5AFC-9D4C-9367-691F807A3436}" type="sibTrans" cxnId="{6BCC50E7-B530-BD42-8629-4EBB78372353}">
      <dgm:prSet/>
      <dgm:spPr/>
      <dgm:t>
        <a:bodyPr/>
        <a:lstStyle/>
        <a:p>
          <a:endParaRPr lang="en-GB"/>
        </a:p>
      </dgm:t>
    </dgm:pt>
    <dgm:pt modelId="{9C9B0D4C-AA8F-D743-BF2C-51206FE7EF87}" type="pres">
      <dgm:prSet presAssocID="{AF288BBD-F5AD-4B28-8065-714088DC248B}" presName="Name0" presStyleCnt="0">
        <dgm:presLayoutVars>
          <dgm:dir/>
          <dgm:resizeHandles val="exact"/>
        </dgm:presLayoutVars>
      </dgm:prSet>
      <dgm:spPr/>
    </dgm:pt>
    <dgm:pt modelId="{73B5BD74-F842-CA41-8966-4FF999D9A137}" type="pres">
      <dgm:prSet presAssocID="{8ED10889-93F0-484C-9C00-745575DE0155}" presName="node" presStyleLbl="node1" presStyleIdx="0" presStyleCnt="5">
        <dgm:presLayoutVars>
          <dgm:bulletEnabled val="1"/>
        </dgm:presLayoutVars>
      </dgm:prSet>
      <dgm:spPr/>
    </dgm:pt>
    <dgm:pt modelId="{F3EDB8B5-7B25-4B46-891A-0402313899E9}" type="pres">
      <dgm:prSet presAssocID="{848EBD48-C9B1-4BBB-A3A9-E7D46FEEA4EE}" presName="sibTrans" presStyleLbl="sibTrans1D1" presStyleIdx="0" presStyleCnt="4"/>
      <dgm:spPr/>
    </dgm:pt>
    <dgm:pt modelId="{D6662589-C00C-9541-A242-14E3CFED7941}" type="pres">
      <dgm:prSet presAssocID="{848EBD48-C9B1-4BBB-A3A9-E7D46FEEA4EE}" presName="connectorText" presStyleLbl="sibTrans1D1" presStyleIdx="0" presStyleCnt="4"/>
      <dgm:spPr/>
    </dgm:pt>
    <dgm:pt modelId="{32EE7B2B-B604-3B49-9662-80B60E7DF28C}" type="pres">
      <dgm:prSet presAssocID="{F0131D10-55D6-4840-9761-9ED691CDC908}" presName="node" presStyleLbl="node1" presStyleIdx="1" presStyleCnt="5">
        <dgm:presLayoutVars>
          <dgm:bulletEnabled val="1"/>
        </dgm:presLayoutVars>
      </dgm:prSet>
      <dgm:spPr/>
    </dgm:pt>
    <dgm:pt modelId="{79B0983B-F0E5-5F4F-A6EA-B3813A7206F2}" type="pres">
      <dgm:prSet presAssocID="{15A96729-2F46-4BC8-A8AD-537FC628725B}" presName="sibTrans" presStyleLbl="sibTrans1D1" presStyleIdx="1" presStyleCnt="4"/>
      <dgm:spPr/>
    </dgm:pt>
    <dgm:pt modelId="{0DD101B2-8FC5-D748-AC2A-B8887B0C5A8B}" type="pres">
      <dgm:prSet presAssocID="{15A96729-2F46-4BC8-A8AD-537FC628725B}" presName="connectorText" presStyleLbl="sibTrans1D1" presStyleIdx="1" presStyleCnt="4"/>
      <dgm:spPr/>
    </dgm:pt>
    <dgm:pt modelId="{9BC2AF4B-B1B4-BD43-945F-54EC7D01374F}" type="pres">
      <dgm:prSet presAssocID="{5D8BED1A-D96B-4248-8F39-1BD55CC71331}" presName="node" presStyleLbl="node1" presStyleIdx="2" presStyleCnt="5">
        <dgm:presLayoutVars>
          <dgm:bulletEnabled val="1"/>
        </dgm:presLayoutVars>
      </dgm:prSet>
      <dgm:spPr/>
    </dgm:pt>
    <dgm:pt modelId="{3585CE31-1A59-9A49-8A64-E643F8E78061}" type="pres">
      <dgm:prSet presAssocID="{506F77D7-9FCD-4052-A2BC-3A008085DF17}" presName="sibTrans" presStyleLbl="sibTrans1D1" presStyleIdx="2" presStyleCnt="4"/>
      <dgm:spPr/>
    </dgm:pt>
    <dgm:pt modelId="{6B538E19-ABF2-0444-8972-13AA495D8680}" type="pres">
      <dgm:prSet presAssocID="{506F77D7-9FCD-4052-A2BC-3A008085DF17}" presName="connectorText" presStyleLbl="sibTrans1D1" presStyleIdx="2" presStyleCnt="4"/>
      <dgm:spPr/>
    </dgm:pt>
    <dgm:pt modelId="{8537511D-8DEC-394C-AFCD-6101FAEA319F}" type="pres">
      <dgm:prSet presAssocID="{D38CBD1F-4581-B544-A7EF-6EC63D3DE834}" presName="node" presStyleLbl="node1" presStyleIdx="3" presStyleCnt="5">
        <dgm:presLayoutVars>
          <dgm:bulletEnabled val="1"/>
        </dgm:presLayoutVars>
      </dgm:prSet>
      <dgm:spPr/>
    </dgm:pt>
    <dgm:pt modelId="{33538C87-4608-4643-99A5-31292ED28573}" type="pres">
      <dgm:prSet presAssocID="{7A9E17F4-AD8F-3C43-B6F6-68012909C121}" presName="sibTrans" presStyleLbl="sibTrans1D1" presStyleIdx="3" presStyleCnt="4"/>
      <dgm:spPr/>
    </dgm:pt>
    <dgm:pt modelId="{10DAADCA-8672-EE42-97A9-8BCD5B8A426B}" type="pres">
      <dgm:prSet presAssocID="{7A9E17F4-AD8F-3C43-B6F6-68012909C121}" presName="connectorText" presStyleLbl="sibTrans1D1" presStyleIdx="3" presStyleCnt="4"/>
      <dgm:spPr/>
    </dgm:pt>
    <dgm:pt modelId="{43EA6357-FF5E-8841-80D7-B98EFE4B712D}" type="pres">
      <dgm:prSet presAssocID="{69AF4466-2698-074B-8A6A-469B26CE35AE}" presName="node" presStyleLbl="node1" presStyleIdx="4" presStyleCnt="5">
        <dgm:presLayoutVars>
          <dgm:bulletEnabled val="1"/>
        </dgm:presLayoutVars>
      </dgm:prSet>
      <dgm:spPr/>
    </dgm:pt>
  </dgm:ptLst>
  <dgm:cxnLst>
    <dgm:cxn modelId="{2982FB00-2D03-403E-BC9B-43421E8EAAC6}" srcId="{AF288BBD-F5AD-4B28-8065-714088DC248B}" destId="{F0131D10-55D6-4840-9761-9ED691CDC908}" srcOrd="1" destOrd="0" parTransId="{E01500D0-A909-4554-ACEE-6A39F434E773}" sibTransId="{15A96729-2F46-4BC8-A8AD-537FC628725B}"/>
    <dgm:cxn modelId="{422D8E01-3FBC-2F47-888D-0092060ADA24}" type="presOf" srcId="{15A96729-2F46-4BC8-A8AD-537FC628725B}" destId="{0DD101B2-8FC5-D748-AC2A-B8887B0C5A8B}" srcOrd="1" destOrd="0" presId="urn:microsoft.com/office/officeart/2016/7/layout/RepeatingBendingProcessNew"/>
    <dgm:cxn modelId="{45E05112-5BF9-3D45-BEDB-08D11860EC6F}" type="presOf" srcId="{848EBD48-C9B1-4BBB-A3A9-E7D46FEEA4EE}" destId="{F3EDB8B5-7B25-4B46-891A-0402313899E9}" srcOrd="0" destOrd="0" presId="urn:microsoft.com/office/officeart/2016/7/layout/RepeatingBendingProcessNew"/>
    <dgm:cxn modelId="{99FE6419-9CA1-5345-9530-0A6CD1F81310}" type="presOf" srcId="{7A9E17F4-AD8F-3C43-B6F6-68012909C121}" destId="{33538C87-4608-4643-99A5-31292ED28573}" srcOrd="0" destOrd="0" presId="urn:microsoft.com/office/officeart/2016/7/layout/RepeatingBendingProcessNew"/>
    <dgm:cxn modelId="{FDDF7E1B-B56D-4566-A5AA-AD004F776BD2}" srcId="{69AF4466-2698-074B-8A6A-469B26CE35AE}" destId="{031B6A1B-576D-4FF9-8D09-327F94A6EE62}" srcOrd="0" destOrd="0" parTransId="{77C6CEDE-5EDF-4685-9AF4-E6A60BB3DEDA}" sibTransId="{1BB111E7-AB0A-4FE3-9C64-3D2C1F8F67CC}"/>
    <dgm:cxn modelId="{E17E3622-8758-564B-8B3A-066893AF9043}" type="presOf" srcId="{5D8BED1A-D96B-4248-8F39-1BD55CC71331}" destId="{9BC2AF4B-B1B4-BD43-945F-54EC7D01374F}" srcOrd="0" destOrd="0" presId="urn:microsoft.com/office/officeart/2016/7/layout/RepeatingBendingProcessNew"/>
    <dgm:cxn modelId="{29168D2F-B03E-C44D-94AB-01F3A28C43C2}" type="presOf" srcId="{7A9E17F4-AD8F-3C43-B6F6-68012909C121}" destId="{10DAADCA-8672-EE42-97A9-8BCD5B8A426B}" srcOrd="1" destOrd="0" presId="urn:microsoft.com/office/officeart/2016/7/layout/RepeatingBendingProcessNew"/>
    <dgm:cxn modelId="{7A528741-E546-2140-BFFE-3F18E9F885CA}" type="presOf" srcId="{AF288BBD-F5AD-4B28-8065-714088DC248B}" destId="{9C9B0D4C-AA8F-D743-BF2C-51206FE7EF87}" srcOrd="0" destOrd="0" presId="urn:microsoft.com/office/officeart/2016/7/layout/RepeatingBendingProcessNew"/>
    <dgm:cxn modelId="{48A2C170-8EEC-4013-9C58-71157B87930A}" srcId="{AF288BBD-F5AD-4B28-8065-714088DC248B}" destId="{5D8BED1A-D96B-4248-8F39-1BD55CC71331}" srcOrd="2" destOrd="0" parTransId="{23B2770E-A81E-4117-B06B-E6002247265B}" sibTransId="{506F77D7-9FCD-4052-A2BC-3A008085DF17}"/>
    <dgm:cxn modelId="{CEB36979-1DD7-0E43-97FE-AB02D9541302}" type="presOf" srcId="{D38CBD1F-4581-B544-A7EF-6EC63D3DE834}" destId="{8537511D-8DEC-394C-AFCD-6101FAEA319F}" srcOrd="0" destOrd="0" presId="urn:microsoft.com/office/officeart/2016/7/layout/RepeatingBendingProcessNew"/>
    <dgm:cxn modelId="{2FC7097E-AB45-294D-9744-116DFE960A36}" type="presOf" srcId="{8ED10889-93F0-484C-9C00-745575DE0155}" destId="{73B5BD74-F842-CA41-8966-4FF999D9A137}" srcOrd="0" destOrd="0" presId="urn:microsoft.com/office/officeart/2016/7/layout/RepeatingBendingProcessNew"/>
    <dgm:cxn modelId="{5063288B-8E7E-DD43-A563-70110100C030}" srcId="{AF288BBD-F5AD-4B28-8065-714088DC248B}" destId="{D38CBD1F-4581-B544-A7EF-6EC63D3DE834}" srcOrd="3" destOrd="0" parTransId="{DDBA6A3B-CAC8-E34B-AFEB-E95E258981EA}" sibTransId="{7A9E17F4-AD8F-3C43-B6F6-68012909C121}"/>
    <dgm:cxn modelId="{F35DB191-C999-084E-9FF1-25E928489A14}" type="presOf" srcId="{506F77D7-9FCD-4052-A2BC-3A008085DF17}" destId="{3585CE31-1A59-9A49-8A64-E643F8E78061}" srcOrd="0" destOrd="0" presId="urn:microsoft.com/office/officeart/2016/7/layout/RepeatingBendingProcessNew"/>
    <dgm:cxn modelId="{181EAA97-3339-0047-8139-7E6D1006CF82}" type="presOf" srcId="{848EBD48-C9B1-4BBB-A3A9-E7D46FEEA4EE}" destId="{D6662589-C00C-9541-A242-14E3CFED7941}" srcOrd="1" destOrd="0" presId="urn:microsoft.com/office/officeart/2016/7/layout/RepeatingBendingProcessNew"/>
    <dgm:cxn modelId="{B684E2A3-ADE8-4745-A0B5-E161C857AEBF}" type="presOf" srcId="{F0131D10-55D6-4840-9761-9ED691CDC908}" destId="{32EE7B2B-B604-3B49-9662-80B60E7DF28C}" srcOrd="0" destOrd="0" presId="urn:microsoft.com/office/officeart/2016/7/layout/RepeatingBendingProcessNew"/>
    <dgm:cxn modelId="{B29262BA-C03F-4359-9E06-F7D719A4D9EC}" srcId="{AF288BBD-F5AD-4B28-8065-714088DC248B}" destId="{8ED10889-93F0-484C-9C00-745575DE0155}" srcOrd="0" destOrd="0" parTransId="{FCB25AB7-950A-4D62-A475-288594E6DF20}" sibTransId="{848EBD48-C9B1-4BBB-A3A9-E7D46FEEA4EE}"/>
    <dgm:cxn modelId="{2441B4E5-9586-9B48-A0BA-6C61D27DA122}" type="presOf" srcId="{15A96729-2F46-4BC8-A8AD-537FC628725B}" destId="{79B0983B-F0E5-5F4F-A6EA-B3813A7206F2}" srcOrd="0" destOrd="0" presId="urn:microsoft.com/office/officeart/2016/7/layout/RepeatingBendingProcessNew"/>
    <dgm:cxn modelId="{6BCC50E7-B530-BD42-8629-4EBB78372353}" srcId="{AF288BBD-F5AD-4B28-8065-714088DC248B}" destId="{69AF4466-2698-074B-8A6A-469B26CE35AE}" srcOrd="4" destOrd="0" parTransId="{662F731B-CCAF-A344-9DC4-80F5CB78CD17}" sibTransId="{68A5FA60-5AFC-9D4C-9367-691F807A3436}"/>
    <dgm:cxn modelId="{3558BAEA-2061-4D43-A5DD-427D032E2F77}" type="presOf" srcId="{506F77D7-9FCD-4052-A2BC-3A008085DF17}" destId="{6B538E19-ABF2-0444-8972-13AA495D8680}" srcOrd="1" destOrd="0" presId="urn:microsoft.com/office/officeart/2016/7/layout/RepeatingBendingProcessNew"/>
    <dgm:cxn modelId="{4DFD83F9-919A-124A-BCE3-00683DAB055C}" type="presOf" srcId="{031B6A1B-576D-4FF9-8D09-327F94A6EE62}" destId="{43EA6357-FF5E-8841-80D7-B98EFE4B712D}" srcOrd="0" destOrd="1" presId="urn:microsoft.com/office/officeart/2016/7/layout/RepeatingBendingProcessNew"/>
    <dgm:cxn modelId="{BF9460FE-8262-E148-BC3A-E9C7BA0D521A}" type="presOf" srcId="{69AF4466-2698-074B-8A6A-469B26CE35AE}" destId="{43EA6357-FF5E-8841-80D7-B98EFE4B712D}" srcOrd="0" destOrd="0" presId="urn:microsoft.com/office/officeart/2016/7/layout/RepeatingBendingProcessNew"/>
    <dgm:cxn modelId="{3366F053-81CD-2449-A96B-41C1C6C9E34F}" type="presParOf" srcId="{9C9B0D4C-AA8F-D743-BF2C-51206FE7EF87}" destId="{73B5BD74-F842-CA41-8966-4FF999D9A137}" srcOrd="0" destOrd="0" presId="urn:microsoft.com/office/officeart/2016/7/layout/RepeatingBendingProcessNew"/>
    <dgm:cxn modelId="{DE8430BB-1055-C049-A319-7DEE541F6D8F}" type="presParOf" srcId="{9C9B0D4C-AA8F-D743-BF2C-51206FE7EF87}" destId="{F3EDB8B5-7B25-4B46-891A-0402313899E9}" srcOrd="1" destOrd="0" presId="urn:microsoft.com/office/officeart/2016/7/layout/RepeatingBendingProcessNew"/>
    <dgm:cxn modelId="{AE1169D6-459F-1945-9887-CC0B48311282}" type="presParOf" srcId="{F3EDB8B5-7B25-4B46-891A-0402313899E9}" destId="{D6662589-C00C-9541-A242-14E3CFED7941}" srcOrd="0" destOrd="0" presId="urn:microsoft.com/office/officeart/2016/7/layout/RepeatingBendingProcessNew"/>
    <dgm:cxn modelId="{F1E557E0-F4E1-7448-BD29-B363C74628F3}" type="presParOf" srcId="{9C9B0D4C-AA8F-D743-BF2C-51206FE7EF87}" destId="{32EE7B2B-B604-3B49-9662-80B60E7DF28C}" srcOrd="2" destOrd="0" presId="urn:microsoft.com/office/officeart/2016/7/layout/RepeatingBendingProcessNew"/>
    <dgm:cxn modelId="{FEC262FD-990C-2F44-A91A-5B6D32150497}" type="presParOf" srcId="{9C9B0D4C-AA8F-D743-BF2C-51206FE7EF87}" destId="{79B0983B-F0E5-5F4F-A6EA-B3813A7206F2}" srcOrd="3" destOrd="0" presId="urn:microsoft.com/office/officeart/2016/7/layout/RepeatingBendingProcessNew"/>
    <dgm:cxn modelId="{F87259F3-0915-7A49-BDED-DD8E1A6562BE}" type="presParOf" srcId="{79B0983B-F0E5-5F4F-A6EA-B3813A7206F2}" destId="{0DD101B2-8FC5-D748-AC2A-B8887B0C5A8B}" srcOrd="0" destOrd="0" presId="urn:microsoft.com/office/officeart/2016/7/layout/RepeatingBendingProcessNew"/>
    <dgm:cxn modelId="{70849B9E-7873-6A48-A0A4-82066141CD73}" type="presParOf" srcId="{9C9B0D4C-AA8F-D743-BF2C-51206FE7EF87}" destId="{9BC2AF4B-B1B4-BD43-945F-54EC7D01374F}" srcOrd="4" destOrd="0" presId="urn:microsoft.com/office/officeart/2016/7/layout/RepeatingBendingProcessNew"/>
    <dgm:cxn modelId="{5D810D2F-C29E-E544-9831-E628A3E2276A}" type="presParOf" srcId="{9C9B0D4C-AA8F-D743-BF2C-51206FE7EF87}" destId="{3585CE31-1A59-9A49-8A64-E643F8E78061}" srcOrd="5" destOrd="0" presId="urn:microsoft.com/office/officeart/2016/7/layout/RepeatingBendingProcessNew"/>
    <dgm:cxn modelId="{8DC70B9F-B87C-F843-8E20-5C44E4EAC6BC}" type="presParOf" srcId="{3585CE31-1A59-9A49-8A64-E643F8E78061}" destId="{6B538E19-ABF2-0444-8972-13AA495D8680}" srcOrd="0" destOrd="0" presId="urn:microsoft.com/office/officeart/2016/7/layout/RepeatingBendingProcessNew"/>
    <dgm:cxn modelId="{8EF6FEA0-8B7C-F749-AED6-E6E02CB8C9AD}" type="presParOf" srcId="{9C9B0D4C-AA8F-D743-BF2C-51206FE7EF87}" destId="{8537511D-8DEC-394C-AFCD-6101FAEA319F}" srcOrd="6" destOrd="0" presId="urn:microsoft.com/office/officeart/2016/7/layout/RepeatingBendingProcessNew"/>
    <dgm:cxn modelId="{E27F8CCD-EA32-304C-90E7-DB02D23ECE82}" type="presParOf" srcId="{9C9B0D4C-AA8F-D743-BF2C-51206FE7EF87}" destId="{33538C87-4608-4643-99A5-31292ED28573}" srcOrd="7" destOrd="0" presId="urn:microsoft.com/office/officeart/2016/7/layout/RepeatingBendingProcessNew"/>
    <dgm:cxn modelId="{E3CAE91A-16EA-F64F-964B-3740F7CBB6B7}" type="presParOf" srcId="{33538C87-4608-4643-99A5-31292ED28573}" destId="{10DAADCA-8672-EE42-97A9-8BCD5B8A426B}" srcOrd="0" destOrd="0" presId="urn:microsoft.com/office/officeart/2016/7/layout/RepeatingBendingProcessNew"/>
    <dgm:cxn modelId="{87F84A3F-5322-0D43-8559-347D1601EED0}" type="presParOf" srcId="{9C9B0D4C-AA8F-D743-BF2C-51206FE7EF87}" destId="{43EA6357-FF5E-8841-80D7-B98EFE4B712D}"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F288BBD-F5AD-4B28-8065-714088DC248B}" type="doc">
      <dgm:prSet loTypeId="urn:microsoft.com/office/officeart/2005/8/layout/hierarchy1" loCatId="hierarchy" qsTypeId="urn:microsoft.com/office/officeart/2005/8/quickstyle/simple2" qsCatId="simple" csTypeId="urn:microsoft.com/office/officeart/2005/8/colors/colorful1" csCatId="colorful" phldr="1"/>
      <dgm:spPr/>
      <dgm:t>
        <a:bodyPr/>
        <a:lstStyle/>
        <a:p>
          <a:endParaRPr lang="en-US"/>
        </a:p>
      </dgm:t>
    </dgm:pt>
    <dgm:pt modelId="{031B6A1B-576D-4FF9-8D09-327F94A6EE62}">
      <dgm:prSet/>
      <dgm:spPr/>
      <dgm:t>
        <a:bodyPr/>
        <a:lstStyle/>
        <a:p>
          <a:r>
            <a:rPr lang="en-GB" dirty="0"/>
            <a:t>EXTERNAL FACTORS</a:t>
          </a:r>
          <a:endParaRPr lang="en-US" dirty="0"/>
        </a:p>
      </dgm:t>
    </dgm:pt>
    <dgm:pt modelId="{77C6CEDE-5EDF-4685-9AF4-E6A60BB3DEDA}" type="parTrans" cxnId="{FDDF7E1B-B56D-4566-A5AA-AD004F776BD2}">
      <dgm:prSet/>
      <dgm:spPr/>
      <dgm:t>
        <a:bodyPr/>
        <a:lstStyle/>
        <a:p>
          <a:endParaRPr lang="en-US"/>
        </a:p>
      </dgm:t>
    </dgm:pt>
    <dgm:pt modelId="{1BB111E7-AB0A-4FE3-9C64-3D2C1F8F67CC}" type="sibTrans" cxnId="{FDDF7E1B-B56D-4566-A5AA-AD004F776BD2}">
      <dgm:prSet/>
      <dgm:spPr/>
      <dgm:t>
        <a:bodyPr/>
        <a:lstStyle/>
        <a:p>
          <a:endParaRPr lang="en-US"/>
        </a:p>
      </dgm:t>
    </dgm:pt>
    <dgm:pt modelId="{8356CC16-FA0E-4BAB-B9D3-3F56570B577C}">
      <dgm:prSet/>
      <dgm:spPr/>
      <dgm:t>
        <a:bodyPr/>
        <a:lstStyle/>
        <a:p>
          <a:r>
            <a:rPr lang="en-GB" b="0" i="0" u="none" dirty="0"/>
            <a:t>Reduced local foot traffic. </a:t>
          </a:r>
          <a:endParaRPr lang="en-US" dirty="0"/>
        </a:p>
      </dgm:t>
    </dgm:pt>
    <dgm:pt modelId="{21ADA1DC-61D7-4328-A487-5B440F023381}" type="parTrans" cxnId="{B63EEBDB-1767-4DDF-861E-8D08A738E3F8}">
      <dgm:prSet/>
      <dgm:spPr/>
      <dgm:t>
        <a:bodyPr/>
        <a:lstStyle/>
        <a:p>
          <a:endParaRPr lang="en-US"/>
        </a:p>
      </dgm:t>
    </dgm:pt>
    <dgm:pt modelId="{D9688A73-A897-4BD5-8B4B-92122CFE794E}" type="sibTrans" cxnId="{B63EEBDB-1767-4DDF-861E-8D08A738E3F8}">
      <dgm:prSet/>
      <dgm:spPr/>
      <dgm:t>
        <a:bodyPr/>
        <a:lstStyle/>
        <a:p>
          <a:endParaRPr lang="en-US"/>
        </a:p>
      </dgm:t>
    </dgm:pt>
    <dgm:pt modelId="{17F40C3E-4A8C-4EF6-BD2B-2E19647BF7A1}">
      <dgm:prSet/>
      <dgm:spPr/>
      <dgm:t>
        <a:bodyPr/>
        <a:lstStyle/>
        <a:p>
          <a:r>
            <a:rPr lang="en-GB" b="0" i="0" u="none" dirty="0"/>
            <a:t>Customers moving to online shopping</a:t>
          </a:r>
          <a:endParaRPr lang="en-US" dirty="0"/>
        </a:p>
      </dgm:t>
    </dgm:pt>
    <dgm:pt modelId="{F391D721-5E70-4E05-90D8-4866163AD59C}" type="parTrans" cxnId="{590CF5EA-E72D-4E78-8856-E8E65D186E62}">
      <dgm:prSet/>
      <dgm:spPr/>
      <dgm:t>
        <a:bodyPr/>
        <a:lstStyle/>
        <a:p>
          <a:endParaRPr lang="en-US"/>
        </a:p>
      </dgm:t>
    </dgm:pt>
    <dgm:pt modelId="{4A5250B0-1850-4E48-A457-589BA39F0D44}" type="sibTrans" cxnId="{590CF5EA-E72D-4E78-8856-E8E65D186E62}">
      <dgm:prSet/>
      <dgm:spPr/>
      <dgm:t>
        <a:bodyPr/>
        <a:lstStyle/>
        <a:p>
          <a:endParaRPr lang="en-US"/>
        </a:p>
      </dgm:t>
    </dgm:pt>
    <dgm:pt modelId="{6E11F4EB-F719-491D-899F-4CB7E23C16EE}">
      <dgm:prSet/>
      <dgm:spPr/>
      <dgm:t>
        <a:bodyPr/>
        <a:lstStyle/>
        <a:p>
          <a:r>
            <a:rPr lang="en-GB" b="0" i="0" u="none" dirty="0"/>
            <a:t>Strong competition from online and chain florists</a:t>
          </a:r>
          <a:endParaRPr lang="en-US" dirty="0"/>
        </a:p>
      </dgm:t>
    </dgm:pt>
    <dgm:pt modelId="{BD58A485-3482-439D-8F18-029AA015C897}" type="parTrans" cxnId="{DF6D90CF-1A8F-4FC9-AF3C-D8A1B587EEDE}">
      <dgm:prSet/>
      <dgm:spPr/>
      <dgm:t>
        <a:bodyPr/>
        <a:lstStyle/>
        <a:p>
          <a:endParaRPr lang="en-US"/>
        </a:p>
      </dgm:t>
    </dgm:pt>
    <dgm:pt modelId="{19E5EFFB-BCA0-4FA1-ADA5-33B0248DD3ED}" type="sibTrans" cxnId="{DF6D90CF-1A8F-4FC9-AF3C-D8A1B587EEDE}">
      <dgm:prSet/>
      <dgm:spPr/>
      <dgm:t>
        <a:bodyPr/>
        <a:lstStyle/>
        <a:p>
          <a:endParaRPr lang="en-US"/>
        </a:p>
      </dgm:t>
    </dgm:pt>
    <dgm:pt modelId="{E506E0E6-B577-D840-A9D5-25376C6F51B9}" type="pres">
      <dgm:prSet presAssocID="{AF288BBD-F5AD-4B28-8065-714088DC248B}" presName="hierChild1" presStyleCnt="0">
        <dgm:presLayoutVars>
          <dgm:chPref val="1"/>
          <dgm:dir/>
          <dgm:animOne val="branch"/>
          <dgm:animLvl val="lvl"/>
          <dgm:resizeHandles/>
        </dgm:presLayoutVars>
      </dgm:prSet>
      <dgm:spPr/>
    </dgm:pt>
    <dgm:pt modelId="{04D7086F-F107-564B-B57A-559F138D05C5}" type="pres">
      <dgm:prSet presAssocID="{031B6A1B-576D-4FF9-8D09-327F94A6EE62}" presName="hierRoot1" presStyleCnt="0"/>
      <dgm:spPr/>
    </dgm:pt>
    <dgm:pt modelId="{F87B42C1-A0CB-934D-9850-D0DCACC8555A}" type="pres">
      <dgm:prSet presAssocID="{031B6A1B-576D-4FF9-8D09-327F94A6EE62}" presName="composite" presStyleCnt="0"/>
      <dgm:spPr/>
    </dgm:pt>
    <dgm:pt modelId="{44379F44-7990-3E47-9551-37F1B0B65CF0}" type="pres">
      <dgm:prSet presAssocID="{031B6A1B-576D-4FF9-8D09-327F94A6EE62}" presName="background" presStyleLbl="node0" presStyleIdx="0" presStyleCnt="1"/>
      <dgm:spPr/>
    </dgm:pt>
    <dgm:pt modelId="{D8045154-D3A9-1F4E-B93E-BCCF0C4DCEC6}" type="pres">
      <dgm:prSet presAssocID="{031B6A1B-576D-4FF9-8D09-327F94A6EE62}" presName="text" presStyleLbl="fgAcc0" presStyleIdx="0" presStyleCnt="1">
        <dgm:presLayoutVars>
          <dgm:chPref val="3"/>
        </dgm:presLayoutVars>
      </dgm:prSet>
      <dgm:spPr/>
    </dgm:pt>
    <dgm:pt modelId="{46B8C797-F882-004C-8D15-57D8820881C9}" type="pres">
      <dgm:prSet presAssocID="{031B6A1B-576D-4FF9-8D09-327F94A6EE62}" presName="hierChild2" presStyleCnt="0"/>
      <dgm:spPr/>
    </dgm:pt>
    <dgm:pt modelId="{2DA05071-EEA6-A54A-9932-BF8F1F77669F}" type="pres">
      <dgm:prSet presAssocID="{21ADA1DC-61D7-4328-A487-5B440F023381}" presName="Name10" presStyleLbl="parChTrans1D2" presStyleIdx="0" presStyleCnt="3"/>
      <dgm:spPr/>
    </dgm:pt>
    <dgm:pt modelId="{8BDB71EC-C9C3-034F-B2B1-A3109AB82A05}" type="pres">
      <dgm:prSet presAssocID="{8356CC16-FA0E-4BAB-B9D3-3F56570B577C}" presName="hierRoot2" presStyleCnt="0"/>
      <dgm:spPr/>
    </dgm:pt>
    <dgm:pt modelId="{D7EA1125-633D-2A4F-91E9-042C88812B25}" type="pres">
      <dgm:prSet presAssocID="{8356CC16-FA0E-4BAB-B9D3-3F56570B577C}" presName="composite2" presStyleCnt="0"/>
      <dgm:spPr/>
    </dgm:pt>
    <dgm:pt modelId="{771832B1-382B-1E48-BBF2-A97700371531}" type="pres">
      <dgm:prSet presAssocID="{8356CC16-FA0E-4BAB-B9D3-3F56570B577C}" presName="background2" presStyleLbl="node2" presStyleIdx="0" presStyleCnt="3"/>
      <dgm:spPr/>
    </dgm:pt>
    <dgm:pt modelId="{E3B3D47F-98E4-4F46-B900-D407B2974BA4}" type="pres">
      <dgm:prSet presAssocID="{8356CC16-FA0E-4BAB-B9D3-3F56570B577C}" presName="text2" presStyleLbl="fgAcc2" presStyleIdx="0" presStyleCnt="3">
        <dgm:presLayoutVars>
          <dgm:chPref val="3"/>
        </dgm:presLayoutVars>
      </dgm:prSet>
      <dgm:spPr/>
    </dgm:pt>
    <dgm:pt modelId="{BFFAA7CB-5F88-3045-B3CC-ABB2B40A66BE}" type="pres">
      <dgm:prSet presAssocID="{8356CC16-FA0E-4BAB-B9D3-3F56570B577C}" presName="hierChild3" presStyleCnt="0"/>
      <dgm:spPr/>
    </dgm:pt>
    <dgm:pt modelId="{1038A552-973E-BF4A-98AA-74E2CDBE6D2C}" type="pres">
      <dgm:prSet presAssocID="{F391D721-5E70-4E05-90D8-4866163AD59C}" presName="Name10" presStyleLbl="parChTrans1D2" presStyleIdx="1" presStyleCnt="3"/>
      <dgm:spPr/>
    </dgm:pt>
    <dgm:pt modelId="{FA036BDF-FBF2-D448-B8BA-F1F00EAB3517}" type="pres">
      <dgm:prSet presAssocID="{17F40C3E-4A8C-4EF6-BD2B-2E19647BF7A1}" presName="hierRoot2" presStyleCnt="0"/>
      <dgm:spPr/>
    </dgm:pt>
    <dgm:pt modelId="{E7D49A44-D526-1E49-B4EB-D9E19405D54A}" type="pres">
      <dgm:prSet presAssocID="{17F40C3E-4A8C-4EF6-BD2B-2E19647BF7A1}" presName="composite2" presStyleCnt="0"/>
      <dgm:spPr/>
    </dgm:pt>
    <dgm:pt modelId="{AF0DF199-3510-B54B-9281-B6BE7E824DD2}" type="pres">
      <dgm:prSet presAssocID="{17F40C3E-4A8C-4EF6-BD2B-2E19647BF7A1}" presName="background2" presStyleLbl="node2" presStyleIdx="1" presStyleCnt="3"/>
      <dgm:spPr/>
    </dgm:pt>
    <dgm:pt modelId="{09FBE3FE-5AC8-F743-8881-010B1D79738C}" type="pres">
      <dgm:prSet presAssocID="{17F40C3E-4A8C-4EF6-BD2B-2E19647BF7A1}" presName="text2" presStyleLbl="fgAcc2" presStyleIdx="1" presStyleCnt="3">
        <dgm:presLayoutVars>
          <dgm:chPref val="3"/>
        </dgm:presLayoutVars>
      </dgm:prSet>
      <dgm:spPr/>
    </dgm:pt>
    <dgm:pt modelId="{BF317DF0-4333-4541-AC23-4182C1624FC6}" type="pres">
      <dgm:prSet presAssocID="{17F40C3E-4A8C-4EF6-BD2B-2E19647BF7A1}" presName="hierChild3" presStyleCnt="0"/>
      <dgm:spPr/>
    </dgm:pt>
    <dgm:pt modelId="{E3C9C712-C984-AD4C-9659-6C10C2D11D3F}" type="pres">
      <dgm:prSet presAssocID="{BD58A485-3482-439D-8F18-029AA015C897}" presName="Name10" presStyleLbl="parChTrans1D2" presStyleIdx="2" presStyleCnt="3"/>
      <dgm:spPr/>
    </dgm:pt>
    <dgm:pt modelId="{3CD7E5CE-A6EB-2F49-84C1-4D01D062A21E}" type="pres">
      <dgm:prSet presAssocID="{6E11F4EB-F719-491D-899F-4CB7E23C16EE}" presName="hierRoot2" presStyleCnt="0"/>
      <dgm:spPr/>
    </dgm:pt>
    <dgm:pt modelId="{88ADBC42-518A-F344-BDF1-23C8CBA9689C}" type="pres">
      <dgm:prSet presAssocID="{6E11F4EB-F719-491D-899F-4CB7E23C16EE}" presName="composite2" presStyleCnt="0"/>
      <dgm:spPr/>
    </dgm:pt>
    <dgm:pt modelId="{35C52664-1FF2-824E-AA3A-782C627D9AEE}" type="pres">
      <dgm:prSet presAssocID="{6E11F4EB-F719-491D-899F-4CB7E23C16EE}" presName="background2" presStyleLbl="node2" presStyleIdx="2" presStyleCnt="3"/>
      <dgm:spPr/>
    </dgm:pt>
    <dgm:pt modelId="{9DD22A84-E4EB-3F48-9A94-AF02FEBD644F}" type="pres">
      <dgm:prSet presAssocID="{6E11F4EB-F719-491D-899F-4CB7E23C16EE}" presName="text2" presStyleLbl="fgAcc2" presStyleIdx="2" presStyleCnt="3">
        <dgm:presLayoutVars>
          <dgm:chPref val="3"/>
        </dgm:presLayoutVars>
      </dgm:prSet>
      <dgm:spPr/>
    </dgm:pt>
    <dgm:pt modelId="{6BD696C8-FDE9-FF4D-ACB2-1BE4AC75B7A6}" type="pres">
      <dgm:prSet presAssocID="{6E11F4EB-F719-491D-899F-4CB7E23C16EE}" presName="hierChild3" presStyleCnt="0"/>
      <dgm:spPr/>
    </dgm:pt>
  </dgm:ptLst>
  <dgm:cxnLst>
    <dgm:cxn modelId="{7C92210F-2113-1A47-8E7D-85F88E187C3E}" type="presOf" srcId="{21ADA1DC-61D7-4328-A487-5B440F023381}" destId="{2DA05071-EEA6-A54A-9932-BF8F1F77669F}" srcOrd="0" destOrd="0" presId="urn:microsoft.com/office/officeart/2005/8/layout/hierarchy1"/>
    <dgm:cxn modelId="{FDDF7E1B-B56D-4566-A5AA-AD004F776BD2}" srcId="{AF288BBD-F5AD-4B28-8065-714088DC248B}" destId="{031B6A1B-576D-4FF9-8D09-327F94A6EE62}" srcOrd="0" destOrd="0" parTransId="{77C6CEDE-5EDF-4685-9AF4-E6A60BB3DEDA}" sibTransId="{1BB111E7-AB0A-4FE3-9C64-3D2C1F8F67CC}"/>
    <dgm:cxn modelId="{99B76C4A-EF22-1449-B002-5F16E826F802}" type="presOf" srcId="{F391D721-5E70-4E05-90D8-4866163AD59C}" destId="{1038A552-973E-BF4A-98AA-74E2CDBE6D2C}" srcOrd="0" destOrd="0" presId="urn:microsoft.com/office/officeart/2005/8/layout/hierarchy1"/>
    <dgm:cxn modelId="{FFEDDA4F-4D64-B544-96BD-2D977F13BD2E}" type="presOf" srcId="{17F40C3E-4A8C-4EF6-BD2B-2E19647BF7A1}" destId="{09FBE3FE-5AC8-F743-8881-010B1D79738C}" srcOrd="0" destOrd="0" presId="urn:microsoft.com/office/officeart/2005/8/layout/hierarchy1"/>
    <dgm:cxn modelId="{D8D14683-081B-0E42-BB4F-65F67C83F3B6}" type="presOf" srcId="{6E11F4EB-F719-491D-899F-4CB7E23C16EE}" destId="{9DD22A84-E4EB-3F48-9A94-AF02FEBD644F}" srcOrd="0" destOrd="0" presId="urn:microsoft.com/office/officeart/2005/8/layout/hierarchy1"/>
    <dgm:cxn modelId="{8BB2CA98-D972-9D42-867B-5F1BD91EC101}" type="presOf" srcId="{8356CC16-FA0E-4BAB-B9D3-3F56570B577C}" destId="{E3B3D47F-98E4-4F46-B900-D407B2974BA4}" srcOrd="0" destOrd="0" presId="urn:microsoft.com/office/officeart/2005/8/layout/hierarchy1"/>
    <dgm:cxn modelId="{3D627FA5-DAF4-2F4F-BD16-B44E05FD99F0}" type="presOf" srcId="{031B6A1B-576D-4FF9-8D09-327F94A6EE62}" destId="{D8045154-D3A9-1F4E-B93E-BCCF0C4DCEC6}" srcOrd="0" destOrd="0" presId="urn:microsoft.com/office/officeart/2005/8/layout/hierarchy1"/>
    <dgm:cxn modelId="{1C69F4C9-EF43-D647-9B88-3532E768D9F4}" type="presOf" srcId="{BD58A485-3482-439D-8F18-029AA015C897}" destId="{E3C9C712-C984-AD4C-9659-6C10C2D11D3F}" srcOrd="0" destOrd="0" presId="urn:microsoft.com/office/officeart/2005/8/layout/hierarchy1"/>
    <dgm:cxn modelId="{DF6D90CF-1A8F-4FC9-AF3C-D8A1B587EEDE}" srcId="{031B6A1B-576D-4FF9-8D09-327F94A6EE62}" destId="{6E11F4EB-F719-491D-899F-4CB7E23C16EE}" srcOrd="2" destOrd="0" parTransId="{BD58A485-3482-439D-8F18-029AA015C897}" sibTransId="{19E5EFFB-BCA0-4FA1-ADA5-33B0248DD3ED}"/>
    <dgm:cxn modelId="{BC4665D7-1D45-6743-95E9-4A1E284CB545}" type="presOf" srcId="{AF288BBD-F5AD-4B28-8065-714088DC248B}" destId="{E506E0E6-B577-D840-A9D5-25376C6F51B9}" srcOrd="0" destOrd="0" presId="urn:microsoft.com/office/officeart/2005/8/layout/hierarchy1"/>
    <dgm:cxn modelId="{B63EEBDB-1767-4DDF-861E-8D08A738E3F8}" srcId="{031B6A1B-576D-4FF9-8D09-327F94A6EE62}" destId="{8356CC16-FA0E-4BAB-B9D3-3F56570B577C}" srcOrd="0" destOrd="0" parTransId="{21ADA1DC-61D7-4328-A487-5B440F023381}" sibTransId="{D9688A73-A897-4BD5-8B4B-92122CFE794E}"/>
    <dgm:cxn modelId="{590CF5EA-E72D-4E78-8856-E8E65D186E62}" srcId="{031B6A1B-576D-4FF9-8D09-327F94A6EE62}" destId="{17F40C3E-4A8C-4EF6-BD2B-2E19647BF7A1}" srcOrd="1" destOrd="0" parTransId="{F391D721-5E70-4E05-90D8-4866163AD59C}" sibTransId="{4A5250B0-1850-4E48-A457-589BA39F0D44}"/>
    <dgm:cxn modelId="{EED4CBF7-DBC1-4841-B9D0-0FF7EB29A05B}" type="presParOf" srcId="{E506E0E6-B577-D840-A9D5-25376C6F51B9}" destId="{04D7086F-F107-564B-B57A-559F138D05C5}" srcOrd="0" destOrd="0" presId="urn:microsoft.com/office/officeart/2005/8/layout/hierarchy1"/>
    <dgm:cxn modelId="{4C55D4B6-851F-F444-BE8D-3EFC46D5D2BA}" type="presParOf" srcId="{04D7086F-F107-564B-B57A-559F138D05C5}" destId="{F87B42C1-A0CB-934D-9850-D0DCACC8555A}" srcOrd="0" destOrd="0" presId="urn:microsoft.com/office/officeart/2005/8/layout/hierarchy1"/>
    <dgm:cxn modelId="{A2372044-CABA-0E42-B827-78DF522A5A8C}" type="presParOf" srcId="{F87B42C1-A0CB-934D-9850-D0DCACC8555A}" destId="{44379F44-7990-3E47-9551-37F1B0B65CF0}" srcOrd="0" destOrd="0" presId="urn:microsoft.com/office/officeart/2005/8/layout/hierarchy1"/>
    <dgm:cxn modelId="{44E46245-2A11-6043-A1E6-157AEBDCC145}" type="presParOf" srcId="{F87B42C1-A0CB-934D-9850-D0DCACC8555A}" destId="{D8045154-D3A9-1F4E-B93E-BCCF0C4DCEC6}" srcOrd="1" destOrd="0" presId="urn:microsoft.com/office/officeart/2005/8/layout/hierarchy1"/>
    <dgm:cxn modelId="{D0BCC1C3-3E4D-794B-B9F1-B4B537844BCD}" type="presParOf" srcId="{04D7086F-F107-564B-B57A-559F138D05C5}" destId="{46B8C797-F882-004C-8D15-57D8820881C9}" srcOrd="1" destOrd="0" presId="urn:microsoft.com/office/officeart/2005/8/layout/hierarchy1"/>
    <dgm:cxn modelId="{4AC18BD4-5685-EB48-92C6-E67AAB7F494C}" type="presParOf" srcId="{46B8C797-F882-004C-8D15-57D8820881C9}" destId="{2DA05071-EEA6-A54A-9932-BF8F1F77669F}" srcOrd="0" destOrd="0" presId="urn:microsoft.com/office/officeart/2005/8/layout/hierarchy1"/>
    <dgm:cxn modelId="{2EB93F49-0D70-FD48-955E-B63E30748AC0}" type="presParOf" srcId="{46B8C797-F882-004C-8D15-57D8820881C9}" destId="{8BDB71EC-C9C3-034F-B2B1-A3109AB82A05}" srcOrd="1" destOrd="0" presId="urn:microsoft.com/office/officeart/2005/8/layout/hierarchy1"/>
    <dgm:cxn modelId="{8798492C-33EE-114B-AD2D-A6F798AEF88F}" type="presParOf" srcId="{8BDB71EC-C9C3-034F-B2B1-A3109AB82A05}" destId="{D7EA1125-633D-2A4F-91E9-042C88812B25}" srcOrd="0" destOrd="0" presId="urn:microsoft.com/office/officeart/2005/8/layout/hierarchy1"/>
    <dgm:cxn modelId="{02465DCE-765D-C543-913B-7B54D0CCC00F}" type="presParOf" srcId="{D7EA1125-633D-2A4F-91E9-042C88812B25}" destId="{771832B1-382B-1E48-BBF2-A97700371531}" srcOrd="0" destOrd="0" presId="urn:microsoft.com/office/officeart/2005/8/layout/hierarchy1"/>
    <dgm:cxn modelId="{BA8DC9FE-7EF2-9640-90C4-BEB803B7CABD}" type="presParOf" srcId="{D7EA1125-633D-2A4F-91E9-042C88812B25}" destId="{E3B3D47F-98E4-4F46-B900-D407B2974BA4}" srcOrd="1" destOrd="0" presId="urn:microsoft.com/office/officeart/2005/8/layout/hierarchy1"/>
    <dgm:cxn modelId="{FBC5F475-2F4D-984A-BA57-416270704DB8}" type="presParOf" srcId="{8BDB71EC-C9C3-034F-B2B1-A3109AB82A05}" destId="{BFFAA7CB-5F88-3045-B3CC-ABB2B40A66BE}" srcOrd="1" destOrd="0" presId="urn:microsoft.com/office/officeart/2005/8/layout/hierarchy1"/>
    <dgm:cxn modelId="{A2269CFF-9790-7640-8B34-2337F7653E12}" type="presParOf" srcId="{46B8C797-F882-004C-8D15-57D8820881C9}" destId="{1038A552-973E-BF4A-98AA-74E2CDBE6D2C}" srcOrd="2" destOrd="0" presId="urn:microsoft.com/office/officeart/2005/8/layout/hierarchy1"/>
    <dgm:cxn modelId="{4DADB6E5-2612-3C42-B391-0DBD2532107E}" type="presParOf" srcId="{46B8C797-F882-004C-8D15-57D8820881C9}" destId="{FA036BDF-FBF2-D448-B8BA-F1F00EAB3517}" srcOrd="3" destOrd="0" presId="urn:microsoft.com/office/officeart/2005/8/layout/hierarchy1"/>
    <dgm:cxn modelId="{58737400-DD49-2D4D-BB9A-35643D2E6ED7}" type="presParOf" srcId="{FA036BDF-FBF2-D448-B8BA-F1F00EAB3517}" destId="{E7D49A44-D526-1E49-B4EB-D9E19405D54A}" srcOrd="0" destOrd="0" presId="urn:microsoft.com/office/officeart/2005/8/layout/hierarchy1"/>
    <dgm:cxn modelId="{F1C18A42-F3F0-8545-99EB-46E162A08E2A}" type="presParOf" srcId="{E7D49A44-D526-1E49-B4EB-D9E19405D54A}" destId="{AF0DF199-3510-B54B-9281-B6BE7E824DD2}" srcOrd="0" destOrd="0" presId="urn:microsoft.com/office/officeart/2005/8/layout/hierarchy1"/>
    <dgm:cxn modelId="{C564F022-0F45-A444-8CF1-E75CF203ED90}" type="presParOf" srcId="{E7D49A44-D526-1E49-B4EB-D9E19405D54A}" destId="{09FBE3FE-5AC8-F743-8881-010B1D79738C}" srcOrd="1" destOrd="0" presId="urn:microsoft.com/office/officeart/2005/8/layout/hierarchy1"/>
    <dgm:cxn modelId="{F9B84006-CA48-5F48-B61F-B6A7C4902B8A}" type="presParOf" srcId="{FA036BDF-FBF2-D448-B8BA-F1F00EAB3517}" destId="{BF317DF0-4333-4541-AC23-4182C1624FC6}" srcOrd="1" destOrd="0" presId="urn:microsoft.com/office/officeart/2005/8/layout/hierarchy1"/>
    <dgm:cxn modelId="{88EB41AD-7A54-7B4A-B9E7-DC7269C50780}" type="presParOf" srcId="{46B8C797-F882-004C-8D15-57D8820881C9}" destId="{E3C9C712-C984-AD4C-9659-6C10C2D11D3F}" srcOrd="4" destOrd="0" presId="urn:microsoft.com/office/officeart/2005/8/layout/hierarchy1"/>
    <dgm:cxn modelId="{27BBD9D3-80C0-A147-B9E0-9A4EE5B930FE}" type="presParOf" srcId="{46B8C797-F882-004C-8D15-57D8820881C9}" destId="{3CD7E5CE-A6EB-2F49-84C1-4D01D062A21E}" srcOrd="5" destOrd="0" presId="urn:microsoft.com/office/officeart/2005/8/layout/hierarchy1"/>
    <dgm:cxn modelId="{7D68163C-CABA-A440-A37A-6499D4BD2499}" type="presParOf" srcId="{3CD7E5CE-A6EB-2F49-84C1-4D01D062A21E}" destId="{88ADBC42-518A-F344-BDF1-23C8CBA9689C}" srcOrd="0" destOrd="0" presId="urn:microsoft.com/office/officeart/2005/8/layout/hierarchy1"/>
    <dgm:cxn modelId="{ACBEBD55-CC75-584E-8B3C-AA0B012381EE}" type="presParOf" srcId="{88ADBC42-518A-F344-BDF1-23C8CBA9689C}" destId="{35C52664-1FF2-824E-AA3A-782C627D9AEE}" srcOrd="0" destOrd="0" presId="urn:microsoft.com/office/officeart/2005/8/layout/hierarchy1"/>
    <dgm:cxn modelId="{85B9BBDD-D056-A749-BB83-32184087B814}" type="presParOf" srcId="{88ADBC42-518A-F344-BDF1-23C8CBA9689C}" destId="{9DD22A84-E4EB-3F48-9A94-AF02FEBD644F}" srcOrd="1" destOrd="0" presId="urn:microsoft.com/office/officeart/2005/8/layout/hierarchy1"/>
    <dgm:cxn modelId="{92677B6A-0B4F-754A-82A8-509F72D2CE32}" type="presParOf" srcId="{3CD7E5CE-A6EB-2F49-84C1-4D01D062A21E}" destId="{6BD696C8-FDE9-FF4D-ACB2-1BE4AC75B7A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F288BBD-F5AD-4B28-8065-714088DC248B}" type="doc">
      <dgm:prSet loTypeId="urn:microsoft.com/office/officeart/2005/8/layout/hierarchy1" loCatId="hierarchy" qsTypeId="urn:microsoft.com/office/officeart/2005/8/quickstyle/simple2" qsCatId="simple" csTypeId="urn:microsoft.com/office/officeart/2005/8/colors/colorful1" csCatId="colorful" phldr="1"/>
      <dgm:spPr/>
      <dgm:t>
        <a:bodyPr/>
        <a:lstStyle/>
        <a:p>
          <a:endParaRPr lang="en-US"/>
        </a:p>
      </dgm:t>
    </dgm:pt>
    <dgm:pt modelId="{031B6A1B-576D-4FF9-8D09-327F94A6EE62}">
      <dgm:prSet/>
      <dgm:spPr/>
      <dgm:t>
        <a:bodyPr/>
        <a:lstStyle/>
        <a:p>
          <a:r>
            <a:rPr lang="en-GB" dirty="0"/>
            <a:t>INTERNAL FACTORS</a:t>
          </a:r>
          <a:endParaRPr lang="en-US" dirty="0"/>
        </a:p>
      </dgm:t>
    </dgm:pt>
    <dgm:pt modelId="{77C6CEDE-5EDF-4685-9AF4-E6A60BB3DEDA}" type="parTrans" cxnId="{FDDF7E1B-B56D-4566-A5AA-AD004F776BD2}">
      <dgm:prSet/>
      <dgm:spPr/>
      <dgm:t>
        <a:bodyPr/>
        <a:lstStyle/>
        <a:p>
          <a:endParaRPr lang="en-US"/>
        </a:p>
      </dgm:t>
    </dgm:pt>
    <dgm:pt modelId="{1BB111E7-AB0A-4FE3-9C64-3D2C1F8F67CC}" type="sibTrans" cxnId="{FDDF7E1B-B56D-4566-A5AA-AD004F776BD2}">
      <dgm:prSet/>
      <dgm:spPr/>
      <dgm:t>
        <a:bodyPr/>
        <a:lstStyle/>
        <a:p>
          <a:endParaRPr lang="en-US"/>
        </a:p>
      </dgm:t>
    </dgm:pt>
    <dgm:pt modelId="{8356CC16-FA0E-4BAB-B9D3-3F56570B577C}">
      <dgm:prSet/>
      <dgm:spPr/>
      <dgm:t>
        <a:bodyPr/>
        <a:lstStyle/>
        <a:p>
          <a:r>
            <a:rPr lang="en-GB" b="0" i="0" u="none" dirty="0"/>
            <a:t>Outdated website and poor digital marketing</a:t>
          </a:r>
          <a:endParaRPr lang="en-US" dirty="0"/>
        </a:p>
      </dgm:t>
    </dgm:pt>
    <dgm:pt modelId="{21ADA1DC-61D7-4328-A487-5B440F023381}" type="parTrans" cxnId="{B63EEBDB-1767-4DDF-861E-8D08A738E3F8}">
      <dgm:prSet/>
      <dgm:spPr/>
      <dgm:t>
        <a:bodyPr/>
        <a:lstStyle/>
        <a:p>
          <a:endParaRPr lang="en-US"/>
        </a:p>
      </dgm:t>
    </dgm:pt>
    <dgm:pt modelId="{D9688A73-A897-4BD5-8B4B-92122CFE794E}" type="sibTrans" cxnId="{B63EEBDB-1767-4DDF-861E-8D08A738E3F8}">
      <dgm:prSet/>
      <dgm:spPr/>
      <dgm:t>
        <a:bodyPr/>
        <a:lstStyle/>
        <a:p>
          <a:endParaRPr lang="en-US"/>
        </a:p>
      </dgm:t>
    </dgm:pt>
    <dgm:pt modelId="{17F40C3E-4A8C-4EF6-BD2B-2E19647BF7A1}">
      <dgm:prSet/>
      <dgm:spPr/>
      <dgm:t>
        <a:bodyPr/>
        <a:lstStyle/>
        <a:p>
          <a:r>
            <a:rPr lang="en-GB" b="0" i="0" u="none" dirty="0"/>
            <a:t>Reliance on walk-in customers only</a:t>
          </a:r>
          <a:endParaRPr lang="en-US" dirty="0"/>
        </a:p>
      </dgm:t>
    </dgm:pt>
    <dgm:pt modelId="{F391D721-5E70-4E05-90D8-4866163AD59C}" type="parTrans" cxnId="{590CF5EA-E72D-4E78-8856-E8E65D186E62}">
      <dgm:prSet/>
      <dgm:spPr/>
      <dgm:t>
        <a:bodyPr/>
        <a:lstStyle/>
        <a:p>
          <a:endParaRPr lang="en-US"/>
        </a:p>
      </dgm:t>
    </dgm:pt>
    <dgm:pt modelId="{4A5250B0-1850-4E48-A457-589BA39F0D44}" type="sibTrans" cxnId="{590CF5EA-E72D-4E78-8856-E8E65D186E62}">
      <dgm:prSet/>
      <dgm:spPr/>
      <dgm:t>
        <a:bodyPr/>
        <a:lstStyle/>
        <a:p>
          <a:endParaRPr lang="en-US"/>
        </a:p>
      </dgm:t>
    </dgm:pt>
    <dgm:pt modelId="{6E11F4EB-F719-491D-899F-4CB7E23C16EE}">
      <dgm:prSet/>
      <dgm:spPr/>
      <dgm:t>
        <a:bodyPr/>
        <a:lstStyle/>
        <a:p>
          <a:r>
            <a:rPr lang="en-GB" b="0" i="0" u="none" dirty="0"/>
            <a:t>Rising operational costs (rent, materials, packaging ) </a:t>
          </a:r>
          <a:endParaRPr lang="en-US" dirty="0"/>
        </a:p>
      </dgm:t>
    </dgm:pt>
    <dgm:pt modelId="{BD58A485-3482-439D-8F18-029AA015C897}" type="parTrans" cxnId="{DF6D90CF-1A8F-4FC9-AF3C-D8A1B587EEDE}">
      <dgm:prSet/>
      <dgm:spPr/>
      <dgm:t>
        <a:bodyPr/>
        <a:lstStyle/>
        <a:p>
          <a:endParaRPr lang="en-US"/>
        </a:p>
      </dgm:t>
    </dgm:pt>
    <dgm:pt modelId="{19E5EFFB-BCA0-4FA1-ADA5-33B0248DD3ED}" type="sibTrans" cxnId="{DF6D90CF-1A8F-4FC9-AF3C-D8A1B587EEDE}">
      <dgm:prSet/>
      <dgm:spPr/>
      <dgm:t>
        <a:bodyPr/>
        <a:lstStyle/>
        <a:p>
          <a:endParaRPr lang="en-US"/>
        </a:p>
      </dgm:t>
    </dgm:pt>
    <dgm:pt modelId="{E506E0E6-B577-D840-A9D5-25376C6F51B9}" type="pres">
      <dgm:prSet presAssocID="{AF288BBD-F5AD-4B28-8065-714088DC248B}" presName="hierChild1" presStyleCnt="0">
        <dgm:presLayoutVars>
          <dgm:chPref val="1"/>
          <dgm:dir/>
          <dgm:animOne val="branch"/>
          <dgm:animLvl val="lvl"/>
          <dgm:resizeHandles/>
        </dgm:presLayoutVars>
      </dgm:prSet>
      <dgm:spPr/>
    </dgm:pt>
    <dgm:pt modelId="{04D7086F-F107-564B-B57A-559F138D05C5}" type="pres">
      <dgm:prSet presAssocID="{031B6A1B-576D-4FF9-8D09-327F94A6EE62}" presName="hierRoot1" presStyleCnt="0"/>
      <dgm:spPr/>
    </dgm:pt>
    <dgm:pt modelId="{F87B42C1-A0CB-934D-9850-D0DCACC8555A}" type="pres">
      <dgm:prSet presAssocID="{031B6A1B-576D-4FF9-8D09-327F94A6EE62}" presName="composite" presStyleCnt="0"/>
      <dgm:spPr/>
    </dgm:pt>
    <dgm:pt modelId="{44379F44-7990-3E47-9551-37F1B0B65CF0}" type="pres">
      <dgm:prSet presAssocID="{031B6A1B-576D-4FF9-8D09-327F94A6EE62}" presName="background" presStyleLbl="node0" presStyleIdx="0" presStyleCnt="1"/>
      <dgm:spPr/>
    </dgm:pt>
    <dgm:pt modelId="{D8045154-D3A9-1F4E-B93E-BCCF0C4DCEC6}" type="pres">
      <dgm:prSet presAssocID="{031B6A1B-576D-4FF9-8D09-327F94A6EE62}" presName="text" presStyleLbl="fgAcc0" presStyleIdx="0" presStyleCnt="1">
        <dgm:presLayoutVars>
          <dgm:chPref val="3"/>
        </dgm:presLayoutVars>
      </dgm:prSet>
      <dgm:spPr/>
    </dgm:pt>
    <dgm:pt modelId="{46B8C797-F882-004C-8D15-57D8820881C9}" type="pres">
      <dgm:prSet presAssocID="{031B6A1B-576D-4FF9-8D09-327F94A6EE62}" presName="hierChild2" presStyleCnt="0"/>
      <dgm:spPr/>
    </dgm:pt>
    <dgm:pt modelId="{2DA05071-EEA6-A54A-9932-BF8F1F77669F}" type="pres">
      <dgm:prSet presAssocID="{21ADA1DC-61D7-4328-A487-5B440F023381}" presName="Name10" presStyleLbl="parChTrans1D2" presStyleIdx="0" presStyleCnt="3"/>
      <dgm:spPr/>
    </dgm:pt>
    <dgm:pt modelId="{8BDB71EC-C9C3-034F-B2B1-A3109AB82A05}" type="pres">
      <dgm:prSet presAssocID="{8356CC16-FA0E-4BAB-B9D3-3F56570B577C}" presName="hierRoot2" presStyleCnt="0"/>
      <dgm:spPr/>
    </dgm:pt>
    <dgm:pt modelId="{D7EA1125-633D-2A4F-91E9-042C88812B25}" type="pres">
      <dgm:prSet presAssocID="{8356CC16-FA0E-4BAB-B9D3-3F56570B577C}" presName="composite2" presStyleCnt="0"/>
      <dgm:spPr/>
    </dgm:pt>
    <dgm:pt modelId="{771832B1-382B-1E48-BBF2-A97700371531}" type="pres">
      <dgm:prSet presAssocID="{8356CC16-FA0E-4BAB-B9D3-3F56570B577C}" presName="background2" presStyleLbl="node2" presStyleIdx="0" presStyleCnt="3"/>
      <dgm:spPr/>
    </dgm:pt>
    <dgm:pt modelId="{E3B3D47F-98E4-4F46-B900-D407B2974BA4}" type="pres">
      <dgm:prSet presAssocID="{8356CC16-FA0E-4BAB-B9D3-3F56570B577C}" presName="text2" presStyleLbl="fgAcc2" presStyleIdx="0" presStyleCnt="3">
        <dgm:presLayoutVars>
          <dgm:chPref val="3"/>
        </dgm:presLayoutVars>
      </dgm:prSet>
      <dgm:spPr/>
    </dgm:pt>
    <dgm:pt modelId="{BFFAA7CB-5F88-3045-B3CC-ABB2B40A66BE}" type="pres">
      <dgm:prSet presAssocID="{8356CC16-FA0E-4BAB-B9D3-3F56570B577C}" presName="hierChild3" presStyleCnt="0"/>
      <dgm:spPr/>
    </dgm:pt>
    <dgm:pt modelId="{1038A552-973E-BF4A-98AA-74E2CDBE6D2C}" type="pres">
      <dgm:prSet presAssocID="{F391D721-5E70-4E05-90D8-4866163AD59C}" presName="Name10" presStyleLbl="parChTrans1D2" presStyleIdx="1" presStyleCnt="3"/>
      <dgm:spPr/>
    </dgm:pt>
    <dgm:pt modelId="{FA036BDF-FBF2-D448-B8BA-F1F00EAB3517}" type="pres">
      <dgm:prSet presAssocID="{17F40C3E-4A8C-4EF6-BD2B-2E19647BF7A1}" presName="hierRoot2" presStyleCnt="0"/>
      <dgm:spPr/>
    </dgm:pt>
    <dgm:pt modelId="{E7D49A44-D526-1E49-B4EB-D9E19405D54A}" type="pres">
      <dgm:prSet presAssocID="{17F40C3E-4A8C-4EF6-BD2B-2E19647BF7A1}" presName="composite2" presStyleCnt="0"/>
      <dgm:spPr/>
    </dgm:pt>
    <dgm:pt modelId="{AF0DF199-3510-B54B-9281-B6BE7E824DD2}" type="pres">
      <dgm:prSet presAssocID="{17F40C3E-4A8C-4EF6-BD2B-2E19647BF7A1}" presName="background2" presStyleLbl="node2" presStyleIdx="1" presStyleCnt="3"/>
      <dgm:spPr/>
    </dgm:pt>
    <dgm:pt modelId="{09FBE3FE-5AC8-F743-8881-010B1D79738C}" type="pres">
      <dgm:prSet presAssocID="{17F40C3E-4A8C-4EF6-BD2B-2E19647BF7A1}" presName="text2" presStyleLbl="fgAcc2" presStyleIdx="1" presStyleCnt="3">
        <dgm:presLayoutVars>
          <dgm:chPref val="3"/>
        </dgm:presLayoutVars>
      </dgm:prSet>
      <dgm:spPr/>
    </dgm:pt>
    <dgm:pt modelId="{BF317DF0-4333-4541-AC23-4182C1624FC6}" type="pres">
      <dgm:prSet presAssocID="{17F40C3E-4A8C-4EF6-BD2B-2E19647BF7A1}" presName="hierChild3" presStyleCnt="0"/>
      <dgm:spPr/>
    </dgm:pt>
    <dgm:pt modelId="{E3C9C712-C984-AD4C-9659-6C10C2D11D3F}" type="pres">
      <dgm:prSet presAssocID="{BD58A485-3482-439D-8F18-029AA015C897}" presName="Name10" presStyleLbl="parChTrans1D2" presStyleIdx="2" presStyleCnt="3"/>
      <dgm:spPr/>
    </dgm:pt>
    <dgm:pt modelId="{3CD7E5CE-A6EB-2F49-84C1-4D01D062A21E}" type="pres">
      <dgm:prSet presAssocID="{6E11F4EB-F719-491D-899F-4CB7E23C16EE}" presName="hierRoot2" presStyleCnt="0"/>
      <dgm:spPr/>
    </dgm:pt>
    <dgm:pt modelId="{88ADBC42-518A-F344-BDF1-23C8CBA9689C}" type="pres">
      <dgm:prSet presAssocID="{6E11F4EB-F719-491D-899F-4CB7E23C16EE}" presName="composite2" presStyleCnt="0"/>
      <dgm:spPr/>
    </dgm:pt>
    <dgm:pt modelId="{35C52664-1FF2-824E-AA3A-782C627D9AEE}" type="pres">
      <dgm:prSet presAssocID="{6E11F4EB-F719-491D-899F-4CB7E23C16EE}" presName="background2" presStyleLbl="node2" presStyleIdx="2" presStyleCnt="3"/>
      <dgm:spPr/>
    </dgm:pt>
    <dgm:pt modelId="{9DD22A84-E4EB-3F48-9A94-AF02FEBD644F}" type="pres">
      <dgm:prSet presAssocID="{6E11F4EB-F719-491D-899F-4CB7E23C16EE}" presName="text2" presStyleLbl="fgAcc2" presStyleIdx="2" presStyleCnt="3">
        <dgm:presLayoutVars>
          <dgm:chPref val="3"/>
        </dgm:presLayoutVars>
      </dgm:prSet>
      <dgm:spPr/>
    </dgm:pt>
    <dgm:pt modelId="{6BD696C8-FDE9-FF4D-ACB2-1BE4AC75B7A6}" type="pres">
      <dgm:prSet presAssocID="{6E11F4EB-F719-491D-899F-4CB7E23C16EE}" presName="hierChild3" presStyleCnt="0"/>
      <dgm:spPr/>
    </dgm:pt>
  </dgm:ptLst>
  <dgm:cxnLst>
    <dgm:cxn modelId="{7C92210F-2113-1A47-8E7D-85F88E187C3E}" type="presOf" srcId="{21ADA1DC-61D7-4328-A487-5B440F023381}" destId="{2DA05071-EEA6-A54A-9932-BF8F1F77669F}" srcOrd="0" destOrd="0" presId="urn:microsoft.com/office/officeart/2005/8/layout/hierarchy1"/>
    <dgm:cxn modelId="{FDDF7E1B-B56D-4566-A5AA-AD004F776BD2}" srcId="{AF288BBD-F5AD-4B28-8065-714088DC248B}" destId="{031B6A1B-576D-4FF9-8D09-327F94A6EE62}" srcOrd="0" destOrd="0" parTransId="{77C6CEDE-5EDF-4685-9AF4-E6A60BB3DEDA}" sibTransId="{1BB111E7-AB0A-4FE3-9C64-3D2C1F8F67CC}"/>
    <dgm:cxn modelId="{99B76C4A-EF22-1449-B002-5F16E826F802}" type="presOf" srcId="{F391D721-5E70-4E05-90D8-4866163AD59C}" destId="{1038A552-973E-BF4A-98AA-74E2CDBE6D2C}" srcOrd="0" destOrd="0" presId="urn:microsoft.com/office/officeart/2005/8/layout/hierarchy1"/>
    <dgm:cxn modelId="{FFEDDA4F-4D64-B544-96BD-2D977F13BD2E}" type="presOf" srcId="{17F40C3E-4A8C-4EF6-BD2B-2E19647BF7A1}" destId="{09FBE3FE-5AC8-F743-8881-010B1D79738C}" srcOrd="0" destOrd="0" presId="urn:microsoft.com/office/officeart/2005/8/layout/hierarchy1"/>
    <dgm:cxn modelId="{D8D14683-081B-0E42-BB4F-65F67C83F3B6}" type="presOf" srcId="{6E11F4EB-F719-491D-899F-4CB7E23C16EE}" destId="{9DD22A84-E4EB-3F48-9A94-AF02FEBD644F}" srcOrd="0" destOrd="0" presId="urn:microsoft.com/office/officeart/2005/8/layout/hierarchy1"/>
    <dgm:cxn modelId="{8BB2CA98-D972-9D42-867B-5F1BD91EC101}" type="presOf" srcId="{8356CC16-FA0E-4BAB-B9D3-3F56570B577C}" destId="{E3B3D47F-98E4-4F46-B900-D407B2974BA4}" srcOrd="0" destOrd="0" presId="urn:microsoft.com/office/officeart/2005/8/layout/hierarchy1"/>
    <dgm:cxn modelId="{3D627FA5-DAF4-2F4F-BD16-B44E05FD99F0}" type="presOf" srcId="{031B6A1B-576D-4FF9-8D09-327F94A6EE62}" destId="{D8045154-D3A9-1F4E-B93E-BCCF0C4DCEC6}" srcOrd="0" destOrd="0" presId="urn:microsoft.com/office/officeart/2005/8/layout/hierarchy1"/>
    <dgm:cxn modelId="{1C69F4C9-EF43-D647-9B88-3532E768D9F4}" type="presOf" srcId="{BD58A485-3482-439D-8F18-029AA015C897}" destId="{E3C9C712-C984-AD4C-9659-6C10C2D11D3F}" srcOrd="0" destOrd="0" presId="urn:microsoft.com/office/officeart/2005/8/layout/hierarchy1"/>
    <dgm:cxn modelId="{DF6D90CF-1A8F-4FC9-AF3C-D8A1B587EEDE}" srcId="{031B6A1B-576D-4FF9-8D09-327F94A6EE62}" destId="{6E11F4EB-F719-491D-899F-4CB7E23C16EE}" srcOrd="2" destOrd="0" parTransId="{BD58A485-3482-439D-8F18-029AA015C897}" sibTransId="{19E5EFFB-BCA0-4FA1-ADA5-33B0248DD3ED}"/>
    <dgm:cxn modelId="{BC4665D7-1D45-6743-95E9-4A1E284CB545}" type="presOf" srcId="{AF288BBD-F5AD-4B28-8065-714088DC248B}" destId="{E506E0E6-B577-D840-A9D5-25376C6F51B9}" srcOrd="0" destOrd="0" presId="urn:microsoft.com/office/officeart/2005/8/layout/hierarchy1"/>
    <dgm:cxn modelId="{B63EEBDB-1767-4DDF-861E-8D08A738E3F8}" srcId="{031B6A1B-576D-4FF9-8D09-327F94A6EE62}" destId="{8356CC16-FA0E-4BAB-B9D3-3F56570B577C}" srcOrd="0" destOrd="0" parTransId="{21ADA1DC-61D7-4328-A487-5B440F023381}" sibTransId="{D9688A73-A897-4BD5-8B4B-92122CFE794E}"/>
    <dgm:cxn modelId="{590CF5EA-E72D-4E78-8856-E8E65D186E62}" srcId="{031B6A1B-576D-4FF9-8D09-327F94A6EE62}" destId="{17F40C3E-4A8C-4EF6-BD2B-2E19647BF7A1}" srcOrd="1" destOrd="0" parTransId="{F391D721-5E70-4E05-90D8-4866163AD59C}" sibTransId="{4A5250B0-1850-4E48-A457-589BA39F0D44}"/>
    <dgm:cxn modelId="{EED4CBF7-DBC1-4841-B9D0-0FF7EB29A05B}" type="presParOf" srcId="{E506E0E6-B577-D840-A9D5-25376C6F51B9}" destId="{04D7086F-F107-564B-B57A-559F138D05C5}" srcOrd="0" destOrd="0" presId="urn:microsoft.com/office/officeart/2005/8/layout/hierarchy1"/>
    <dgm:cxn modelId="{4C55D4B6-851F-F444-BE8D-3EFC46D5D2BA}" type="presParOf" srcId="{04D7086F-F107-564B-B57A-559F138D05C5}" destId="{F87B42C1-A0CB-934D-9850-D0DCACC8555A}" srcOrd="0" destOrd="0" presId="urn:microsoft.com/office/officeart/2005/8/layout/hierarchy1"/>
    <dgm:cxn modelId="{A2372044-CABA-0E42-B827-78DF522A5A8C}" type="presParOf" srcId="{F87B42C1-A0CB-934D-9850-D0DCACC8555A}" destId="{44379F44-7990-3E47-9551-37F1B0B65CF0}" srcOrd="0" destOrd="0" presId="urn:microsoft.com/office/officeart/2005/8/layout/hierarchy1"/>
    <dgm:cxn modelId="{44E46245-2A11-6043-A1E6-157AEBDCC145}" type="presParOf" srcId="{F87B42C1-A0CB-934D-9850-D0DCACC8555A}" destId="{D8045154-D3A9-1F4E-B93E-BCCF0C4DCEC6}" srcOrd="1" destOrd="0" presId="urn:microsoft.com/office/officeart/2005/8/layout/hierarchy1"/>
    <dgm:cxn modelId="{D0BCC1C3-3E4D-794B-B9F1-B4B537844BCD}" type="presParOf" srcId="{04D7086F-F107-564B-B57A-559F138D05C5}" destId="{46B8C797-F882-004C-8D15-57D8820881C9}" srcOrd="1" destOrd="0" presId="urn:microsoft.com/office/officeart/2005/8/layout/hierarchy1"/>
    <dgm:cxn modelId="{4AC18BD4-5685-EB48-92C6-E67AAB7F494C}" type="presParOf" srcId="{46B8C797-F882-004C-8D15-57D8820881C9}" destId="{2DA05071-EEA6-A54A-9932-BF8F1F77669F}" srcOrd="0" destOrd="0" presId="urn:microsoft.com/office/officeart/2005/8/layout/hierarchy1"/>
    <dgm:cxn modelId="{2EB93F49-0D70-FD48-955E-B63E30748AC0}" type="presParOf" srcId="{46B8C797-F882-004C-8D15-57D8820881C9}" destId="{8BDB71EC-C9C3-034F-B2B1-A3109AB82A05}" srcOrd="1" destOrd="0" presId="urn:microsoft.com/office/officeart/2005/8/layout/hierarchy1"/>
    <dgm:cxn modelId="{8798492C-33EE-114B-AD2D-A6F798AEF88F}" type="presParOf" srcId="{8BDB71EC-C9C3-034F-B2B1-A3109AB82A05}" destId="{D7EA1125-633D-2A4F-91E9-042C88812B25}" srcOrd="0" destOrd="0" presId="urn:microsoft.com/office/officeart/2005/8/layout/hierarchy1"/>
    <dgm:cxn modelId="{02465DCE-765D-C543-913B-7B54D0CCC00F}" type="presParOf" srcId="{D7EA1125-633D-2A4F-91E9-042C88812B25}" destId="{771832B1-382B-1E48-BBF2-A97700371531}" srcOrd="0" destOrd="0" presId="urn:microsoft.com/office/officeart/2005/8/layout/hierarchy1"/>
    <dgm:cxn modelId="{BA8DC9FE-7EF2-9640-90C4-BEB803B7CABD}" type="presParOf" srcId="{D7EA1125-633D-2A4F-91E9-042C88812B25}" destId="{E3B3D47F-98E4-4F46-B900-D407B2974BA4}" srcOrd="1" destOrd="0" presId="urn:microsoft.com/office/officeart/2005/8/layout/hierarchy1"/>
    <dgm:cxn modelId="{FBC5F475-2F4D-984A-BA57-416270704DB8}" type="presParOf" srcId="{8BDB71EC-C9C3-034F-B2B1-A3109AB82A05}" destId="{BFFAA7CB-5F88-3045-B3CC-ABB2B40A66BE}" srcOrd="1" destOrd="0" presId="urn:microsoft.com/office/officeart/2005/8/layout/hierarchy1"/>
    <dgm:cxn modelId="{A2269CFF-9790-7640-8B34-2337F7653E12}" type="presParOf" srcId="{46B8C797-F882-004C-8D15-57D8820881C9}" destId="{1038A552-973E-BF4A-98AA-74E2CDBE6D2C}" srcOrd="2" destOrd="0" presId="urn:microsoft.com/office/officeart/2005/8/layout/hierarchy1"/>
    <dgm:cxn modelId="{4DADB6E5-2612-3C42-B391-0DBD2532107E}" type="presParOf" srcId="{46B8C797-F882-004C-8D15-57D8820881C9}" destId="{FA036BDF-FBF2-D448-B8BA-F1F00EAB3517}" srcOrd="3" destOrd="0" presId="urn:microsoft.com/office/officeart/2005/8/layout/hierarchy1"/>
    <dgm:cxn modelId="{58737400-DD49-2D4D-BB9A-35643D2E6ED7}" type="presParOf" srcId="{FA036BDF-FBF2-D448-B8BA-F1F00EAB3517}" destId="{E7D49A44-D526-1E49-B4EB-D9E19405D54A}" srcOrd="0" destOrd="0" presId="urn:microsoft.com/office/officeart/2005/8/layout/hierarchy1"/>
    <dgm:cxn modelId="{F1C18A42-F3F0-8545-99EB-46E162A08E2A}" type="presParOf" srcId="{E7D49A44-D526-1E49-B4EB-D9E19405D54A}" destId="{AF0DF199-3510-B54B-9281-B6BE7E824DD2}" srcOrd="0" destOrd="0" presId="urn:microsoft.com/office/officeart/2005/8/layout/hierarchy1"/>
    <dgm:cxn modelId="{C564F022-0F45-A444-8CF1-E75CF203ED90}" type="presParOf" srcId="{E7D49A44-D526-1E49-B4EB-D9E19405D54A}" destId="{09FBE3FE-5AC8-F743-8881-010B1D79738C}" srcOrd="1" destOrd="0" presId="urn:microsoft.com/office/officeart/2005/8/layout/hierarchy1"/>
    <dgm:cxn modelId="{F9B84006-CA48-5F48-B61F-B6A7C4902B8A}" type="presParOf" srcId="{FA036BDF-FBF2-D448-B8BA-F1F00EAB3517}" destId="{BF317DF0-4333-4541-AC23-4182C1624FC6}" srcOrd="1" destOrd="0" presId="urn:microsoft.com/office/officeart/2005/8/layout/hierarchy1"/>
    <dgm:cxn modelId="{88EB41AD-7A54-7B4A-B9E7-DC7269C50780}" type="presParOf" srcId="{46B8C797-F882-004C-8D15-57D8820881C9}" destId="{E3C9C712-C984-AD4C-9659-6C10C2D11D3F}" srcOrd="4" destOrd="0" presId="urn:microsoft.com/office/officeart/2005/8/layout/hierarchy1"/>
    <dgm:cxn modelId="{27BBD9D3-80C0-A147-B9E0-9A4EE5B930FE}" type="presParOf" srcId="{46B8C797-F882-004C-8D15-57D8820881C9}" destId="{3CD7E5CE-A6EB-2F49-84C1-4D01D062A21E}" srcOrd="5" destOrd="0" presId="urn:microsoft.com/office/officeart/2005/8/layout/hierarchy1"/>
    <dgm:cxn modelId="{7D68163C-CABA-A440-A37A-6499D4BD2499}" type="presParOf" srcId="{3CD7E5CE-A6EB-2F49-84C1-4D01D062A21E}" destId="{88ADBC42-518A-F344-BDF1-23C8CBA9689C}" srcOrd="0" destOrd="0" presId="urn:microsoft.com/office/officeart/2005/8/layout/hierarchy1"/>
    <dgm:cxn modelId="{ACBEBD55-CC75-584E-8B3C-AA0B012381EE}" type="presParOf" srcId="{88ADBC42-518A-F344-BDF1-23C8CBA9689C}" destId="{35C52664-1FF2-824E-AA3A-782C627D9AEE}" srcOrd="0" destOrd="0" presId="urn:microsoft.com/office/officeart/2005/8/layout/hierarchy1"/>
    <dgm:cxn modelId="{85B9BBDD-D056-A749-BB83-32184087B814}" type="presParOf" srcId="{88ADBC42-518A-F344-BDF1-23C8CBA9689C}" destId="{9DD22A84-E4EB-3F48-9A94-AF02FEBD644F}" srcOrd="1" destOrd="0" presId="urn:microsoft.com/office/officeart/2005/8/layout/hierarchy1"/>
    <dgm:cxn modelId="{92677B6A-0B4F-754A-82A8-509F72D2CE32}" type="presParOf" srcId="{3CD7E5CE-A6EB-2F49-84C1-4D01D062A21E}" destId="{6BD696C8-FDE9-FF4D-ACB2-1BE4AC75B7A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936F35-E19B-7A4F-97E2-4AAA88F089A0}">
      <dsp:nvSpPr>
        <dsp:cNvPr id="0" name=""/>
        <dsp:cNvSpPr/>
      </dsp:nvSpPr>
      <dsp:spPr>
        <a:xfrm>
          <a:off x="3364992" y="1195"/>
          <a:ext cx="3785616" cy="695831"/>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100000"/>
            </a:lnSpc>
            <a:spcBef>
              <a:spcPct val="0"/>
            </a:spcBef>
            <a:spcAft>
              <a:spcPct val="35000"/>
            </a:spcAft>
            <a:buNone/>
          </a:pPr>
          <a:r>
            <a:rPr lang="en-GB" sz="1800" b="1" kern="1200" dirty="0"/>
            <a:t>Student Name:	VLADISLAV PRODAN </a:t>
          </a:r>
          <a:endParaRPr lang="en-US" sz="1800" kern="1200" dirty="0"/>
        </a:p>
      </dsp:txBody>
      <dsp:txXfrm>
        <a:off x="3398960" y="35163"/>
        <a:ext cx="3717680" cy="627895"/>
      </dsp:txXfrm>
    </dsp:sp>
    <dsp:sp modelId="{ABAA2457-7A52-B84B-91E6-366C7FEFF9CF}">
      <dsp:nvSpPr>
        <dsp:cNvPr id="0" name=""/>
        <dsp:cNvSpPr/>
      </dsp:nvSpPr>
      <dsp:spPr>
        <a:xfrm>
          <a:off x="3364992" y="731818"/>
          <a:ext cx="3785616" cy="695831"/>
        </a:xfrm>
        <a:prstGeom prst="roundRect">
          <a:avLst/>
        </a:prstGeom>
        <a:gradFill rotWithShape="0">
          <a:gsLst>
            <a:gs pos="0">
              <a:schemeClr val="accent2">
                <a:hueOff val="-291073"/>
                <a:satOff val="-16786"/>
                <a:lumOff val="1726"/>
                <a:alphaOff val="0"/>
                <a:satMod val="103000"/>
                <a:lumMod val="102000"/>
                <a:tint val="94000"/>
              </a:schemeClr>
            </a:gs>
            <a:gs pos="50000">
              <a:schemeClr val="accent2">
                <a:hueOff val="-291073"/>
                <a:satOff val="-16786"/>
                <a:lumOff val="1726"/>
                <a:alphaOff val="0"/>
                <a:satMod val="110000"/>
                <a:lumMod val="100000"/>
                <a:shade val="100000"/>
              </a:schemeClr>
            </a:gs>
            <a:gs pos="100000">
              <a:schemeClr val="accent2">
                <a:hueOff val="-291073"/>
                <a:satOff val="-16786"/>
                <a:lumOff val="172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100000"/>
            </a:lnSpc>
            <a:spcBef>
              <a:spcPct val="0"/>
            </a:spcBef>
            <a:spcAft>
              <a:spcPct val="35000"/>
            </a:spcAft>
            <a:buNone/>
          </a:pPr>
          <a:r>
            <a:rPr lang="en-GB" sz="1800" b="1" kern="1200" dirty="0"/>
            <a:t>Student ID:	</a:t>
          </a:r>
          <a:r>
            <a:rPr lang="en-CA" sz="1800" b="0" i="0" kern="1200" dirty="0"/>
            <a:t>2440094</a:t>
          </a:r>
          <a:r>
            <a:rPr lang="en-GB" sz="1800" b="1" kern="1200" dirty="0"/>
            <a:t>	</a:t>
          </a:r>
          <a:endParaRPr lang="en-US" sz="1800" kern="1200" dirty="0"/>
        </a:p>
      </dsp:txBody>
      <dsp:txXfrm>
        <a:off x="3398960" y="765786"/>
        <a:ext cx="3717680" cy="627895"/>
      </dsp:txXfrm>
    </dsp:sp>
    <dsp:sp modelId="{5368C93C-030A-B94F-A498-B3EA0D7736DE}">
      <dsp:nvSpPr>
        <dsp:cNvPr id="0" name=""/>
        <dsp:cNvSpPr/>
      </dsp:nvSpPr>
      <dsp:spPr>
        <a:xfrm>
          <a:off x="3364992" y="1462441"/>
          <a:ext cx="3785616" cy="695831"/>
        </a:xfrm>
        <a:prstGeom prst="roundRect">
          <a:avLst/>
        </a:prstGeom>
        <a:gradFill rotWithShape="0">
          <a:gsLst>
            <a:gs pos="0">
              <a:schemeClr val="accent2">
                <a:hueOff val="-582145"/>
                <a:satOff val="-33571"/>
                <a:lumOff val="3451"/>
                <a:alphaOff val="0"/>
                <a:satMod val="103000"/>
                <a:lumMod val="102000"/>
                <a:tint val="94000"/>
              </a:schemeClr>
            </a:gs>
            <a:gs pos="50000">
              <a:schemeClr val="accent2">
                <a:hueOff val="-582145"/>
                <a:satOff val="-33571"/>
                <a:lumOff val="3451"/>
                <a:alphaOff val="0"/>
                <a:satMod val="110000"/>
                <a:lumMod val="100000"/>
                <a:shade val="100000"/>
              </a:schemeClr>
            </a:gs>
            <a:gs pos="100000">
              <a:schemeClr val="accent2">
                <a:hueOff val="-582145"/>
                <a:satOff val="-33571"/>
                <a:lumOff val="345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100000"/>
            </a:lnSpc>
            <a:spcBef>
              <a:spcPct val="0"/>
            </a:spcBef>
            <a:spcAft>
              <a:spcPct val="35000"/>
            </a:spcAft>
            <a:buNone/>
          </a:pPr>
          <a:r>
            <a:rPr lang="en-GB" sz="1800" b="1" kern="1200" dirty="0"/>
            <a:t>Lecturer’s Name: </a:t>
          </a:r>
          <a:r>
            <a:rPr lang="en-CA" sz="1800" b="0" i="0" kern="1200" dirty="0"/>
            <a:t>Koushik Das Sarma</a:t>
          </a:r>
          <a:r>
            <a:rPr lang="en-GB" sz="1800" b="1" kern="1200" dirty="0"/>
            <a:t> </a:t>
          </a:r>
          <a:endParaRPr lang="en-US" sz="1800" kern="1200" dirty="0"/>
        </a:p>
      </dsp:txBody>
      <dsp:txXfrm>
        <a:off x="3398960" y="1496409"/>
        <a:ext cx="3717680" cy="627895"/>
      </dsp:txXfrm>
    </dsp:sp>
    <dsp:sp modelId="{A03E268F-2765-544B-A787-C9600BE6EA17}">
      <dsp:nvSpPr>
        <dsp:cNvPr id="0" name=""/>
        <dsp:cNvSpPr/>
      </dsp:nvSpPr>
      <dsp:spPr>
        <a:xfrm>
          <a:off x="3364992" y="2193064"/>
          <a:ext cx="3785616" cy="695831"/>
        </a:xfrm>
        <a:prstGeom prst="roundRect">
          <a:avLst/>
        </a:prstGeom>
        <a:gradFill rotWithShape="0">
          <a:gsLst>
            <a:gs pos="0">
              <a:schemeClr val="accent2">
                <a:hueOff val="-873218"/>
                <a:satOff val="-50357"/>
                <a:lumOff val="5177"/>
                <a:alphaOff val="0"/>
                <a:satMod val="103000"/>
                <a:lumMod val="102000"/>
                <a:tint val="94000"/>
              </a:schemeClr>
            </a:gs>
            <a:gs pos="50000">
              <a:schemeClr val="accent2">
                <a:hueOff val="-873218"/>
                <a:satOff val="-50357"/>
                <a:lumOff val="5177"/>
                <a:alphaOff val="0"/>
                <a:satMod val="110000"/>
                <a:lumMod val="100000"/>
                <a:shade val="100000"/>
              </a:schemeClr>
            </a:gs>
            <a:gs pos="100000">
              <a:schemeClr val="accent2">
                <a:hueOff val="-873218"/>
                <a:satOff val="-50357"/>
                <a:lumOff val="517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100000"/>
            </a:lnSpc>
            <a:spcBef>
              <a:spcPct val="0"/>
            </a:spcBef>
            <a:spcAft>
              <a:spcPct val="35000"/>
            </a:spcAft>
            <a:buNone/>
          </a:pPr>
          <a:r>
            <a:rPr lang="en-GB" sz="1800" b="1" kern="1200"/>
            <a:t>Module Code: 	</a:t>
          </a:r>
          <a:r>
            <a:rPr lang="en-GB" sz="1800" kern="1200"/>
            <a:t>LCLM 4004</a:t>
          </a:r>
          <a:endParaRPr lang="en-US" sz="1800" kern="1200"/>
        </a:p>
      </dsp:txBody>
      <dsp:txXfrm>
        <a:off x="3398960" y="2227032"/>
        <a:ext cx="3717680" cy="627895"/>
      </dsp:txXfrm>
    </dsp:sp>
    <dsp:sp modelId="{0623469D-63DC-C04D-B827-5827BC27301C}">
      <dsp:nvSpPr>
        <dsp:cNvPr id="0" name=""/>
        <dsp:cNvSpPr/>
      </dsp:nvSpPr>
      <dsp:spPr>
        <a:xfrm>
          <a:off x="3364992" y="2923688"/>
          <a:ext cx="3785616" cy="695831"/>
        </a:xfrm>
        <a:prstGeom prst="roundRect">
          <a:avLst/>
        </a:prstGeom>
        <a:gradFill rotWithShape="0">
          <a:gsLst>
            <a:gs pos="0">
              <a:schemeClr val="accent2">
                <a:hueOff val="-1164290"/>
                <a:satOff val="-67142"/>
                <a:lumOff val="6902"/>
                <a:alphaOff val="0"/>
                <a:satMod val="103000"/>
                <a:lumMod val="102000"/>
                <a:tint val="94000"/>
              </a:schemeClr>
            </a:gs>
            <a:gs pos="50000">
              <a:schemeClr val="accent2">
                <a:hueOff val="-1164290"/>
                <a:satOff val="-67142"/>
                <a:lumOff val="6902"/>
                <a:alphaOff val="0"/>
                <a:satMod val="110000"/>
                <a:lumMod val="100000"/>
                <a:shade val="100000"/>
              </a:schemeClr>
            </a:gs>
            <a:gs pos="100000">
              <a:schemeClr val="accent2">
                <a:hueOff val="-1164290"/>
                <a:satOff val="-67142"/>
                <a:lumOff val="690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100000"/>
            </a:lnSpc>
            <a:spcBef>
              <a:spcPct val="0"/>
            </a:spcBef>
            <a:spcAft>
              <a:spcPct val="35000"/>
            </a:spcAft>
            <a:buNone/>
          </a:pPr>
          <a:r>
            <a:rPr lang="en-GB" sz="1800" b="1" kern="1200"/>
            <a:t>Module Name: 	</a:t>
          </a:r>
          <a:r>
            <a:rPr lang="en-GB" sz="1800" kern="1200"/>
            <a:t>Problem Solving and Decision-Making</a:t>
          </a:r>
          <a:endParaRPr lang="en-US" sz="1800" kern="1200"/>
        </a:p>
      </dsp:txBody>
      <dsp:txXfrm>
        <a:off x="3398960" y="2957656"/>
        <a:ext cx="3717680" cy="627895"/>
      </dsp:txXfrm>
    </dsp:sp>
    <dsp:sp modelId="{33E5A75C-FDF4-BC47-AE2D-5B3BD1F24AB9}">
      <dsp:nvSpPr>
        <dsp:cNvPr id="0" name=""/>
        <dsp:cNvSpPr/>
      </dsp:nvSpPr>
      <dsp:spPr>
        <a:xfrm>
          <a:off x="3364992" y="3654311"/>
          <a:ext cx="3785616" cy="695831"/>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100000"/>
            </a:lnSpc>
            <a:spcBef>
              <a:spcPct val="0"/>
            </a:spcBef>
            <a:spcAft>
              <a:spcPct val="35000"/>
            </a:spcAft>
            <a:buNone/>
          </a:pPr>
          <a:r>
            <a:rPr lang="en-GB" sz="1800" b="1" kern="1200"/>
            <a:t>Component 1: 	</a:t>
          </a:r>
          <a:r>
            <a:rPr lang="en-GB" sz="1800" kern="1200"/>
            <a:t>Green Haven Florists</a:t>
          </a:r>
          <a:endParaRPr lang="en-US" sz="1800" kern="1200"/>
        </a:p>
      </dsp:txBody>
      <dsp:txXfrm>
        <a:off x="3398960" y="3688279"/>
        <a:ext cx="3717680" cy="6278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8AB290-FF89-E340-BAC3-D2A24AF13100}">
      <dsp:nvSpPr>
        <dsp:cNvPr id="0" name=""/>
        <dsp:cNvSpPr/>
      </dsp:nvSpPr>
      <dsp:spPr>
        <a:xfrm>
          <a:off x="0" y="399671"/>
          <a:ext cx="10515600" cy="5292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99D400A-BE7B-C14F-8104-EFDEE685B1CB}">
      <dsp:nvSpPr>
        <dsp:cNvPr id="0" name=""/>
        <dsp:cNvSpPr/>
      </dsp:nvSpPr>
      <dsp:spPr>
        <a:xfrm>
          <a:off x="525780" y="89711"/>
          <a:ext cx="7360920" cy="6199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933450">
            <a:lnSpc>
              <a:spcPct val="90000"/>
            </a:lnSpc>
            <a:spcBef>
              <a:spcPct val="0"/>
            </a:spcBef>
            <a:spcAft>
              <a:spcPct val="35000"/>
            </a:spcAft>
            <a:buNone/>
          </a:pPr>
          <a:r>
            <a:rPr lang="en-US" sz="2100" kern="1200" dirty="0"/>
            <a:t>Presenter name : Vladislav Prodan </a:t>
          </a:r>
        </a:p>
      </dsp:txBody>
      <dsp:txXfrm>
        <a:off x="556042" y="119973"/>
        <a:ext cx="7300396" cy="559396"/>
      </dsp:txXfrm>
    </dsp:sp>
    <dsp:sp modelId="{4FC564F6-5760-A64F-BCAD-119186CF79B2}">
      <dsp:nvSpPr>
        <dsp:cNvPr id="0" name=""/>
        <dsp:cNvSpPr/>
      </dsp:nvSpPr>
      <dsp:spPr>
        <a:xfrm>
          <a:off x="0" y="1352232"/>
          <a:ext cx="10515600" cy="2910599"/>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437388" rIns="816127" bIns="149352" numCol="1" spcCol="1270" anchor="t" anchorCtr="0">
          <a:noAutofit/>
        </a:bodyPr>
        <a:lstStyle/>
        <a:p>
          <a:pPr marL="228600" lvl="1" indent="-228600" algn="l" defTabSz="933450">
            <a:lnSpc>
              <a:spcPct val="90000"/>
            </a:lnSpc>
            <a:spcBef>
              <a:spcPct val="0"/>
            </a:spcBef>
            <a:spcAft>
              <a:spcPct val="15000"/>
            </a:spcAft>
            <a:buNone/>
          </a:pPr>
          <a:r>
            <a:rPr lang="en-GB" sz="2100" b="0" i="0" u="none" kern="1200" dirty="0"/>
            <a:t>In my presentation, I will:</a:t>
          </a:r>
          <a:endParaRPr lang="en-US" sz="2100" kern="1200" dirty="0"/>
        </a:p>
        <a:p>
          <a:pPr marL="228600" lvl="1" indent="-228600" algn="l" defTabSz="933450">
            <a:lnSpc>
              <a:spcPct val="90000"/>
            </a:lnSpc>
            <a:spcBef>
              <a:spcPct val="0"/>
            </a:spcBef>
            <a:spcAft>
              <a:spcPct val="15000"/>
            </a:spcAft>
            <a:buFont typeface="Arial" panose="020B0604020202020204" pitchFamily="34" charset="0"/>
            <a:buChar char="•"/>
          </a:pPr>
          <a:r>
            <a:rPr lang="en-GB" sz="2100" b="0" i="0" u="none" kern="1200"/>
            <a:t>Introduce Green Haven Florists and the nature and scope of the problems they are facing.</a:t>
          </a:r>
        </a:p>
        <a:p>
          <a:pPr marL="228600" lvl="1" indent="-228600" algn="l" defTabSz="933450">
            <a:lnSpc>
              <a:spcPct val="90000"/>
            </a:lnSpc>
            <a:spcBef>
              <a:spcPct val="0"/>
            </a:spcBef>
            <a:spcAft>
              <a:spcPct val="15000"/>
            </a:spcAft>
            <a:buFont typeface="Arial" panose="020B0604020202020204" pitchFamily="34" charset="0"/>
            <a:buChar char="•"/>
          </a:pPr>
          <a:r>
            <a:rPr lang="en-GB" sz="2100" b="0" i="0" u="none" kern="1200"/>
            <a:t>Apply the 5W2H model to summarise these key issues.</a:t>
          </a:r>
        </a:p>
        <a:p>
          <a:pPr marL="228600" lvl="1" indent="-228600" algn="l" defTabSz="933450">
            <a:lnSpc>
              <a:spcPct val="90000"/>
            </a:lnSpc>
            <a:spcBef>
              <a:spcPct val="0"/>
            </a:spcBef>
            <a:spcAft>
              <a:spcPct val="15000"/>
            </a:spcAft>
            <a:buFont typeface="Arial" panose="020B0604020202020204" pitchFamily="34" charset="0"/>
            <a:buChar char="•"/>
          </a:pPr>
          <a:r>
            <a:rPr lang="en-GB" sz="2100" b="0" i="0" u="none" kern="1200"/>
            <a:t>Critique and apply the PESTEL framework to analyse external factors.</a:t>
          </a:r>
        </a:p>
        <a:p>
          <a:pPr marL="228600" lvl="1" indent="-228600" algn="l" defTabSz="933450">
            <a:lnSpc>
              <a:spcPct val="90000"/>
            </a:lnSpc>
            <a:spcBef>
              <a:spcPct val="0"/>
            </a:spcBef>
            <a:spcAft>
              <a:spcPct val="15000"/>
            </a:spcAft>
            <a:buFont typeface="Arial" panose="020B0604020202020204" pitchFamily="34" charset="0"/>
            <a:buChar char="•"/>
          </a:pPr>
          <a:r>
            <a:rPr lang="en-GB" sz="2100" b="0" i="0" u="none" kern="1200" dirty="0"/>
            <a:t>Critique and apply the Cause-and-Effect model to identify root causes.</a:t>
          </a:r>
        </a:p>
        <a:p>
          <a:pPr marL="228600" lvl="1" indent="-228600" algn="l" defTabSz="933450">
            <a:lnSpc>
              <a:spcPct val="90000"/>
            </a:lnSpc>
            <a:spcBef>
              <a:spcPct val="0"/>
            </a:spcBef>
            <a:spcAft>
              <a:spcPct val="15000"/>
            </a:spcAft>
            <a:buFont typeface="Arial" panose="020B0604020202020204" pitchFamily="34" charset="0"/>
            <a:buChar char="•"/>
          </a:pPr>
          <a:r>
            <a:rPr lang="en-GB" sz="2100" b="0" i="0" u="none" kern="1200" dirty="0"/>
            <a:t>Summarise the key findings and insights.</a:t>
          </a:r>
        </a:p>
      </dsp:txBody>
      <dsp:txXfrm>
        <a:off x="0" y="1352232"/>
        <a:ext cx="10515600" cy="2910599"/>
      </dsp:txXfrm>
    </dsp:sp>
    <dsp:sp modelId="{7322BDCF-B3AE-E44F-858D-F175D9059FD9}">
      <dsp:nvSpPr>
        <dsp:cNvPr id="0" name=""/>
        <dsp:cNvSpPr/>
      </dsp:nvSpPr>
      <dsp:spPr>
        <a:xfrm>
          <a:off x="525780" y="1042272"/>
          <a:ext cx="7360920" cy="6199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933450">
            <a:lnSpc>
              <a:spcPct val="90000"/>
            </a:lnSpc>
            <a:spcBef>
              <a:spcPct val="0"/>
            </a:spcBef>
            <a:spcAft>
              <a:spcPct val="35000"/>
            </a:spcAft>
            <a:buNone/>
          </a:pPr>
          <a:r>
            <a:rPr lang="en-US" sz="2100" kern="1200" dirty="0"/>
            <a:t>Case</a:t>
          </a:r>
          <a:r>
            <a:rPr lang="en-US" sz="2100" kern="1200" baseline="0" dirty="0"/>
            <a:t> Study : </a:t>
          </a:r>
          <a:r>
            <a:rPr lang="en-GB" sz="2100" b="0" i="0" u="none" kern="1200" dirty="0"/>
            <a:t>Green Haven Florists</a:t>
          </a:r>
          <a:endParaRPr lang="en-US" sz="2100" kern="1200" dirty="0"/>
        </a:p>
      </dsp:txBody>
      <dsp:txXfrm>
        <a:off x="556042" y="1072534"/>
        <a:ext cx="7300396" cy="5593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8AB290-FF89-E340-BAC3-D2A24AF13100}">
      <dsp:nvSpPr>
        <dsp:cNvPr id="0" name=""/>
        <dsp:cNvSpPr/>
      </dsp:nvSpPr>
      <dsp:spPr>
        <a:xfrm>
          <a:off x="0" y="1200672"/>
          <a:ext cx="10515600" cy="4032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99D400A-BE7B-C14F-8104-EFDEE685B1CB}">
      <dsp:nvSpPr>
        <dsp:cNvPr id="0" name=""/>
        <dsp:cNvSpPr/>
      </dsp:nvSpPr>
      <dsp:spPr>
        <a:xfrm>
          <a:off x="447959" y="973160"/>
          <a:ext cx="7360920" cy="4723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11200">
            <a:lnSpc>
              <a:spcPct val="90000"/>
            </a:lnSpc>
            <a:spcBef>
              <a:spcPct val="0"/>
            </a:spcBef>
            <a:spcAft>
              <a:spcPct val="35000"/>
            </a:spcAft>
            <a:buNone/>
          </a:pPr>
          <a:r>
            <a:rPr lang="en-GB" sz="1600" b="1" kern="1200" dirty="0"/>
            <a:t>NATURE OF PROBLEM IDENTIFIED -FINANCIAL, OPERATIONAL, AND STRATEGIC</a:t>
          </a:r>
          <a:r>
            <a:rPr lang="en-US" altLang="en-US" sz="1600" b="1" kern="1200" dirty="0">
              <a:latin typeface="Arial" panose="020B0604020202020204" pitchFamily="34" charset="0"/>
            </a:rPr>
            <a:t> </a:t>
          </a:r>
          <a:endParaRPr lang="en-US" sz="1600" kern="1200" dirty="0"/>
        </a:p>
      </dsp:txBody>
      <dsp:txXfrm>
        <a:off x="471016" y="996217"/>
        <a:ext cx="7314806" cy="426206"/>
      </dsp:txXfrm>
    </dsp:sp>
    <dsp:sp modelId="{4FC564F6-5760-A64F-BCAD-119186CF79B2}">
      <dsp:nvSpPr>
        <dsp:cNvPr id="0" name=""/>
        <dsp:cNvSpPr/>
      </dsp:nvSpPr>
      <dsp:spPr>
        <a:xfrm>
          <a:off x="0" y="2004256"/>
          <a:ext cx="10515600" cy="1461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333248" rIns="816127" bIns="113792" numCol="1" spcCol="1270" anchor="t" anchorCtr="0">
          <a:noAutofit/>
        </a:bodyPr>
        <a:lstStyle/>
        <a:p>
          <a:pPr marL="171450" lvl="1" indent="-171450" algn="l" defTabSz="711200">
            <a:lnSpc>
              <a:spcPct val="90000"/>
            </a:lnSpc>
            <a:spcBef>
              <a:spcPct val="0"/>
            </a:spcBef>
            <a:spcAft>
              <a:spcPct val="15000"/>
            </a:spcAft>
            <a:buNone/>
          </a:pPr>
          <a:r>
            <a:rPr lang="en-US" sz="1600" kern="1200" dirty="0"/>
            <a:t>1.</a:t>
          </a:r>
          <a:r>
            <a:rPr lang="en-GB" sz="1600" b="0" i="0" u="none" kern="1200" dirty="0"/>
            <a:t>In-store sales have declined by </a:t>
          </a:r>
          <a:r>
            <a:rPr lang="en-GB" sz="1600" b="1" i="0" u="none" kern="1200" dirty="0"/>
            <a:t>30% in the last 12 months</a:t>
          </a:r>
          <a:endParaRPr lang="en-US" sz="1600" kern="1200" dirty="0"/>
        </a:p>
        <a:p>
          <a:pPr marL="171450" lvl="1" indent="-171450" algn="l" defTabSz="711200">
            <a:lnSpc>
              <a:spcPct val="90000"/>
            </a:lnSpc>
            <a:spcBef>
              <a:spcPct val="0"/>
            </a:spcBef>
            <a:spcAft>
              <a:spcPct val="15000"/>
            </a:spcAft>
            <a:buNone/>
          </a:pPr>
          <a:r>
            <a:rPr lang="en-US" sz="1600" kern="1200" dirty="0"/>
            <a:t>2.</a:t>
          </a:r>
          <a:r>
            <a:rPr lang="en-GB" sz="1600" b="0" i="0" u="none" kern="1200" dirty="0"/>
            <a:t> Operational costs have increased, especially for imported flowers and sustainable materials.</a:t>
          </a:r>
          <a:endParaRPr lang="en-US" sz="1600" kern="1200" dirty="0"/>
        </a:p>
        <a:p>
          <a:pPr marL="171450" lvl="1" indent="-171450" algn="l" defTabSz="711200">
            <a:lnSpc>
              <a:spcPct val="90000"/>
            </a:lnSpc>
            <a:spcBef>
              <a:spcPct val="0"/>
            </a:spcBef>
            <a:spcAft>
              <a:spcPct val="15000"/>
            </a:spcAft>
            <a:buNone/>
          </a:pPr>
          <a:r>
            <a:rPr lang="en-US" sz="1600" kern="1200" dirty="0"/>
            <a:t>3 .</a:t>
          </a:r>
          <a:r>
            <a:rPr lang="en-GB" sz="1600" b="0" i="0" u="none" kern="1200" dirty="0"/>
            <a:t>The company’s </a:t>
          </a:r>
          <a:r>
            <a:rPr lang="en-GB" sz="1600" b="1" i="0" u="none" kern="1200" dirty="0"/>
            <a:t>website is outdated</a:t>
          </a:r>
          <a:r>
            <a:rPr lang="en-GB" sz="1600" b="0" i="0" u="none" kern="1200" dirty="0"/>
            <a:t>, reducing online conversions.</a:t>
          </a:r>
          <a:endParaRPr lang="en-US" sz="1600" kern="1200" dirty="0"/>
        </a:p>
        <a:p>
          <a:pPr marL="171450" lvl="1" indent="-171450" algn="l" defTabSz="711200">
            <a:lnSpc>
              <a:spcPct val="90000"/>
            </a:lnSpc>
            <a:spcBef>
              <a:spcPct val="0"/>
            </a:spcBef>
            <a:spcAft>
              <a:spcPct val="15000"/>
            </a:spcAft>
            <a:buNone/>
          </a:pPr>
          <a:r>
            <a:rPr lang="en-US" sz="1600" kern="1200" dirty="0"/>
            <a:t>4.G</a:t>
          </a:r>
          <a:r>
            <a:rPr lang="en-GB" sz="1600" b="0" i="0" u="none" kern="1200" dirty="0" err="1"/>
            <a:t>reen</a:t>
          </a:r>
          <a:r>
            <a:rPr lang="en-GB" sz="1600" b="0" i="0" u="none" kern="1200" dirty="0"/>
            <a:t> Haven struggles with </a:t>
          </a:r>
          <a:r>
            <a:rPr lang="en-GB" sz="1600" b="1" i="0" u="none" kern="1200" dirty="0"/>
            <a:t>digital marketing and social media engagement</a:t>
          </a:r>
          <a:endParaRPr lang="en-US" sz="1600" kern="1200" dirty="0"/>
        </a:p>
      </dsp:txBody>
      <dsp:txXfrm>
        <a:off x="0" y="2004256"/>
        <a:ext cx="10515600" cy="1461600"/>
      </dsp:txXfrm>
    </dsp:sp>
    <dsp:sp modelId="{7322BDCF-B3AE-E44F-858D-F175D9059FD9}">
      <dsp:nvSpPr>
        <dsp:cNvPr id="0" name=""/>
        <dsp:cNvSpPr/>
      </dsp:nvSpPr>
      <dsp:spPr>
        <a:xfrm>
          <a:off x="525780" y="1690272"/>
          <a:ext cx="7360920" cy="4723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11200">
            <a:lnSpc>
              <a:spcPct val="90000"/>
            </a:lnSpc>
            <a:spcBef>
              <a:spcPct val="0"/>
            </a:spcBef>
            <a:spcAft>
              <a:spcPct val="35000"/>
            </a:spcAft>
            <a:buNone/>
          </a:pPr>
          <a:r>
            <a:rPr lang="en-US" altLang="en-US" sz="1600" b="1" kern="1200" dirty="0">
              <a:latin typeface="-webkit-standard"/>
            </a:rPr>
            <a:t>AFFECTS PROFITABILITY, COMPETITIVENESS, AND LONG-TERM SUSTAINABILITY</a:t>
          </a:r>
          <a:endParaRPr lang="en-US" sz="1600" kern="1200" dirty="0"/>
        </a:p>
      </dsp:txBody>
      <dsp:txXfrm>
        <a:off x="548837" y="1713329"/>
        <a:ext cx="7314806" cy="4262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EDB8B5-7B25-4B46-891A-0402313899E9}">
      <dsp:nvSpPr>
        <dsp:cNvPr id="0" name=""/>
        <dsp:cNvSpPr/>
      </dsp:nvSpPr>
      <dsp:spPr>
        <a:xfrm>
          <a:off x="3243197" y="784453"/>
          <a:ext cx="603570" cy="91440"/>
        </a:xfrm>
        <a:custGeom>
          <a:avLst/>
          <a:gdLst/>
          <a:ahLst/>
          <a:cxnLst/>
          <a:rect l="0" t="0" r="0" b="0"/>
          <a:pathLst>
            <a:path>
              <a:moveTo>
                <a:pt x="0" y="45720"/>
              </a:moveTo>
              <a:lnTo>
                <a:pt x="603570"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29128" y="827002"/>
        <a:ext cx="31708" cy="6341"/>
      </dsp:txXfrm>
    </dsp:sp>
    <dsp:sp modelId="{73B5BD74-F842-CA41-8966-4FF999D9A137}">
      <dsp:nvSpPr>
        <dsp:cNvPr id="0" name=""/>
        <dsp:cNvSpPr/>
      </dsp:nvSpPr>
      <dsp:spPr>
        <a:xfrm>
          <a:off x="487732" y="2994"/>
          <a:ext cx="2757264" cy="165435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844550">
            <a:lnSpc>
              <a:spcPct val="90000"/>
            </a:lnSpc>
            <a:spcBef>
              <a:spcPct val="0"/>
            </a:spcBef>
            <a:spcAft>
              <a:spcPct val="35000"/>
            </a:spcAft>
            <a:buNone/>
          </a:pPr>
          <a:r>
            <a:rPr lang="en-GB" sz="1900" b="0" i="0" u="none" kern="1200" dirty="0"/>
            <a:t>Decrease in local foot traffic due to fewer nearby businesses.</a:t>
          </a:r>
          <a:endParaRPr lang="en-US" sz="1900" kern="1200" dirty="0"/>
        </a:p>
      </dsp:txBody>
      <dsp:txXfrm>
        <a:off x="487732" y="2994"/>
        <a:ext cx="2757264" cy="1654358"/>
      </dsp:txXfrm>
    </dsp:sp>
    <dsp:sp modelId="{79B0983B-F0E5-5F4F-A6EA-B3813A7206F2}">
      <dsp:nvSpPr>
        <dsp:cNvPr id="0" name=""/>
        <dsp:cNvSpPr/>
      </dsp:nvSpPr>
      <dsp:spPr>
        <a:xfrm>
          <a:off x="6634632" y="784453"/>
          <a:ext cx="603570" cy="91440"/>
        </a:xfrm>
        <a:custGeom>
          <a:avLst/>
          <a:gdLst/>
          <a:ahLst/>
          <a:cxnLst/>
          <a:rect l="0" t="0" r="0" b="0"/>
          <a:pathLst>
            <a:path>
              <a:moveTo>
                <a:pt x="0" y="45720"/>
              </a:moveTo>
              <a:lnTo>
                <a:pt x="603570" y="45720"/>
              </a:lnTo>
            </a:path>
          </a:pathLst>
        </a:custGeom>
        <a:noFill/>
        <a:ln w="6350" cap="flat" cmpd="sng" algn="ctr">
          <a:solidFill>
            <a:schemeClr val="accent2">
              <a:hueOff val="-485121"/>
              <a:satOff val="-27976"/>
              <a:lumOff val="287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20563" y="827002"/>
        <a:ext cx="31708" cy="6341"/>
      </dsp:txXfrm>
    </dsp:sp>
    <dsp:sp modelId="{32EE7B2B-B604-3B49-9662-80B60E7DF28C}">
      <dsp:nvSpPr>
        <dsp:cNvPr id="0" name=""/>
        <dsp:cNvSpPr/>
      </dsp:nvSpPr>
      <dsp:spPr>
        <a:xfrm>
          <a:off x="3879167" y="2994"/>
          <a:ext cx="2757264" cy="1654358"/>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844550">
            <a:lnSpc>
              <a:spcPct val="90000"/>
            </a:lnSpc>
            <a:spcBef>
              <a:spcPct val="0"/>
            </a:spcBef>
            <a:spcAft>
              <a:spcPct val="35000"/>
            </a:spcAft>
            <a:buNone/>
          </a:pPr>
          <a:r>
            <a:rPr lang="en-GB" sz="1900" b="0" i="0" u="none" kern="1200" dirty="0"/>
            <a:t>Consumer Behaviour has changed and </a:t>
          </a:r>
          <a:r>
            <a:rPr lang="en-GB" sz="1900" b="1" i="0" u="none" kern="1200" dirty="0"/>
            <a:t>c</a:t>
          </a:r>
          <a:r>
            <a:rPr lang="en-GB" sz="1900" b="0" i="0" u="none" kern="1200" dirty="0"/>
            <a:t>ustomers shifting to online flower delivery services.</a:t>
          </a:r>
          <a:endParaRPr lang="en-US" sz="1900" kern="1200" dirty="0"/>
        </a:p>
      </dsp:txBody>
      <dsp:txXfrm>
        <a:off x="3879167" y="2994"/>
        <a:ext cx="2757264" cy="1654358"/>
      </dsp:txXfrm>
    </dsp:sp>
    <dsp:sp modelId="{3585CE31-1A59-9A49-8A64-E643F8E78061}">
      <dsp:nvSpPr>
        <dsp:cNvPr id="0" name=""/>
        <dsp:cNvSpPr/>
      </dsp:nvSpPr>
      <dsp:spPr>
        <a:xfrm>
          <a:off x="1866364" y="1655552"/>
          <a:ext cx="6782870" cy="603570"/>
        </a:xfrm>
        <a:custGeom>
          <a:avLst/>
          <a:gdLst/>
          <a:ahLst/>
          <a:cxnLst/>
          <a:rect l="0" t="0" r="0" b="0"/>
          <a:pathLst>
            <a:path>
              <a:moveTo>
                <a:pt x="6782870" y="0"/>
              </a:moveTo>
              <a:lnTo>
                <a:pt x="6782870" y="318885"/>
              </a:lnTo>
              <a:lnTo>
                <a:pt x="0" y="318885"/>
              </a:lnTo>
              <a:lnTo>
                <a:pt x="0" y="603570"/>
              </a:lnTo>
            </a:path>
          </a:pathLst>
        </a:custGeom>
        <a:noFill/>
        <a:ln w="6350" cap="flat" cmpd="sng" algn="ctr">
          <a:solidFill>
            <a:schemeClr val="accent2">
              <a:hueOff val="-970242"/>
              <a:satOff val="-55952"/>
              <a:lumOff val="575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7488" y="1954167"/>
        <a:ext cx="340622" cy="6341"/>
      </dsp:txXfrm>
    </dsp:sp>
    <dsp:sp modelId="{9BC2AF4B-B1B4-BD43-945F-54EC7D01374F}">
      <dsp:nvSpPr>
        <dsp:cNvPr id="0" name=""/>
        <dsp:cNvSpPr/>
      </dsp:nvSpPr>
      <dsp:spPr>
        <a:xfrm>
          <a:off x="7270602" y="2994"/>
          <a:ext cx="2757264" cy="1654358"/>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844550">
            <a:lnSpc>
              <a:spcPct val="90000"/>
            </a:lnSpc>
            <a:spcBef>
              <a:spcPct val="0"/>
            </a:spcBef>
            <a:spcAft>
              <a:spcPct val="35000"/>
            </a:spcAft>
            <a:buNone/>
          </a:pPr>
          <a:r>
            <a:rPr lang="en-GB" sz="1900" b="0" i="0" u="none" kern="1200" dirty="0"/>
            <a:t>Increased costs of imported flowers and eco-friendly materials.</a:t>
          </a:r>
          <a:endParaRPr lang="en-US" sz="1900" kern="1200" dirty="0"/>
        </a:p>
      </dsp:txBody>
      <dsp:txXfrm>
        <a:off x="7270602" y="2994"/>
        <a:ext cx="2757264" cy="1654358"/>
      </dsp:txXfrm>
    </dsp:sp>
    <dsp:sp modelId="{33538C87-4608-4643-99A5-31292ED28573}">
      <dsp:nvSpPr>
        <dsp:cNvPr id="0" name=""/>
        <dsp:cNvSpPr/>
      </dsp:nvSpPr>
      <dsp:spPr>
        <a:xfrm>
          <a:off x="3243197" y="3072982"/>
          <a:ext cx="603570" cy="91440"/>
        </a:xfrm>
        <a:custGeom>
          <a:avLst/>
          <a:gdLst/>
          <a:ahLst/>
          <a:cxnLst/>
          <a:rect l="0" t="0" r="0" b="0"/>
          <a:pathLst>
            <a:path>
              <a:moveTo>
                <a:pt x="0" y="45720"/>
              </a:moveTo>
              <a:lnTo>
                <a:pt x="603570" y="45720"/>
              </a:lnTo>
            </a:path>
          </a:pathLst>
        </a:custGeom>
        <a:noFill/>
        <a:ln w="6350" cap="flat" cmpd="sng" algn="ctr">
          <a:solidFill>
            <a:schemeClr val="accent2">
              <a:hueOff val="-1455363"/>
              <a:satOff val="-83928"/>
              <a:lumOff val="862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529128" y="3115531"/>
        <a:ext cx="31708" cy="6341"/>
      </dsp:txXfrm>
    </dsp:sp>
    <dsp:sp modelId="{8537511D-8DEC-394C-AFCD-6101FAEA319F}">
      <dsp:nvSpPr>
        <dsp:cNvPr id="0" name=""/>
        <dsp:cNvSpPr/>
      </dsp:nvSpPr>
      <dsp:spPr>
        <a:xfrm>
          <a:off x="487732" y="2291523"/>
          <a:ext cx="2757264" cy="1654358"/>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844550">
            <a:lnSpc>
              <a:spcPct val="90000"/>
            </a:lnSpc>
            <a:spcBef>
              <a:spcPct val="0"/>
            </a:spcBef>
            <a:spcAft>
              <a:spcPct val="35000"/>
            </a:spcAft>
            <a:buNone/>
          </a:pPr>
          <a:r>
            <a:rPr lang="en-GB" sz="1900" b="0" i="0" u="none" kern="1200" dirty="0"/>
            <a:t>Outdated website and weak online presence &amp;  Limited knowledge of digital marketing and customer engagement.</a:t>
          </a:r>
          <a:endParaRPr lang="en-US" sz="1900" kern="1200" dirty="0"/>
        </a:p>
      </dsp:txBody>
      <dsp:txXfrm>
        <a:off x="487732" y="2291523"/>
        <a:ext cx="2757264" cy="1654358"/>
      </dsp:txXfrm>
    </dsp:sp>
    <dsp:sp modelId="{43EA6357-FF5E-8841-80D7-B98EFE4B712D}">
      <dsp:nvSpPr>
        <dsp:cNvPr id="0" name=""/>
        <dsp:cNvSpPr/>
      </dsp:nvSpPr>
      <dsp:spPr>
        <a:xfrm>
          <a:off x="3879167" y="2291523"/>
          <a:ext cx="2757264" cy="1654358"/>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t" anchorCtr="0">
          <a:noAutofit/>
        </a:bodyPr>
        <a:lstStyle/>
        <a:p>
          <a:pPr marL="0" lvl="0" indent="0" algn="l" defTabSz="844550">
            <a:lnSpc>
              <a:spcPct val="90000"/>
            </a:lnSpc>
            <a:spcBef>
              <a:spcPct val="0"/>
            </a:spcBef>
            <a:spcAft>
              <a:spcPct val="35000"/>
            </a:spcAft>
            <a:buNone/>
          </a:pPr>
          <a:r>
            <a:rPr lang="en-GB" sz="1900" b="0" i="0" u="none" kern="1200" dirty="0"/>
            <a:t>Strong competition from both boutique and chain florists.</a:t>
          </a:r>
          <a:endParaRPr lang="en-US" sz="1900" kern="1200" dirty="0"/>
        </a:p>
        <a:p>
          <a:pPr marL="114300" lvl="1" indent="-114300" algn="l" defTabSz="666750">
            <a:lnSpc>
              <a:spcPct val="90000"/>
            </a:lnSpc>
            <a:spcBef>
              <a:spcPct val="0"/>
            </a:spcBef>
            <a:spcAft>
              <a:spcPct val="15000"/>
            </a:spcAft>
            <a:buChar char="•"/>
          </a:pPr>
          <a:endParaRPr lang="en-US" sz="1500" kern="1200" dirty="0"/>
        </a:p>
      </dsp:txBody>
      <dsp:txXfrm>
        <a:off x="3879167" y="2291523"/>
        <a:ext cx="2757264" cy="165435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C9C712-C984-AD4C-9659-6C10C2D11D3F}">
      <dsp:nvSpPr>
        <dsp:cNvPr id="0" name=""/>
        <dsp:cNvSpPr/>
      </dsp:nvSpPr>
      <dsp:spPr>
        <a:xfrm>
          <a:off x="5258204" y="1569919"/>
          <a:ext cx="3019667" cy="718543"/>
        </a:xfrm>
        <a:custGeom>
          <a:avLst/>
          <a:gdLst/>
          <a:ahLst/>
          <a:cxnLst/>
          <a:rect l="0" t="0" r="0" b="0"/>
          <a:pathLst>
            <a:path>
              <a:moveTo>
                <a:pt x="0" y="0"/>
              </a:moveTo>
              <a:lnTo>
                <a:pt x="0" y="489666"/>
              </a:lnTo>
              <a:lnTo>
                <a:pt x="3019667" y="489666"/>
              </a:lnTo>
              <a:lnTo>
                <a:pt x="3019667" y="718543"/>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038A552-973E-BF4A-98AA-74E2CDBE6D2C}">
      <dsp:nvSpPr>
        <dsp:cNvPr id="0" name=""/>
        <dsp:cNvSpPr/>
      </dsp:nvSpPr>
      <dsp:spPr>
        <a:xfrm>
          <a:off x="5212484" y="1569919"/>
          <a:ext cx="91440" cy="718543"/>
        </a:xfrm>
        <a:custGeom>
          <a:avLst/>
          <a:gdLst/>
          <a:ahLst/>
          <a:cxnLst/>
          <a:rect l="0" t="0" r="0" b="0"/>
          <a:pathLst>
            <a:path>
              <a:moveTo>
                <a:pt x="45720" y="0"/>
              </a:moveTo>
              <a:lnTo>
                <a:pt x="45720" y="718543"/>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DA05071-EEA6-A54A-9932-BF8F1F77669F}">
      <dsp:nvSpPr>
        <dsp:cNvPr id="0" name=""/>
        <dsp:cNvSpPr/>
      </dsp:nvSpPr>
      <dsp:spPr>
        <a:xfrm>
          <a:off x="2238537" y="1569919"/>
          <a:ext cx="3019667" cy="718543"/>
        </a:xfrm>
        <a:custGeom>
          <a:avLst/>
          <a:gdLst/>
          <a:ahLst/>
          <a:cxnLst/>
          <a:rect l="0" t="0" r="0" b="0"/>
          <a:pathLst>
            <a:path>
              <a:moveTo>
                <a:pt x="3019667" y="0"/>
              </a:moveTo>
              <a:lnTo>
                <a:pt x="3019667" y="489666"/>
              </a:lnTo>
              <a:lnTo>
                <a:pt x="0" y="489666"/>
              </a:lnTo>
              <a:lnTo>
                <a:pt x="0" y="718543"/>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4379F44-7990-3E47-9551-37F1B0B65CF0}">
      <dsp:nvSpPr>
        <dsp:cNvPr id="0" name=""/>
        <dsp:cNvSpPr/>
      </dsp:nvSpPr>
      <dsp:spPr>
        <a:xfrm>
          <a:off x="4022885" y="1065"/>
          <a:ext cx="2470636" cy="156885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D8045154-D3A9-1F4E-B93E-BCCF0C4DCEC6}">
      <dsp:nvSpPr>
        <dsp:cNvPr id="0" name=""/>
        <dsp:cNvSpPr/>
      </dsp:nvSpPr>
      <dsp:spPr>
        <a:xfrm>
          <a:off x="4297401" y="261854"/>
          <a:ext cx="2470636" cy="156885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EXTERNAL FACTORS</a:t>
          </a:r>
          <a:endParaRPr lang="en-US" sz="2300" kern="1200" dirty="0"/>
        </a:p>
      </dsp:txBody>
      <dsp:txXfrm>
        <a:off x="4343351" y="307804"/>
        <a:ext cx="2378736" cy="1476954"/>
      </dsp:txXfrm>
    </dsp:sp>
    <dsp:sp modelId="{771832B1-382B-1E48-BBF2-A97700371531}">
      <dsp:nvSpPr>
        <dsp:cNvPr id="0" name=""/>
        <dsp:cNvSpPr/>
      </dsp:nvSpPr>
      <dsp:spPr>
        <a:xfrm>
          <a:off x="1003218" y="2288463"/>
          <a:ext cx="2470636" cy="156885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E3B3D47F-98E4-4F46-B900-D407B2974BA4}">
      <dsp:nvSpPr>
        <dsp:cNvPr id="0" name=""/>
        <dsp:cNvSpPr/>
      </dsp:nvSpPr>
      <dsp:spPr>
        <a:xfrm>
          <a:off x="1277733" y="2549252"/>
          <a:ext cx="2470636" cy="1568854"/>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i="0" u="none" kern="1200" dirty="0"/>
            <a:t>Reduced local foot traffic. </a:t>
          </a:r>
          <a:endParaRPr lang="en-US" sz="2300" kern="1200" dirty="0"/>
        </a:p>
      </dsp:txBody>
      <dsp:txXfrm>
        <a:off x="1323683" y="2595202"/>
        <a:ext cx="2378736" cy="1476954"/>
      </dsp:txXfrm>
    </dsp:sp>
    <dsp:sp modelId="{AF0DF199-3510-B54B-9281-B6BE7E824DD2}">
      <dsp:nvSpPr>
        <dsp:cNvPr id="0" name=""/>
        <dsp:cNvSpPr/>
      </dsp:nvSpPr>
      <dsp:spPr>
        <a:xfrm>
          <a:off x="4022885" y="2288463"/>
          <a:ext cx="2470636" cy="156885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09FBE3FE-5AC8-F743-8881-010B1D79738C}">
      <dsp:nvSpPr>
        <dsp:cNvPr id="0" name=""/>
        <dsp:cNvSpPr/>
      </dsp:nvSpPr>
      <dsp:spPr>
        <a:xfrm>
          <a:off x="4297401" y="2549252"/>
          <a:ext cx="2470636" cy="1568854"/>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i="0" u="none" kern="1200" dirty="0"/>
            <a:t>Customers moving to online shopping</a:t>
          </a:r>
          <a:endParaRPr lang="en-US" sz="2300" kern="1200" dirty="0"/>
        </a:p>
      </dsp:txBody>
      <dsp:txXfrm>
        <a:off x="4343351" y="2595202"/>
        <a:ext cx="2378736" cy="1476954"/>
      </dsp:txXfrm>
    </dsp:sp>
    <dsp:sp modelId="{35C52664-1FF2-824E-AA3A-782C627D9AEE}">
      <dsp:nvSpPr>
        <dsp:cNvPr id="0" name=""/>
        <dsp:cNvSpPr/>
      </dsp:nvSpPr>
      <dsp:spPr>
        <a:xfrm>
          <a:off x="7042553" y="2288463"/>
          <a:ext cx="2470636" cy="156885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9DD22A84-E4EB-3F48-9A94-AF02FEBD644F}">
      <dsp:nvSpPr>
        <dsp:cNvPr id="0" name=""/>
        <dsp:cNvSpPr/>
      </dsp:nvSpPr>
      <dsp:spPr>
        <a:xfrm>
          <a:off x="7317068" y="2549252"/>
          <a:ext cx="2470636" cy="1568854"/>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i="0" u="none" kern="1200" dirty="0"/>
            <a:t>Strong competition from online and chain florists</a:t>
          </a:r>
          <a:endParaRPr lang="en-US" sz="2300" kern="1200" dirty="0"/>
        </a:p>
      </dsp:txBody>
      <dsp:txXfrm>
        <a:off x="7363018" y="2595202"/>
        <a:ext cx="2378736" cy="147695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C9C712-C984-AD4C-9659-6C10C2D11D3F}">
      <dsp:nvSpPr>
        <dsp:cNvPr id="0" name=""/>
        <dsp:cNvSpPr/>
      </dsp:nvSpPr>
      <dsp:spPr>
        <a:xfrm>
          <a:off x="5316039" y="1570381"/>
          <a:ext cx="3016815" cy="717864"/>
        </a:xfrm>
        <a:custGeom>
          <a:avLst/>
          <a:gdLst/>
          <a:ahLst/>
          <a:cxnLst/>
          <a:rect l="0" t="0" r="0" b="0"/>
          <a:pathLst>
            <a:path>
              <a:moveTo>
                <a:pt x="0" y="0"/>
              </a:moveTo>
              <a:lnTo>
                <a:pt x="0" y="489204"/>
              </a:lnTo>
              <a:lnTo>
                <a:pt x="3016815" y="489204"/>
              </a:lnTo>
              <a:lnTo>
                <a:pt x="3016815" y="717864"/>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038A552-973E-BF4A-98AA-74E2CDBE6D2C}">
      <dsp:nvSpPr>
        <dsp:cNvPr id="0" name=""/>
        <dsp:cNvSpPr/>
      </dsp:nvSpPr>
      <dsp:spPr>
        <a:xfrm>
          <a:off x="5270319" y="1570381"/>
          <a:ext cx="91440" cy="717864"/>
        </a:xfrm>
        <a:custGeom>
          <a:avLst/>
          <a:gdLst/>
          <a:ahLst/>
          <a:cxnLst/>
          <a:rect l="0" t="0" r="0" b="0"/>
          <a:pathLst>
            <a:path>
              <a:moveTo>
                <a:pt x="45720" y="0"/>
              </a:moveTo>
              <a:lnTo>
                <a:pt x="45720" y="717864"/>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DA05071-EEA6-A54A-9932-BF8F1F77669F}">
      <dsp:nvSpPr>
        <dsp:cNvPr id="0" name=""/>
        <dsp:cNvSpPr/>
      </dsp:nvSpPr>
      <dsp:spPr>
        <a:xfrm>
          <a:off x="2299223" y="1570381"/>
          <a:ext cx="3016815" cy="717864"/>
        </a:xfrm>
        <a:custGeom>
          <a:avLst/>
          <a:gdLst/>
          <a:ahLst/>
          <a:cxnLst/>
          <a:rect l="0" t="0" r="0" b="0"/>
          <a:pathLst>
            <a:path>
              <a:moveTo>
                <a:pt x="3016815" y="0"/>
              </a:moveTo>
              <a:lnTo>
                <a:pt x="3016815" y="489204"/>
              </a:lnTo>
              <a:lnTo>
                <a:pt x="0" y="489204"/>
              </a:lnTo>
              <a:lnTo>
                <a:pt x="0" y="717864"/>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4379F44-7990-3E47-9551-37F1B0B65CF0}">
      <dsp:nvSpPr>
        <dsp:cNvPr id="0" name=""/>
        <dsp:cNvSpPr/>
      </dsp:nvSpPr>
      <dsp:spPr>
        <a:xfrm>
          <a:off x="4081887" y="3009"/>
          <a:ext cx="2468303" cy="156737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D8045154-D3A9-1F4E-B93E-BCCF0C4DCEC6}">
      <dsp:nvSpPr>
        <dsp:cNvPr id="0" name=""/>
        <dsp:cNvSpPr/>
      </dsp:nvSpPr>
      <dsp:spPr>
        <a:xfrm>
          <a:off x="4356143" y="263552"/>
          <a:ext cx="2468303" cy="156737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INTERNAL FACTORS</a:t>
          </a:r>
          <a:endParaRPr lang="en-US" sz="2300" kern="1200" dirty="0"/>
        </a:p>
      </dsp:txBody>
      <dsp:txXfrm>
        <a:off x="4402050" y="309459"/>
        <a:ext cx="2376489" cy="1475558"/>
      </dsp:txXfrm>
    </dsp:sp>
    <dsp:sp modelId="{771832B1-382B-1E48-BBF2-A97700371531}">
      <dsp:nvSpPr>
        <dsp:cNvPr id="0" name=""/>
        <dsp:cNvSpPr/>
      </dsp:nvSpPr>
      <dsp:spPr>
        <a:xfrm>
          <a:off x="1065071" y="2288246"/>
          <a:ext cx="2468303" cy="156737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E3B3D47F-98E4-4F46-B900-D407B2974BA4}">
      <dsp:nvSpPr>
        <dsp:cNvPr id="0" name=""/>
        <dsp:cNvSpPr/>
      </dsp:nvSpPr>
      <dsp:spPr>
        <a:xfrm>
          <a:off x="1339327" y="2548790"/>
          <a:ext cx="2468303" cy="1567372"/>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i="0" u="none" kern="1200" dirty="0"/>
            <a:t>Outdated website and poor digital marketing</a:t>
          </a:r>
          <a:endParaRPr lang="en-US" sz="2300" kern="1200" dirty="0"/>
        </a:p>
      </dsp:txBody>
      <dsp:txXfrm>
        <a:off x="1385234" y="2594697"/>
        <a:ext cx="2376489" cy="1475558"/>
      </dsp:txXfrm>
    </dsp:sp>
    <dsp:sp modelId="{AF0DF199-3510-B54B-9281-B6BE7E824DD2}">
      <dsp:nvSpPr>
        <dsp:cNvPr id="0" name=""/>
        <dsp:cNvSpPr/>
      </dsp:nvSpPr>
      <dsp:spPr>
        <a:xfrm>
          <a:off x="4081887" y="2288246"/>
          <a:ext cx="2468303" cy="156737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09FBE3FE-5AC8-F743-8881-010B1D79738C}">
      <dsp:nvSpPr>
        <dsp:cNvPr id="0" name=""/>
        <dsp:cNvSpPr/>
      </dsp:nvSpPr>
      <dsp:spPr>
        <a:xfrm>
          <a:off x="4356143" y="2548790"/>
          <a:ext cx="2468303" cy="1567372"/>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i="0" u="none" kern="1200" dirty="0"/>
            <a:t>Reliance on walk-in customers only</a:t>
          </a:r>
          <a:endParaRPr lang="en-US" sz="2300" kern="1200" dirty="0"/>
        </a:p>
      </dsp:txBody>
      <dsp:txXfrm>
        <a:off x="4402050" y="2594697"/>
        <a:ext cx="2376489" cy="1475558"/>
      </dsp:txXfrm>
    </dsp:sp>
    <dsp:sp modelId="{35C52664-1FF2-824E-AA3A-782C627D9AEE}">
      <dsp:nvSpPr>
        <dsp:cNvPr id="0" name=""/>
        <dsp:cNvSpPr/>
      </dsp:nvSpPr>
      <dsp:spPr>
        <a:xfrm>
          <a:off x="7098702" y="2288246"/>
          <a:ext cx="2468303" cy="156737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9DD22A84-E4EB-3F48-9A94-AF02FEBD644F}">
      <dsp:nvSpPr>
        <dsp:cNvPr id="0" name=""/>
        <dsp:cNvSpPr/>
      </dsp:nvSpPr>
      <dsp:spPr>
        <a:xfrm>
          <a:off x="7372958" y="2548790"/>
          <a:ext cx="2468303" cy="1567372"/>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i="0" u="none" kern="1200" dirty="0"/>
            <a:t>Rising operational costs (rent, materials, packaging ) </a:t>
          </a:r>
          <a:endParaRPr lang="en-US" sz="2300" kern="1200" dirty="0"/>
        </a:p>
      </dsp:txBody>
      <dsp:txXfrm>
        <a:off x="7418865" y="2594697"/>
        <a:ext cx="2376489" cy="1475558"/>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F33E40-C05A-C940-BF77-FCC692EC8F09}" type="datetimeFigureOut">
              <a:rPr lang="en-US" smtClean="0"/>
              <a:t>10/12/2025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2B3569-804E-5C48-9BA9-35B3A6EC20BE}" type="slidenum">
              <a:rPr lang="en-US" smtClean="0"/>
              <a:t>‹#›</a:t>
            </a:fld>
            <a:endParaRPr lang="en-US"/>
          </a:p>
        </p:txBody>
      </p:sp>
    </p:spTree>
    <p:extLst>
      <p:ext uri="{BB962C8B-B14F-4D97-AF65-F5344CB8AC3E}">
        <p14:creationId xmlns:p14="http://schemas.microsoft.com/office/powerpoint/2010/main" val="38618582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72B3569-804E-5C48-9BA9-35B3A6EC20BE}" type="slidenum">
              <a:rPr lang="en-US" smtClean="0"/>
              <a:t>4</a:t>
            </a:fld>
            <a:endParaRPr lang="en-US"/>
          </a:p>
        </p:txBody>
      </p:sp>
    </p:spTree>
    <p:extLst>
      <p:ext uri="{BB962C8B-B14F-4D97-AF65-F5344CB8AC3E}">
        <p14:creationId xmlns:p14="http://schemas.microsoft.com/office/powerpoint/2010/main" val="25056973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72B3569-804E-5C48-9BA9-35B3A6EC20BE}" type="slidenum">
              <a:rPr lang="en-US" smtClean="0"/>
              <a:t>11</a:t>
            </a:fld>
            <a:endParaRPr lang="en-US"/>
          </a:p>
        </p:txBody>
      </p:sp>
    </p:spTree>
    <p:extLst>
      <p:ext uri="{BB962C8B-B14F-4D97-AF65-F5344CB8AC3E}">
        <p14:creationId xmlns:p14="http://schemas.microsoft.com/office/powerpoint/2010/main" val="41584190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12/10/2025</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756D79F6-F376-F425-E6A9-7F52CB5D8009}"/>
              </a:ext>
            </a:extLst>
          </p:cNvPr>
          <p:cNvPicPr>
            <a:picLocks noChangeAspect="1"/>
          </p:cNvPicPr>
          <p:nvPr/>
        </p:nvPicPr>
        <p:blipFill>
          <a:blip r:embed="rId2"/>
          <a:srcRect b="15730"/>
          <a:stretch>
            <a:fillRect/>
          </a:stretch>
        </p:blipFill>
        <p:spPr>
          <a:xfrm>
            <a:off x="20" y="10"/>
            <a:ext cx="12191980" cy="6857990"/>
          </a:xfrm>
          <a:prstGeom prst="rect">
            <a:avLst/>
          </a:prstGeom>
        </p:spPr>
      </p:pic>
      <p:sp>
        <p:nvSpPr>
          <p:cNvPr id="26" name="Rectangle 25">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6" name="TextBox 3">
            <a:extLst>
              <a:ext uri="{FF2B5EF4-FFF2-40B4-BE49-F238E27FC236}">
                <a16:creationId xmlns:a16="http://schemas.microsoft.com/office/drawing/2014/main" id="{6D7643BD-8FE4-E81B-2582-F0D9FBAFAEB5}"/>
              </a:ext>
            </a:extLst>
          </p:cNvPr>
          <p:cNvGraphicFramePr/>
          <p:nvPr>
            <p:extLst>
              <p:ext uri="{D42A27DB-BD31-4B8C-83A1-F6EECF244321}">
                <p14:modId xmlns:p14="http://schemas.microsoft.com/office/powerpoint/2010/main" val="45919767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5D2442B-A461-6F5A-1CAC-A28B5F1D18E7}"/>
            </a:ext>
          </a:extLst>
        </p:cNvPr>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DDE730AC-F87F-CC64-1075-CA1F6D80C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A9C99B-01AA-2395-F4DC-4AA4E94A5E47}"/>
              </a:ext>
            </a:extLst>
          </p:cNvPr>
          <p:cNvSpPr>
            <a:spLocks noGrp="1"/>
          </p:cNvSpPr>
          <p:nvPr>
            <p:ph type="title"/>
          </p:nvPr>
        </p:nvSpPr>
        <p:spPr>
          <a:xfrm>
            <a:off x="838200" y="557188"/>
            <a:ext cx="10515600" cy="1133499"/>
          </a:xfrm>
        </p:spPr>
        <p:txBody>
          <a:bodyPr>
            <a:normAutofit/>
          </a:bodyPr>
          <a:lstStyle/>
          <a:p>
            <a:pPr algn="ctr"/>
            <a:r>
              <a:rPr lang="en-GB" sz="5200" b="1" dirty="0">
                <a:latin typeface="Arial" panose="020B0604020202020204" pitchFamily="34" charset="0"/>
                <a:cs typeface="Arial" panose="020B0604020202020204" pitchFamily="34" charset="0"/>
              </a:rPr>
              <a:t>PRESENTATION OVERVIEW</a:t>
            </a:r>
          </a:p>
        </p:txBody>
      </p:sp>
      <p:graphicFrame>
        <p:nvGraphicFramePr>
          <p:cNvPr id="5" name="Content Placeholder 2">
            <a:extLst>
              <a:ext uri="{FF2B5EF4-FFF2-40B4-BE49-F238E27FC236}">
                <a16:creationId xmlns:a16="http://schemas.microsoft.com/office/drawing/2014/main" id="{3433E423-18C7-1309-9D6E-97FA5C853813}"/>
              </a:ext>
            </a:extLst>
          </p:cNvPr>
          <p:cNvGraphicFramePr>
            <a:graphicFrameLocks noGrp="1"/>
          </p:cNvGraphicFramePr>
          <p:nvPr>
            <p:ph idx="1"/>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883259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640080" y="325369"/>
            <a:ext cx="4368602" cy="1956841"/>
          </a:xfrm>
        </p:spPr>
        <p:txBody>
          <a:bodyPr anchor="b">
            <a:normAutofit/>
          </a:bodyPr>
          <a:lstStyle/>
          <a:p>
            <a:r>
              <a:rPr lang="en-GB" sz="3400" b="1" dirty="0">
                <a:latin typeface="Arial" panose="020B0604020202020204" pitchFamily="34" charset="0"/>
                <a:cs typeface="Arial" panose="020B0604020202020204" pitchFamily="34" charset="0"/>
              </a:rPr>
              <a:t>COMPANY OVERVIEW</a:t>
            </a:r>
            <a:br>
              <a:rPr lang="en-GB" sz="3400" b="1" dirty="0">
                <a:latin typeface="Arial" panose="020B0604020202020204" pitchFamily="34" charset="0"/>
                <a:cs typeface="Arial" panose="020B0604020202020204" pitchFamily="34" charset="0"/>
              </a:rPr>
            </a:br>
            <a:r>
              <a:rPr lang="en-GB" sz="3400" b="1" dirty="0">
                <a:latin typeface="Arial" panose="020B0604020202020204" pitchFamily="34" charset="0"/>
                <a:cs typeface="Arial" panose="020B0604020202020204" pitchFamily="34" charset="0"/>
              </a:rPr>
              <a:t>Green Havan Florists</a:t>
            </a:r>
            <a:endParaRPr lang="en-GB" sz="3400" dirty="0"/>
          </a:p>
        </p:txBody>
      </p:sp>
      <p:sp>
        <p:nvSpPr>
          <p:cNvPr id="5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640080" y="2872899"/>
            <a:ext cx="4243589" cy="3320668"/>
          </a:xfrm>
        </p:spPr>
        <p:txBody>
          <a:bodyPr>
            <a:normAutofit/>
          </a:bodyPr>
          <a:lstStyle/>
          <a:p>
            <a:r>
              <a:rPr lang="en-GB" sz="1200" dirty="0"/>
              <a:t>Green Haven Florists is a small, independent flower shop located in Norwich, founded in 2016 by Liam and Priya Patel. The business became well known for its unique, handmade flower arrangements, eco-friendly packaging, and strong connection with the local community. For several years, the shop was very successful and had a loyal customer base, including both walk-in and corporate clients.</a:t>
            </a:r>
            <a:r>
              <a:rPr lang="en-US" altLang="en-US" sz="1200" dirty="0">
                <a:latin typeface="-webkit-standard"/>
              </a:rPr>
              <a:t> </a:t>
            </a:r>
          </a:p>
          <a:p>
            <a:r>
              <a:rPr lang="en-US" altLang="en-US" sz="1200" dirty="0">
                <a:latin typeface="-webkit-standard"/>
              </a:rPr>
              <a:t>However, in the past year, Green Haven has seen a </a:t>
            </a:r>
            <a:r>
              <a:rPr lang="en-US" altLang="en-US" sz="1200" dirty="0"/>
              <a:t>30% drop in in-store sales</a:t>
            </a:r>
            <a:r>
              <a:rPr lang="en-US" altLang="en-US" sz="1200" dirty="0">
                <a:latin typeface="-webkit-standard"/>
              </a:rPr>
              <a:t>, rising costs for flowers and sustainable materials, and increased competition from online flower retailers offering cheaper prices and faster delivery. Their website is also outdated, and their digital marketing is very limited.</a:t>
            </a:r>
            <a:br>
              <a:rPr lang="en-US" altLang="en-US" sz="1200" dirty="0"/>
            </a:br>
            <a:r>
              <a:rPr lang="en-US" altLang="en-US" sz="1200" dirty="0">
                <a:latin typeface="-webkit-standard"/>
              </a:rPr>
              <a:t>Because of these challenges, the owners are now trying to </a:t>
            </a:r>
            <a:r>
              <a:rPr lang="en-US" altLang="en-US" sz="1200" dirty="0"/>
              <a:t>identify the main issues and root causes</a:t>
            </a:r>
            <a:r>
              <a:rPr lang="en-US" altLang="en-US" sz="1200" dirty="0">
                <a:latin typeface="-webkit-standard"/>
              </a:rPr>
              <a:t> behind their decline so they can make better business decisions for the future.</a:t>
            </a:r>
            <a:endParaRPr lang="en-US" altLang="en-US" sz="1200" dirty="0">
              <a:latin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pic>
        <p:nvPicPr>
          <p:cNvPr id="4" name="Picture 3" descr="Different types of flowers">
            <a:extLst>
              <a:ext uri="{FF2B5EF4-FFF2-40B4-BE49-F238E27FC236}">
                <a16:creationId xmlns:a16="http://schemas.microsoft.com/office/drawing/2014/main" id="{478E1DA5-8C15-95D2-99E7-FC613AA5F795}"/>
              </a:ext>
            </a:extLst>
          </p:cNvPr>
          <p:cNvPicPr>
            <a:picLocks noChangeAspect="1"/>
          </p:cNvPicPr>
          <p:nvPr/>
        </p:nvPicPr>
        <p:blipFill>
          <a:blip r:embed="rId2"/>
          <a:srcRect l="16524" r="16523"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838200" y="557188"/>
            <a:ext cx="10864174" cy="1133499"/>
          </a:xfrm>
        </p:spPr>
        <p:txBody>
          <a:bodyPr>
            <a:normAutofit/>
          </a:bodyPr>
          <a:lstStyle/>
          <a:p>
            <a:pPr algn="ctr"/>
            <a:r>
              <a:rPr lang="en-GB" sz="4000" b="1" dirty="0">
                <a:latin typeface="Arial" panose="020B0604020202020204" pitchFamily="34" charset="0"/>
                <a:cs typeface="Arial" panose="020B0604020202020204" pitchFamily="34" charset="0"/>
              </a:rPr>
              <a:t>GREEN HAVEN FLORISTS ROOT PROBLEM</a:t>
            </a:r>
          </a:p>
        </p:txBody>
      </p:sp>
      <p:graphicFrame>
        <p:nvGraphicFramePr>
          <p:cNvPr id="5" name="Content Placeholder 2">
            <a:extLst>
              <a:ext uri="{FF2B5EF4-FFF2-40B4-BE49-F238E27FC236}">
                <a16:creationId xmlns:a16="http://schemas.microsoft.com/office/drawing/2014/main" id="{090813FA-E9EC-D5AE-CCB1-49F110D2034D}"/>
              </a:ext>
            </a:extLst>
          </p:cNvPr>
          <p:cNvGraphicFramePr>
            <a:graphicFrameLocks noGrp="1"/>
          </p:cNvGraphicFramePr>
          <p:nvPr>
            <p:ph idx="1"/>
            <p:extLst>
              <p:ext uri="{D42A27DB-BD31-4B8C-83A1-F6EECF244321}">
                <p14:modId xmlns:p14="http://schemas.microsoft.com/office/powerpoint/2010/main" val="3950792379"/>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210230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CFDB92A-4E6D-A87D-2B06-F713CFFF0539}"/>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3D8020-BA39-F07A-1657-905D6BD392FF}"/>
              </a:ext>
            </a:extLst>
          </p:cNvPr>
          <p:cNvSpPr>
            <a:spLocks noGrp="1"/>
          </p:cNvSpPr>
          <p:nvPr>
            <p:ph type="title"/>
          </p:nvPr>
        </p:nvSpPr>
        <p:spPr>
          <a:xfrm>
            <a:off x="838200" y="365125"/>
            <a:ext cx="10515600" cy="1325563"/>
          </a:xfrm>
        </p:spPr>
        <p:txBody>
          <a:bodyPr>
            <a:normAutofit/>
          </a:bodyPr>
          <a:lstStyle/>
          <a:p>
            <a:pPr lvl="0"/>
            <a:r>
              <a:rPr lang="en-GB" sz="4200" b="1" dirty="0"/>
              <a:t>REASONS THAT ARE CONTRIBUTING TO THIS DECLINE IN SALES.</a:t>
            </a:r>
            <a:endParaRPr lang="en-US" sz="4200" b="1" dirty="0"/>
          </a:p>
        </p:txBody>
      </p:sp>
      <p:sp>
        <p:nvSpPr>
          <p:cNvPr id="19"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F4F9B80-FEF6-E6B6-3DE9-979E84D7AB59}"/>
              </a:ext>
            </a:extLst>
          </p:cNvPr>
          <p:cNvGraphicFramePr>
            <a:graphicFrameLocks noGrp="1"/>
          </p:cNvGraphicFramePr>
          <p:nvPr>
            <p:ph idx="1"/>
            <p:extLst>
              <p:ext uri="{D42A27DB-BD31-4B8C-83A1-F6EECF244321}">
                <p14:modId xmlns:p14="http://schemas.microsoft.com/office/powerpoint/2010/main" val="1593989557"/>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47675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B67ECC8-4AA0-4A09-154B-CECFBCD60D66}"/>
            </a:ext>
          </a:extLst>
        </p:cNvPr>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84C106-F1B6-B942-BDA0-A79BCC67EF4A}"/>
              </a:ext>
            </a:extLst>
          </p:cNvPr>
          <p:cNvSpPr>
            <a:spLocks noGrp="1"/>
          </p:cNvSpPr>
          <p:nvPr>
            <p:ph type="title"/>
          </p:nvPr>
        </p:nvSpPr>
        <p:spPr>
          <a:xfrm>
            <a:off x="572493" y="238539"/>
            <a:ext cx="11018520" cy="1434415"/>
          </a:xfrm>
        </p:spPr>
        <p:txBody>
          <a:bodyPr anchor="b">
            <a:normAutofit/>
          </a:bodyPr>
          <a:lstStyle/>
          <a:p>
            <a:pPr lvl="0"/>
            <a:r>
              <a:rPr lang="en-GB" sz="4600" b="1" dirty="0"/>
              <a:t>THE NATURE AND SCOPE OF THESE PROBLEMS.</a:t>
            </a:r>
            <a:endParaRPr lang="en-US" sz="4600" b="1" dirty="0"/>
          </a:p>
        </p:txBody>
      </p:sp>
      <p:sp>
        <p:nvSpPr>
          <p:cNvPr id="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CA5630B6-7E0C-2998-7A22-3FB8F0D3B546}"/>
              </a:ext>
            </a:extLst>
          </p:cNvPr>
          <p:cNvGraphicFramePr>
            <a:graphicFrameLocks/>
          </p:cNvGraphicFramePr>
          <p:nvPr>
            <p:extLst>
              <p:ext uri="{D42A27DB-BD31-4B8C-83A1-F6EECF244321}">
                <p14:modId xmlns:p14="http://schemas.microsoft.com/office/powerpoint/2010/main" val="1297018117"/>
              </p:ext>
            </p:extLst>
          </p:nvPr>
        </p:nvGraphicFramePr>
        <p:xfrm>
          <a:off x="572493" y="2071316"/>
          <a:ext cx="10790924" cy="4119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02150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5B66B4B-E876-9DA7-D1BC-D05022BE64CD}"/>
            </a:ext>
          </a:extLst>
        </p:cNvPr>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EF3ECEA-E1B1-8192-294F-AF3F9908F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A3F001-7DD1-8184-B618-5064E75DDE9D}"/>
              </a:ext>
            </a:extLst>
          </p:cNvPr>
          <p:cNvSpPr>
            <a:spLocks noGrp="1"/>
          </p:cNvSpPr>
          <p:nvPr>
            <p:ph type="title"/>
          </p:nvPr>
        </p:nvSpPr>
        <p:spPr>
          <a:xfrm>
            <a:off x="572493" y="238539"/>
            <a:ext cx="11018520" cy="1434415"/>
          </a:xfrm>
        </p:spPr>
        <p:txBody>
          <a:bodyPr anchor="b">
            <a:normAutofit/>
          </a:bodyPr>
          <a:lstStyle/>
          <a:p>
            <a:pPr lvl="0"/>
            <a:r>
              <a:rPr lang="en-GB" sz="4600" b="1" dirty="0"/>
              <a:t>THE NATURE AND SCOPE OF THESE PROBLEMS.</a:t>
            </a:r>
            <a:endParaRPr lang="en-US" sz="4600" b="1" dirty="0"/>
          </a:p>
        </p:txBody>
      </p:sp>
      <p:sp>
        <p:nvSpPr>
          <p:cNvPr id="33" name="sketchy line">
            <a:extLst>
              <a:ext uri="{FF2B5EF4-FFF2-40B4-BE49-F238E27FC236}">
                <a16:creationId xmlns:a16="http://schemas.microsoft.com/office/drawing/2014/main" id="{8C7923A7-5CE2-1E14-DC5A-DBFA2C4A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6BCDFC4F-1FF3-CA17-ADAF-2B0B882699C2}"/>
              </a:ext>
            </a:extLst>
          </p:cNvPr>
          <p:cNvGraphicFramePr>
            <a:graphicFrameLocks/>
          </p:cNvGraphicFramePr>
          <p:nvPr>
            <p:extLst>
              <p:ext uri="{D42A27DB-BD31-4B8C-83A1-F6EECF244321}">
                <p14:modId xmlns:p14="http://schemas.microsoft.com/office/powerpoint/2010/main" val="2692802734"/>
              </p:ext>
            </p:extLst>
          </p:nvPr>
        </p:nvGraphicFramePr>
        <p:xfrm>
          <a:off x="572493" y="2071316"/>
          <a:ext cx="10906334" cy="4119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97632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930E851-4B2C-1B06-64F2-08CB6644189A}"/>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5E1AF5-60CB-8573-9DFC-82F053FD20D8}"/>
              </a:ext>
            </a:extLst>
          </p:cNvPr>
          <p:cNvSpPr>
            <a:spLocks noGrp="1"/>
          </p:cNvSpPr>
          <p:nvPr>
            <p:ph type="title"/>
          </p:nvPr>
        </p:nvSpPr>
        <p:spPr>
          <a:xfrm>
            <a:off x="630936" y="640080"/>
            <a:ext cx="4818888" cy="1481328"/>
          </a:xfrm>
        </p:spPr>
        <p:txBody>
          <a:bodyPr anchor="b">
            <a:normAutofit/>
          </a:bodyPr>
          <a:lstStyle/>
          <a:p>
            <a:r>
              <a:rPr lang="en-US" altLang="en-US" sz="3000">
                <a:latin typeface="Arial" panose="020B0604020202020204" pitchFamily="34" charset="0"/>
              </a:rPr>
              <a:t> </a:t>
            </a:r>
            <a:r>
              <a:rPr lang="en-US" altLang="en-US" sz="3000" b="1">
                <a:latin typeface="Arial" panose="020B0604020202020204" pitchFamily="34" charset="0"/>
              </a:rPr>
              <a:t>5W2H </a:t>
            </a:r>
            <a:r>
              <a:rPr lang="en-GB" sz="3000" b="1">
                <a:latin typeface="Arial" panose="020B0604020202020204" pitchFamily="34" charset="0"/>
                <a:cs typeface="Arial" panose="020B0604020202020204" pitchFamily="34" charset="0"/>
              </a:rPr>
              <a:t>FRAMEWORK</a:t>
            </a:r>
            <a:br>
              <a:rPr lang="en-GB" sz="3000" b="1">
                <a:latin typeface="Arial" panose="020B0604020202020204" pitchFamily="34" charset="0"/>
                <a:cs typeface="Arial" panose="020B0604020202020204" pitchFamily="34" charset="0"/>
              </a:rPr>
            </a:br>
            <a:br>
              <a:rPr lang="en-GB" sz="3000" b="1">
                <a:latin typeface="Arial" panose="020B0604020202020204" pitchFamily="34" charset="0"/>
                <a:cs typeface="Arial" panose="020B0604020202020204" pitchFamily="34" charset="0"/>
              </a:rPr>
            </a:br>
            <a:endParaRPr lang="en-GB" sz="3000" b="1">
              <a:latin typeface="Arial" panose="020B0604020202020204" pitchFamily="34" charset="0"/>
              <a:cs typeface="Arial" panose="020B0604020202020204" pitchFamily="34" charset="0"/>
            </a:endParaRPr>
          </a:p>
        </p:txBody>
      </p:sp>
      <p:sp>
        <p:nvSpPr>
          <p:cNvPr id="23"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92941D17-DE0D-5352-1EF7-F57712A1D7CB}"/>
              </a:ext>
            </a:extLst>
          </p:cNvPr>
          <p:cNvSpPr>
            <a:spLocks noGrp="1"/>
          </p:cNvSpPr>
          <p:nvPr>
            <p:ph idx="1"/>
          </p:nvPr>
        </p:nvSpPr>
        <p:spPr>
          <a:xfrm>
            <a:off x="630936" y="2660904"/>
            <a:ext cx="4818888" cy="3547872"/>
          </a:xfrm>
        </p:spPr>
        <p:txBody>
          <a:bodyPr anchor="t">
            <a:normAutofit/>
          </a:bodyPr>
          <a:lstStyle/>
          <a:p>
            <a:pPr marL="0" lvl="0" indent="0" eaLnBrk="0" fontAlgn="base" hangingPunct="0">
              <a:spcBef>
                <a:spcPct val="0"/>
              </a:spcBef>
              <a:spcAft>
                <a:spcPct val="0"/>
              </a:spcAft>
              <a:buNone/>
            </a:pPr>
            <a:r>
              <a:rPr lang="en-US" altLang="en-US" sz="1200" dirty="0">
                <a:latin typeface="Arial" panose="020B0604020202020204" pitchFamily="34" charset="0"/>
              </a:rPr>
              <a:t>The </a:t>
            </a:r>
            <a:r>
              <a:rPr lang="en-US" altLang="en-US" sz="1200" b="1" dirty="0">
                <a:latin typeface="Arial" panose="020B0604020202020204" pitchFamily="34" charset="0"/>
              </a:rPr>
              <a:t>5W2H framework</a:t>
            </a:r>
            <a:r>
              <a:rPr lang="en-US" altLang="en-US" sz="1200" dirty="0">
                <a:latin typeface="Arial" panose="020B0604020202020204" pitchFamily="34" charset="0"/>
              </a:rPr>
              <a:t> is a simple problem-solving and planning tool used to understand a situation clearly by asking seven key questions: </a:t>
            </a:r>
            <a:r>
              <a:rPr lang="en-US" altLang="en-US" sz="1200" b="1" dirty="0">
                <a:latin typeface="Arial" panose="020B0604020202020204" pitchFamily="34" charset="0"/>
              </a:rPr>
              <a:t>What, Why, Where, When, Who, How, and How Much</a:t>
            </a:r>
            <a:r>
              <a:rPr lang="en-US" altLang="en-US" sz="1200" dirty="0">
                <a:latin typeface="Arial" panose="020B0604020202020204" pitchFamily="34" charset="0"/>
              </a:rPr>
              <a:t>. </a:t>
            </a:r>
          </a:p>
          <a:p>
            <a:pPr marL="0" lvl="0" indent="0" eaLnBrk="0" fontAlgn="base" hangingPunct="0">
              <a:spcBef>
                <a:spcPct val="0"/>
              </a:spcBef>
              <a:spcAft>
                <a:spcPct val="0"/>
              </a:spcAft>
              <a:buNone/>
            </a:pPr>
            <a:endParaRPr lang="en-US" altLang="en-US" sz="1200" dirty="0">
              <a:latin typeface="Arial" panose="020B0604020202020204" pitchFamily="34" charset="0"/>
            </a:endParaRPr>
          </a:p>
          <a:p>
            <a:pPr marL="0" lvl="0" indent="0" eaLnBrk="0" fontAlgn="base" hangingPunct="0">
              <a:spcBef>
                <a:spcPct val="0"/>
              </a:spcBef>
              <a:spcAft>
                <a:spcPct val="0"/>
              </a:spcAft>
              <a:buNone/>
            </a:pPr>
            <a:r>
              <a:rPr lang="en-US" altLang="en-US" sz="1200" dirty="0">
                <a:latin typeface="Arial" panose="020B0604020202020204" pitchFamily="34" charset="0"/>
              </a:rPr>
              <a:t>It helps businesses look at a problem from different angles to identify its nature, scope, and possible causes. </a:t>
            </a:r>
          </a:p>
          <a:p>
            <a:pPr marL="0" lvl="0" indent="0" eaLnBrk="0" fontAlgn="base" hangingPunct="0">
              <a:spcBef>
                <a:spcPct val="0"/>
              </a:spcBef>
              <a:spcAft>
                <a:spcPct val="0"/>
              </a:spcAft>
              <a:buNone/>
            </a:pPr>
            <a:endParaRPr lang="en-US" altLang="en-US" sz="1200" dirty="0">
              <a:latin typeface="Arial" panose="020B0604020202020204" pitchFamily="34" charset="0"/>
            </a:endParaRPr>
          </a:p>
          <a:p>
            <a:pPr marL="0" lvl="0" indent="0" eaLnBrk="0" fontAlgn="base" hangingPunct="0">
              <a:spcBef>
                <a:spcPct val="0"/>
              </a:spcBef>
              <a:spcAft>
                <a:spcPct val="0"/>
              </a:spcAft>
              <a:buNone/>
            </a:pPr>
            <a:r>
              <a:rPr lang="en-US" altLang="en-US" sz="1200" dirty="0">
                <a:latin typeface="Arial" panose="020B0604020202020204" pitchFamily="34" charset="0"/>
              </a:rPr>
              <a:t>The framework is often used in management, project planning, and quality improvement to ensure that every important detail is considered before taking action. For example, Green Haven Florists can use the 5W2H method to </a:t>
            </a:r>
            <a:r>
              <a:rPr lang="en-US" altLang="en-US" sz="1200" dirty="0" err="1">
                <a:latin typeface="Arial" panose="020B0604020202020204" pitchFamily="34" charset="0"/>
              </a:rPr>
              <a:t>analyse</a:t>
            </a:r>
            <a:r>
              <a:rPr lang="en-US" altLang="en-US" sz="1200" dirty="0">
                <a:latin typeface="Arial" panose="020B0604020202020204" pitchFamily="34" charset="0"/>
              </a:rPr>
              <a:t> their decline in sales by asking what the problem is, why it happened, where it occurs, who is affected, when it started, how it developed, and how much it impacts revenue. The benefits of this framework are that it is easy to use, encourages structured thinking, and provides a clear understanding of the problem. However, one criticism is that it can be too basic for complex business issues, as it does not provide deeper analysis or </a:t>
            </a:r>
            <a:r>
              <a:rPr lang="en-US" altLang="en-US" sz="1200" dirty="0" err="1">
                <a:latin typeface="Arial" panose="020B0604020202020204" pitchFamily="34" charset="0"/>
              </a:rPr>
              <a:t>prioritisation</a:t>
            </a:r>
            <a:r>
              <a:rPr lang="en-US" altLang="en-US" sz="1200" dirty="0">
                <a:latin typeface="Arial" panose="020B0604020202020204" pitchFamily="34" charset="0"/>
              </a:rPr>
              <a:t> of causes (Gibson et al., 2018; MindTools, 2023; ASQ, 2022).</a:t>
            </a:r>
          </a:p>
          <a:p>
            <a:endParaRPr lang="en-US" sz="1200" dirty="0"/>
          </a:p>
        </p:txBody>
      </p:sp>
      <p:pic>
        <p:nvPicPr>
          <p:cNvPr id="4" name="Picture 3" descr="Several colorful rectangular speech bubbles with white text&#10;&#10;AI-generated content may be incorrect.">
            <a:extLst>
              <a:ext uri="{FF2B5EF4-FFF2-40B4-BE49-F238E27FC236}">
                <a16:creationId xmlns:a16="http://schemas.microsoft.com/office/drawing/2014/main" id="{5E120943-A562-D4BD-04E1-0B87E6E7A4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9048" y="1388711"/>
            <a:ext cx="5458968" cy="4080578"/>
          </a:xfrm>
          <a:prstGeom prst="rect">
            <a:avLst/>
          </a:prstGeom>
        </p:spPr>
      </p:pic>
    </p:spTree>
    <p:extLst>
      <p:ext uri="{BB962C8B-B14F-4D97-AF65-F5344CB8AC3E}">
        <p14:creationId xmlns:p14="http://schemas.microsoft.com/office/powerpoint/2010/main" val="24010067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14F40AF-1DC8-A37F-53F7-202B11A20FAE}"/>
              </a:ext>
            </a:extLst>
          </p:cNvPr>
          <p:cNvSpPr>
            <a:spLocks noGrp="1"/>
          </p:cNvSpPr>
          <p:nvPr>
            <p:ph type="pic" sz="quarter" idx="11"/>
          </p:nvPr>
        </p:nvSpPr>
        <p:spPr>
          <a:xfrm>
            <a:off x="664234" y="2102688"/>
            <a:ext cx="12192000" cy="6858000"/>
          </a:xfrm>
        </p:spPr>
        <p:txBody>
          <a:bodyPr/>
          <a:lstStyle/>
          <a:p>
            <a:pPr marL="0" indent="0">
              <a:buNone/>
            </a:pPr>
            <a:endParaRPr lang="en-GB" dirty="0"/>
          </a:p>
          <a:p>
            <a:pPr marL="0" indent="0">
              <a:buNone/>
            </a:pPr>
            <a:endParaRPr lang="en-GB" dirty="0"/>
          </a:p>
        </p:txBody>
      </p:sp>
      <p:graphicFrame>
        <p:nvGraphicFramePr>
          <p:cNvPr id="5" name="Table 4">
            <a:extLst>
              <a:ext uri="{FF2B5EF4-FFF2-40B4-BE49-F238E27FC236}">
                <a16:creationId xmlns:a16="http://schemas.microsoft.com/office/drawing/2014/main" id="{A2EE408F-2C4B-7EA4-C94A-EC225621176C}"/>
              </a:ext>
            </a:extLst>
          </p:cNvPr>
          <p:cNvGraphicFramePr>
            <a:graphicFrameLocks noGrp="1"/>
          </p:cNvGraphicFramePr>
          <p:nvPr>
            <p:extLst>
              <p:ext uri="{D42A27DB-BD31-4B8C-83A1-F6EECF244321}">
                <p14:modId xmlns:p14="http://schemas.microsoft.com/office/powerpoint/2010/main" val="2270621328"/>
              </p:ext>
            </p:extLst>
          </p:nvPr>
        </p:nvGraphicFramePr>
        <p:xfrm>
          <a:off x="271305" y="1041437"/>
          <a:ext cx="11920693" cy="5702020"/>
        </p:xfrm>
        <a:graphic>
          <a:graphicData uri="http://schemas.openxmlformats.org/drawingml/2006/table">
            <a:tbl>
              <a:tblPr firstRow="1" bandRow="1">
                <a:tableStyleId>{93296810-A885-4BE3-A3E7-6D5BEEA58F35}</a:tableStyleId>
              </a:tblPr>
              <a:tblGrid>
                <a:gridCol w="1702956">
                  <a:extLst>
                    <a:ext uri="{9D8B030D-6E8A-4147-A177-3AD203B41FA5}">
                      <a16:colId xmlns:a16="http://schemas.microsoft.com/office/drawing/2014/main" val="516700139"/>
                    </a:ext>
                  </a:extLst>
                </a:gridCol>
                <a:gridCol w="1702956">
                  <a:extLst>
                    <a:ext uri="{9D8B030D-6E8A-4147-A177-3AD203B41FA5}">
                      <a16:colId xmlns:a16="http://schemas.microsoft.com/office/drawing/2014/main" val="1482979515"/>
                    </a:ext>
                  </a:extLst>
                </a:gridCol>
                <a:gridCol w="1866902">
                  <a:extLst>
                    <a:ext uri="{9D8B030D-6E8A-4147-A177-3AD203B41FA5}">
                      <a16:colId xmlns:a16="http://schemas.microsoft.com/office/drawing/2014/main" val="1537974666"/>
                    </a:ext>
                  </a:extLst>
                </a:gridCol>
                <a:gridCol w="1539011">
                  <a:extLst>
                    <a:ext uri="{9D8B030D-6E8A-4147-A177-3AD203B41FA5}">
                      <a16:colId xmlns:a16="http://schemas.microsoft.com/office/drawing/2014/main" val="2616223528"/>
                    </a:ext>
                  </a:extLst>
                </a:gridCol>
                <a:gridCol w="1702956">
                  <a:extLst>
                    <a:ext uri="{9D8B030D-6E8A-4147-A177-3AD203B41FA5}">
                      <a16:colId xmlns:a16="http://schemas.microsoft.com/office/drawing/2014/main" val="3425015451"/>
                    </a:ext>
                  </a:extLst>
                </a:gridCol>
                <a:gridCol w="1702956">
                  <a:extLst>
                    <a:ext uri="{9D8B030D-6E8A-4147-A177-3AD203B41FA5}">
                      <a16:colId xmlns:a16="http://schemas.microsoft.com/office/drawing/2014/main" val="1430925739"/>
                    </a:ext>
                  </a:extLst>
                </a:gridCol>
                <a:gridCol w="1702956">
                  <a:extLst>
                    <a:ext uri="{9D8B030D-6E8A-4147-A177-3AD203B41FA5}">
                      <a16:colId xmlns:a16="http://schemas.microsoft.com/office/drawing/2014/main" val="283900714"/>
                    </a:ext>
                  </a:extLst>
                </a:gridCol>
              </a:tblGrid>
              <a:tr h="380406">
                <a:tc gridSpan="7">
                  <a:txBody>
                    <a:bodyPr/>
                    <a:lstStyle/>
                    <a:p>
                      <a:pPr algn="ctr"/>
                      <a:r>
                        <a:rPr lang="en-GB" sz="2400" dirty="0">
                          <a:solidFill>
                            <a:schemeClr val="tx1"/>
                          </a:solidFill>
                        </a:rPr>
                        <a:t>Identify the Root Problem</a:t>
                      </a:r>
                    </a:p>
                  </a:txBody>
                  <a:tcPr>
                    <a:solidFill>
                      <a:schemeClr val="bg2"/>
                    </a:solidFill>
                  </a:tcPr>
                </a:tc>
                <a:tc hMerge="1">
                  <a:txBody>
                    <a:bodyPr/>
                    <a:lstStyle/>
                    <a:p>
                      <a:pPr algn="ctr"/>
                      <a:endParaRPr lang="en-GB" sz="2400" dirty="0">
                        <a:solidFill>
                          <a:schemeClr val="tx1"/>
                        </a:solidFill>
                      </a:endParaRPr>
                    </a:p>
                  </a:txBody>
                  <a:tcPr>
                    <a:solidFill>
                      <a:srgbClr val="FFC000"/>
                    </a:solidFill>
                  </a:tcPr>
                </a:tc>
                <a:tc hMerge="1">
                  <a:txBody>
                    <a:bodyPr/>
                    <a:lstStyle/>
                    <a:p>
                      <a:pPr algn="ctr"/>
                      <a:endParaRPr lang="en-GB" sz="2400" dirty="0">
                        <a:solidFill>
                          <a:schemeClr val="tx1"/>
                        </a:solidFill>
                      </a:endParaRPr>
                    </a:p>
                  </a:txBody>
                  <a:tcPr>
                    <a:solidFill>
                      <a:srgbClr val="FFFF00"/>
                    </a:solidFill>
                  </a:tcPr>
                </a:tc>
                <a:tc hMerge="1">
                  <a:txBody>
                    <a:bodyPr/>
                    <a:lstStyle/>
                    <a:p>
                      <a:pPr algn="ctr"/>
                      <a:endParaRPr lang="en-GB" sz="2400" dirty="0">
                        <a:solidFill>
                          <a:schemeClr val="tx1"/>
                        </a:solidFill>
                      </a:endParaRPr>
                    </a:p>
                  </a:txBody>
                  <a:tcPr>
                    <a:solidFill>
                      <a:srgbClr val="92D050"/>
                    </a:solidFill>
                  </a:tcPr>
                </a:tc>
                <a:tc hMerge="1">
                  <a:txBody>
                    <a:bodyPr/>
                    <a:lstStyle/>
                    <a:p>
                      <a:pPr algn="ctr"/>
                      <a:endParaRPr lang="en-GB" sz="2400" dirty="0">
                        <a:solidFill>
                          <a:schemeClr val="tx1"/>
                        </a:solidFill>
                      </a:endParaRPr>
                    </a:p>
                  </a:txBody>
                  <a:tcPr>
                    <a:solidFill>
                      <a:srgbClr val="00B0F0"/>
                    </a:solidFill>
                  </a:tcPr>
                </a:tc>
                <a:tc hMerge="1">
                  <a:txBody>
                    <a:bodyPr/>
                    <a:lstStyle/>
                    <a:p>
                      <a:pPr algn="ctr"/>
                      <a:endParaRPr lang="en-GB" sz="2400" dirty="0">
                        <a:solidFill>
                          <a:schemeClr val="tx1"/>
                        </a:solidFill>
                      </a:endParaRPr>
                    </a:p>
                  </a:txBody>
                  <a:tcPr>
                    <a:solidFill>
                      <a:srgbClr val="0070C0"/>
                    </a:solidFill>
                  </a:tcPr>
                </a:tc>
                <a:tc hMerge="1">
                  <a:txBody>
                    <a:bodyPr/>
                    <a:lstStyle/>
                    <a:p>
                      <a:pPr algn="ctr"/>
                      <a:endParaRPr lang="en-GB" sz="2400" dirty="0">
                        <a:solidFill>
                          <a:schemeClr val="tx1"/>
                        </a:solidFill>
                      </a:endParaRPr>
                    </a:p>
                  </a:txBody>
                  <a:tcPr>
                    <a:solidFill>
                      <a:srgbClr val="7030A0"/>
                    </a:solidFill>
                  </a:tcPr>
                </a:tc>
                <a:extLst>
                  <a:ext uri="{0D108BD9-81ED-4DB2-BD59-A6C34878D82A}">
                    <a16:rowId xmlns:a16="http://schemas.microsoft.com/office/drawing/2014/main" val="680339614"/>
                  </a:ext>
                </a:extLst>
              </a:tr>
              <a:tr h="489940">
                <a:tc>
                  <a:txBody>
                    <a:bodyPr/>
                    <a:lstStyle/>
                    <a:p>
                      <a:pPr algn="ctr"/>
                      <a:r>
                        <a:rPr lang="en-GB" sz="2400" dirty="0">
                          <a:solidFill>
                            <a:schemeClr val="tx1"/>
                          </a:solidFill>
                        </a:rPr>
                        <a:t>What?</a:t>
                      </a:r>
                    </a:p>
                  </a:txBody>
                  <a:tcPr>
                    <a:solidFill>
                      <a:srgbClr val="FF0000"/>
                    </a:solidFill>
                  </a:tcPr>
                </a:tc>
                <a:tc>
                  <a:txBody>
                    <a:bodyPr/>
                    <a:lstStyle/>
                    <a:p>
                      <a:pPr algn="ctr"/>
                      <a:r>
                        <a:rPr lang="en-GB" sz="2400" dirty="0">
                          <a:solidFill>
                            <a:schemeClr val="tx1"/>
                          </a:solidFill>
                        </a:rPr>
                        <a:t>Where? </a:t>
                      </a:r>
                    </a:p>
                  </a:txBody>
                  <a:tcPr>
                    <a:solidFill>
                      <a:srgbClr val="FFC000"/>
                    </a:solidFill>
                  </a:tcPr>
                </a:tc>
                <a:tc>
                  <a:txBody>
                    <a:bodyPr/>
                    <a:lstStyle/>
                    <a:p>
                      <a:pPr algn="ctr"/>
                      <a:r>
                        <a:rPr lang="en-GB" sz="2400" dirty="0">
                          <a:solidFill>
                            <a:schemeClr val="tx1"/>
                          </a:solidFill>
                        </a:rPr>
                        <a:t>When?</a:t>
                      </a:r>
                    </a:p>
                  </a:txBody>
                  <a:tcPr>
                    <a:solidFill>
                      <a:srgbClr val="FFFF00"/>
                    </a:solidFill>
                  </a:tcPr>
                </a:tc>
                <a:tc>
                  <a:txBody>
                    <a:bodyPr/>
                    <a:lstStyle/>
                    <a:p>
                      <a:pPr algn="ctr"/>
                      <a:r>
                        <a:rPr lang="en-GB" sz="2400" dirty="0">
                          <a:solidFill>
                            <a:schemeClr val="tx1"/>
                          </a:solidFill>
                        </a:rPr>
                        <a:t>Who?</a:t>
                      </a:r>
                    </a:p>
                  </a:txBody>
                  <a:tcPr>
                    <a:solidFill>
                      <a:srgbClr val="92D050"/>
                    </a:solidFill>
                  </a:tcPr>
                </a:tc>
                <a:tc>
                  <a:txBody>
                    <a:bodyPr/>
                    <a:lstStyle/>
                    <a:p>
                      <a:pPr algn="ctr"/>
                      <a:r>
                        <a:rPr lang="en-GB" sz="2400" dirty="0">
                          <a:solidFill>
                            <a:schemeClr val="tx1"/>
                          </a:solidFill>
                        </a:rPr>
                        <a:t>Why?</a:t>
                      </a:r>
                    </a:p>
                  </a:txBody>
                  <a:tcPr>
                    <a:solidFill>
                      <a:srgbClr val="00B0F0"/>
                    </a:solidFill>
                  </a:tcPr>
                </a:tc>
                <a:tc>
                  <a:txBody>
                    <a:bodyPr/>
                    <a:lstStyle/>
                    <a:p>
                      <a:pPr algn="ctr"/>
                      <a:r>
                        <a:rPr lang="en-GB" sz="2400" dirty="0">
                          <a:solidFill>
                            <a:schemeClr val="tx1"/>
                          </a:solidFill>
                        </a:rPr>
                        <a:t>How?</a:t>
                      </a:r>
                    </a:p>
                  </a:txBody>
                  <a:tcPr>
                    <a:solidFill>
                      <a:srgbClr val="0070C0"/>
                    </a:solidFill>
                  </a:tcPr>
                </a:tc>
                <a:tc>
                  <a:txBody>
                    <a:bodyPr/>
                    <a:lstStyle/>
                    <a:p>
                      <a:pPr algn="ctr"/>
                      <a:r>
                        <a:rPr lang="en-GB" sz="2400" dirty="0">
                          <a:solidFill>
                            <a:schemeClr val="tx1"/>
                          </a:solidFill>
                        </a:rPr>
                        <a:t>How much?</a:t>
                      </a:r>
                    </a:p>
                  </a:txBody>
                  <a:tcPr>
                    <a:solidFill>
                      <a:srgbClr val="7030A0"/>
                    </a:solidFill>
                  </a:tcPr>
                </a:tc>
                <a:extLst>
                  <a:ext uri="{0D108BD9-81ED-4DB2-BD59-A6C34878D82A}">
                    <a16:rowId xmlns:a16="http://schemas.microsoft.com/office/drawing/2014/main" val="1480788629"/>
                  </a:ext>
                </a:extLst>
              </a:tr>
              <a:tr h="814871">
                <a:tc>
                  <a:txBody>
                    <a:bodyPr/>
                    <a:lstStyle/>
                    <a:p>
                      <a:r>
                        <a:rPr lang="en-GB" dirty="0"/>
                        <a:t>What are the problems </a:t>
                      </a:r>
                    </a:p>
                  </a:txBody>
                  <a:tcPr>
                    <a:solidFill>
                      <a:srgbClr val="FF0000"/>
                    </a:solidFill>
                  </a:tcPr>
                </a:tc>
                <a:tc>
                  <a:txBody>
                    <a:bodyPr/>
                    <a:lstStyle/>
                    <a:p>
                      <a:r>
                        <a:rPr lang="en-GB" dirty="0"/>
                        <a:t>Where is the problem occurring?</a:t>
                      </a:r>
                    </a:p>
                  </a:txBody>
                  <a:tcPr>
                    <a:solidFill>
                      <a:srgbClr val="FFC000"/>
                    </a:solidFill>
                  </a:tcPr>
                </a:tc>
                <a:tc>
                  <a:txBody>
                    <a:bodyPr/>
                    <a:lstStyle/>
                    <a:p>
                      <a:r>
                        <a:rPr lang="en-GB" dirty="0"/>
                        <a:t>When was the problem first noticed?</a:t>
                      </a:r>
                    </a:p>
                  </a:txBody>
                  <a:tcPr>
                    <a:solidFill>
                      <a:srgbClr val="FFFF00"/>
                    </a:solidFill>
                  </a:tcPr>
                </a:tc>
                <a:tc>
                  <a:txBody>
                    <a:bodyPr/>
                    <a:lstStyle/>
                    <a:p>
                      <a:r>
                        <a:rPr lang="en-GB" dirty="0"/>
                        <a:t>Who is impacted by the problem?</a:t>
                      </a:r>
                    </a:p>
                  </a:txBody>
                  <a:tcPr>
                    <a:solidFill>
                      <a:srgbClr val="92D050"/>
                    </a:solidFill>
                  </a:tcPr>
                </a:tc>
                <a:tc>
                  <a:txBody>
                    <a:bodyPr/>
                    <a:lstStyle/>
                    <a:p>
                      <a:r>
                        <a:rPr lang="en-GB" dirty="0"/>
                        <a:t>Why is the problem happening?</a:t>
                      </a:r>
                    </a:p>
                  </a:txBody>
                  <a:tcPr>
                    <a:solidFill>
                      <a:srgbClr val="00B0F0"/>
                    </a:solidFill>
                  </a:tcPr>
                </a:tc>
                <a:tc>
                  <a:txBody>
                    <a:bodyPr/>
                    <a:lstStyle/>
                    <a:p>
                      <a:r>
                        <a:rPr lang="en-GB" dirty="0"/>
                        <a:t>How serious is the problem?</a:t>
                      </a:r>
                    </a:p>
                  </a:txBody>
                  <a:tcPr>
                    <a:solidFill>
                      <a:srgbClr val="0070C0"/>
                    </a:solidFill>
                  </a:tcPr>
                </a:tc>
                <a:tc>
                  <a:txBody>
                    <a:bodyPr/>
                    <a:lstStyle/>
                    <a:p>
                      <a:r>
                        <a:rPr lang="en-GB" dirty="0"/>
                        <a:t>How much money is being lost?</a:t>
                      </a:r>
                    </a:p>
                  </a:txBody>
                  <a:tcPr>
                    <a:solidFill>
                      <a:srgbClr val="7030A0"/>
                    </a:solidFill>
                  </a:tcPr>
                </a:tc>
                <a:extLst>
                  <a:ext uri="{0D108BD9-81ED-4DB2-BD59-A6C34878D82A}">
                    <a16:rowId xmlns:a16="http://schemas.microsoft.com/office/drawing/2014/main" val="2046650194"/>
                  </a:ext>
                </a:extLst>
              </a:tr>
              <a:tr h="1059333">
                <a:tc>
                  <a:txBody>
                    <a:bodyPr/>
                    <a:lstStyle/>
                    <a:p>
                      <a:pPr marL="285750" indent="-285750">
                        <a:buFont typeface="Arial" panose="020B0604020202020204" pitchFamily="34" charset="0"/>
                        <a:buChar char="•"/>
                      </a:pPr>
                      <a:r>
                        <a:rPr lang="en-GB" sz="1800" b="0" i="0" u="none" strike="noStrike" kern="1200" dirty="0">
                          <a:solidFill>
                            <a:schemeClr val="dk1"/>
                          </a:solidFill>
                          <a:effectLst/>
                          <a:latin typeface="+mn-lt"/>
                          <a:ea typeface="+mn-ea"/>
                          <a:cs typeface="+mn-cs"/>
                        </a:rPr>
                        <a:t>30% decline in-store sales,</a:t>
                      </a:r>
                      <a:endParaRPr lang="en-GB" sz="1800" dirty="0"/>
                    </a:p>
                  </a:txBody>
                  <a:tcPr>
                    <a:solidFill>
                      <a:srgbClr val="FF0000"/>
                    </a:solidFill>
                  </a:tcPr>
                </a:tc>
                <a:tc>
                  <a:txBody>
                    <a:bodyPr/>
                    <a:lstStyle/>
                    <a:p>
                      <a:pPr marL="285750" indent="-285750">
                        <a:buFont typeface="Arial" panose="020B0604020202020204" pitchFamily="34" charset="0"/>
                        <a:buChar char="•"/>
                      </a:pPr>
                      <a:r>
                        <a:rPr lang="en-GB" sz="1800" b="0" i="0" u="none" strike="noStrike" kern="1200" dirty="0">
                          <a:solidFill>
                            <a:schemeClr val="dk1"/>
                          </a:solidFill>
                          <a:effectLst/>
                          <a:latin typeface="+mn-lt"/>
                          <a:ea typeface="+mn-ea"/>
                          <a:cs typeface="+mn-cs"/>
                        </a:rPr>
                        <a:t> in declining revenue / sales, orders</a:t>
                      </a:r>
                      <a:endParaRPr lang="en-GB" dirty="0"/>
                    </a:p>
                  </a:txBody>
                  <a:tcPr>
                    <a:solidFill>
                      <a:srgbClr val="FFC000"/>
                    </a:solidFill>
                  </a:tcPr>
                </a:tc>
                <a:tc>
                  <a:txBody>
                    <a:bodyPr/>
                    <a:lstStyle/>
                    <a:p>
                      <a:pPr marL="285750" indent="-285750">
                        <a:buFont typeface="Arial" panose="020B0604020202020204" pitchFamily="34" charset="0"/>
                        <a:buChar char="•"/>
                      </a:pPr>
                      <a:r>
                        <a:rPr lang="en-GB" sz="1800" b="0" i="0" u="none" strike="noStrike" kern="1200" dirty="0">
                          <a:solidFill>
                            <a:schemeClr val="dk1"/>
                          </a:solidFill>
                          <a:effectLst/>
                          <a:latin typeface="+mn-lt"/>
                          <a:ea typeface="+mn-ea"/>
                          <a:cs typeface="+mn-cs"/>
                        </a:rPr>
                        <a:t>over the past 12 months;</a:t>
                      </a:r>
                      <a:endParaRPr lang="en-GB" dirty="0"/>
                    </a:p>
                  </a:txBody>
                  <a:tcPr>
                    <a:solidFill>
                      <a:srgbClr val="FFFF00"/>
                    </a:solidFill>
                  </a:tcPr>
                </a:tc>
                <a:tc>
                  <a:txBody>
                    <a:bodyPr/>
                    <a:lstStyle/>
                    <a:p>
                      <a:pPr marL="285750" indent="-285750">
                        <a:buFont typeface="Arial" panose="020B0604020202020204" pitchFamily="34" charset="0"/>
                        <a:buChar char="•"/>
                      </a:pPr>
                      <a:r>
                        <a:rPr lang="en-GB" sz="1800" b="0" i="0" u="none" strike="noStrike" kern="1200" dirty="0">
                          <a:solidFill>
                            <a:schemeClr val="dk1"/>
                          </a:solidFill>
                          <a:effectLst/>
                          <a:latin typeface="+mn-lt"/>
                          <a:ea typeface="+mn-ea"/>
                          <a:cs typeface="+mn-cs"/>
                        </a:rPr>
                        <a:t>Business owners Liam and Priya Patel</a:t>
                      </a:r>
                      <a:endParaRPr lang="en-GB" dirty="0"/>
                    </a:p>
                  </a:txBody>
                  <a:tcPr>
                    <a:solidFill>
                      <a:srgbClr val="92D050"/>
                    </a:solid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0" i="0" u="none" strike="noStrike" kern="1200" dirty="0">
                          <a:solidFill>
                            <a:schemeClr val="dk1"/>
                          </a:solidFill>
                          <a:effectLst/>
                          <a:latin typeface="+mn-lt"/>
                          <a:ea typeface="+mn-ea"/>
                          <a:cs typeface="+mn-cs"/>
                        </a:rPr>
                        <a:t>Reduced high street activity.</a:t>
                      </a:r>
                      <a:endParaRPr lang="en-GB" dirty="0"/>
                    </a:p>
                  </a:txBody>
                  <a:tcPr>
                    <a:solidFill>
                      <a:srgbClr val="00B0F0"/>
                    </a:solidFill>
                  </a:tcPr>
                </a:tc>
                <a:tc>
                  <a:txBody>
                    <a:bodyPr/>
                    <a:lstStyle/>
                    <a:p>
                      <a:pPr marL="285750" indent="-285750">
                        <a:buFont typeface="Arial" panose="020B0604020202020204" pitchFamily="34" charset="0"/>
                        <a:buChar char="•"/>
                      </a:pPr>
                      <a:r>
                        <a:rPr lang="en-GB" sz="1800" b="0" i="0" u="none" strike="noStrike" kern="1200" dirty="0">
                          <a:solidFill>
                            <a:schemeClr val="dk1"/>
                          </a:solidFill>
                          <a:effectLst/>
                          <a:latin typeface="+mn-lt"/>
                          <a:ea typeface="+mn-ea"/>
                          <a:cs typeface="+mn-cs"/>
                        </a:rPr>
                        <a:t>Challenges stem from internal factors </a:t>
                      </a:r>
                      <a:endParaRPr lang="en-GB" dirty="0"/>
                    </a:p>
                  </a:txBody>
                  <a:tcPr>
                    <a:solidFill>
                      <a:srgbClr val="0070C0"/>
                    </a:solidFill>
                  </a:tcPr>
                </a:tc>
                <a:tc>
                  <a:txBody>
                    <a:bodyPr/>
                    <a:lstStyle/>
                    <a:p>
                      <a:pPr marL="285750" indent="-285750">
                        <a:buFont typeface="Arial" panose="020B0604020202020204" pitchFamily="34" charset="0"/>
                        <a:buChar char="•"/>
                      </a:pPr>
                      <a:r>
                        <a:rPr lang="en-GB" sz="1800" b="0" i="0" u="none" strike="noStrike" kern="1200" dirty="0">
                          <a:solidFill>
                            <a:schemeClr val="dk1"/>
                          </a:solidFill>
                          <a:effectLst/>
                          <a:latin typeface="+mn-lt"/>
                          <a:ea typeface="+mn-ea"/>
                          <a:cs typeface="+mn-cs"/>
                        </a:rPr>
                        <a:t>30% loss in revenue</a:t>
                      </a:r>
                      <a:endParaRPr lang="en-GB" dirty="0"/>
                    </a:p>
                  </a:txBody>
                  <a:tcPr>
                    <a:solidFill>
                      <a:srgbClr val="7030A0"/>
                    </a:solidFill>
                  </a:tcPr>
                </a:tc>
                <a:extLst>
                  <a:ext uri="{0D108BD9-81ED-4DB2-BD59-A6C34878D82A}">
                    <a16:rowId xmlns:a16="http://schemas.microsoft.com/office/drawing/2014/main" val="886584623"/>
                  </a:ext>
                </a:extLst>
              </a:tr>
              <a:tr h="1303794">
                <a:tc>
                  <a:txBody>
                    <a:bodyPr/>
                    <a:lstStyle/>
                    <a:p>
                      <a:pPr marL="285750" indent="-285750">
                        <a:buFont typeface="Arial" panose="020B0604020202020204" pitchFamily="34" charset="0"/>
                        <a:buChar char="•"/>
                      </a:pPr>
                      <a:r>
                        <a:rPr lang="en-GB" sz="1800" b="0" i="0" u="none" strike="noStrike" kern="1200" dirty="0">
                          <a:solidFill>
                            <a:schemeClr val="dk1"/>
                          </a:solidFill>
                          <a:effectLst/>
                          <a:latin typeface="+mn-lt"/>
                          <a:ea typeface="+mn-ea"/>
                          <a:cs typeface="+mn-cs"/>
                        </a:rPr>
                        <a:t>limited online growth</a:t>
                      </a:r>
                      <a:endParaRPr lang="en-GB" dirty="0"/>
                    </a:p>
                  </a:txBody>
                  <a:tcPr>
                    <a:solidFill>
                      <a:srgbClr val="FF0000"/>
                    </a:solidFill>
                  </a:tcPr>
                </a:tc>
                <a:tc>
                  <a:txBody>
                    <a:bodyPr/>
                    <a:lstStyle/>
                    <a:p>
                      <a:pPr marL="285750" indent="-285750">
                        <a:buFont typeface="Arial" panose="020B0604020202020204" pitchFamily="34" charset="0"/>
                        <a:buChar char="•"/>
                      </a:pPr>
                      <a:r>
                        <a:rPr lang="en-GB" sz="1800" b="0" i="0" u="none" strike="noStrike" kern="1200" dirty="0">
                          <a:solidFill>
                            <a:schemeClr val="dk1"/>
                          </a:solidFill>
                          <a:effectLst/>
                          <a:latin typeface="+mn-lt"/>
                          <a:ea typeface="+mn-ea"/>
                          <a:cs typeface="+mn-cs"/>
                        </a:rPr>
                        <a:t>cash flow pressures</a:t>
                      </a:r>
                      <a:endParaRPr lang="en-GB" dirty="0"/>
                    </a:p>
                  </a:txBody>
                  <a:tcPr>
                    <a:solidFill>
                      <a:srgbClr val="FFC000"/>
                    </a:solidFill>
                  </a:tcPr>
                </a:tc>
                <a:tc>
                  <a:txBody>
                    <a:bodyPr/>
                    <a:lstStyle/>
                    <a:p>
                      <a:pPr marL="285750" indent="-285750">
                        <a:buFont typeface="Arial" panose="020B0604020202020204" pitchFamily="34" charset="0"/>
                        <a:buChar char="•"/>
                      </a:pPr>
                      <a:r>
                        <a:rPr lang="en-GB" sz="1800" b="0" i="0" u="none" strike="noStrike" kern="1200" dirty="0">
                          <a:solidFill>
                            <a:schemeClr val="dk1"/>
                          </a:solidFill>
                          <a:effectLst/>
                          <a:latin typeface="+mn-lt"/>
                          <a:ea typeface="+mn-ea"/>
                          <a:cs typeface="+mn-cs"/>
                        </a:rPr>
                        <a:t>Financially, the problem is seen in declining revenue</a:t>
                      </a:r>
                      <a:endParaRPr lang="en-GB" dirty="0"/>
                    </a:p>
                  </a:txBody>
                  <a:tcPr>
                    <a:solidFill>
                      <a:srgbClr val="FFFF00"/>
                    </a:solidFill>
                  </a:tcPr>
                </a:tc>
                <a:tc>
                  <a:txBody>
                    <a:bodyPr/>
                    <a:lstStyle/>
                    <a:p>
                      <a:pPr marL="285750" indent="-285750">
                        <a:buFont typeface="Arial" panose="020B0604020202020204" pitchFamily="34" charset="0"/>
                        <a:buChar char="•"/>
                      </a:pPr>
                      <a:r>
                        <a:rPr lang="en-GB" sz="1800" b="0" i="0" u="none" strike="noStrike" kern="1200" dirty="0">
                          <a:solidFill>
                            <a:schemeClr val="dk1"/>
                          </a:solidFill>
                          <a:effectLst/>
                          <a:latin typeface="+mn-lt"/>
                          <a:ea typeface="+mn-ea"/>
                          <a:cs typeface="+mn-cs"/>
                        </a:rPr>
                        <a:t>staff</a:t>
                      </a:r>
                      <a:endParaRPr lang="en-GB" dirty="0"/>
                    </a:p>
                  </a:txBody>
                  <a:tcPr>
                    <a:solidFill>
                      <a:srgbClr val="92D050"/>
                    </a:solidFill>
                  </a:tcPr>
                </a:tc>
                <a:tc>
                  <a:txBody>
                    <a:bodyPr/>
                    <a:lstStyle/>
                    <a:p>
                      <a:pPr marL="285750" indent="-285750">
                        <a:buFont typeface="Arial" panose="020B0604020202020204" pitchFamily="34" charset="0"/>
                        <a:buChar char="•"/>
                      </a:pPr>
                      <a:r>
                        <a:rPr lang="en-GB" sz="1800" b="0" i="0" u="none" strike="noStrike" kern="1200" dirty="0">
                          <a:solidFill>
                            <a:schemeClr val="dk1"/>
                          </a:solidFill>
                          <a:effectLst/>
                          <a:latin typeface="+mn-lt"/>
                          <a:ea typeface="+mn-ea"/>
                          <a:cs typeface="+mn-cs"/>
                        </a:rPr>
                        <a:t>competition from online retailers</a:t>
                      </a:r>
                      <a:endParaRPr lang="en-GB" dirty="0"/>
                    </a:p>
                  </a:txBody>
                  <a:tcPr>
                    <a:solidFill>
                      <a:srgbClr val="00B0F0"/>
                    </a:solidFill>
                  </a:tcPr>
                </a:tc>
                <a:tc>
                  <a:txBody>
                    <a:bodyPr/>
                    <a:lstStyle/>
                    <a:p>
                      <a:pPr marL="285750" indent="-285750">
                        <a:buFont typeface="Arial" panose="020B0604020202020204" pitchFamily="34" charset="0"/>
                        <a:buChar char="•"/>
                      </a:pPr>
                      <a:r>
                        <a:rPr lang="en-GB" sz="1800" b="0" i="0" u="none" strike="noStrike" kern="1200" dirty="0">
                          <a:solidFill>
                            <a:schemeClr val="dk1"/>
                          </a:solidFill>
                          <a:effectLst/>
                          <a:latin typeface="+mn-lt"/>
                          <a:ea typeface="+mn-ea"/>
                          <a:cs typeface="+mn-cs"/>
                        </a:rPr>
                        <a:t>Challenges stem from external factors </a:t>
                      </a:r>
                      <a:endParaRPr lang="en-GB" dirty="0"/>
                    </a:p>
                  </a:txBody>
                  <a:tcPr>
                    <a:solidFill>
                      <a:srgbClr val="0070C0"/>
                    </a:solidFill>
                  </a:tcPr>
                </a:tc>
                <a:tc>
                  <a:txBody>
                    <a:bodyPr/>
                    <a:lstStyle/>
                    <a:p>
                      <a:pPr marL="285750" indent="-285750">
                        <a:buFont typeface="Arial" panose="020B0604020202020204" pitchFamily="34" charset="0"/>
                        <a:buChar char="•"/>
                      </a:pPr>
                      <a:r>
                        <a:rPr lang="en-GB" sz="1700" b="0" i="0" u="none" strike="noStrike" kern="1200" dirty="0">
                          <a:solidFill>
                            <a:schemeClr val="dk1"/>
                          </a:solidFill>
                          <a:effectLst/>
                          <a:latin typeface="+mn-lt"/>
                          <a:ea typeface="+mn-ea"/>
                          <a:cs typeface="+mn-cs"/>
                        </a:rPr>
                        <a:t>unsustainable margins due to rising costs</a:t>
                      </a:r>
                      <a:endParaRPr lang="en-GB" sz="1700" dirty="0"/>
                    </a:p>
                  </a:txBody>
                  <a:tcPr>
                    <a:solidFill>
                      <a:srgbClr val="7030A0"/>
                    </a:solidFill>
                  </a:tcPr>
                </a:tc>
                <a:extLst>
                  <a:ext uri="{0D108BD9-81ED-4DB2-BD59-A6C34878D82A}">
                    <a16:rowId xmlns:a16="http://schemas.microsoft.com/office/drawing/2014/main" val="3439326847"/>
                  </a:ext>
                </a:extLst>
              </a:tr>
              <a:tr h="1059333">
                <a:tc>
                  <a:txBody>
                    <a:bodyPr/>
                    <a:lstStyle/>
                    <a:p>
                      <a:pPr marL="285750" indent="-285750">
                        <a:buFont typeface="Arial" panose="020B0604020202020204" pitchFamily="34" charset="0"/>
                        <a:buChar char="•"/>
                      </a:pPr>
                      <a:r>
                        <a:rPr lang="en-GB" sz="1800" b="0" i="0" u="none" strike="noStrike" kern="1200" dirty="0">
                          <a:solidFill>
                            <a:schemeClr val="dk1"/>
                          </a:solidFill>
                          <a:effectLst/>
                          <a:latin typeface="+mn-lt"/>
                          <a:ea typeface="+mn-ea"/>
                          <a:cs typeface="+mn-cs"/>
                        </a:rPr>
                        <a:t>rising operational costs.</a:t>
                      </a:r>
                      <a:endParaRPr lang="en-GB" dirty="0"/>
                    </a:p>
                  </a:txBody>
                  <a:tcPr>
                    <a:solidFill>
                      <a:srgbClr val="FF0000"/>
                    </a:solidFill>
                  </a:tcPr>
                </a:tc>
                <a:tc>
                  <a:txBody>
                    <a:bodyPr/>
                    <a:lstStyle/>
                    <a:p>
                      <a:pPr marL="285750" indent="-285750">
                        <a:buFont typeface="Arial" panose="020B0604020202020204" pitchFamily="34" charset="0"/>
                        <a:buChar char="•"/>
                      </a:pPr>
                      <a:r>
                        <a:rPr lang="en-GB" sz="1800" b="0" i="0" u="none" strike="noStrike" kern="1200" dirty="0">
                          <a:solidFill>
                            <a:schemeClr val="dk1"/>
                          </a:solidFill>
                          <a:effectLst/>
                          <a:latin typeface="+mn-lt"/>
                          <a:ea typeface="+mn-ea"/>
                          <a:cs typeface="+mn-cs"/>
                        </a:rPr>
                        <a:t>in-store sales</a:t>
                      </a:r>
                      <a:endParaRPr lang="en-GB" dirty="0"/>
                    </a:p>
                  </a:txBody>
                  <a:tcPr>
                    <a:solidFill>
                      <a:srgbClr val="FFC000"/>
                    </a:solidFill>
                  </a:tcPr>
                </a:tc>
                <a:tc>
                  <a:txBody>
                    <a:bodyPr/>
                    <a:lstStyle/>
                    <a:p>
                      <a:pPr marL="0" indent="0">
                        <a:buFont typeface="Arial" panose="020B0604020202020204" pitchFamily="34" charset="0"/>
                        <a:buNone/>
                      </a:pPr>
                      <a:endParaRPr lang="en-GB" dirty="0"/>
                    </a:p>
                  </a:txBody>
                  <a:tcPr>
                    <a:solidFill>
                      <a:srgbClr val="FFFF00"/>
                    </a:solidFill>
                  </a:tcPr>
                </a:tc>
                <a:tc>
                  <a:txBody>
                    <a:bodyPr/>
                    <a:lstStyle/>
                    <a:p>
                      <a:pPr marL="285750" indent="-285750">
                        <a:buFont typeface="Arial" panose="020B0604020202020204" pitchFamily="34" charset="0"/>
                        <a:buChar char="•"/>
                      </a:pPr>
                      <a:r>
                        <a:rPr lang="en-GB" sz="1800" b="0" i="0" u="none" strike="noStrike" kern="1200" dirty="0">
                          <a:solidFill>
                            <a:schemeClr val="dk1"/>
                          </a:solidFill>
                          <a:effectLst/>
                          <a:latin typeface="+mn-lt"/>
                          <a:ea typeface="+mn-ea"/>
                          <a:cs typeface="+mn-cs"/>
                        </a:rPr>
                        <a:t>potential online customers.</a:t>
                      </a:r>
                      <a:endParaRPr lang="en-GB" dirty="0"/>
                    </a:p>
                  </a:txBody>
                  <a:tcPr>
                    <a:solidFill>
                      <a:srgbClr val="92D050"/>
                    </a:solidFill>
                  </a:tcPr>
                </a:tc>
                <a:tc>
                  <a:txBody>
                    <a:bodyPr/>
                    <a:lstStyle/>
                    <a:p>
                      <a:pPr marL="285750" indent="-285750">
                        <a:buFont typeface="Arial" panose="020B0604020202020204" pitchFamily="34" charset="0"/>
                        <a:buChar char="•"/>
                      </a:pPr>
                      <a:r>
                        <a:rPr lang="en-GB" sz="1800" b="0" i="0" u="none" strike="noStrike" kern="1200" dirty="0">
                          <a:solidFill>
                            <a:schemeClr val="dk1"/>
                          </a:solidFill>
                          <a:effectLst/>
                          <a:latin typeface="+mn-lt"/>
                          <a:ea typeface="+mn-ea"/>
                          <a:cs typeface="+mn-cs"/>
                        </a:rPr>
                        <a:t>rising costs</a:t>
                      </a:r>
                      <a:endParaRPr lang="en-GB" dirty="0"/>
                    </a:p>
                  </a:txBody>
                  <a:tcPr>
                    <a:solidFill>
                      <a:srgbClr val="00B0F0"/>
                    </a:solidFill>
                  </a:tcPr>
                </a:tc>
                <a:tc>
                  <a:txBody>
                    <a:bodyPr/>
                    <a:lstStyle/>
                    <a:p>
                      <a:pPr marL="285750" indent="-285750">
                        <a:buFont typeface="Arial" panose="020B0604020202020204" pitchFamily="34" charset="0"/>
                        <a:buChar char="•"/>
                      </a:pPr>
                      <a:r>
                        <a:rPr lang="en-GB" sz="1800" b="0" i="0" u="none" strike="noStrike" kern="1200" dirty="0">
                          <a:solidFill>
                            <a:schemeClr val="dk1"/>
                          </a:solidFill>
                          <a:effectLst/>
                          <a:latin typeface="+mn-lt"/>
                          <a:ea typeface="+mn-ea"/>
                          <a:cs typeface="+mn-cs"/>
                        </a:rPr>
                        <a:t>competitors, market trends</a:t>
                      </a:r>
                      <a:endParaRPr lang="en-GB" dirty="0"/>
                    </a:p>
                  </a:txBody>
                  <a:tcPr>
                    <a:solidFill>
                      <a:srgbClr val="0070C0"/>
                    </a:solidFill>
                  </a:tcPr>
                </a:tc>
                <a:tc>
                  <a:txBody>
                    <a:bodyPr/>
                    <a:lstStyle/>
                    <a:p>
                      <a:pPr marL="285750" indent="-285750">
                        <a:buFont typeface="Arial" panose="020B0604020202020204" pitchFamily="34" charset="0"/>
                        <a:buChar char="•"/>
                      </a:pPr>
                      <a:r>
                        <a:rPr lang="en-GB" sz="1800" b="0" i="0" u="none" strike="noStrike" kern="1200" dirty="0">
                          <a:solidFill>
                            <a:schemeClr val="dk1"/>
                          </a:solidFill>
                          <a:effectLst/>
                          <a:latin typeface="+mn-lt"/>
                          <a:ea typeface="+mn-ea"/>
                          <a:cs typeface="+mn-cs"/>
                        </a:rPr>
                        <a:t>competitors capturing local market share</a:t>
                      </a:r>
                      <a:endParaRPr lang="en-GB" dirty="0"/>
                    </a:p>
                  </a:txBody>
                  <a:tcPr>
                    <a:solidFill>
                      <a:srgbClr val="7030A0"/>
                    </a:solidFill>
                  </a:tcPr>
                </a:tc>
                <a:extLst>
                  <a:ext uri="{0D108BD9-81ED-4DB2-BD59-A6C34878D82A}">
                    <a16:rowId xmlns:a16="http://schemas.microsoft.com/office/drawing/2014/main" val="374116045"/>
                  </a:ext>
                </a:extLst>
              </a:tr>
            </a:tbl>
          </a:graphicData>
        </a:graphic>
      </p:graphicFrame>
      <p:sp>
        <p:nvSpPr>
          <p:cNvPr id="6" name="TextBox 5">
            <a:extLst>
              <a:ext uri="{FF2B5EF4-FFF2-40B4-BE49-F238E27FC236}">
                <a16:creationId xmlns:a16="http://schemas.microsoft.com/office/drawing/2014/main" id="{BF06D522-2E79-CDE6-025D-40436EF041A1}"/>
              </a:ext>
            </a:extLst>
          </p:cNvPr>
          <p:cNvSpPr txBox="1"/>
          <p:nvPr/>
        </p:nvSpPr>
        <p:spPr>
          <a:xfrm>
            <a:off x="2502282" y="323906"/>
            <a:ext cx="5968721" cy="523220"/>
          </a:xfrm>
          <a:prstGeom prst="rect">
            <a:avLst/>
          </a:prstGeom>
          <a:noFill/>
        </p:spPr>
        <p:txBody>
          <a:bodyPr wrap="square">
            <a:spAutoFit/>
          </a:bodyPr>
          <a:lstStyle/>
          <a:p>
            <a:r>
              <a:rPr lang="en-GB" sz="2800" b="1" dirty="0">
                <a:latin typeface="Arial" panose="020B0604020202020204" pitchFamily="34" charset="0"/>
                <a:cs typeface="Arial" panose="020B0604020202020204" pitchFamily="34" charset="0"/>
              </a:rPr>
              <a:t>                       5W2H MODEL </a:t>
            </a:r>
            <a:endParaRPr lang="en-GB" sz="3200" b="1" dirty="0"/>
          </a:p>
        </p:txBody>
      </p:sp>
    </p:spTree>
    <p:extLst>
      <p:ext uri="{BB962C8B-B14F-4D97-AF65-F5344CB8AC3E}">
        <p14:creationId xmlns:p14="http://schemas.microsoft.com/office/powerpoint/2010/main" val="24969617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630936" y="640080"/>
            <a:ext cx="4818888" cy="1481328"/>
          </a:xfrm>
        </p:spPr>
        <p:txBody>
          <a:bodyPr anchor="b">
            <a:normAutofit/>
          </a:bodyPr>
          <a:lstStyle/>
          <a:p>
            <a:r>
              <a:rPr lang="en-GB" sz="3000" b="1">
                <a:latin typeface="Arial" panose="020B0604020202020204" pitchFamily="34" charset="0"/>
                <a:cs typeface="Arial" panose="020B0604020202020204" pitchFamily="34" charset="0"/>
              </a:rPr>
              <a:t>PESTEL FRAMEWORK</a:t>
            </a:r>
            <a:br>
              <a:rPr lang="en-GB" sz="3000" b="1">
                <a:latin typeface="Arial" panose="020B0604020202020204" pitchFamily="34" charset="0"/>
                <a:cs typeface="Arial" panose="020B0604020202020204" pitchFamily="34" charset="0"/>
              </a:rPr>
            </a:br>
            <a:br>
              <a:rPr lang="en-GB" sz="3000" b="1">
                <a:latin typeface="Arial" panose="020B0604020202020204" pitchFamily="34" charset="0"/>
                <a:cs typeface="Arial" panose="020B0604020202020204" pitchFamily="34" charset="0"/>
              </a:rPr>
            </a:br>
            <a:endParaRPr lang="en-GB" sz="3000" b="1">
              <a:latin typeface="Arial" panose="020B0604020202020204" pitchFamily="34" charset="0"/>
              <a:cs typeface="Arial" panose="020B0604020202020204" pitchFamily="34" charset="0"/>
            </a:endParaRPr>
          </a:p>
        </p:txBody>
      </p:sp>
      <p:sp>
        <p:nvSpPr>
          <p:cNvPr id="16"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1A7DC3BE-1A42-EC1D-B061-5B5F12B1EB1C}"/>
              </a:ext>
            </a:extLst>
          </p:cNvPr>
          <p:cNvSpPr>
            <a:spLocks noGrp="1"/>
          </p:cNvSpPr>
          <p:nvPr>
            <p:ph idx="1"/>
          </p:nvPr>
        </p:nvSpPr>
        <p:spPr>
          <a:xfrm>
            <a:off x="630936" y="2660904"/>
            <a:ext cx="4818888" cy="3547872"/>
          </a:xfrm>
        </p:spPr>
        <p:txBody>
          <a:bodyPr anchor="t">
            <a:normAutofit/>
          </a:bodyPr>
          <a:lstStyle/>
          <a:p>
            <a:pPr marL="0" indent="0">
              <a:buNone/>
            </a:pPr>
            <a:r>
              <a:rPr lang="en-US" altLang="en-US" sz="1200" b="1"/>
              <a:t>PESTEL framework</a:t>
            </a:r>
            <a:r>
              <a:rPr lang="en-US" altLang="en-US" sz="1200">
                <a:latin typeface="-webkit-standard"/>
              </a:rPr>
              <a:t> is a tool used by businesses to analyse external factors that can affect their performance. </a:t>
            </a:r>
          </a:p>
          <a:p>
            <a:pPr marL="0" indent="0">
              <a:buNone/>
            </a:pPr>
            <a:r>
              <a:rPr lang="en-US" altLang="en-US" sz="1200">
                <a:latin typeface="-webkit-standard"/>
              </a:rPr>
              <a:t>PESTEL stands for </a:t>
            </a:r>
            <a:r>
              <a:rPr lang="en-US" altLang="en-US" sz="1200" b="1"/>
              <a:t>Political, Economic, Social, Technological, Environmental, and Legal</a:t>
            </a:r>
            <a:r>
              <a:rPr lang="en-US" altLang="en-US" sz="1200">
                <a:latin typeface="-webkit-standard"/>
              </a:rPr>
              <a:t> factors. </a:t>
            </a:r>
          </a:p>
          <a:p>
            <a:pPr marL="0" indent="0">
              <a:buNone/>
            </a:pPr>
            <a:r>
              <a:rPr lang="en-US" altLang="en-US" sz="1200">
                <a:latin typeface="-webkit-standard"/>
              </a:rPr>
              <a:t>It helps companies understand the wider environment, anticipate risks, and make better strategic decisions.</a:t>
            </a:r>
          </a:p>
          <a:p>
            <a:pPr marL="0" indent="0">
              <a:buNone/>
            </a:pPr>
            <a:r>
              <a:rPr lang="en-US" altLang="en-US" sz="1200">
                <a:latin typeface="-webkit-standard"/>
              </a:rPr>
              <a:t>For example,  when planning for market changes or addressing problems like declining sales. The framework is often used in business strategy, marketing, and risk assessment, and is usually presented as a table or diagram showing how each factor could create opportunities or threats. The benefits of PESTEL include giving a clear overview of the external environment, supporting planning, and helping businesses spot trends. However, it can be too general, overlook internal issues, or become outdated quickly, and its interpretation depends on the analyst’s perspective (Johnson et al., 2020; Kotler &amp; Keller, 2022; Oxford College of Marketing, 2023).</a:t>
            </a:r>
            <a:endParaRPr lang="en-US" altLang="en-US" sz="1200">
              <a:latin typeface="Arial" panose="020B0604020202020204" pitchFamily="34" charset="0"/>
            </a:endParaRPr>
          </a:p>
          <a:p>
            <a:endParaRPr lang="en-US" sz="1200"/>
          </a:p>
        </p:txBody>
      </p:sp>
      <p:pic>
        <p:nvPicPr>
          <p:cNvPr id="4" name="Picture 3">
            <a:extLst>
              <a:ext uri="{FF2B5EF4-FFF2-40B4-BE49-F238E27FC236}">
                <a16:creationId xmlns:a16="http://schemas.microsoft.com/office/drawing/2014/main" id="{CCEE9E80-C3B6-6DCC-07D6-55D5782A34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6321" y="1041248"/>
            <a:ext cx="4810441" cy="4936204"/>
          </a:xfrm>
          <a:prstGeom prst="rect">
            <a:avLst/>
          </a:prstGeom>
        </p:spPr>
      </p:pic>
    </p:spTree>
    <p:extLst>
      <p:ext uri="{BB962C8B-B14F-4D97-AF65-F5344CB8AC3E}">
        <p14:creationId xmlns:p14="http://schemas.microsoft.com/office/powerpoint/2010/main" val="26616103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489116"/>
            <a:ext cx="10515600" cy="1179002"/>
          </a:xfrm>
        </p:spPr>
        <p:txBody>
          <a:bodyPr>
            <a:normAutofit fontScale="90000"/>
          </a:bodyPr>
          <a:lstStyle/>
          <a:p>
            <a:br>
              <a:rPr lang="en-GB" b="1" u="sng" dirty="0">
                <a:latin typeface="Arial" panose="020B0604020202020204" pitchFamily="34" charset="0"/>
                <a:cs typeface="Arial" panose="020B0604020202020204" pitchFamily="34" charset="0"/>
              </a:rPr>
            </a:br>
            <a:br>
              <a:rPr lang="en-GB" b="1" u="sng"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PESTEL FRAMEWORK</a:t>
            </a:r>
            <a:br>
              <a:rPr lang="en-GB" b="1" u="sng" dirty="0"/>
            </a:br>
            <a:br>
              <a:rPr lang="en-GB"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1763353"/>
            <a:ext cx="10671496" cy="4974328"/>
          </a:xfrm>
        </p:spPr>
        <p:txBody>
          <a:bodyPr>
            <a:normAutofit/>
          </a:bodyPr>
          <a:lstStyle/>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1814502198"/>
              </p:ext>
            </p:extLst>
          </p:nvPr>
        </p:nvGraphicFramePr>
        <p:xfrm>
          <a:off x="948905" y="1873860"/>
          <a:ext cx="10404895" cy="4564261"/>
        </p:xfrm>
        <a:graphic>
          <a:graphicData uri="http://schemas.openxmlformats.org/drawingml/2006/table">
            <a:tbl>
              <a:tblPr firstRow="1" bandRow="1">
                <a:tableStyleId>{5C22544A-7EE6-4342-B048-85BDC9FD1C3A}</a:tableStyleId>
              </a:tblPr>
              <a:tblGrid>
                <a:gridCol w="1696324">
                  <a:extLst>
                    <a:ext uri="{9D8B030D-6E8A-4147-A177-3AD203B41FA5}">
                      <a16:colId xmlns:a16="http://schemas.microsoft.com/office/drawing/2014/main" val="1284065850"/>
                    </a:ext>
                  </a:extLst>
                </a:gridCol>
                <a:gridCol w="1781027">
                  <a:extLst>
                    <a:ext uri="{9D8B030D-6E8A-4147-A177-3AD203B41FA5}">
                      <a16:colId xmlns:a16="http://schemas.microsoft.com/office/drawing/2014/main" val="1858564028"/>
                    </a:ext>
                  </a:extLst>
                </a:gridCol>
                <a:gridCol w="1766791">
                  <a:extLst>
                    <a:ext uri="{9D8B030D-6E8A-4147-A177-3AD203B41FA5}">
                      <a16:colId xmlns:a16="http://schemas.microsoft.com/office/drawing/2014/main" val="1949424782"/>
                    </a:ext>
                  </a:extLst>
                </a:gridCol>
                <a:gridCol w="1769665">
                  <a:extLst>
                    <a:ext uri="{9D8B030D-6E8A-4147-A177-3AD203B41FA5}">
                      <a16:colId xmlns:a16="http://schemas.microsoft.com/office/drawing/2014/main" val="446382655"/>
                    </a:ext>
                  </a:extLst>
                </a:gridCol>
                <a:gridCol w="1464257">
                  <a:extLst>
                    <a:ext uri="{9D8B030D-6E8A-4147-A177-3AD203B41FA5}">
                      <a16:colId xmlns:a16="http://schemas.microsoft.com/office/drawing/2014/main" val="3644160467"/>
                    </a:ext>
                  </a:extLst>
                </a:gridCol>
                <a:gridCol w="1926831">
                  <a:extLst>
                    <a:ext uri="{9D8B030D-6E8A-4147-A177-3AD203B41FA5}">
                      <a16:colId xmlns:a16="http://schemas.microsoft.com/office/drawing/2014/main" val="66830876"/>
                    </a:ext>
                  </a:extLst>
                </a:gridCol>
              </a:tblGrid>
              <a:tr h="1263878">
                <a:tc>
                  <a:txBody>
                    <a:bodyPr/>
                    <a:lstStyle/>
                    <a:p>
                      <a:endParaRPr lang="en-GB" sz="1600" dirty="0"/>
                    </a:p>
                    <a:p>
                      <a:pPr algn="ctr"/>
                      <a:r>
                        <a:rPr lang="en-GB" sz="2400" dirty="0">
                          <a:solidFill>
                            <a:schemeClr val="tx1"/>
                          </a:solidFill>
                        </a:rPr>
                        <a:t>Political  Factors</a:t>
                      </a:r>
                    </a:p>
                  </a:txBody>
                  <a:tcPr>
                    <a:pattFill prst="pct40">
                      <a:fgClr>
                        <a:srgbClr val="FF0000"/>
                      </a:fgClr>
                      <a:bgClr>
                        <a:schemeClr val="bg1"/>
                      </a:bgClr>
                    </a:pattFill>
                  </a:tcPr>
                </a:tc>
                <a:tc>
                  <a:txBody>
                    <a:bodyPr/>
                    <a:lstStyle/>
                    <a:p>
                      <a:endParaRPr lang="en-GB" sz="1600" dirty="0"/>
                    </a:p>
                    <a:p>
                      <a:pPr algn="ctr"/>
                      <a:r>
                        <a:rPr lang="en-GB" sz="2400" dirty="0">
                          <a:solidFill>
                            <a:schemeClr val="tx1"/>
                          </a:solidFill>
                        </a:rPr>
                        <a:t>Economic Factors</a:t>
                      </a:r>
                    </a:p>
                  </a:txBody>
                  <a:tcPr>
                    <a:pattFill prst="pct40">
                      <a:fgClr>
                        <a:srgbClr val="FFC000"/>
                      </a:fgClr>
                      <a:bgClr>
                        <a:schemeClr val="bg1"/>
                      </a:bgClr>
                    </a:pattFill>
                  </a:tcPr>
                </a:tc>
                <a:tc>
                  <a:txBody>
                    <a:bodyPr/>
                    <a:lstStyle/>
                    <a:p>
                      <a:endParaRPr lang="en-GB" sz="1600" dirty="0"/>
                    </a:p>
                    <a:p>
                      <a:pPr algn="ctr"/>
                      <a:r>
                        <a:rPr lang="en-GB" sz="2400" dirty="0">
                          <a:solidFill>
                            <a:schemeClr val="tx1"/>
                          </a:solidFill>
                        </a:rPr>
                        <a:t>Social Factors</a:t>
                      </a:r>
                    </a:p>
                  </a:txBody>
                  <a:tcPr>
                    <a:pattFill prst="pct40">
                      <a:fgClr>
                        <a:srgbClr val="FFFF00"/>
                      </a:fgClr>
                      <a:bgClr>
                        <a:schemeClr val="bg1"/>
                      </a:bgClr>
                    </a:pattFill>
                  </a:tcPr>
                </a:tc>
                <a:tc>
                  <a:txBody>
                    <a:bodyPr/>
                    <a:lstStyle/>
                    <a:p>
                      <a:endParaRPr lang="en-GB" sz="1600" dirty="0"/>
                    </a:p>
                    <a:p>
                      <a:pPr algn="ctr"/>
                      <a:r>
                        <a:rPr lang="en-GB" sz="2000" dirty="0">
                          <a:solidFill>
                            <a:schemeClr val="tx1"/>
                          </a:solidFill>
                        </a:rPr>
                        <a:t>Technological </a:t>
                      </a:r>
                    </a:p>
                    <a:p>
                      <a:pPr algn="ctr"/>
                      <a:r>
                        <a:rPr lang="en-GB" sz="2000" dirty="0">
                          <a:solidFill>
                            <a:schemeClr val="tx1"/>
                          </a:solidFill>
                        </a:rPr>
                        <a:t>Factors</a:t>
                      </a:r>
                    </a:p>
                  </a:txBody>
                  <a:tcPr>
                    <a:pattFill prst="pct40">
                      <a:fgClr>
                        <a:srgbClr val="92D050"/>
                      </a:fgClr>
                      <a:bgClr>
                        <a:schemeClr val="bg1"/>
                      </a:bgClr>
                    </a:pattFill>
                  </a:tcPr>
                </a:tc>
                <a:tc>
                  <a:txBody>
                    <a:bodyPr/>
                    <a:lstStyle/>
                    <a:p>
                      <a:endParaRPr lang="en-GB" sz="1600" dirty="0"/>
                    </a:p>
                    <a:p>
                      <a:pPr algn="ctr"/>
                      <a:r>
                        <a:rPr lang="en-GB" sz="2400" dirty="0">
                          <a:solidFill>
                            <a:schemeClr val="tx1"/>
                          </a:solidFill>
                        </a:rPr>
                        <a:t>Legal Factors</a:t>
                      </a:r>
                    </a:p>
                  </a:txBody>
                  <a:tcPr>
                    <a:pattFill prst="pct40">
                      <a:fgClr>
                        <a:srgbClr val="00B0F0"/>
                      </a:fgClr>
                      <a:bgClr>
                        <a:schemeClr val="bg1"/>
                      </a:bgClr>
                    </a:pattFill>
                  </a:tcPr>
                </a:tc>
                <a:tc>
                  <a:txBody>
                    <a:bodyPr/>
                    <a:lstStyle/>
                    <a:p>
                      <a:endParaRPr lang="en-GB" sz="1600" dirty="0"/>
                    </a:p>
                    <a:p>
                      <a:pPr algn="ctr"/>
                      <a:r>
                        <a:rPr lang="en-GB" sz="2000" dirty="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3300383">
                <a:tc>
                  <a:txBody>
                    <a:bodyPr/>
                    <a:lstStyle/>
                    <a:p>
                      <a:pPr marL="285750" indent="-285750">
                        <a:buFont typeface="Wingdings" panose="05000000000000000000" pitchFamily="2" charset="2"/>
                        <a:buChar char="§"/>
                      </a:pPr>
                      <a:r>
                        <a:rPr lang="en-GB" sz="1400" b="0" i="0" u="none" strike="noStrike" kern="1200" dirty="0">
                          <a:solidFill>
                            <a:schemeClr val="dk1"/>
                          </a:solidFill>
                          <a:effectLst/>
                          <a:latin typeface="+mn-lt"/>
                          <a:ea typeface="+mn-ea"/>
                          <a:cs typeface="+mn-cs"/>
                        </a:rPr>
                        <a:t>Changes in UK trade policies after Brexit have affected import costs and supply chains for small retailers (</a:t>
                      </a:r>
                      <a:r>
                        <a:rPr lang="en-GB" sz="1400" b="0" i="0" u="none" strike="noStrike" kern="1200" dirty="0" err="1">
                          <a:solidFill>
                            <a:schemeClr val="dk1"/>
                          </a:solidFill>
                          <a:effectLst/>
                          <a:latin typeface="+mn-lt"/>
                          <a:ea typeface="+mn-ea"/>
                          <a:cs typeface="+mn-cs"/>
                        </a:rPr>
                        <a:t>Gov.UK</a:t>
                      </a:r>
                      <a:r>
                        <a:rPr lang="en-GB" sz="1400" b="0" i="0" u="none" strike="noStrike" kern="1200" dirty="0">
                          <a:solidFill>
                            <a:schemeClr val="dk1"/>
                          </a:solidFill>
                          <a:effectLst/>
                          <a:latin typeface="+mn-lt"/>
                          <a:ea typeface="+mn-ea"/>
                          <a:cs typeface="+mn-cs"/>
                        </a:rPr>
                        <a:t>, 2024)</a:t>
                      </a:r>
                      <a:endParaRPr lang="en-GB" sz="1400" b="1" dirty="0"/>
                    </a:p>
                  </a:txBody>
                  <a:tcPr>
                    <a:pattFill prst="pct40">
                      <a:fgClr>
                        <a:srgbClr val="FF0000"/>
                      </a:fgClr>
                      <a:bgClr>
                        <a:schemeClr val="bg1"/>
                      </a:bgClr>
                    </a:pattFill>
                  </a:tcPr>
                </a:tc>
                <a:tc>
                  <a:txBody>
                    <a:bodyPr/>
                    <a:lstStyle/>
                    <a:p>
                      <a:pPr marL="285750" indent="-285750">
                        <a:buFont typeface="Wingdings" panose="05000000000000000000" pitchFamily="2" charset="2"/>
                        <a:buChar char="§"/>
                      </a:pPr>
                      <a:r>
                        <a:rPr lang="en-GB" sz="1400" b="0" i="0" u="none" strike="noStrike" kern="1200" dirty="0">
                          <a:solidFill>
                            <a:schemeClr val="dk1"/>
                          </a:solidFill>
                          <a:effectLst/>
                          <a:latin typeface="+mn-lt"/>
                          <a:ea typeface="+mn-ea"/>
                          <a:cs typeface="+mn-cs"/>
                        </a:rPr>
                        <a:t>The rise in inflation and energy prices has increased the cost of flowers and packaging materials, reducing business profit margins (Office for National Statistics, 2024).</a:t>
                      </a:r>
                      <a:endParaRPr lang="en-GB" sz="1400" b="1" dirty="0"/>
                    </a:p>
                  </a:txBody>
                  <a:tcPr>
                    <a:pattFill prst="pct40">
                      <a:fgClr>
                        <a:srgbClr val="FFC000"/>
                      </a:fgClr>
                      <a:bgClr>
                        <a:schemeClr val="bg1"/>
                      </a:bgClr>
                    </a:pattFill>
                  </a:tcPr>
                </a:tc>
                <a:tc>
                  <a:txBody>
                    <a:bodyPr/>
                    <a:lstStyle/>
                    <a:p>
                      <a:pPr marL="285750" indent="-285750">
                        <a:buFont typeface="Wingdings" panose="05000000000000000000" pitchFamily="2" charset="2"/>
                        <a:buChar char="§"/>
                      </a:pPr>
                      <a:r>
                        <a:rPr lang="en-GB" sz="1400" b="0" i="0" u="none" strike="noStrike" kern="1200" dirty="0">
                          <a:solidFill>
                            <a:schemeClr val="dk1"/>
                          </a:solidFill>
                          <a:effectLst/>
                          <a:latin typeface="+mn-lt"/>
                          <a:ea typeface="+mn-ea"/>
                          <a:cs typeface="+mn-cs"/>
                        </a:rPr>
                        <a:t>Consumer behaviour has shifted towards online shopping and convenience, with fewer people visiting high streets (Mintel, 2023)</a:t>
                      </a:r>
                      <a:endParaRPr lang="en-GB" sz="1400" b="1" dirty="0"/>
                    </a:p>
                  </a:txBody>
                  <a:tcPr>
                    <a:pattFill prst="pct40">
                      <a:fgClr>
                        <a:srgbClr val="FFFF00"/>
                      </a:fgClr>
                      <a:bgClr>
                        <a:schemeClr val="bg1"/>
                      </a:bgClr>
                    </a:pattFill>
                  </a:tcPr>
                </a:tc>
                <a:tc>
                  <a:txBody>
                    <a:bodyPr/>
                    <a:lstStyle/>
                    <a:p>
                      <a:pPr marL="285750" indent="-285750">
                        <a:buFont typeface="Wingdings" panose="05000000000000000000" pitchFamily="2" charset="2"/>
                        <a:buChar char="§"/>
                      </a:pPr>
                      <a:r>
                        <a:rPr lang="en-GB" sz="1400" b="0" i="0" u="none" strike="noStrike" kern="1200" dirty="0">
                          <a:solidFill>
                            <a:schemeClr val="dk1"/>
                          </a:solidFill>
                          <a:effectLst/>
                          <a:latin typeface="+mn-lt"/>
                          <a:ea typeface="+mn-ea"/>
                          <a:cs typeface="+mn-cs"/>
                        </a:rPr>
                        <a:t>Digital transformation is key for business success, yet Green Haven’s website and marketing tools are outdated (Kotler &amp; Keller, 2016).</a:t>
                      </a:r>
                      <a:endParaRPr lang="en-GB" sz="1400" b="1" dirty="0"/>
                    </a:p>
                  </a:txBody>
                  <a:tcPr>
                    <a:pattFill prst="pct40">
                      <a:fgClr>
                        <a:srgbClr val="92D050"/>
                      </a:fgClr>
                      <a:bgClr>
                        <a:schemeClr val="bg1"/>
                      </a:bgClr>
                    </a:pattFill>
                  </a:tcPr>
                </a:tc>
                <a:tc>
                  <a:txBody>
                    <a:bodyPr/>
                    <a:lstStyle/>
                    <a:p>
                      <a:pPr marL="285750" indent="-285750">
                        <a:buFont typeface="Wingdings" panose="05000000000000000000" pitchFamily="2" charset="2"/>
                        <a:buChar char="§"/>
                      </a:pPr>
                      <a:r>
                        <a:rPr lang="en-GB" sz="1400" b="0" i="0" u="none" strike="noStrike" kern="1200" dirty="0">
                          <a:solidFill>
                            <a:schemeClr val="dk1"/>
                          </a:solidFill>
                          <a:effectLst/>
                          <a:latin typeface="+mn-lt"/>
                          <a:ea typeface="+mn-ea"/>
                          <a:cs typeface="+mn-cs"/>
                        </a:rPr>
                        <a:t>UK data protection and environmental packaging regulations require compliance for online businesses (</a:t>
                      </a:r>
                      <a:r>
                        <a:rPr lang="en-GB" sz="1400" b="0" i="0" u="none" strike="noStrike" kern="1200" dirty="0" err="1">
                          <a:solidFill>
                            <a:schemeClr val="dk1"/>
                          </a:solidFill>
                          <a:effectLst/>
                          <a:latin typeface="+mn-lt"/>
                          <a:ea typeface="+mn-ea"/>
                          <a:cs typeface="+mn-cs"/>
                        </a:rPr>
                        <a:t>Gov.UK</a:t>
                      </a:r>
                      <a:r>
                        <a:rPr lang="en-GB" sz="1400" b="0" i="0" u="none" strike="noStrike" kern="1200" dirty="0">
                          <a:solidFill>
                            <a:schemeClr val="dk1"/>
                          </a:solidFill>
                          <a:effectLst/>
                          <a:latin typeface="+mn-lt"/>
                          <a:ea typeface="+mn-ea"/>
                          <a:cs typeface="+mn-cs"/>
                        </a:rPr>
                        <a:t>, 2024).</a:t>
                      </a:r>
                      <a:endParaRPr lang="en-GB" sz="1400" b="1" dirty="0"/>
                    </a:p>
                  </a:txBody>
                  <a:tcPr>
                    <a:pattFill prst="pct40">
                      <a:fgClr>
                        <a:srgbClr val="00B0F0"/>
                      </a:fgClr>
                      <a:bgClr>
                        <a:schemeClr val="bg1"/>
                      </a:bgClr>
                    </a:pattFill>
                  </a:tcPr>
                </a:tc>
                <a:tc>
                  <a:txBody>
                    <a:bodyPr/>
                    <a:lstStyle/>
                    <a:p>
                      <a:pPr marL="285750" indent="-285750">
                        <a:buFont typeface="Wingdings" panose="05000000000000000000" pitchFamily="2" charset="2"/>
                        <a:buChar char="§"/>
                      </a:pPr>
                      <a:r>
                        <a:rPr lang="en-GB" sz="1400" b="0" i="0" u="none" strike="noStrike" kern="1200" dirty="0">
                          <a:solidFill>
                            <a:schemeClr val="dk1"/>
                          </a:solidFill>
                          <a:effectLst/>
                          <a:latin typeface="+mn-lt"/>
                          <a:ea typeface="+mn-ea"/>
                          <a:cs typeface="+mn-cs"/>
                        </a:rPr>
                        <a:t>The company’s eco-friendly values align with modern sustainability trends but come with higher costs for materials and sourcing (Johnson et al., 2017).</a:t>
                      </a:r>
                      <a:endParaRPr lang="en-GB" sz="1400" b="1" dirty="0"/>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38200" y="365125"/>
            <a:ext cx="10515600" cy="1325563"/>
          </a:xfrm>
        </p:spPr>
        <p:txBody>
          <a:bodyPr>
            <a:normAutofit/>
          </a:bodyPr>
          <a:lstStyle/>
          <a:p>
            <a:r>
              <a:rPr lang="en-GB" sz="5400" b="1">
                <a:latin typeface="Arial" panose="020B0604020202020204" pitchFamily="34" charset="0"/>
                <a:cs typeface="Arial" panose="020B0604020202020204" pitchFamily="34" charset="0"/>
              </a:rPr>
              <a:t>CAUSE-AND-EFFECT MODEL</a:t>
            </a:r>
          </a:p>
        </p:txBody>
      </p:sp>
      <p:sp>
        <p:nvSpPr>
          <p:cNvPr id="55"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Content Placeholder 2">
            <a:extLst>
              <a:ext uri="{FF2B5EF4-FFF2-40B4-BE49-F238E27FC236}">
                <a16:creationId xmlns:a16="http://schemas.microsoft.com/office/drawing/2014/main" id="{1B4D8426-20C5-630E-80E5-EAB06B11CCD5}"/>
              </a:ext>
            </a:extLst>
          </p:cNvPr>
          <p:cNvSpPr>
            <a:spLocks noGrp="1"/>
          </p:cNvSpPr>
          <p:nvPr>
            <p:ph idx="1"/>
          </p:nvPr>
        </p:nvSpPr>
        <p:spPr>
          <a:xfrm>
            <a:off x="838200" y="1929384"/>
            <a:ext cx="10515600" cy="4251960"/>
          </a:xfrm>
        </p:spPr>
        <p:txBody>
          <a:bodyPr>
            <a:normAutofit/>
          </a:bodyPr>
          <a:lstStyle/>
          <a:p>
            <a:pPr marL="0" indent="0">
              <a:buNone/>
            </a:pPr>
            <a:r>
              <a:rPr lang="en-GB" sz="2200" dirty="0"/>
              <a:t>The </a:t>
            </a:r>
            <a:r>
              <a:rPr lang="en-GB" sz="2200" b="1" dirty="0"/>
              <a:t>Cause-and-Effect model</a:t>
            </a:r>
            <a:r>
              <a:rPr lang="en-GB" sz="2200" dirty="0"/>
              <a:t>, also called the </a:t>
            </a:r>
            <a:r>
              <a:rPr lang="en-GB" sz="2200" b="1" dirty="0"/>
              <a:t>Fishbone Diagram</a:t>
            </a:r>
            <a:r>
              <a:rPr lang="en-GB" sz="2200" dirty="0"/>
              <a:t>, was created by </a:t>
            </a:r>
            <a:r>
              <a:rPr lang="en-GB" sz="2200" i="1" dirty="0"/>
              <a:t>Kaoru Ishikawa (1968)</a:t>
            </a:r>
            <a:r>
              <a:rPr lang="en-GB" sz="2200" dirty="0"/>
              <a:t> to help identify the main causes behind a specific problem.</a:t>
            </a:r>
          </a:p>
          <a:p>
            <a:pPr marL="0" indent="0">
              <a:buNone/>
            </a:pPr>
            <a:r>
              <a:rPr lang="en-GB" sz="2200" dirty="0"/>
              <a:t>This model is useful because it helps organise ideas, makes it easier to see the root causes, and supports team discussions when analysing problems (</a:t>
            </a:r>
            <a:r>
              <a:rPr lang="en-GB" sz="2200" i="1" dirty="0"/>
              <a:t>Slack et al., 2019</a:t>
            </a:r>
            <a:r>
              <a:rPr lang="en-GB" sz="2200" dirty="0"/>
              <a:t>). It’s simple to use and gives a clear visual picture of what might be going wrong.</a:t>
            </a:r>
          </a:p>
          <a:p>
            <a:pPr marL="0" indent="0">
              <a:buNone/>
            </a:pPr>
            <a:r>
              <a:rPr lang="en-GB" sz="2200" dirty="0"/>
              <a:t>However, it also has some weaknesses. It can </a:t>
            </a:r>
            <a:r>
              <a:rPr lang="en-GB" sz="2200" b="1" dirty="0"/>
              <a:t>oversimplify complex business problems</a:t>
            </a:r>
            <a:r>
              <a:rPr lang="en-GB" sz="2200" dirty="0"/>
              <a:t> and doesn’t show how much each cause actually affects the issue (</a:t>
            </a:r>
            <a:r>
              <a:rPr lang="en-GB" sz="2200" i="1" dirty="0"/>
              <a:t>Johnson et al., 2017</a:t>
            </a:r>
            <a:r>
              <a:rPr lang="en-GB" sz="2200" dirty="0"/>
              <a:t>). It also depends a lot on people’s opinions, so the results might not always be fully objective (</a:t>
            </a:r>
            <a:r>
              <a:rPr lang="en-GB" sz="2200" i="1" dirty="0"/>
              <a:t>Kotler &amp; Keller, 2016</a:t>
            </a:r>
            <a:r>
              <a:rPr lang="en-GB" sz="2200" dirty="0"/>
              <a:t>).</a:t>
            </a:r>
          </a:p>
          <a:p>
            <a:pPr marL="0" indent="0">
              <a:buNone/>
            </a:pPr>
            <a:r>
              <a:rPr lang="en-GB" sz="2200" dirty="0"/>
              <a:t>Even with these limits, it’s still a practical model for helping Green Haven Florists understand the main causes behind their decline in sales.</a:t>
            </a:r>
          </a:p>
        </p:txBody>
      </p:sp>
    </p:spTree>
    <p:extLst>
      <p:ext uri="{BB962C8B-B14F-4D97-AF65-F5344CB8AC3E}">
        <p14:creationId xmlns:p14="http://schemas.microsoft.com/office/powerpoint/2010/main" val="23190791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A505395B-EB6B-5ED1-186D-E017DA15A205}"/>
              </a:ext>
            </a:extLst>
          </p:cNvPr>
          <p:cNvSpPr txBox="1"/>
          <p:nvPr/>
        </p:nvSpPr>
        <p:spPr>
          <a:xfrm>
            <a:off x="630936" y="639520"/>
            <a:ext cx="3102864" cy="171907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800" b="1" kern="1200" dirty="0">
                <a:solidFill>
                  <a:schemeClr val="tx1"/>
                </a:solidFill>
                <a:latin typeface="+mj-lt"/>
                <a:ea typeface="+mj-ea"/>
                <a:cs typeface="+mj-cs"/>
              </a:rPr>
              <a:t>CAUSE-AND EFFECT DIAGRAM</a:t>
            </a:r>
            <a:endParaRPr lang="en-US" sz="3800" kern="1200" dirty="0">
              <a:solidFill>
                <a:schemeClr val="tx1"/>
              </a:solidFill>
              <a:latin typeface="+mj-lt"/>
              <a:ea typeface="+mj-ea"/>
              <a:cs typeface="+mj-cs"/>
            </a:endParaRPr>
          </a:p>
        </p:txBody>
      </p:sp>
      <p:sp>
        <p:nvSpPr>
          <p:cNvPr id="57"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ntent Placeholder 15">
            <a:extLst>
              <a:ext uri="{FF2B5EF4-FFF2-40B4-BE49-F238E27FC236}">
                <a16:creationId xmlns:a16="http://schemas.microsoft.com/office/drawing/2014/main" id="{B1D93E4A-7BA2-0231-79B9-E397B6D58DCF}"/>
              </a:ext>
            </a:extLst>
          </p:cNvPr>
          <p:cNvSpPr>
            <a:spLocks noGrp="1"/>
          </p:cNvSpPr>
          <p:nvPr>
            <p:ph idx="1"/>
          </p:nvPr>
        </p:nvSpPr>
        <p:spPr>
          <a:xfrm>
            <a:off x="630936" y="2807208"/>
            <a:ext cx="3429000" cy="3410712"/>
          </a:xfrm>
        </p:spPr>
        <p:txBody>
          <a:bodyPr vert="horz" lIns="91440" tIns="45720" rIns="91440" bIns="45720" rtlCol="0" anchor="t">
            <a:normAutofit fontScale="40000" lnSpcReduction="20000"/>
          </a:bodyPr>
          <a:lstStyle/>
          <a:p>
            <a:r>
              <a:rPr lang="en-GB" b="1" dirty="0"/>
              <a:t>Methods:</a:t>
            </a:r>
            <a:r>
              <a:rPr lang="en-GB" dirty="0"/>
              <a:t> The shop relies on traditional selling methods and has no delivery or subscription system in place. Marketing activity is inconsistent and mostly word-of-mouth.</a:t>
            </a:r>
          </a:p>
          <a:p>
            <a:r>
              <a:rPr lang="en-GB" b="1" dirty="0"/>
              <a:t>Machines:</a:t>
            </a:r>
            <a:r>
              <a:rPr lang="en-GB" dirty="0"/>
              <a:t> The website is outdated, slow, and not mobile-friendly, reducing online visibility and orders (</a:t>
            </a:r>
            <a:r>
              <a:rPr lang="en-GB" i="1" dirty="0"/>
              <a:t>Mintel, 2023</a:t>
            </a:r>
            <a:r>
              <a:rPr lang="en-GB" dirty="0"/>
              <a:t>).</a:t>
            </a:r>
          </a:p>
          <a:p>
            <a:r>
              <a:rPr lang="en-GB" b="1" dirty="0"/>
              <a:t>People:</a:t>
            </a:r>
            <a:r>
              <a:rPr lang="en-GB" dirty="0"/>
              <a:t> The owners lack digital marketing knowledge and have limited time to manage social media or online advertising (</a:t>
            </a:r>
            <a:r>
              <a:rPr lang="en-GB" i="1" dirty="0"/>
              <a:t>Kotler &amp; Keller, 2016</a:t>
            </a:r>
            <a:r>
              <a:rPr lang="en-GB" dirty="0"/>
              <a:t>).</a:t>
            </a:r>
          </a:p>
          <a:p>
            <a:r>
              <a:rPr lang="en-GB" b="1" dirty="0"/>
              <a:t>Materials:</a:t>
            </a:r>
            <a:r>
              <a:rPr lang="en-GB" dirty="0"/>
              <a:t> The price of imported flowers and sustainable packaging has increased, which raises operating costs (</a:t>
            </a:r>
            <a:r>
              <a:rPr lang="en-GB" i="1" dirty="0"/>
              <a:t>Office for National Statistics, 2024</a:t>
            </a:r>
            <a:r>
              <a:rPr lang="en-GB" dirty="0"/>
              <a:t>).</a:t>
            </a:r>
          </a:p>
          <a:p>
            <a:r>
              <a:rPr lang="en-GB" b="1" dirty="0"/>
              <a:t>Measurement:</a:t>
            </a:r>
            <a:r>
              <a:rPr lang="en-GB" dirty="0"/>
              <a:t> The business does not track online traffic, customer satisfaction, or sales data, which makes it harder to identify performance gaps.</a:t>
            </a:r>
          </a:p>
          <a:p>
            <a:r>
              <a:rPr lang="en-GB" b="1" dirty="0"/>
              <a:t>Environment:</a:t>
            </a:r>
            <a:r>
              <a:rPr lang="en-GB" dirty="0"/>
              <a:t> The local high street has lost many nearby shops, and customers now prefer online convenience and cheaper delivery options (</a:t>
            </a:r>
            <a:r>
              <a:rPr lang="en-GB" i="1" dirty="0"/>
              <a:t>Mintel, 2023</a:t>
            </a:r>
            <a:r>
              <a:rPr lang="en-GB" dirty="0"/>
              <a:t>).</a:t>
            </a:r>
          </a:p>
        </p:txBody>
      </p:sp>
      <p:pic>
        <p:nvPicPr>
          <p:cNvPr id="20" name="Picture 4" descr="What is a Fishbone Diagram? A Guide to Problem-Solving – HKMLC Smart Board">
            <a:extLst>
              <a:ext uri="{FF2B5EF4-FFF2-40B4-BE49-F238E27FC236}">
                <a16:creationId xmlns:a16="http://schemas.microsoft.com/office/drawing/2014/main" id="{9D25B238-A9AA-32F3-CEFF-B106FA7AC33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86" r="1899"/>
          <a:stretch>
            <a:fillRect/>
          </a:stretch>
        </p:blipFill>
        <p:spPr bwMode="auto">
          <a:xfrm>
            <a:off x="4654296" y="1837115"/>
            <a:ext cx="6903720" cy="3183770"/>
          </a:xfrm>
          <a:prstGeom prst="rect">
            <a:avLst/>
          </a:prstGeom>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07301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40080" y="325369"/>
            <a:ext cx="4368602" cy="1956841"/>
          </a:xfrm>
        </p:spPr>
        <p:txBody>
          <a:bodyPr anchor="b">
            <a:normAutofit/>
          </a:bodyPr>
          <a:lstStyle/>
          <a:p>
            <a:r>
              <a:rPr lang="en-GB" sz="5400">
                <a:latin typeface="Arial" panose="020B0604020202020204" pitchFamily="34" charset="0"/>
                <a:cs typeface="Arial" panose="020B0604020202020204" pitchFamily="34" charset="0"/>
              </a:rPr>
              <a:t>KEY FINDINGS</a:t>
            </a:r>
          </a:p>
        </p:txBody>
      </p:sp>
      <p:sp>
        <p:nvSpPr>
          <p:cNvPr id="3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40080" y="2872899"/>
            <a:ext cx="4243589" cy="3320668"/>
          </a:xfrm>
        </p:spPr>
        <p:txBody>
          <a:bodyPr>
            <a:normAutofit/>
          </a:bodyPr>
          <a:lstStyle/>
          <a:p>
            <a:pPr marL="0" indent="0">
              <a:buNone/>
            </a:pPr>
            <a:endParaRPr lang="en-GB" sz="1400">
              <a:latin typeface="Arial" panose="020B0604020202020204" pitchFamily="34" charset="0"/>
              <a:cs typeface="Arial" panose="020B0604020202020204" pitchFamily="34" charset="0"/>
            </a:endParaRPr>
          </a:p>
          <a:p>
            <a:r>
              <a:rPr lang="en-GB" sz="1400"/>
              <a:t>Green Haven’s 30% sales decline is caused by a mix of internal weaknesses and external pressures</a:t>
            </a:r>
          </a:p>
          <a:p>
            <a:r>
              <a:rPr lang="en-GB" sz="1400"/>
              <a:t>The shop’s lack of digital presence and limited online marketing are major barriers to attracting new customers in a changing retail market.</a:t>
            </a:r>
          </a:p>
          <a:p>
            <a:r>
              <a:rPr lang="en-GB" sz="1400"/>
              <a:t>Rising costs of flowers, packaging, and energy are reducing profit margins and making it difficult to stay competitive (</a:t>
            </a:r>
            <a:r>
              <a:rPr lang="en-GB" sz="1400" i="1"/>
              <a:t>Office for National Statistics, 2024</a:t>
            </a:r>
            <a:r>
              <a:rPr lang="en-GB" sz="1400"/>
              <a:t>)</a:t>
            </a:r>
          </a:p>
          <a:p>
            <a:r>
              <a:rPr lang="en-GB" sz="1400"/>
              <a:t>To recover, Green Haven needs to modernise its business model ,by improving its online platform, adapting to digital trends, and reconnecting with customer needs (</a:t>
            </a:r>
            <a:r>
              <a:rPr lang="en-GB" sz="1400" i="1"/>
              <a:t>Mintel, 2023</a:t>
            </a:r>
            <a:r>
              <a:rPr lang="en-GB" sz="1400"/>
              <a:t>).</a:t>
            </a:r>
          </a:p>
          <a:p>
            <a:endParaRPr lang="en-GB" sz="1400"/>
          </a:p>
          <a:p>
            <a:endParaRPr lang="en-GB" sz="1400"/>
          </a:p>
          <a:p>
            <a:endParaRPr lang="en-GB" sz="1400"/>
          </a:p>
          <a:p>
            <a:endParaRPr lang="en-GB" sz="1400">
              <a:latin typeface="Arial" panose="020B0604020202020204" pitchFamily="34" charset="0"/>
              <a:cs typeface="Arial" panose="020B0604020202020204" pitchFamily="34" charset="0"/>
            </a:endParaRPr>
          </a:p>
        </p:txBody>
      </p:sp>
      <p:pic>
        <p:nvPicPr>
          <p:cNvPr id="23" name="Picture 22" descr="Different types of flowers">
            <a:extLst>
              <a:ext uri="{FF2B5EF4-FFF2-40B4-BE49-F238E27FC236}">
                <a16:creationId xmlns:a16="http://schemas.microsoft.com/office/drawing/2014/main" id="{8DED1A39-F632-B099-F308-A29A1F83217C}"/>
              </a:ext>
            </a:extLst>
          </p:cNvPr>
          <p:cNvPicPr>
            <a:picLocks noChangeAspect="1"/>
          </p:cNvPicPr>
          <p:nvPr/>
        </p:nvPicPr>
        <p:blipFill>
          <a:blip r:embed="rId2"/>
          <a:srcRect l="18122" r="14925"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372578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34683" y="1460365"/>
            <a:ext cx="10515600" cy="4351338"/>
          </a:xfrm>
        </p:spPr>
        <p:txBody>
          <a:bodyPr>
            <a:normAutofit fontScale="55000" lnSpcReduction="20000"/>
          </a:bodyPr>
          <a:lstStyle/>
          <a:p>
            <a:pPr marL="0" indent="0" eaLnBrk="0" fontAlgn="base" hangingPunct="0">
              <a:lnSpc>
                <a:spcPct val="100000"/>
              </a:lnSpc>
              <a:spcBef>
                <a:spcPct val="0"/>
              </a:spcBef>
              <a:spcAft>
                <a:spcPct val="0"/>
              </a:spcAft>
              <a:buNone/>
            </a:pPr>
            <a:r>
              <a:rPr lang="en-US" altLang="en-US" sz="2200" dirty="0">
                <a:solidFill>
                  <a:srgbClr val="000000"/>
                </a:solidFill>
                <a:latin typeface="+mj-lt"/>
              </a:rPr>
              <a:t>Gibson, J., Ivancevich, J., Donnelly, J., &amp; Konopaske, R. (2018). Organizations: Behavior, Structure, Processes. 15th Edition. McGraw-Hill Education.</a:t>
            </a:r>
          </a:p>
          <a:p>
            <a:pPr marL="342900" indent="-342900" eaLnBrk="0" fontAlgn="base" hangingPunct="0">
              <a:lnSpc>
                <a:spcPct val="100000"/>
              </a:lnSpc>
              <a:spcBef>
                <a:spcPct val="0"/>
              </a:spcBef>
              <a:spcAft>
                <a:spcPct val="0"/>
              </a:spcAft>
              <a:buFont typeface="+mj-lt"/>
              <a:buAutoNum type="arabicPeriod"/>
            </a:pPr>
            <a:endParaRPr lang="en-US" altLang="en-US" sz="2200" dirty="0">
              <a:solidFill>
                <a:srgbClr val="000000"/>
              </a:solidFill>
              <a:latin typeface="+mj-lt"/>
            </a:endParaRPr>
          </a:p>
          <a:p>
            <a:pPr marL="0" indent="0" eaLnBrk="0" fontAlgn="base" hangingPunct="0">
              <a:lnSpc>
                <a:spcPct val="100000"/>
              </a:lnSpc>
              <a:spcBef>
                <a:spcPct val="0"/>
              </a:spcBef>
              <a:spcAft>
                <a:spcPct val="0"/>
              </a:spcAft>
              <a:buNone/>
            </a:pPr>
            <a:r>
              <a:rPr lang="en-US" altLang="en-US" sz="2200" dirty="0">
                <a:solidFill>
                  <a:srgbClr val="000000"/>
                </a:solidFill>
                <a:latin typeface="+mj-lt"/>
              </a:rPr>
              <a:t>MindTools. (2023). “5W2H Analysis: Asking the Right Questions.” Retrieved from https://</a:t>
            </a:r>
            <a:r>
              <a:rPr lang="en-US" altLang="en-US" sz="2200" dirty="0" err="1">
                <a:solidFill>
                  <a:srgbClr val="000000"/>
                </a:solidFill>
                <a:latin typeface="+mj-lt"/>
              </a:rPr>
              <a:t>www.mindtools.com</a:t>
            </a:r>
            <a:endParaRPr lang="en-US" altLang="en-US" sz="2200" dirty="0">
              <a:solidFill>
                <a:srgbClr val="000000"/>
              </a:solidFill>
              <a:latin typeface="+mj-lt"/>
            </a:endParaRPr>
          </a:p>
          <a:p>
            <a:pPr marL="342900" indent="-342900" eaLnBrk="0" fontAlgn="base" hangingPunct="0">
              <a:lnSpc>
                <a:spcPct val="100000"/>
              </a:lnSpc>
              <a:spcBef>
                <a:spcPct val="0"/>
              </a:spcBef>
              <a:spcAft>
                <a:spcPct val="0"/>
              </a:spcAft>
              <a:buFont typeface="+mj-lt"/>
              <a:buAutoNum type="arabicPeriod"/>
            </a:pPr>
            <a:endParaRPr lang="en-US" altLang="en-US" sz="2200" dirty="0">
              <a:solidFill>
                <a:srgbClr val="000000"/>
              </a:solidFill>
              <a:latin typeface="+mj-lt"/>
            </a:endParaRPr>
          </a:p>
          <a:p>
            <a:pPr marL="0" indent="0" eaLnBrk="0" fontAlgn="base" hangingPunct="0">
              <a:lnSpc>
                <a:spcPct val="100000"/>
              </a:lnSpc>
              <a:spcBef>
                <a:spcPct val="0"/>
              </a:spcBef>
              <a:spcAft>
                <a:spcPct val="0"/>
              </a:spcAft>
              <a:buNone/>
            </a:pPr>
            <a:r>
              <a:rPr lang="en-US" altLang="en-US" sz="2200" dirty="0">
                <a:solidFill>
                  <a:srgbClr val="000000"/>
                </a:solidFill>
                <a:latin typeface="+mj-lt"/>
              </a:rPr>
              <a:t>ASQ (American Society for Quality). (2022). “5W2H Method.” Retrieved from https://</a:t>
            </a:r>
            <a:r>
              <a:rPr lang="en-US" altLang="en-US" sz="2200" dirty="0" err="1">
                <a:solidFill>
                  <a:srgbClr val="000000"/>
                </a:solidFill>
                <a:latin typeface="+mj-lt"/>
              </a:rPr>
              <a:t>asq.org</a:t>
            </a:r>
            <a:r>
              <a:rPr lang="en-US" altLang="en-US" sz="2200" dirty="0">
                <a:solidFill>
                  <a:srgbClr val="000000"/>
                </a:solidFill>
                <a:latin typeface="+mj-lt"/>
              </a:rPr>
              <a:t>/quality-resources/5w2h</a:t>
            </a:r>
          </a:p>
          <a:p>
            <a:pPr marL="342900" indent="-342900" eaLnBrk="0" fontAlgn="base" hangingPunct="0">
              <a:lnSpc>
                <a:spcPct val="100000"/>
              </a:lnSpc>
              <a:spcBef>
                <a:spcPct val="0"/>
              </a:spcBef>
              <a:spcAft>
                <a:spcPct val="0"/>
              </a:spcAft>
              <a:buFont typeface="+mj-lt"/>
              <a:buAutoNum type="arabicPeriod"/>
            </a:pPr>
            <a:endParaRPr lang="en-US" altLang="en-US" sz="2200" dirty="0">
              <a:solidFill>
                <a:srgbClr val="000000"/>
              </a:solidFill>
              <a:latin typeface="+mj-lt"/>
            </a:endParaRPr>
          </a:p>
          <a:p>
            <a:pPr marL="0" indent="0" eaLnBrk="0" fontAlgn="base" hangingPunct="0">
              <a:lnSpc>
                <a:spcPct val="100000"/>
              </a:lnSpc>
              <a:spcBef>
                <a:spcPct val="0"/>
              </a:spcBef>
              <a:spcAft>
                <a:spcPct val="0"/>
              </a:spcAft>
              <a:buNone/>
            </a:pPr>
            <a:r>
              <a:rPr lang="en-US" altLang="en-US" sz="2200" dirty="0">
                <a:solidFill>
                  <a:srgbClr val="000000"/>
                </a:solidFill>
                <a:latin typeface="+mj-lt"/>
              </a:rPr>
              <a:t>Johnson, G., Scholes, K., &amp; Whittington, R. (2020). Exploring Strategy: Text and Cases. 12th Edition. Pearson Education.</a:t>
            </a:r>
          </a:p>
          <a:p>
            <a:pPr marL="342900" indent="-342900" eaLnBrk="0" fontAlgn="base" hangingPunct="0">
              <a:lnSpc>
                <a:spcPct val="100000"/>
              </a:lnSpc>
              <a:spcBef>
                <a:spcPct val="0"/>
              </a:spcBef>
              <a:spcAft>
                <a:spcPct val="0"/>
              </a:spcAft>
              <a:buFont typeface="+mj-lt"/>
              <a:buAutoNum type="arabicPeriod"/>
            </a:pPr>
            <a:endParaRPr lang="en-US" altLang="en-US" sz="2200" dirty="0">
              <a:solidFill>
                <a:srgbClr val="000000"/>
              </a:solidFill>
              <a:latin typeface="+mj-lt"/>
            </a:endParaRPr>
          </a:p>
          <a:p>
            <a:pPr marL="0" indent="0" eaLnBrk="0" fontAlgn="base" hangingPunct="0">
              <a:lnSpc>
                <a:spcPct val="100000"/>
              </a:lnSpc>
              <a:spcBef>
                <a:spcPct val="0"/>
              </a:spcBef>
              <a:spcAft>
                <a:spcPct val="0"/>
              </a:spcAft>
              <a:buNone/>
            </a:pPr>
            <a:r>
              <a:rPr lang="en-US" altLang="en-US" sz="2200" dirty="0">
                <a:solidFill>
                  <a:srgbClr val="000000"/>
                </a:solidFill>
                <a:latin typeface="+mj-lt"/>
              </a:rPr>
              <a:t>Kotler, P., Keller, K. L. (2022). Marketing Management. 16th Edition. Pearson.</a:t>
            </a:r>
          </a:p>
          <a:p>
            <a:pPr marL="342900" indent="-342900" eaLnBrk="0" fontAlgn="base" hangingPunct="0">
              <a:lnSpc>
                <a:spcPct val="100000"/>
              </a:lnSpc>
              <a:spcBef>
                <a:spcPct val="0"/>
              </a:spcBef>
              <a:spcAft>
                <a:spcPct val="0"/>
              </a:spcAft>
              <a:buFont typeface="+mj-lt"/>
              <a:buAutoNum type="arabicPeriod"/>
            </a:pPr>
            <a:endParaRPr lang="en-US" altLang="en-US" sz="2200" dirty="0">
              <a:solidFill>
                <a:srgbClr val="000000"/>
              </a:solidFill>
              <a:latin typeface="+mj-lt"/>
            </a:endParaRPr>
          </a:p>
          <a:p>
            <a:pPr marL="0" indent="0" eaLnBrk="0" fontAlgn="base" hangingPunct="0">
              <a:lnSpc>
                <a:spcPct val="100000"/>
              </a:lnSpc>
              <a:spcBef>
                <a:spcPct val="0"/>
              </a:spcBef>
              <a:spcAft>
                <a:spcPct val="0"/>
              </a:spcAft>
              <a:buNone/>
            </a:pPr>
            <a:r>
              <a:rPr lang="en-US" altLang="en-US" sz="2200" dirty="0">
                <a:solidFill>
                  <a:srgbClr val="000000"/>
                </a:solidFill>
                <a:latin typeface="+mj-lt"/>
              </a:rPr>
              <a:t>Oxford College of Marketing. (2023). “PESTEL Analysis: Definition, Examples &amp; Templates.” https://</a:t>
            </a:r>
            <a:r>
              <a:rPr lang="en-US" altLang="en-US" sz="2200" dirty="0" err="1">
                <a:solidFill>
                  <a:srgbClr val="000000"/>
                </a:solidFill>
                <a:latin typeface="+mj-lt"/>
              </a:rPr>
              <a:t>www.oxfordcollegeofmarketing.com</a:t>
            </a:r>
            <a:r>
              <a:rPr lang="en-US" altLang="en-US" sz="2200" dirty="0">
                <a:solidFill>
                  <a:srgbClr val="000000"/>
                </a:solidFill>
                <a:latin typeface="+mj-lt"/>
              </a:rPr>
              <a:t>/</a:t>
            </a:r>
            <a:r>
              <a:rPr lang="en-US" altLang="en-US" sz="2200" dirty="0" err="1">
                <a:solidFill>
                  <a:srgbClr val="000000"/>
                </a:solidFill>
                <a:latin typeface="+mj-lt"/>
              </a:rPr>
              <a:t>pestel</a:t>
            </a:r>
            <a:r>
              <a:rPr lang="en-US" altLang="en-US" sz="2200" dirty="0">
                <a:solidFill>
                  <a:srgbClr val="000000"/>
                </a:solidFill>
                <a:latin typeface="+mj-lt"/>
              </a:rPr>
              <a:t>-analysis </a:t>
            </a:r>
          </a:p>
          <a:p>
            <a:pPr marL="0" indent="0">
              <a:buNone/>
            </a:pPr>
            <a:r>
              <a:rPr lang="en-GB" sz="2200" dirty="0" err="1">
                <a:latin typeface="+mj-lt"/>
              </a:rPr>
              <a:t>Gov.UK</a:t>
            </a:r>
            <a:r>
              <a:rPr lang="en-GB" sz="2200" dirty="0">
                <a:latin typeface="+mj-lt"/>
              </a:rPr>
              <a:t>. (2024). Business and Environmental Regulations in the UK. [Online] Available at: https://</a:t>
            </a:r>
            <a:r>
              <a:rPr lang="en-GB" sz="2200" dirty="0" err="1">
                <a:latin typeface="+mj-lt"/>
              </a:rPr>
              <a:t>www.gov.uk</a:t>
            </a:r>
            <a:r>
              <a:rPr lang="en-GB" sz="2200" dirty="0">
                <a:latin typeface="+mj-lt"/>
              </a:rPr>
              <a:t>[Accessed 10 Oct. 2025].</a:t>
            </a:r>
          </a:p>
          <a:p>
            <a:pPr marL="0" indent="0">
              <a:buNone/>
            </a:pPr>
            <a:r>
              <a:rPr lang="en-GB" sz="2200" dirty="0">
                <a:latin typeface="+mj-lt"/>
              </a:rPr>
              <a:t>Johnson, G., Scholes, K. and Whittington, R. (2017). Exploring Corporate Strategy. 11th ed. Harlow: Pearson Education.</a:t>
            </a:r>
          </a:p>
          <a:p>
            <a:pPr marL="0" indent="0">
              <a:buNone/>
            </a:pPr>
            <a:r>
              <a:rPr lang="en-GB" sz="2200" dirty="0">
                <a:latin typeface="+mj-lt"/>
              </a:rPr>
              <a:t>Kotler, P. and Keller, K.L. (2016). Marketing Management. 15th ed. Pearson Education.</a:t>
            </a:r>
          </a:p>
          <a:p>
            <a:pPr marL="0" indent="0">
              <a:buNone/>
            </a:pPr>
            <a:r>
              <a:rPr lang="en-GB" sz="2200" dirty="0">
                <a:latin typeface="+mj-lt"/>
              </a:rPr>
              <a:t>Mintel. (2023). UK Flower and Plant Retail Market Report. [Online] Available at: https://</a:t>
            </a:r>
            <a:r>
              <a:rPr lang="en-GB" sz="2200" dirty="0" err="1">
                <a:latin typeface="+mj-lt"/>
              </a:rPr>
              <a:t>www.mintel.com</a:t>
            </a:r>
            <a:r>
              <a:rPr lang="en-GB" sz="2200" dirty="0">
                <a:latin typeface="+mj-lt"/>
              </a:rPr>
              <a:t> [Accessed 10 Oct. 2025].</a:t>
            </a:r>
          </a:p>
          <a:p>
            <a:pPr marL="0" indent="0">
              <a:buNone/>
            </a:pPr>
            <a:r>
              <a:rPr lang="en-GB" sz="2200" dirty="0">
                <a:latin typeface="+mj-lt"/>
              </a:rPr>
              <a:t>Office for National Statistics (ONS). (2024). UK Inflation and Consumer Prices Index. [Online] Available at: https://</a:t>
            </a:r>
            <a:r>
              <a:rPr lang="en-GB" sz="2200" dirty="0" err="1">
                <a:latin typeface="+mj-lt"/>
              </a:rPr>
              <a:t>www.ons.gov.uk</a:t>
            </a:r>
            <a:r>
              <a:rPr lang="en-GB" sz="2200" dirty="0">
                <a:latin typeface="+mj-lt"/>
              </a:rPr>
              <a:t> [Accessed 10 Oct. 2025]. </a:t>
            </a:r>
          </a:p>
          <a:p>
            <a:pPr marL="0" indent="0">
              <a:buNone/>
            </a:pPr>
            <a:r>
              <a:rPr lang="en-GB" sz="2200" dirty="0" err="1">
                <a:latin typeface="+mj-lt"/>
              </a:rPr>
              <a:t>shikawa</a:t>
            </a:r>
            <a:r>
              <a:rPr lang="en-GB" sz="2200" dirty="0">
                <a:latin typeface="+mj-lt"/>
              </a:rPr>
              <a:t>, K. (1968). Guide to Quality Control. Tokyo: Asian Productivity Organization.</a:t>
            </a:r>
          </a:p>
          <a:p>
            <a:pPr marL="0" indent="0">
              <a:buNone/>
            </a:pPr>
            <a:r>
              <a:rPr lang="en-GB" sz="2200" dirty="0">
                <a:latin typeface="+mj-lt"/>
              </a:rPr>
              <a:t>Johnson, G., Scholes, K. and Whittington, R. (2017). Exploring Corporate Strategy. 11th ed. Harlow: Pearson Education.</a:t>
            </a:r>
          </a:p>
          <a:p>
            <a:pPr marL="0" indent="0">
              <a:buNone/>
            </a:pPr>
            <a:r>
              <a:rPr lang="en-GB" sz="2200" dirty="0">
                <a:latin typeface="+mj-lt"/>
              </a:rPr>
              <a:t>Kotler, P. and Keller, K.L. (2016). Marketing Management. 15th ed. Pearson Education.</a:t>
            </a:r>
          </a:p>
          <a:p>
            <a:pPr marL="0" indent="0">
              <a:buNone/>
            </a:pPr>
            <a:r>
              <a:rPr lang="en-GB" sz="2200" dirty="0">
                <a:latin typeface="+mj-lt"/>
              </a:rPr>
              <a:t>Slack, N., Brandon-Jones, A. and Burgess, N. (2019). Operations Management. 9th ed. Harlow: Pearson Education.</a:t>
            </a:r>
          </a:p>
          <a:p>
            <a:pPr marL="342900" indent="-342900">
              <a:buFont typeface="+mj-lt"/>
              <a:buAutoNum type="arabicPeriod"/>
            </a:pPr>
            <a:endParaRPr lang="en-GB" sz="1400" dirty="0">
              <a:latin typeface="+mj-lt"/>
            </a:endParaRPr>
          </a:p>
          <a:p>
            <a:pPr marL="342900" indent="-342900">
              <a:buFont typeface="+mj-lt"/>
              <a:buAutoNum type="arabicPeriod"/>
            </a:pPr>
            <a:endParaRPr lang="en-GB" sz="1400" dirty="0">
              <a:latin typeface="+mj-lt"/>
            </a:endParaRPr>
          </a:p>
          <a:p>
            <a:pPr marL="342900" indent="-342900">
              <a:buFont typeface="+mj-lt"/>
              <a:buAutoNum type="arabicPeriod"/>
            </a:pPr>
            <a:endParaRPr lang="en-GB" sz="1400" dirty="0">
              <a:latin typeface="+mj-lt"/>
            </a:endParaRPr>
          </a:p>
          <a:p>
            <a:pPr marL="342900" indent="-342900" eaLnBrk="0" fontAlgn="base" hangingPunct="0">
              <a:lnSpc>
                <a:spcPct val="100000"/>
              </a:lnSpc>
              <a:spcBef>
                <a:spcPct val="0"/>
              </a:spcBef>
              <a:spcAft>
                <a:spcPct val="0"/>
              </a:spcAft>
              <a:buFont typeface="+mj-lt"/>
              <a:buAutoNum type="arabicPeriod"/>
            </a:pPr>
            <a:endParaRPr lang="en-US" altLang="en-US" sz="1600" dirty="0">
              <a:solidFill>
                <a:srgbClr val="000000"/>
              </a:solidFill>
              <a:latin typeface="Arial" panose="020B0604020202020204" pitchFamily="34" charset="0"/>
            </a:endParaRPr>
          </a:p>
          <a:p>
            <a:pPr marL="342900" indent="-342900" eaLnBrk="0" fontAlgn="base" hangingPunct="0">
              <a:lnSpc>
                <a:spcPct val="100000"/>
              </a:lnSpc>
              <a:spcBef>
                <a:spcPct val="0"/>
              </a:spcBef>
              <a:spcAft>
                <a:spcPct val="0"/>
              </a:spcAft>
              <a:buFont typeface="+mj-lt"/>
              <a:buAutoNum type="arabicPeriod"/>
            </a:pPr>
            <a:endParaRPr lang="en-US" altLang="en-US" sz="1600" dirty="0">
              <a:solidFill>
                <a:srgbClr val="000000"/>
              </a:solidFill>
              <a:latin typeface="Arial" panose="020B0604020202020204" pitchFamily="34" charset="0"/>
            </a:endParaRPr>
          </a:p>
          <a:p>
            <a:pPr marL="342900" indent="-342900" eaLnBrk="0" fontAlgn="base" hangingPunct="0">
              <a:lnSpc>
                <a:spcPct val="100000"/>
              </a:lnSpc>
              <a:spcBef>
                <a:spcPct val="0"/>
              </a:spcBef>
              <a:spcAft>
                <a:spcPct val="0"/>
              </a:spcAft>
              <a:buFont typeface="+mj-lt"/>
              <a:buAutoNum type="arabicPeriod"/>
            </a:pPr>
            <a:endParaRPr lang="en-US" altLang="en-US" sz="1600" dirty="0">
              <a:latin typeface="Arial" panose="020B0604020202020204" pitchFamily="34" charset="0"/>
            </a:endParaRPr>
          </a:p>
          <a:p>
            <a:pPr marL="0" lvl="0" indent="0" eaLnBrk="0" fontAlgn="base" hangingPunct="0">
              <a:lnSpc>
                <a:spcPct val="100000"/>
              </a:lnSpc>
              <a:spcBef>
                <a:spcPct val="0"/>
              </a:spcBef>
              <a:spcAft>
                <a:spcPct val="0"/>
              </a:spcAft>
              <a:buFontTx/>
              <a:buChar char="•"/>
            </a:pPr>
            <a:endParaRPr lang="en-US" altLang="en-US" sz="1400" dirty="0">
              <a:solidFill>
                <a:srgbClr val="000000"/>
              </a:solidFill>
              <a:latin typeface="Arial" panose="020B0604020202020204" pitchFamily="34" charset="0"/>
            </a:endParaRPr>
          </a:p>
          <a:p>
            <a:pPr marL="0" lvl="0" indent="0" eaLnBrk="0" fontAlgn="base" hangingPunct="0">
              <a:lnSpc>
                <a:spcPct val="100000"/>
              </a:lnSpc>
              <a:spcBef>
                <a:spcPct val="0"/>
              </a:spcBef>
              <a:spcAft>
                <a:spcPct val="0"/>
              </a:spcAft>
              <a:buFontTx/>
              <a:buChar char="•"/>
            </a:pPr>
            <a:endParaRPr lang="en-US" altLang="en-US" sz="1400" dirty="0">
              <a:latin typeface="Arial" panose="020B0604020202020204" pitchFamily="34" charset="0"/>
            </a:endParaRPr>
          </a:p>
          <a:p>
            <a:pPr marL="0" indent="0" algn="just">
              <a:buNone/>
            </a:pPr>
            <a:endParaRPr lang="en-GB" sz="20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41886D5-A38E-6F8A-BADA-183673B73501}"/>
            </a:ext>
          </a:extLst>
        </p:cNvPr>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and question mark">
            <a:extLst>
              <a:ext uri="{FF2B5EF4-FFF2-40B4-BE49-F238E27FC236}">
                <a16:creationId xmlns:a16="http://schemas.microsoft.com/office/drawing/2014/main" id="{E324D518-2D36-68E8-8185-50C877D811EE}"/>
              </a:ext>
            </a:extLst>
          </p:cNvPr>
          <p:cNvPicPr>
            <a:picLocks noChangeAspect="1"/>
          </p:cNvPicPr>
          <p:nvPr/>
        </p:nvPicPr>
        <p:blipFill>
          <a:blip r:embed="rId2"/>
          <a:srcRect l="3122" t="9091" r="32241"/>
          <a:stretch>
            <a:fillRect/>
          </a:stretch>
        </p:blipFill>
        <p:spPr>
          <a:xfrm>
            <a:off x="3523488" y="18298"/>
            <a:ext cx="8668512" cy="6857990"/>
          </a:xfrm>
          <a:prstGeom prst="rect">
            <a:avLst/>
          </a:prstGeom>
        </p:spPr>
      </p:pic>
      <p:sp>
        <p:nvSpPr>
          <p:cNvPr id="29" name="Rectangle 28">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4A3792-7C2F-0930-3DB4-EDD226AEF443}"/>
              </a:ext>
            </a:extLst>
          </p:cNvPr>
          <p:cNvSpPr>
            <a:spLocks noGrp="1"/>
          </p:cNvSpPr>
          <p:nvPr>
            <p:ph type="title"/>
          </p:nvPr>
        </p:nvSpPr>
        <p:spPr>
          <a:xfrm>
            <a:off x="477981" y="1122363"/>
            <a:ext cx="4023360" cy="3204134"/>
          </a:xfrm>
        </p:spPr>
        <p:txBody>
          <a:bodyPr vert="horz" lIns="91440" tIns="45720" rIns="91440" bIns="45720" rtlCol="0" anchor="b">
            <a:normAutofit/>
          </a:bodyPr>
          <a:lstStyle/>
          <a:p>
            <a:br>
              <a:rPr lang="en-US" sz="4800" b="1"/>
            </a:br>
            <a:endParaRPr lang="en-US" sz="4800" b="1"/>
          </a:p>
        </p:txBody>
      </p:sp>
      <p:sp>
        <p:nvSpPr>
          <p:cNvPr id="8" name="TextBox 7">
            <a:extLst>
              <a:ext uri="{FF2B5EF4-FFF2-40B4-BE49-F238E27FC236}">
                <a16:creationId xmlns:a16="http://schemas.microsoft.com/office/drawing/2014/main" id="{86AD6062-2480-DC65-DAA4-ACFB03F505D3}"/>
              </a:ext>
            </a:extLst>
          </p:cNvPr>
          <p:cNvSpPr txBox="1"/>
          <p:nvPr/>
        </p:nvSpPr>
        <p:spPr>
          <a:xfrm>
            <a:off x="477980" y="4872922"/>
            <a:ext cx="4023359" cy="1208141"/>
          </a:xfrm>
          <a:prstGeom prst="rect">
            <a:avLst/>
          </a:prstGeom>
        </p:spPr>
        <p:txBody>
          <a:bodyPr vert="horz" lIns="91440" tIns="45720" rIns="91440" bIns="45720" rtlCol="0">
            <a:normAutofit/>
          </a:bodyPr>
          <a:lstStyle/>
          <a:p>
            <a:pPr>
              <a:lnSpc>
                <a:spcPct val="90000"/>
              </a:lnSpc>
              <a:spcBef>
                <a:spcPts val="1000"/>
              </a:spcBef>
            </a:pPr>
            <a:r>
              <a:rPr lang="en-US" sz="7200"/>
              <a:t>Q&amp;A</a:t>
            </a:r>
          </a:p>
        </p:txBody>
      </p:sp>
      <p:sp>
        <p:nvSpPr>
          <p:cNvPr id="31" name="Rectangle 3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3" name="Rectangle 3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581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2.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Parcel</Template>
  <TotalTime>2351</TotalTime>
  <Words>2032</Words>
  <Application>Microsoft Office PowerPoint</Application>
  <PresentationFormat>Widescreen</PresentationFormat>
  <Paragraphs>173</Paragraphs>
  <Slides>17</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Aptos</vt:lpstr>
      <vt:lpstr>Arial</vt:lpstr>
      <vt:lpstr>Calibri</vt:lpstr>
      <vt:lpstr>Calibri Light</vt:lpstr>
      <vt:lpstr>-webkit-standard</vt:lpstr>
      <vt:lpstr>Wingdings</vt:lpstr>
      <vt:lpstr>Office Theme</vt:lpstr>
      <vt:lpstr>PowerPoint Presentation</vt:lpstr>
      <vt:lpstr>PRESENTATION OVERVIEW</vt:lpstr>
      <vt:lpstr>COMPANY OVERVIEW Green Havan Florists</vt:lpstr>
      <vt:lpstr>GREEN HAVEN FLORISTS ROOT PROBLEM</vt:lpstr>
      <vt:lpstr>REASONS THAT ARE CONTRIBUTING TO THIS DECLINE IN SALES.</vt:lpstr>
      <vt:lpstr>THE NATURE AND SCOPE OF THESE PROBLEMS.</vt:lpstr>
      <vt:lpstr>THE NATURE AND SCOPE OF THESE PROBLEMS.</vt:lpstr>
      <vt:lpstr> 5W2H FRAMEWORK  </vt:lpstr>
      <vt:lpstr>PowerPoint Presentation</vt:lpstr>
      <vt:lpstr>PESTEL FRAMEWORK  </vt:lpstr>
      <vt:lpstr>  PESTEL FRAMEWORK  </vt:lpstr>
      <vt:lpstr>CAUSE-AND-EFFECT MODEL</vt:lpstr>
      <vt:lpstr>PowerPoint Presentation</vt:lpstr>
      <vt:lpstr>KEY FINDINGS</vt:lpstr>
      <vt:lpstr>Reference List:</vt:lpstr>
      <vt:lpstr> </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Vladislav Prodan (2440094)</cp:lastModifiedBy>
  <cp:revision>92</cp:revision>
  <dcterms:created xsi:type="dcterms:W3CDTF">2024-01-29T11:42:05Z</dcterms:created>
  <dcterms:modified xsi:type="dcterms:W3CDTF">2025-10-12T21:11:09Z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