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0" autoAdjust="0"/>
    <p:restoredTop sz="89935" autoAdjust="0"/>
  </p:normalViewPr>
  <p:slideViewPr>
    <p:cSldViewPr snapToGrid="0">
      <p:cViewPr varScale="1">
        <p:scale>
          <a:sx n="75" d="100"/>
          <a:sy n="75" d="100"/>
        </p:scale>
        <p:origin x="74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 /><Relationship Id="rId7"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theme" Target="theme/theme1.xml" /><Relationship Id="rId5" Type="http://schemas.openxmlformats.org/officeDocument/2006/relationships/viewProps" Target="viewProps.xml" /><Relationship Id="rId4"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CF99AD-35A5-4FE1-A383-E2F65F4A2916}" type="datetimeFigureOut">
              <a:rPr lang="en-GB" smtClean="0"/>
              <a:t>17/12/2024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E989B5-77B3-4163-85C8-90CF0A82AAF7}" type="slidenum">
              <a:rPr lang="en-GB" smtClean="0"/>
              <a:t>‹#›</a:t>
            </a:fld>
            <a:endParaRPr lang="en-GB"/>
          </a:p>
        </p:txBody>
      </p:sp>
    </p:spTree>
    <p:extLst>
      <p:ext uri="{BB962C8B-B14F-4D97-AF65-F5344CB8AC3E}">
        <p14:creationId xmlns:p14="http://schemas.microsoft.com/office/powerpoint/2010/main" val="2403560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Module Name – LCLM4002</a:t>
            </a: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Task 2 – Informative Poster</a:t>
            </a: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Name – Latrell </a:t>
            </a:r>
            <a:r>
              <a:rPr lang="en-GB" sz="1100" b="1" i="1" u="none" strike="noStrike" noProof="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Paiva</a:t>
            </a:r>
            <a:endPar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Id - 2417778</a:t>
            </a:r>
          </a:p>
          <a:p>
            <a:pPr algn="just" rtl="0">
              <a:lnSpc>
                <a:spcPct val="150000"/>
              </a:lnSpc>
            </a:pPr>
            <a:endPar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Introduction</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Any academic task or professional operation needs the making of Charts in Microsoft Word. In such cases using an MS-Word makes the process and display easier. MS Word has built-in tools for efficiently inserting and formatting charts. Using charts, the user would be able to represent certain trends, and patterns and show comparisons besides improving the visual quality. </a:t>
            </a: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Types of Chart</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Analysing and understanding the types of charts for the right type of data allows for creating line charts, pie charts, or other forms of charts towards contributing from the whole ones. A detailed analysis of data and information can be done by using scatter plotting and area charts respectively. </a:t>
            </a: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Steps for inserting a chart in a Word document</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chart when inserted in a Word document involves easy steps. The user needs to initiate the process by clicking on the “Insert tab”, and then selecting “Chart”. A different type of chart would appear which will allow for choosing the best chart as per the data incorporated. After clicking on the OK button, MS Word opens an Excel sheet where the data needs to be pasted. After updating that sheet the chart will get updated or adjust itself as per accuracy and measurement. </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Edit and change the chart as needed.</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Doing an edit is as easy as the process of inserting any chart in MS Word. The chart needs to be double-clicked for the Excel sheet to show where the data would be updated. In addition to this, the modification in the chart can be done using different titles, labels, or other types of information as per the need for visual representation that best properly suits the data. This allows for ensuring the proper use of the chart and making an update as required. </a:t>
            </a: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Format the chart inserted</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When charts are formatted, their visual representation is certainly enhanced in a transparent and more professional tone. By clicking on the </a:t>
            </a: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“Chart Design” </a:t>
            </a: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tab, different themes, </a:t>
            </a:r>
            <a:r>
              <a:rPr lang="en-GB" sz="1100" b="0" i="0" u="none" strike="noStrike" noProof="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colors</a:t>
            </a: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and styles would be applied to the overall design and data of documents. The addition of labels for data allows for improving clarity in displaying the values of the elements of the chart. Resizing the chart would allow for appropriate making alignment toward making a proper layout of the document and making a balanced visual respectively. A proper formatting of the chart would insert text or other data which would be easier for the user to understand and notice. </a:t>
            </a: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Share and Save the document with the Chart</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After the chart is ready and saved the share of the document needs to be done. The MS Word document allows a user to save the document in the Docx. Format allowing it to be shared with the editable version for any later changes. Besides the document can also be exported in a PDF format towards maintaining the higher quality and better layout of the chart. In case of a collaborative or split task, the sharing of the document is done through the OneDrive option which allows one or more people to make edits with flexibility. All these ensure the chart retains more visuals and maintains the functionality while sharing it. </a:t>
            </a:r>
          </a:p>
          <a:p>
            <a:pPr algn="just" rtl="0">
              <a:lnSpc>
                <a:spcPct val="150000"/>
              </a:lnSpc>
            </a:pPr>
            <a:r>
              <a:rPr lang="en-GB" sz="1100" b="1" i="1"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Conclusion</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These steps and the process of creating a chart would benefit the users by understanding and analysing the steps in inserting data through MS Word in the form of different Charts. This poster allows displaying the steps in an easier version towards showing the user how to create, make customisation, and share the analytics of the chart flexibly. </a:t>
            </a: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br>
              <a:rPr lang="en-GB" sz="1100" noProof="0" dirty="0">
                <a:latin typeface="Calibri" panose="020F0502020204030204" pitchFamily="34" charset="0"/>
                <a:ea typeface="Calibri" panose="020F0502020204030204" pitchFamily="34" charset="0"/>
                <a:cs typeface="Calibri" panose="020F0502020204030204" pitchFamily="34" charset="0"/>
              </a:rPr>
            </a:b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br>
              <a:rPr lang="en-GB" sz="1100" noProof="0" dirty="0">
                <a:latin typeface="Calibri" panose="020F0502020204030204" pitchFamily="34" charset="0"/>
                <a:ea typeface="Calibri" panose="020F0502020204030204" pitchFamily="34" charset="0"/>
                <a:cs typeface="Calibri" panose="020F0502020204030204" pitchFamily="34" charset="0"/>
              </a:rPr>
            </a:br>
            <a:endParaRPr lang="en-GB" sz="1100" b="0" i="0" u="none" strike="noStrik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br>
              <a:rPr lang="en-GB" sz="1100" noProof="0" dirty="0">
                <a:latin typeface="Calibri" panose="020F0502020204030204" pitchFamily="34" charset="0"/>
                <a:ea typeface="Calibri" panose="020F0502020204030204" pitchFamily="34" charset="0"/>
                <a:cs typeface="Calibri" panose="020F0502020204030204" pitchFamily="34" charset="0"/>
              </a:rPr>
            </a:br>
            <a:br>
              <a:rPr lang="en-GB" sz="1100" noProof="0" dirty="0">
                <a:latin typeface="Calibri" panose="020F0502020204030204" pitchFamily="34" charset="0"/>
                <a:ea typeface="Calibri" panose="020F0502020204030204" pitchFamily="34" charset="0"/>
                <a:cs typeface="Calibri" panose="020F0502020204030204" pitchFamily="34" charset="0"/>
              </a:rPr>
            </a:b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br>
              <a:rPr lang="en-GB" sz="1100" noProof="0" dirty="0">
                <a:latin typeface="Calibri" panose="020F0502020204030204" pitchFamily="34" charset="0"/>
                <a:ea typeface="Calibri" panose="020F0502020204030204" pitchFamily="34" charset="0"/>
                <a:cs typeface="Calibri" panose="020F0502020204030204" pitchFamily="34" charset="0"/>
              </a:rPr>
            </a:br>
            <a:endParaRPr lang="en-GB" sz="1100" b="0" noProof="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br>
              <a:rPr lang="en-GB" sz="1100" noProof="0" dirty="0">
                <a:latin typeface="Calibri" panose="020F0502020204030204" pitchFamily="34" charset="0"/>
                <a:ea typeface="Calibri" panose="020F0502020204030204" pitchFamily="34" charset="0"/>
                <a:cs typeface="Calibri" panose="020F0502020204030204" pitchFamily="34" charset="0"/>
              </a:rPr>
            </a:br>
            <a:endParaRPr lang="en-GB" sz="1100" noProof="0"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48E989B5-77B3-4163-85C8-90CF0A82AAF7}" type="slidenum">
              <a:rPr lang="en-GB" smtClean="0"/>
              <a:t>1</a:t>
            </a:fld>
            <a:endParaRPr lang="en-GB"/>
          </a:p>
        </p:txBody>
      </p:sp>
    </p:spTree>
    <p:extLst>
      <p:ext uri="{BB962C8B-B14F-4D97-AF65-F5344CB8AC3E}">
        <p14:creationId xmlns:p14="http://schemas.microsoft.com/office/powerpoint/2010/main" val="2250572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9A9C07-BD3D-42C8-80F3-C4CB492B4D66}" type="datetimeFigureOut">
              <a:rPr lang="en-GB" smtClean="0"/>
              <a:t>17/12/2024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443599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9A9C07-BD3D-42C8-80F3-C4CB492B4D66}" type="datetimeFigureOut">
              <a:rPr lang="en-GB" smtClean="0"/>
              <a:t>17/12/2024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143233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9A9C07-BD3D-42C8-80F3-C4CB492B4D66}" type="datetimeFigureOut">
              <a:rPr lang="en-GB" smtClean="0"/>
              <a:t>17/12/2024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2026359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9A9C07-BD3D-42C8-80F3-C4CB492B4D66}" type="datetimeFigureOut">
              <a:rPr lang="en-GB" smtClean="0"/>
              <a:t>17/12/2024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996366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9A9C07-BD3D-42C8-80F3-C4CB492B4D66}" type="datetimeFigureOut">
              <a:rPr lang="en-GB" smtClean="0"/>
              <a:t>17/12/2024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753656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9A9C07-BD3D-42C8-80F3-C4CB492B4D66}" type="datetimeFigureOut">
              <a:rPr lang="en-GB" smtClean="0"/>
              <a:t>17/12/2024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1549380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9A9C07-BD3D-42C8-80F3-C4CB492B4D66}" type="datetimeFigureOut">
              <a:rPr lang="en-GB" smtClean="0"/>
              <a:t>17/12/2024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4030556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9A9C07-BD3D-42C8-80F3-C4CB492B4D66}" type="datetimeFigureOut">
              <a:rPr lang="en-GB" smtClean="0"/>
              <a:t>17/12/2024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2368065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9A9C07-BD3D-42C8-80F3-C4CB492B4D66}" type="datetimeFigureOut">
              <a:rPr lang="en-GB" smtClean="0"/>
              <a:t>17/12/2024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1201900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9A9C07-BD3D-42C8-80F3-C4CB492B4D66}" type="datetimeFigureOut">
              <a:rPr lang="en-GB" smtClean="0"/>
              <a:t>17/12/2024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1675741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9A9C07-BD3D-42C8-80F3-C4CB492B4D66}" type="datetimeFigureOut">
              <a:rPr lang="en-GB" smtClean="0"/>
              <a:t>17/12/2024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DAF74C-8D79-467D-8B0A-B798777CE0FF}" type="slidenum">
              <a:rPr lang="en-GB" smtClean="0"/>
              <a:t>‹#›</a:t>
            </a:fld>
            <a:endParaRPr lang="en-GB"/>
          </a:p>
        </p:txBody>
      </p:sp>
    </p:spTree>
    <p:extLst>
      <p:ext uri="{BB962C8B-B14F-4D97-AF65-F5344CB8AC3E}">
        <p14:creationId xmlns:p14="http://schemas.microsoft.com/office/powerpoint/2010/main" val="1564591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9A9C07-BD3D-42C8-80F3-C4CB492B4D66}" type="datetimeFigureOut">
              <a:rPr lang="en-GB" smtClean="0"/>
              <a:t>17/12/2024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DAF74C-8D79-467D-8B0A-B798777CE0FF}" type="slidenum">
              <a:rPr lang="en-GB" smtClean="0"/>
              <a:t>‹#›</a:t>
            </a:fld>
            <a:endParaRPr lang="en-GB"/>
          </a:p>
        </p:txBody>
      </p:sp>
    </p:spTree>
    <p:extLst>
      <p:ext uri="{BB962C8B-B14F-4D97-AF65-F5344CB8AC3E}">
        <p14:creationId xmlns:p14="http://schemas.microsoft.com/office/powerpoint/2010/main" val="252434005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 /><Relationship Id="rId3" Type="http://schemas.openxmlformats.org/officeDocument/2006/relationships/image" Target="../media/image1.png" /><Relationship Id="rId7" Type="http://schemas.openxmlformats.org/officeDocument/2006/relationships/image" Target="../media/image5.png" /><Relationship Id="rId2" Type="http://schemas.openxmlformats.org/officeDocument/2006/relationships/notesSlide" Target="../notesSlides/notesSlide1.xml" /><Relationship Id="rId1" Type="http://schemas.openxmlformats.org/officeDocument/2006/relationships/slideLayout" Target="../slideLayouts/slideLayout1.xml" /><Relationship Id="rId6" Type="http://schemas.openxmlformats.org/officeDocument/2006/relationships/image" Target="../media/image4.png" /><Relationship Id="rId5" Type="http://schemas.openxmlformats.org/officeDocument/2006/relationships/image" Target="../media/image3.png" /><Relationship Id="rId10" Type="http://schemas.openxmlformats.org/officeDocument/2006/relationships/image" Target="../media/image8.png" /><Relationship Id="rId4" Type="http://schemas.openxmlformats.org/officeDocument/2006/relationships/image" Target="../media/image2.png" /><Relationship Id="rId9" Type="http://schemas.openxmlformats.org/officeDocument/2006/relationships/image" Target="../media/image7.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5DCE17-E392-FF07-478F-26FB9815035E}"/>
              </a:ext>
            </a:extLst>
          </p:cNvPr>
          <p:cNvSpPr/>
          <p:nvPr/>
        </p:nvSpPr>
        <p:spPr>
          <a:xfrm>
            <a:off x="-44094" y="956815"/>
            <a:ext cx="3612633" cy="1289799"/>
          </a:xfrm>
          <a:prstGeom prst="rect">
            <a:avLst/>
          </a:prstGeom>
          <a:solidFill>
            <a:schemeClr val="accent4">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pP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MS Word is a global and versatile tool used for users to make creations, insert charts and data, and enhance visual representation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Gorniak </a:t>
            </a:r>
            <a:r>
              <a:rPr lang="en-US" sz="11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et al.,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2024)</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The clarity of a task is increased by representing complex information more easily through charts.</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FF96E6DA-6ABD-E351-13E2-F504B236071E}"/>
              </a:ext>
            </a:extLst>
          </p:cNvPr>
          <p:cNvSpPr/>
          <p:nvPr/>
        </p:nvSpPr>
        <p:spPr>
          <a:xfrm>
            <a:off x="3608231" y="1348754"/>
            <a:ext cx="3063359" cy="2361629"/>
          </a:xfrm>
          <a:prstGeom prst="rect">
            <a:avLst/>
          </a:prstGeom>
          <a:solidFill>
            <a:schemeClr val="accent4">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just" rtl="0">
              <a:lnSpc>
                <a:spcPct val="150000"/>
              </a:lnSpc>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Step 1: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Word Document is to be opened and the </a:t>
            </a:r>
            <a:r>
              <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Insert</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tab is to be clicked.</a:t>
            </a:r>
            <a:endParaRPr lang="en-US" sz="1100" b="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Step 2: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From the illustrations group, the </a:t>
            </a:r>
            <a:r>
              <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Chart</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is to be selected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Wang </a:t>
            </a:r>
            <a:r>
              <a:rPr lang="en-US" sz="11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et al.,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2020)</a:t>
            </a:r>
            <a:endParaRPr lang="en-US" sz="1100" b="0" dirty="0">
              <a:effectLst/>
              <a:latin typeface="Calibri" panose="020F0502020204030204" pitchFamily="34" charset="0"/>
              <a:ea typeface="Calibri" panose="020F0502020204030204" pitchFamily="34" charset="0"/>
              <a:cs typeface="Calibri" panose="020F0502020204030204" pitchFamily="34" charset="0"/>
            </a:endParaRPr>
          </a:p>
          <a:p>
            <a:pPr algn="just" rtl="0">
              <a:lnSpc>
                <a:spcPct val="150000"/>
              </a:lnSpc>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Step 3: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type of chart is to be selected from different options and then press </a:t>
            </a:r>
            <a:r>
              <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OK.</a:t>
            </a:r>
            <a:endParaRPr lang="en-US" sz="1100" b="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Step 4: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An Excel mini worksheet type will pop up. There the data needs to be pasted or put in as per which the chart would get automatically updated. </a:t>
            </a:r>
            <a:endParaRPr lang="en-US" sz="1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53AAEB24-7A5B-858B-2FE9-0EB4BB281E38}"/>
              </a:ext>
            </a:extLst>
          </p:cNvPr>
          <p:cNvSpPr/>
          <p:nvPr/>
        </p:nvSpPr>
        <p:spPr>
          <a:xfrm>
            <a:off x="-64272" y="2569801"/>
            <a:ext cx="3669171" cy="2502546"/>
          </a:xfrm>
          <a:prstGeom prst="rect">
            <a:avLst/>
          </a:prstGeom>
          <a:solidFill>
            <a:schemeClr val="accent4">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marL="171450" indent="-171450" algn="just" rtl="0" fontAlgn="base">
              <a:lnSpc>
                <a:spcPct val="150000"/>
              </a:lnSpc>
              <a:buFont typeface="Arial" panose="020B0604020202020204" pitchFamily="34" charset="0"/>
              <a:buChar char="•"/>
            </a:pPr>
            <a:r>
              <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Column and Bar charts: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These charts are used to show a comparison of data and make differences between them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Kantharaj </a:t>
            </a:r>
            <a:r>
              <a:rPr lang="en-US" sz="11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et al.,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2022)</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71450" indent="-171450" algn="just" rtl="0" fontAlgn="base">
              <a:lnSpc>
                <a:spcPct val="150000"/>
              </a:lnSpc>
              <a:buFont typeface="Arial" panose="020B0604020202020204" pitchFamily="34" charset="0"/>
              <a:buChar char="•"/>
            </a:pPr>
            <a:r>
              <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Pie chart: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This chart is used to represent percentages, and show proportions and portions as a whole.</a:t>
            </a:r>
            <a:endPar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71450" indent="-171450" algn="just" rtl="0" fontAlgn="base">
              <a:lnSpc>
                <a:spcPct val="150000"/>
              </a:lnSpc>
              <a:buFont typeface="Arial" panose="020B0604020202020204" pitchFamily="34" charset="0"/>
              <a:buChar char="•"/>
            </a:pPr>
            <a:r>
              <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Area plots chart: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Used to </a:t>
            </a:r>
            <a:r>
              <a:rPr lang="en-GB"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analyse</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the relationship, and highlight the accumulated data. </a:t>
            </a:r>
            <a:endPar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71450" indent="-171450" algn="just">
              <a:lnSpc>
                <a:spcPct val="150000"/>
              </a:lnSpc>
              <a:buFont typeface="Arial" panose="020B0604020202020204" pitchFamily="34" charset="0"/>
              <a:buChar char="•"/>
            </a:pPr>
            <a:r>
              <a:rPr lang="en-US" sz="11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Line Chart: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Used to display current trends which show rise and fall respectively.</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FAF42B62-1BC4-C0B5-8764-A9FC59789F59}"/>
              </a:ext>
            </a:extLst>
          </p:cNvPr>
          <p:cNvSpPr/>
          <p:nvPr/>
        </p:nvSpPr>
        <p:spPr>
          <a:xfrm>
            <a:off x="3607001" y="5221354"/>
            <a:ext cx="3046784" cy="1661271"/>
          </a:xfrm>
          <a:prstGeom prst="rect">
            <a:avLst/>
          </a:prstGeom>
          <a:solidFill>
            <a:schemeClr val="accent4">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marL="171450" indent="-171450" rtl="0" fontAlgn="base">
              <a:lnSpc>
                <a:spcPct val="150000"/>
              </a:lnSpc>
              <a:buFont typeface="Arial" panose="020B0604020202020204" pitchFamily="34" charset="0"/>
              <a:buChar char="•"/>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Data Update: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 case of any edit or change the Excel worksheet needs to be double-clicked for edit options.</a:t>
            </a:r>
          </a:p>
          <a:p>
            <a:pPr marL="171450" indent="-171450">
              <a:lnSpc>
                <a:spcPct val="150000"/>
              </a:lnSpc>
              <a:buFont typeface="Arial" panose="020B0604020202020204" pitchFamily="34" charset="0"/>
              <a:buChar char="•"/>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Changing the type of data: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t>
            </a: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Chart Tool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needs to be switched on to form a varied style of chart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Yau, 2024)</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59CD6E41-3F8F-5CAF-5374-159A9140169B}"/>
              </a:ext>
            </a:extLst>
          </p:cNvPr>
          <p:cNvSpPr/>
          <p:nvPr/>
        </p:nvSpPr>
        <p:spPr>
          <a:xfrm>
            <a:off x="6671590" y="893073"/>
            <a:ext cx="5499613" cy="990134"/>
          </a:xfrm>
          <a:prstGeom prst="rect">
            <a:avLst/>
          </a:prstGeom>
          <a:solidFill>
            <a:schemeClr val="accent4">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marL="171450" indent="-171450" algn="just" rtl="0" fontAlgn="base">
              <a:lnSpc>
                <a:spcPct val="150000"/>
              </a:lnSpc>
              <a:buFont typeface="Arial" panose="020B0604020202020204" pitchFamily="34" charset="0"/>
              <a:buChar char="•"/>
            </a:pP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Applying colors and different styles in the chart by clicking on the </a:t>
            </a: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Chart Design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tab towards </a:t>
            </a:r>
            <a:r>
              <a:rPr lang="en-GB"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customising</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the styles, themes, and colors of the chart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Yau, 2024)</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171450" indent="-171450" algn="just" rtl="0" fontAlgn="base">
              <a:lnSpc>
                <a:spcPct val="150000"/>
              </a:lnSpc>
              <a:buFont typeface="Arial" panose="020B0604020202020204" pitchFamily="34" charset="0"/>
              <a:buChar char="•"/>
            </a:pP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data needs to be displayed in the bar, pie graphs, and lines to get clarity. </a:t>
            </a:r>
          </a:p>
          <a:p>
            <a:pPr marL="171450" indent="-171450" algn="just" rtl="0" fontAlgn="base">
              <a:lnSpc>
                <a:spcPct val="150000"/>
              </a:lnSpc>
              <a:buFont typeface="Arial" panose="020B0604020202020204" pitchFamily="34" charset="0"/>
              <a:buChar char="•"/>
            </a:pP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Further adjusting and resizing the chart and its position in the layout of the document. </a:t>
            </a:r>
          </a:p>
        </p:txBody>
      </p:sp>
      <p:sp>
        <p:nvSpPr>
          <p:cNvPr id="9" name="Rectangle 8">
            <a:extLst>
              <a:ext uri="{FF2B5EF4-FFF2-40B4-BE49-F238E27FC236}">
                <a16:creationId xmlns:a16="http://schemas.microsoft.com/office/drawing/2014/main" id="{2F330C54-F7D0-A69A-85CD-3E89B688F8E5}"/>
              </a:ext>
            </a:extLst>
          </p:cNvPr>
          <p:cNvSpPr/>
          <p:nvPr/>
        </p:nvSpPr>
        <p:spPr>
          <a:xfrm>
            <a:off x="6681675" y="3718882"/>
            <a:ext cx="2993192" cy="2195166"/>
          </a:xfrm>
          <a:prstGeom prst="rect">
            <a:avLst/>
          </a:prstGeom>
          <a:solidFill>
            <a:schemeClr val="accent4">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just" rtl="0" fontAlgn="base">
              <a:lnSpc>
                <a:spcPct val="150000"/>
              </a:lnSpc>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Options to Save: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Word document can be saved in a docx. Format or can be exported in a PDF format to maintain a better quality of the chart.</a:t>
            </a:r>
          </a:p>
          <a:p>
            <a:pPr algn="just">
              <a:lnSpc>
                <a:spcPct val="150000"/>
              </a:lnSpc>
            </a:pPr>
            <a:r>
              <a:rPr lang="en-US" sz="1100" b="1" i="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Sharing: </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Cloud storage can be used for instance “OneDrive”, and “SharePoint” for inputting the data and making the documents more attractive (</a:t>
            </a:r>
            <a:r>
              <a:rPr lang="en-US" sz="11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Sakthi Prasad, 2020)</a:t>
            </a: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6E8C387B-4FB8-335D-7D69-F50DE9EE3553}"/>
              </a:ext>
            </a:extLst>
          </p:cNvPr>
          <p:cNvSpPr/>
          <p:nvPr/>
        </p:nvSpPr>
        <p:spPr>
          <a:xfrm>
            <a:off x="9695745" y="2151659"/>
            <a:ext cx="2485504" cy="1921917"/>
          </a:xfrm>
          <a:prstGeom prst="rect">
            <a:avLst/>
          </a:prstGeom>
          <a:solidFill>
            <a:schemeClr val="accent4">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2" name="TextBox 11">
            <a:extLst>
              <a:ext uri="{FF2B5EF4-FFF2-40B4-BE49-F238E27FC236}">
                <a16:creationId xmlns:a16="http://schemas.microsoft.com/office/drawing/2014/main" id="{3D17664E-8CA6-BB31-0D11-025AB60FE0E8}"/>
              </a:ext>
            </a:extLst>
          </p:cNvPr>
          <p:cNvSpPr txBox="1"/>
          <p:nvPr/>
        </p:nvSpPr>
        <p:spPr>
          <a:xfrm>
            <a:off x="-44094" y="626687"/>
            <a:ext cx="3675189"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IN" sz="1200" b="1"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Introduction</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160A8869-CAB5-85F9-692F-F2855E1889B2}"/>
              </a:ext>
            </a:extLst>
          </p:cNvPr>
          <p:cNvSpPr txBox="1"/>
          <p:nvPr/>
        </p:nvSpPr>
        <p:spPr>
          <a:xfrm>
            <a:off x="-64808" y="2249918"/>
            <a:ext cx="3665069"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IN" sz="1200" b="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Types of Chart</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A6ED4C04-976E-F97D-2EC5-E978D0E3D237}"/>
              </a:ext>
            </a:extLst>
          </p:cNvPr>
          <p:cNvSpPr txBox="1"/>
          <p:nvPr/>
        </p:nvSpPr>
        <p:spPr>
          <a:xfrm>
            <a:off x="3608231" y="631739"/>
            <a:ext cx="3189983"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US" sz="1200" b="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Steps for inserting a chart </a:t>
            </a:r>
            <a:r>
              <a:rPr lang="en-US" sz="1200" b="1" dirty="0">
                <a:solidFill>
                  <a:srgbClr val="000000"/>
                </a:solidFill>
                <a:latin typeface="Calibri" panose="020F0502020204030204" pitchFamily="34" charset="0"/>
                <a:ea typeface="Calibri" panose="020F0502020204030204" pitchFamily="34" charset="0"/>
                <a:cs typeface="Calibri" panose="020F0502020204030204" pitchFamily="34" charset="0"/>
              </a:rPr>
              <a:t>in Word</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C3A233A3-08C6-4E25-7911-D6B33A1D1DE0}"/>
              </a:ext>
            </a:extLst>
          </p:cNvPr>
          <p:cNvSpPr txBox="1"/>
          <p:nvPr/>
        </p:nvSpPr>
        <p:spPr>
          <a:xfrm>
            <a:off x="3614351" y="4906292"/>
            <a:ext cx="3065113"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US" sz="1200" b="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Edit and change the chart as needed.</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1B1887DB-AC9A-4DD1-4B4D-31AF8AF765AC}"/>
              </a:ext>
            </a:extLst>
          </p:cNvPr>
          <p:cNvSpPr txBox="1"/>
          <p:nvPr/>
        </p:nvSpPr>
        <p:spPr>
          <a:xfrm>
            <a:off x="6666327" y="621885"/>
            <a:ext cx="5525673"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IN" sz="1200" b="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Format the chart inserted.</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Bar Graph vs. Column Graph: Key Difference Between">
            <a:extLst>
              <a:ext uri="{FF2B5EF4-FFF2-40B4-BE49-F238E27FC236}">
                <a16:creationId xmlns:a16="http://schemas.microsoft.com/office/drawing/2014/main" id="{75C8EAF5-AD33-BF53-47CD-8B2D766F97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3942" y="3747721"/>
            <a:ext cx="2991261" cy="11083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Pie Chart (Definition, Formula, Examples) | Making a Pie Chart">
            <a:extLst>
              <a:ext uri="{FF2B5EF4-FFF2-40B4-BE49-F238E27FC236}">
                <a16:creationId xmlns:a16="http://schemas.microsoft.com/office/drawing/2014/main" id="{9B2B0D76-D1FA-9554-3EDF-5F5869C614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173" r="43708"/>
          <a:stretch/>
        </p:blipFill>
        <p:spPr bwMode="auto">
          <a:xfrm>
            <a:off x="1800441" y="5072346"/>
            <a:ext cx="1757849" cy="17553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4" name="Picture 10" descr="Area Charts Overview - Telerik Reporting">
            <a:extLst>
              <a:ext uri="{FF2B5EF4-FFF2-40B4-BE49-F238E27FC236}">
                <a16:creationId xmlns:a16="http://schemas.microsoft.com/office/drawing/2014/main" id="{1C65BD1F-29F9-8828-72A8-117E419618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2677" y="1942585"/>
            <a:ext cx="2915135" cy="1402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6" name="Picture 12" descr="what is a line graph, how does a line graph work, and what is the best way  to use a line graph? — storytelling with data">
            <a:extLst>
              <a:ext uri="{FF2B5EF4-FFF2-40B4-BE49-F238E27FC236}">
                <a16:creationId xmlns:a16="http://schemas.microsoft.com/office/drawing/2014/main" id="{B072D3F0-9865-BD79-C056-DE581486DB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5072347"/>
            <a:ext cx="1751086" cy="17439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2FA54B51-4883-72B3-BEFE-FCE3E86AB490}"/>
              </a:ext>
            </a:extLst>
          </p:cNvPr>
          <p:cNvPicPr>
            <a:picLocks noChangeAspect="1"/>
          </p:cNvPicPr>
          <p:nvPr/>
        </p:nvPicPr>
        <p:blipFill>
          <a:blip r:embed="rId7"/>
          <a:stretch>
            <a:fillRect/>
          </a:stretch>
        </p:blipFill>
        <p:spPr>
          <a:xfrm>
            <a:off x="3626455" y="973000"/>
            <a:ext cx="3003542" cy="4546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TextBox 25">
            <a:extLst>
              <a:ext uri="{FF2B5EF4-FFF2-40B4-BE49-F238E27FC236}">
                <a16:creationId xmlns:a16="http://schemas.microsoft.com/office/drawing/2014/main" id="{B7AECB90-FD67-727F-05C3-A7E2616F5861}"/>
              </a:ext>
            </a:extLst>
          </p:cNvPr>
          <p:cNvSpPr txBox="1"/>
          <p:nvPr/>
        </p:nvSpPr>
        <p:spPr>
          <a:xfrm>
            <a:off x="6679607" y="3398858"/>
            <a:ext cx="3015996"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US" sz="1200" b="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Share and Save the document with the Chart</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id="{D9F64555-01BD-E557-1847-86A47D7FCEAA}"/>
              </a:ext>
            </a:extLst>
          </p:cNvPr>
          <p:cNvSpPr txBox="1"/>
          <p:nvPr/>
        </p:nvSpPr>
        <p:spPr>
          <a:xfrm>
            <a:off x="9684809" y="1863003"/>
            <a:ext cx="2517337"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IN" sz="1200" b="1"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Conclusion</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30" name="TextBox 29">
            <a:extLst>
              <a:ext uri="{FF2B5EF4-FFF2-40B4-BE49-F238E27FC236}">
                <a16:creationId xmlns:a16="http://schemas.microsoft.com/office/drawing/2014/main" id="{48B3F4E9-8268-BAB9-8D98-4F5068920C63}"/>
              </a:ext>
            </a:extLst>
          </p:cNvPr>
          <p:cNvSpPr txBox="1"/>
          <p:nvPr/>
        </p:nvSpPr>
        <p:spPr>
          <a:xfrm>
            <a:off x="9668755" y="2151658"/>
            <a:ext cx="2503101" cy="1843518"/>
          </a:xfrm>
          <a:prstGeom prst="rect">
            <a:avLst/>
          </a:prstGeom>
          <a:solidFill>
            <a:schemeClr val="accent4">
              <a:lumMod val="40000"/>
              <a:lumOff val="60000"/>
            </a:schemeClr>
          </a:solidFill>
        </p:spPr>
        <p:txBody>
          <a:bodyPr wrap="square">
            <a:spAutoFit/>
          </a:bodyPr>
          <a:lstStyle/>
          <a:p>
            <a:pPr marL="171450" indent="-171450" algn="just" rtl="0" fontAlgn="base">
              <a:lnSpc>
                <a:spcPct val="150000"/>
              </a:lnSpc>
              <a:buFont typeface="Arial" panose="020B0604020202020204" pitchFamily="34" charset="0"/>
              <a:buChar char="•"/>
            </a:pP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Microsoft Word allows for simplifying the data visuals in a better feature for building the chart consistently. </a:t>
            </a:r>
          </a:p>
          <a:p>
            <a:pPr marL="171450" indent="-171450" algn="just" rtl="0" fontAlgn="base">
              <a:lnSpc>
                <a:spcPct val="150000"/>
              </a:lnSpc>
              <a:buFont typeface="Arial" panose="020B0604020202020204" pitchFamily="34" charset="0"/>
              <a:buChar char="•"/>
            </a:pPr>
            <a:r>
              <a:rPr lang="en-US" sz="11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With a systematic way to insert, edit, and format the charts the user can certainly create more professional and attractive documents.</a:t>
            </a:r>
          </a:p>
        </p:txBody>
      </p:sp>
      <p:sp>
        <p:nvSpPr>
          <p:cNvPr id="32" name="TextBox 31">
            <a:extLst>
              <a:ext uri="{FF2B5EF4-FFF2-40B4-BE49-F238E27FC236}">
                <a16:creationId xmlns:a16="http://schemas.microsoft.com/office/drawing/2014/main" id="{6D40153C-ACB1-BACA-D329-464EBCA4BF1E}"/>
              </a:ext>
            </a:extLst>
          </p:cNvPr>
          <p:cNvSpPr txBox="1"/>
          <p:nvPr/>
        </p:nvSpPr>
        <p:spPr>
          <a:xfrm>
            <a:off x="9693826" y="4073577"/>
            <a:ext cx="2525367" cy="34073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pPr>
            <a:r>
              <a:rPr lang="en-IN" sz="12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References</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38" name="TextBox 37">
            <a:extLst>
              <a:ext uri="{FF2B5EF4-FFF2-40B4-BE49-F238E27FC236}">
                <a16:creationId xmlns:a16="http://schemas.microsoft.com/office/drawing/2014/main" id="{DD565365-08EA-6696-A614-6FA7B6A5D464}"/>
              </a:ext>
            </a:extLst>
          </p:cNvPr>
          <p:cNvSpPr txBox="1"/>
          <p:nvPr/>
        </p:nvSpPr>
        <p:spPr>
          <a:xfrm>
            <a:off x="9693826" y="4414311"/>
            <a:ext cx="2477377" cy="2431435"/>
          </a:xfrm>
          <a:prstGeom prst="rect">
            <a:avLst/>
          </a:prstGeom>
          <a:solidFill>
            <a:schemeClr val="accent4">
              <a:lumMod val="40000"/>
              <a:lumOff val="60000"/>
            </a:schemeClr>
          </a:solidFill>
        </p:spPr>
        <p:txBody>
          <a:bodyPr wrap="square" rtlCol="0">
            <a:spAutoFit/>
          </a:bodyPr>
          <a:lstStyle/>
          <a:p>
            <a:pPr algn="just" rtl="0"/>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Gorniak, J., Kim, Y., Wei, D. and Kim, N.W., 2024, October. Visibility: Enhancing chart accessibility with </a:t>
            </a:r>
            <a:r>
              <a:rPr lang="en-IN" sz="800" b="0" i="0" u="none" strike="noStrike" dirty="0" err="1">
                <a:solidFill>
                  <a:srgbClr val="222222"/>
                </a:solidFill>
                <a:effectLst/>
                <a:latin typeface="Calibri" panose="020F0502020204030204" pitchFamily="34" charset="0"/>
                <a:ea typeface="Calibri" panose="020F0502020204030204" pitchFamily="34" charset="0"/>
                <a:cs typeface="Calibri" panose="020F0502020204030204" pitchFamily="34" charset="0"/>
              </a:rPr>
              <a:t>llm</a:t>
            </a: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-based conversational interaction. In </a:t>
            </a:r>
            <a:r>
              <a:rPr lang="en-IN" sz="8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Proceedings of the 37th Annual ACM Symposium on User Interface Software and Technology</a:t>
            </a: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(pp. 1-19).</a:t>
            </a:r>
            <a:br>
              <a:rPr lang="en-IN" sz="800" b="0" dirty="0">
                <a:effectLst/>
                <a:latin typeface="Calibri" panose="020F0502020204030204" pitchFamily="34" charset="0"/>
                <a:ea typeface="Calibri" panose="020F0502020204030204" pitchFamily="34" charset="0"/>
                <a:cs typeface="Calibri" panose="020F0502020204030204" pitchFamily="34" charset="0"/>
              </a:rPr>
            </a:b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Kantharaj, S., Leong, R.T.K., Lin, X., Masry, A., Thakkar, M., Hoque, E. and Joty, S., 2022. Chart-to-text: A large-scale benchmark for chart summarization. </a:t>
            </a:r>
            <a:r>
              <a:rPr lang="en-IN" sz="8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arXiv preprint arXiv:2203.06486</a:t>
            </a: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a:t>
            </a:r>
          </a:p>
          <a:p>
            <a:pPr algn="just" rtl="0"/>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Wang, D., Liu, P., Zheng, Y., Qiu, X. and Huang, X., 2020. Heterogeneous graph neural networks for extractive document summarization. </a:t>
            </a:r>
            <a:r>
              <a:rPr lang="en-IN" sz="8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arXiv preprint arXiv:2004.12393</a:t>
            </a: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a:t>
            </a:r>
          </a:p>
          <a:p>
            <a:pPr algn="just" rtl="0"/>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Yau, N., 2024. </a:t>
            </a:r>
            <a:r>
              <a:rPr lang="en-IN" sz="8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Visualize this: the </a:t>
            </a:r>
            <a:r>
              <a:rPr lang="en-IN" sz="800" b="0" i="1" u="none" strike="noStrike" dirty="0" err="1">
                <a:solidFill>
                  <a:srgbClr val="222222"/>
                </a:solidFill>
                <a:effectLst/>
                <a:latin typeface="Calibri" panose="020F0502020204030204" pitchFamily="34" charset="0"/>
                <a:ea typeface="Calibri" panose="020F0502020204030204" pitchFamily="34" charset="0"/>
                <a:cs typeface="Calibri" panose="020F0502020204030204" pitchFamily="34" charset="0"/>
              </a:rPr>
              <a:t>FlowingData</a:t>
            </a:r>
            <a:r>
              <a:rPr lang="en-IN" sz="8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guide to design, visualization, and statistics</a:t>
            </a: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John Wiley &amp; Sons.</a:t>
            </a:r>
            <a:br>
              <a:rPr lang="en-IN" sz="800" b="0" dirty="0">
                <a:effectLst/>
                <a:latin typeface="Calibri" panose="020F0502020204030204" pitchFamily="34" charset="0"/>
                <a:ea typeface="Calibri" panose="020F0502020204030204" pitchFamily="34" charset="0"/>
                <a:cs typeface="Calibri" panose="020F0502020204030204" pitchFamily="34" charset="0"/>
              </a:rPr>
            </a:b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Sakthi Prasad, R., 2020. Cloud Computing for Business Management. </a:t>
            </a:r>
            <a:r>
              <a:rPr lang="en-IN" sz="8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The International Journal of Analytical and Experimental Modal Analysis</a:t>
            </a: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a:t>
            </a:r>
            <a:r>
              <a:rPr lang="en-IN" sz="800" b="0" i="1"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12</a:t>
            </a:r>
            <a:r>
              <a:rPr lang="en-IN" sz="800" b="0" i="0" u="none" strike="noStrike"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(IV), pp.1891-1899.</a:t>
            </a:r>
            <a:endParaRPr lang="en-GB" sz="800" dirty="0">
              <a:latin typeface="Calibri" panose="020F0502020204030204" pitchFamily="34" charset="0"/>
              <a:ea typeface="Calibri" panose="020F0502020204030204" pitchFamily="34" charset="0"/>
              <a:cs typeface="Calibri" panose="020F0502020204030204" pitchFamily="34" charset="0"/>
            </a:endParaRPr>
          </a:p>
        </p:txBody>
      </p:sp>
      <p:sp>
        <p:nvSpPr>
          <p:cNvPr id="40" name="TextBox 39">
            <a:extLst>
              <a:ext uri="{FF2B5EF4-FFF2-40B4-BE49-F238E27FC236}">
                <a16:creationId xmlns:a16="http://schemas.microsoft.com/office/drawing/2014/main" id="{D2ACE13A-F759-D624-A67E-6AD0FFCE1D1B}"/>
              </a:ext>
            </a:extLst>
          </p:cNvPr>
          <p:cNvSpPr txBox="1"/>
          <p:nvPr/>
        </p:nvSpPr>
        <p:spPr>
          <a:xfrm>
            <a:off x="0" y="-29174"/>
            <a:ext cx="12192000" cy="671851"/>
          </a:xfrm>
          <a:prstGeom prst="rect">
            <a:avLst/>
          </a:prstGeom>
          <a:noFill/>
          <a:effectLst>
            <a:outerShdw blurRad="50800" dist="38100" dir="5400000" algn="t" rotWithShape="0">
              <a:prstClr val="black">
                <a:alpha val="40000"/>
              </a:prstClr>
            </a:outerShdw>
          </a:effectLst>
        </p:spPr>
        <p:txBody>
          <a:bodyPr wrap="square">
            <a:spAutoFit/>
          </a:bodyPr>
          <a:lstStyle/>
          <a:p>
            <a:pPr algn="ctr" rtl="0">
              <a:lnSpc>
                <a:spcPct val="150000"/>
              </a:lnSpc>
            </a:pPr>
            <a:r>
              <a:rPr lang="en-US" sz="2800" dirty="0">
                <a:ln w="0">
                  <a:solidFill>
                    <a:schemeClr val="accent1">
                      <a:lumMod val="75000"/>
                    </a:schemeClr>
                  </a:solidFill>
                </a:ln>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Calibri" panose="020F0502020204030204" pitchFamily="34" charset="0"/>
              </a:rPr>
              <a:t>STEPS TO CREATE A CHART IN A WORD DOCUMENT</a:t>
            </a:r>
          </a:p>
        </p:txBody>
      </p:sp>
      <p:pic>
        <p:nvPicPr>
          <p:cNvPr id="42" name="Picture 41">
            <a:extLst>
              <a:ext uri="{FF2B5EF4-FFF2-40B4-BE49-F238E27FC236}">
                <a16:creationId xmlns:a16="http://schemas.microsoft.com/office/drawing/2014/main" id="{B79FE31F-023A-F0D9-F8B7-6946D8CD5C1D}"/>
              </a:ext>
            </a:extLst>
          </p:cNvPr>
          <p:cNvPicPr>
            <a:picLocks noChangeAspect="1"/>
          </p:cNvPicPr>
          <p:nvPr/>
        </p:nvPicPr>
        <p:blipFill>
          <a:blip r:embed="rId8"/>
          <a:stretch>
            <a:fillRect/>
          </a:stretch>
        </p:blipFill>
        <p:spPr>
          <a:xfrm>
            <a:off x="10606739" y="32587"/>
            <a:ext cx="1322162" cy="577906"/>
          </a:xfrm>
          <a:prstGeom prst="rect">
            <a:avLst/>
          </a:prstGeom>
        </p:spPr>
      </p:pic>
      <p:pic>
        <p:nvPicPr>
          <p:cNvPr id="1038" name="Picture 14">
            <a:extLst>
              <a:ext uri="{FF2B5EF4-FFF2-40B4-BE49-F238E27FC236}">
                <a16:creationId xmlns:a16="http://schemas.microsoft.com/office/drawing/2014/main" id="{D5FD4B85-A697-0E3A-2935-ACB452416C5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979" y="105421"/>
            <a:ext cx="817201" cy="441509"/>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3">
            <a:extLst>
              <a:ext uri="{FF2B5EF4-FFF2-40B4-BE49-F238E27FC236}">
                <a16:creationId xmlns:a16="http://schemas.microsoft.com/office/drawing/2014/main" id="{9A2940DE-6DC7-3E3F-217B-10D750D6F450}"/>
              </a:ext>
            </a:extLst>
          </p:cNvPr>
          <p:cNvPicPr>
            <a:picLocks noChangeAspect="1"/>
          </p:cNvPicPr>
          <p:nvPr/>
        </p:nvPicPr>
        <p:blipFill>
          <a:blip r:embed="rId10"/>
          <a:stretch>
            <a:fillRect/>
          </a:stretch>
        </p:blipFill>
        <p:spPr>
          <a:xfrm>
            <a:off x="6679464" y="5904864"/>
            <a:ext cx="2962500" cy="9114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98665439"/>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158</TotalTime>
  <Words>1316</Words>
  <Application>Microsoft Office PowerPoint</Application>
  <PresentationFormat>Widescreen</PresentationFormat>
  <Paragraphs>51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2013 - 2022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Mehbish Iquira</cp:lastModifiedBy>
  <cp:revision>1</cp:revision>
  <dcterms:created xsi:type="dcterms:W3CDTF">2024-12-17T09:20:46Z</dcterms:created>
  <dcterms:modified xsi:type="dcterms:W3CDTF">2024-12-17T20:42:10Z</dcterms:modified>
</cp:coreProperties>
</file>