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333" r:id="rId2"/>
    <p:sldId id="269" r:id="rId3"/>
    <p:sldId id="270" r:id="rId4"/>
    <p:sldId id="271" r:id="rId5"/>
    <p:sldId id="272" r:id="rId6"/>
    <p:sldId id="273" r:id="rId7"/>
    <p:sldId id="274" r:id="rId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1218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94AB36-DAFE-417E-AE04-C7D6478879B7}" type="slidenum">
              <a:rPr lang="en-GB"/>
              <a:pPr/>
              <a:t>2</a:t>
            </a:fld>
            <a:endParaRPr lang="en-GB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 cap="flat"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6898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AA5AE7-A7E2-4255-81A3-8866526FB5EA}" type="slidenum">
              <a:rPr lang="en-GB"/>
              <a:pPr/>
              <a:t>3</a:t>
            </a:fld>
            <a:endParaRPr lang="en-GB"/>
          </a:p>
        </p:txBody>
      </p:sp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 cap="flat"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937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533318A-F1FD-43AC-9E72-B4C1BD480D80}" type="slidenum">
              <a:rPr lang="en-GB"/>
              <a:pPr/>
              <a:t>4</a:t>
            </a:fld>
            <a:endParaRPr lang="en-GB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 cap="flat"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6411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BF05FE-1072-4E51-9645-4CA9825196A0}" type="slidenum">
              <a:rPr lang="en-GB"/>
              <a:pPr/>
              <a:t>5</a:t>
            </a:fld>
            <a:endParaRPr lang="en-GB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 cap="flat"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9910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DF1333-ECBD-4EA9-8033-A3D891CB78AB}" type="slidenum">
              <a:rPr lang="en-GB"/>
              <a:pPr/>
              <a:t>6</a:t>
            </a:fld>
            <a:endParaRPr lang="en-GB"/>
          </a:p>
        </p:txBody>
      </p:sp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96950" y="736600"/>
            <a:ext cx="4857750" cy="3643313"/>
          </a:xfrm>
          <a:ln cap="flat"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973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05/11/2018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0AE7-6217-4FBF-A885-9FFCC070DB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BMSK 4004 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FB50E5-3A51-4FB5-8AE5-E5154887C32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Models 2</a:t>
            </a:r>
          </a:p>
        </p:txBody>
      </p:sp>
    </p:spTree>
    <p:extLst>
      <p:ext uri="{BB962C8B-B14F-4D97-AF65-F5344CB8AC3E}">
        <p14:creationId xmlns:p14="http://schemas.microsoft.com/office/powerpoint/2010/main" val="3958992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1AC18-6EBE-4FAE-8D05-E76ACC1C0FBE}" type="slidenum">
              <a:rPr lang="en-GB"/>
              <a:pPr/>
              <a:t>2</a:t>
            </a:fld>
            <a:endParaRPr lang="en-GB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sz="3000"/>
              <a:t>How decisions may actually be made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8229600" cy="4464496"/>
          </a:xfrm>
          <a:noFill/>
          <a:ln/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000" dirty="0"/>
              <a:t>Incrementalism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Radical moves are; unnecessary, difficult, expensive, done in ignorance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Successive limited small moves and adoptions are superior and easier</a:t>
            </a:r>
            <a:br>
              <a:rPr lang="en-GB" sz="2000" dirty="0"/>
            </a:br>
            <a:r>
              <a:rPr lang="en-GB" sz="2000" dirty="0"/>
              <a:t>							(Lindblom)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 dirty="0"/>
              <a:t>Logical Incrementalism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Managers know direction, move in an evolutionary manner - securing the core business  and using a few experimental moves  often called “ side bets”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Recognising uncertainty they cope by moving in small steps. </a:t>
            </a:r>
            <a:br>
              <a:rPr lang="en-GB" sz="2000" dirty="0"/>
            </a:br>
            <a:r>
              <a:rPr lang="en-GB" sz="2000" dirty="0"/>
              <a:t>							(Quinn)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 b="1" i="1" dirty="0"/>
              <a:t>	Assumption</a:t>
            </a:r>
            <a:r>
              <a:rPr lang="en-GB" sz="2000" dirty="0"/>
              <a:t> - rate of external change is slow or slower than organisational change</a:t>
            </a:r>
            <a:br>
              <a:rPr lang="en-GB" sz="2000" dirty="0"/>
            </a:br>
            <a:endParaRPr lang="en-GB" sz="2000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 b="1" u="sng" dirty="0"/>
              <a:t>BUT</a:t>
            </a:r>
            <a:r>
              <a:rPr lang="en-GB" sz="2000" dirty="0"/>
              <a:t>  Management changes often drift away from the intended course (strategic drift) with much emergency “fire fighting”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 dirty="0"/>
              <a:t>and external change may be faster and unpredictable</a:t>
            </a:r>
          </a:p>
        </p:txBody>
      </p:sp>
    </p:spTree>
    <p:extLst>
      <p:ext uri="{BB962C8B-B14F-4D97-AF65-F5344CB8AC3E}">
        <p14:creationId xmlns:p14="http://schemas.microsoft.com/office/powerpoint/2010/main" val="59503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3170C-8253-4CD8-A888-AE3E49E8AABF}" type="slidenum">
              <a:rPr lang="en-GB"/>
              <a:pPr/>
              <a:t>3</a:t>
            </a:fld>
            <a:endParaRPr lang="en-GB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/>
              <a:t>Problems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7638"/>
            <a:ext cx="8229600" cy="4099595"/>
          </a:xfrm>
          <a:noFill/>
          <a:ln/>
        </p:spPr>
        <p:txBody>
          <a:bodyPr/>
          <a:lstStyle/>
          <a:p>
            <a:r>
              <a:rPr lang="en-GB" sz="2400" dirty="0"/>
              <a:t>All decisions revolve around “a problem”</a:t>
            </a:r>
          </a:p>
          <a:p>
            <a:r>
              <a:rPr lang="en-GB" sz="2400" dirty="0"/>
              <a:t>All problems are an imbalance of </a:t>
            </a:r>
            <a:br>
              <a:rPr lang="en-GB" sz="2400" dirty="0"/>
            </a:br>
            <a:r>
              <a:rPr lang="en-GB" sz="2400" dirty="0"/>
              <a:t>				resources</a:t>
            </a:r>
            <a:br>
              <a:rPr lang="en-GB" sz="2400" dirty="0"/>
            </a:br>
            <a:r>
              <a:rPr lang="en-GB" sz="2400" dirty="0"/>
              <a:t>				objectives</a:t>
            </a:r>
            <a:br>
              <a:rPr lang="en-GB" sz="2400" dirty="0"/>
            </a:br>
            <a:r>
              <a:rPr lang="en-GB" sz="2400" dirty="0"/>
              <a:t>				opportunities and/or threats</a:t>
            </a:r>
          </a:p>
          <a:p>
            <a:r>
              <a:rPr lang="en-GB" sz="2400" dirty="0"/>
              <a:t>Normally seen as a failure to achieve a certain level of performance, allegedly planned.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BUT WHAT ACTUALLY HAS GONE WRONG? – are the assumptions unrealistic? Or is it simply not </a:t>
            </a:r>
            <a:r>
              <a:rPr lang="en-GB" sz="2400" b="1" i="1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admittable</a:t>
            </a:r>
            <a:r>
              <a:rPr lang="en-GB" sz="2400" b="1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(a management “sacred cow” has failed)</a:t>
            </a:r>
            <a:endParaRPr lang="en-GB" sz="1400" b="1" i="1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94305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79E41-0974-46D8-8628-BBBC8A7AE95B}" type="slidenum">
              <a:rPr lang="en-GB"/>
              <a:pPr/>
              <a:t>4</a:t>
            </a:fld>
            <a:endParaRPr lang="en-GB" dirty="0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/>
              <a:t>Problem Diagnosis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4320481"/>
          </a:xfrm>
          <a:noFill/>
          <a:ln/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sz="2000" dirty="0"/>
              <a:t>All Remedial approaches resemble:</a:t>
            </a:r>
          </a:p>
          <a:p>
            <a:pPr>
              <a:buFontTx/>
              <a:buNone/>
            </a:pPr>
            <a:r>
              <a:rPr lang="en-GB" sz="2000" dirty="0"/>
              <a:t>	Identification of Problem </a:t>
            </a:r>
          </a:p>
          <a:p>
            <a:pPr>
              <a:buFontTx/>
              <a:buNone/>
            </a:pPr>
            <a:r>
              <a:rPr lang="en-GB" sz="2000" dirty="0"/>
              <a:t>	Diagnosis of problem</a:t>
            </a:r>
          </a:p>
          <a:p>
            <a:pPr>
              <a:buFontTx/>
              <a:buNone/>
            </a:pPr>
            <a:r>
              <a:rPr lang="en-GB" sz="2000" dirty="0"/>
              <a:t>	Exploration of problem</a:t>
            </a:r>
          </a:p>
          <a:p>
            <a:pPr>
              <a:buFontTx/>
              <a:buNone/>
            </a:pPr>
            <a:r>
              <a:rPr lang="en-GB" sz="2000" dirty="0"/>
              <a:t>	Development of solutions            	</a:t>
            </a:r>
          </a:p>
          <a:p>
            <a:pPr>
              <a:buFontTx/>
              <a:buNone/>
            </a:pPr>
            <a:r>
              <a:rPr lang="en-GB" sz="2000" dirty="0"/>
              <a:t>	Selection of a solution                                 	</a:t>
            </a:r>
          </a:p>
          <a:p>
            <a:pPr>
              <a:buFontTx/>
              <a:buNone/>
            </a:pPr>
            <a:r>
              <a:rPr lang="en-GB" sz="2000" dirty="0"/>
              <a:t>	Rationalisation of the selected solution</a:t>
            </a:r>
          </a:p>
          <a:p>
            <a:pPr>
              <a:buFontTx/>
              <a:buNone/>
            </a:pPr>
            <a:r>
              <a:rPr lang="en-GB" sz="2000" dirty="0"/>
              <a:t>	Diplomacy in selling the solution to stakeholder groups</a:t>
            </a:r>
            <a:endParaRPr lang="en-GB" sz="4400" dirty="0"/>
          </a:p>
          <a:p>
            <a:r>
              <a:rPr lang="en-GB" sz="2000" dirty="0"/>
              <a:t>A study of 150 major decision makers in 30 organizations revealed 3 styles of diagnosis and resolution</a:t>
            </a:r>
            <a:br>
              <a:rPr lang="en-GB" sz="2000" dirty="0"/>
            </a:br>
            <a:r>
              <a:rPr lang="en-GB" sz="2000" dirty="0"/>
              <a:t>Sporadic -      a protracted course of events with much “horse trading”</a:t>
            </a:r>
            <a:br>
              <a:rPr lang="en-GB" sz="2000" dirty="0"/>
            </a:br>
            <a:r>
              <a:rPr lang="en-GB" sz="2000" dirty="0"/>
              <a:t>Fluid –            a formalised and controlled process</a:t>
            </a:r>
            <a:br>
              <a:rPr lang="en-GB" sz="2000" dirty="0"/>
            </a:br>
            <a:r>
              <a:rPr lang="en-GB" sz="2000" dirty="0"/>
              <a:t>Constricted -  an elite decides, without reference to others</a:t>
            </a:r>
            <a:br>
              <a:rPr lang="en-GB" sz="2000" dirty="0"/>
            </a:br>
            <a:r>
              <a:rPr lang="en-GB" sz="2000" dirty="0"/>
              <a:t>							(Hickson)</a:t>
            </a:r>
          </a:p>
        </p:txBody>
      </p:sp>
    </p:spTree>
    <p:extLst>
      <p:ext uri="{BB962C8B-B14F-4D97-AF65-F5344CB8AC3E}">
        <p14:creationId xmlns:p14="http://schemas.microsoft.com/office/powerpoint/2010/main" val="1769900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3C6C-7418-4092-8DC5-803F43C609AA}" type="slidenum">
              <a:rPr lang="en-GB"/>
              <a:pPr/>
              <a:t>5</a:t>
            </a:fld>
            <a:endParaRPr lang="en-GB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60648"/>
            <a:ext cx="6659066" cy="936104"/>
          </a:xfrm>
          <a:noFill/>
          <a:ln/>
        </p:spPr>
        <p:txBody>
          <a:bodyPr/>
          <a:lstStyle/>
          <a:p>
            <a:r>
              <a:rPr lang="en-GB" sz="3200" dirty="0"/>
              <a:t>Diagnosis with System Models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196752"/>
            <a:ext cx="8291264" cy="4632548"/>
          </a:xfrm>
          <a:noFill/>
          <a:ln/>
        </p:spPr>
        <p:txBody>
          <a:bodyPr>
            <a:normAutofit lnSpcReduction="10000"/>
          </a:bodyPr>
          <a:lstStyle/>
          <a:p>
            <a:r>
              <a:rPr lang="en-GB" sz="2400" dirty="0"/>
              <a:t>A way of simplifying</a:t>
            </a:r>
          </a:p>
          <a:p>
            <a:r>
              <a:rPr lang="en-GB" sz="2400" dirty="0"/>
              <a:t>Structure, Strategy, Systems closely linked</a:t>
            </a:r>
          </a:p>
          <a:p>
            <a:r>
              <a:rPr lang="en-GB" sz="2400" dirty="0"/>
              <a:t>Features of systems</a:t>
            </a:r>
            <a:br>
              <a:rPr lang="en-GB" sz="2400" dirty="0"/>
            </a:br>
            <a:r>
              <a:rPr lang="en-GB" sz="2400" dirty="0"/>
              <a:t>Loops </a:t>
            </a:r>
            <a:br>
              <a:rPr lang="en-GB" sz="2400" dirty="0"/>
            </a:br>
            <a:r>
              <a:rPr lang="en-GB" sz="2400" dirty="0"/>
              <a:t>Feedback</a:t>
            </a:r>
            <a:br>
              <a:rPr lang="en-GB" sz="2400" dirty="0"/>
            </a:br>
            <a:r>
              <a:rPr lang="en-GB" sz="2400" dirty="0"/>
              <a:t>Inputs</a:t>
            </a:r>
            <a:br>
              <a:rPr lang="en-GB" sz="2400" dirty="0"/>
            </a:br>
            <a:r>
              <a:rPr lang="en-GB" sz="2400" dirty="0"/>
              <a:t>Transformations</a:t>
            </a:r>
            <a:br>
              <a:rPr lang="en-GB" sz="2400" dirty="0"/>
            </a:br>
            <a:r>
              <a:rPr lang="en-GB" sz="2400" dirty="0"/>
              <a:t>Outputs</a:t>
            </a:r>
            <a:br>
              <a:rPr lang="en-GB" sz="2400" dirty="0"/>
            </a:br>
            <a:r>
              <a:rPr lang="en-GB" sz="2400" dirty="0"/>
              <a:t>Entropy (a tendency to grind to a stop)</a:t>
            </a:r>
          </a:p>
          <a:p>
            <a:r>
              <a:rPr lang="en-GB" sz="2400" dirty="0"/>
              <a:t>Organizations many systems - Inbound logistics, Operations, Outbound logistics, Marketing, Service, HR, Accounting, etc</a:t>
            </a:r>
          </a:p>
        </p:txBody>
      </p:sp>
    </p:spTree>
    <p:extLst>
      <p:ext uri="{BB962C8B-B14F-4D97-AF65-F5344CB8AC3E}">
        <p14:creationId xmlns:p14="http://schemas.microsoft.com/office/powerpoint/2010/main" val="1348874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99959-9403-448F-A014-0DBA355FDA81}" type="slidenum">
              <a:rPr lang="en-GB"/>
              <a:pPr/>
              <a:t>6</a:t>
            </a:fld>
            <a:endParaRPr lang="en-GB"/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sz="4000" dirty="0"/>
              <a:t>2 sets of factors in decision making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435280" cy="4176465"/>
          </a:xfrm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GB" sz="2400" dirty="0"/>
              <a:t>Problem Diagnosis always element of judgment - </a:t>
            </a:r>
          </a:p>
          <a:p>
            <a:r>
              <a:rPr lang="en-GB" sz="2400" dirty="0"/>
              <a:t>Factors specific to the situation-</a:t>
            </a:r>
            <a:br>
              <a:rPr lang="en-GB" sz="2400" dirty="0"/>
            </a:br>
            <a:r>
              <a:rPr lang="en-GB" sz="2400" dirty="0"/>
              <a:t>No clear target/objective</a:t>
            </a:r>
            <a:br>
              <a:rPr lang="en-GB" sz="2400" dirty="0"/>
            </a:br>
            <a:r>
              <a:rPr lang="en-GB" sz="2400" dirty="0"/>
              <a:t>Lack of information</a:t>
            </a:r>
            <a:br>
              <a:rPr lang="en-GB" sz="2400" dirty="0"/>
            </a:br>
            <a:r>
              <a:rPr lang="en-GB" sz="2400" dirty="0"/>
              <a:t>Joint effects – often unknown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Factors specific to the </a:t>
            </a:r>
            <a:r>
              <a:rPr lang="en-GB" sz="2400" dirty="0" err="1"/>
              <a:t>diagnoser</a:t>
            </a:r>
            <a:r>
              <a:rPr lang="en-GB" sz="2400" dirty="0"/>
              <a:t> - </a:t>
            </a:r>
            <a:br>
              <a:rPr lang="en-GB" sz="2400" dirty="0"/>
            </a:br>
            <a:r>
              <a:rPr lang="en-GB" sz="2400" dirty="0"/>
              <a:t>Experience</a:t>
            </a:r>
            <a:br>
              <a:rPr lang="en-GB" sz="2400" dirty="0"/>
            </a:br>
            <a:r>
              <a:rPr lang="en-GB" sz="2400" dirty="0"/>
              <a:t>Knowledge</a:t>
            </a:r>
            <a:br>
              <a:rPr lang="en-GB" sz="2400" dirty="0"/>
            </a:br>
            <a:r>
              <a:rPr lang="en-GB" sz="2400" dirty="0"/>
              <a:t>Belief in Myths, Stories, and Heroes</a:t>
            </a:r>
            <a:br>
              <a:rPr lang="en-GB" sz="2400" dirty="0"/>
            </a:br>
            <a:r>
              <a:rPr lang="en-GB" sz="2400" dirty="0"/>
              <a:t>Commitment to old ideas about the organisation</a:t>
            </a:r>
          </a:p>
        </p:txBody>
      </p:sp>
    </p:spTree>
    <p:extLst>
      <p:ext uri="{BB962C8B-B14F-4D97-AF65-F5344CB8AC3E}">
        <p14:creationId xmlns:p14="http://schemas.microsoft.com/office/powerpoint/2010/main" val="14552403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07D6B-251E-4B92-B122-672404E18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6455"/>
          </a:xfrm>
        </p:spPr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AD7DF-2F2F-4687-A1C3-5F2FDAE1F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31094"/>
            <a:ext cx="8784976" cy="474617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/>
              <a:t>In groups </a:t>
            </a:r>
          </a:p>
          <a:p>
            <a:pPr marL="0" indent="0">
              <a:buNone/>
            </a:pPr>
            <a:r>
              <a:rPr lang="en-GB" sz="1800" dirty="0"/>
              <a:t>1. draw a picture of a system at work in this business: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A Tyre Bay (imagine F1 Auto centres)</a:t>
            </a:r>
            <a:br>
              <a:rPr lang="en-GB" sz="1800" dirty="0"/>
            </a:br>
            <a:r>
              <a:rPr lang="en-GB" sz="1800" dirty="0"/>
              <a:t>products – 	Tyre replacement</a:t>
            </a:r>
            <a:br>
              <a:rPr lang="en-GB" sz="1800" dirty="0"/>
            </a:br>
            <a:r>
              <a:rPr lang="en-GB" sz="1800" dirty="0"/>
              <a:t>		Steering alignment</a:t>
            </a:r>
            <a:br>
              <a:rPr lang="en-GB" sz="1800" dirty="0"/>
            </a:br>
            <a:r>
              <a:rPr lang="en-GB" sz="1800" dirty="0"/>
              <a:t>		Brake surfaces replacement</a:t>
            </a:r>
            <a:br>
              <a:rPr lang="en-GB" sz="1800" dirty="0"/>
            </a:br>
            <a:r>
              <a:rPr lang="en-GB" sz="1800" dirty="0"/>
              <a:t>Customers and cars – wide range of cars from cheap hatchbacks to executive vehicles</a:t>
            </a:r>
          </a:p>
          <a:p>
            <a:pPr marL="0" indent="0">
              <a:buNone/>
            </a:pPr>
            <a:r>
              <a:rPr lang="en-GB" sz="1800" dirty="0"/>
              <a:t>Stock – tyres, track rod ends, brake pads</a:t>
            </a:r>
          </a:p>
          <a:p>
            <a:pPr marL="0" indent="0">
              <a:buNone/>
            </a:pPr>
            <a:r>
              <a:rPr lang="en-GB" sz="1800" dirty="0"/>
              <a:t>Process – customer phones; customer arrives; car goes on ramp …????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Reflect carefully: What about standards? How do we charge? What about skills?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Task question after you have drawn a picture…. Where can it all go wrong? Were there things you overlooked initially?; Are there gaps of understanding by management?</a:t>
            </a:r>
          </a:p>
          <a:p>
            <a:pPr marL="0" indent="0">
              <a:buNone/>
            </a:pPr>
            <a:r>
              <a:rPr lang="en-GB" sz="1800" dirty="0"/>
              <a:t>Take your time …. It can take an hour or more to do this well, really dissect the business</a:t>
            </a:r>
          </a:p>
          <a:p>
            <a:pPr marL="0" indent="0">
              <a:buNone/>
            </a:pPr>
            <a:r>
              <a:rPr lang="en-GB" sz="1800" dirty="0"/>
              <a:t>Where should this business be directed if you wish to develop it?</a:t>
            </a:r>
          </a:p>
          <a:p>
            <a:pPr marL="0" indent="0">
              <a:buNone/>
            </a:pPr>
            <a:r>
              <a:rPr lang="en-GB" sz="1800" dirty="0"/>
              <a:t>2. Present your understanding of the business and the problems it can have both operationally and strategically.</a:t>
            </a:r>
          </a:p>
          <a:p>
            <a:pPr marL="0" indent="0">
              <a:buNone/>
            </a:pP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8129545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852</TotalTime>
  <Words>125</Words>
  <Application>Microsoft Office PowerPoint</Application>
  <PresentationFormat>On-screen Show (4:3)</PresentationFormat>
  <Paragraphs>53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Myriad Pro</vt:lpstr>
      <vt:lpstr>Verdana</vt:lpstr>
      <vt:lpstr>20140311PresentationUWTSDTemplate</vt:lpstr>
      <vt:lpstr>BMSK 4004 Problem Solving and Decision Making</vt:lpstr>
      <vt:lpstr>How decisions may actually be made</vt:lpstr>
      <vt:lpstr>Problems</vt:lpstr>
      <vt:lpstr>Problem Diagnosis</vt:lpstr>
      <vt:lpstr>Diagnosis with System Models </vt:lpstr>
      <vt:lpstr>2 sets of factors in decision making</vt:lpstr>
      <vt:lpstr>Task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Richard</cp:lastModifiedBy>
  <cp:revision>46</cp:revision>
  <cp:lastPrinted>2018-07-09T15:27:01Z</cp:lastPrinted>
  <dcterms:created xsi:type="dcterms:W3CDTF">2002-10-07T19:43:58Z</dcterms:created>
  <dcterms:modified xsi:type="dcterms:W3CDTF">2018-11-05T22:39:04Z</dcterms:modified>
</cp:coreProperties>
</file>