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8" r:id="rId2"/>
    <p:sldId id="257" r:id="rId3"/>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FFE6"/>
    <a:srgbClr val="CCFFE5"/>
    <a:srgbClr val="FFFFCC"/>
    <a:srgbClr val="E5CCFF"/>
    <a:srgbClr val="DEFEE1"/>
    <a:srgbClr val="FCE0FA"/>
    <a:srgbClr val="FBCDF8"/>
    <a:srgbClr val="E9CEEE"/>
    <a:srgbClr val="E5E1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39" autoAdjust="0"/>
    <p:restoredTop sz="94660"/>
  </p:normalViewPr>
  <p:slideViewPr>
    <p:cSldViewPr snapToGrid="0">
      <p:cViewPr varScale="1">
        <p:scale>
          <a:sx n="39" d="100"/>
          <a:sy n="39" d="100"/>
        </p:scale>
        <p:origin x="268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93EF40-50AF-4BFF-9D1F-B67CE98F6FC7}" type="datetimeFigureOut">
              <a:rPr lang="en-GB" smtClean="0"/>
              <a:t>12/08/2023</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AF2857-46B2-4BE7-B7B6-ADEF1C2712AB}" type="slidenum">
              <a:rPr lang="en-GB" smtClean="0"/>
              <a:t>‹#›</a:t>
            </a:fld>
            <a:endParaRPr lang="en-GB"/>
          </a:p>
        </p:txBody>
      </p:sp>
    </p:spTree>
    <p:extLst>
      <p:ext uri="{BB962C8B-B14F-4D97-AF65-F5344CB8AC3E}">
        <p14:creationId xmlns:p14="http://schemas.microsoft.com/office/powerpoint/2010/main" val="79877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spcBef>
                <a:spcPts val="1200"/>
              </a:spcBef>
              <a:spcAft>
                <a:spcPts val="0"/>
              </a:spcAft>
            </a:pPr>
            <a:r>
              <a:rPr lang="en-GB" sz="1800" b="1" kern="100" dirty="0">
                <a:solidFill>
                  <a:srgbClr val="4472C4"/>
                </a:solidFill>
                <a:effectLst/>
                <a:latin typeface="Times New Roman" panose="02020603050405020304" pitchFamily="18" charset="0"/>
                <a:ea typeface="Times New Roman" panose="02020603050405020304" pitchFamily="18" charset="0"/>
              </a:rPr>
              <a:t>Task 02: Poster Presentation</a:t>
            </a:r>
            <a:endParaRPr lang="en-US" sz="1800" b="1" kern="100" dirty="0">
              <a:solidFill>
                <a:srgbClr val="4472C4"/>
              </a:solidFill>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Knowledge Management (KM) System in Practice at Microsoft</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purpose of this poster is to demonstrate how Microsoft may benefit from a more advanced Knowledge Management (KM) system by improving the flow of information among employees, departments, and external resources. As consultants advising the company, we will take stakeholders on a role, outlining the function and scope of the KM system and demonstrating how even modest adjustments may yield substantial results. The technical aspects of the KM system in action are analysed in this presentation so that Microsoft can better understand the difficulties and potential benefits of KM use.</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Connecting People to Create, Share, and Exploit Knowledge: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In today's fast-paced and networked business environment, businesses must facilitate successful knowledge production, sharing, and exploitation by connecting people to do so (Sultan, 2013). Microsoft's internal knowledge sharing is facilitated by Microsoft Teams and SharePoint, two of the company's many collaboration tools. These online communities perform the function of virtual workplaces, where members can communicate and share files in real-time while also working together on a project. Microsoft's ability to bring individuals together through various channels has allowed the company to improve cross-departmental cooperation, promote ideation, and stimulate creativity. Teams, for instance, can better develop, share, and use information by establishing shared libraries of best practices, lessons learned, and inventive solutions.</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Connecting People to Information for Development &amp; Application of Knowledge: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In order to effectively create and use knowledge, it is crucial that employees have access to information that is both relevant and up-to-date. The Knowledge Management system at Microsoft makes it simple for workers to have access to relevant data (Goldie, 2016). Effective search tools and well-structured knowledge bases are crucial in facilitating the rapid retrieval of needed information by staff members. In addition, automated filtering methods and individualized knowledge recommendations boost information retrieval and relevancy, leading workers to the most useful resources. When an employee conducts a search for a particular topic, the KM system can tailor its recommendations to that person's role, preferences, and search history. Employees benefit from this because it facilitates their ability to learn new things, adapt to changing circumstances, and think creatively.</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Connecting People to Tools for Knowledge Processing: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In order to properly evaluate, synthesize, and apply information, the necessary instruments for knowledge processing must be made available to the appropriate individuals. The Microsoft Office Suite and other Microsoft productivity products are integrated to provide workers with more control over how they process information (Noy, 2019). Word, Excel, and PowerPoint are just a few examples of the kinds of programs that can be used by workers to draft, revise, and display documents. These programs provide user-friendly interfaces that help workers organize information, make sense of data, and articulate their ideas. Knowledge processing capacities are also improved by new technologies like artificial intelligence and machine learning. These innovations enable the automation of routine processes, the mining of large data sets for hidden patterns, and the creation of personalized suggestions (</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Ilag</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2021). The KM system, by utilizing natural language processing techniques, can, for instance, automatically classify and tag documents so that employees can more easily search for the information they need.</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Promoting a Knowledge-Sharing Culture Among Employees: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It is essential for the effectiveness of a KM system to encourage a culture of knowledge sharing. There are many programs in place at Microsoft to encourage employees to teach and learn from one another. Employees are more likely to take part in information-sharing activities if they are publicly recognized and rewarded for doing so. These initiatives recognize and reward those who provide insightful commentary and share their experience (Ahmed, 2016). To further equip workers with the essential skills and knowledge-sharing approaches, regular training programs and seminars are held. These actions help foster a workplace culture in which employees feel safe and supported in freely exchanging ideas, information, and insights. Microsoft encourages open communication and collaboration by emphasizing the importance of education and learning in the workplace.</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Implementation Strategies:</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a) Identifying Possible KM Tools/Technologies and Describing Their Purposes: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Knowledge management (KM) tools and technologies from Microsoft can be used for various purposes, thus it's important to first determine what those purposes are. Collaborative software makes it easy for groups to stay in constant contact and share information in real-time (Rathi, 2017). Information is stored, organized, and made available through the use of knowledge repositories. Systems for managing content facilitate efficient rounds of content production, revision, and dissemination. Knowledge gaps, patterns of knowledge consumption, and other insights can be uncovered with the help of analytics technologies. Staff members are able to better collaborate, share ideas, and utilize information thanks to these resources.</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b) Demonstrating How It Will Be Used or Accessed, Including Screen Design, Access Points, Security Restrictions, and Other Applicable Options: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Stakeholders can gain a better understanding of how to utilize and access the KM system if the screens and interfaces are represented visually (Groff, 2012). The design's top priorities should be usability, clarity, and aesthetics. It is important to describe access points in detail, taking into account things like user roles and permissions. Protecting sensitive data requires implementing security measures including limiting who can view or make changes to certain data. One way in which employees can use the KM system is through a centralized portal that facilitates knowledge discovery, sharing, and aggregation (</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Sztangret</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2013). Multi-factor authentication and role-based access control are two examples of security measures taken to restrict access to sensitive data to just those who need it.</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 How It Will Interact with Other Ongoing Systems: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The knowledge management system must be able to integrate with the organization's current infrastructure without causing any disruptions. Knowledge sharing and efficiency are both improved by integration with customer relationship management (CRM) systems, project management tools, and communication channels (Garfield, 2014). For instance, when the KM and CRM systems are integrated, staff can gain access to pertinent client knowledge from within the CRM interface, allowing for more individualized and well-informed service. Because of this interoperability, workers may easily incorporate new sources of information into their existing processes without having to start from scratch.</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d) How You May Implement the Chosen KM System Without Spending Much of the Organization's Resources:</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It is possible to implement a knowledge management system without draining an organization's resources by carefully planning and making the most of what is already available (Massingham, 2014). Implementation time and money can be saved by using Microsoft's own tools and platforms. Training and assistance can also be provided in-house by subject matter experts, minimizing the requirement for extraneous materials (Lee, 2012). It is also possible to roll out the system gradually across the company, starting with the highest-priority regions or departments. Beginning on a small scale and proving the KM system's worth helps justify larger investments, which in turn maximizes the effectiveness of such efforts.</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e) Describing Ways How the Knowledge Accumulated Could Be Commercialized:</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There is a lot of money to be made off of the information stored in the KM system. Microsoft has many options for making money out of its body of knowledge. Knowledge can be protected through intellectual property laws like patents and copyrights. Through licensing agreements, businesses can profitably share their expertise with third parties in exchange for a fee (Pentland, 2013). Microsoft's knowledge assets can be put to use in the creation of new products, services, or joint ventures through strategic alliances (</a:t>
            </a:r>
            <a:r>
              <a:rPr lang="en-GB"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Sztangret</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2013). In addition, the analytics features of the KM system can help guide data-driven decision-making that contributes to the expansion of the company. Microsoft, for instance, can learn about market tendencies, consumer preferences, and potential growth regions by studying user behaviour and knowledge consumption habits. By doing so, the company may better leverage the market value of its knowledge assets through the creation of tailored solutions and services.</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an organization to succeed, it needs a knowledge management (KM) system that effectively links together its people, its knowledge, and its tools. Microsoft's KM system facilitates connections between workers for the purposes of knowledge creation, sharing, and exploitation by furnishing them with the resources for doing so. Microsoft encourages its workers to share information in order to foster a culture of cooperation, creativity, and forward movement inside the company. The KM system can be rolled out without breaking the bank if the right steps are taken during deployment. The system's growing body of useful information also presents potential avenues for commercialization. Microsoft can generate new income and maintain its market leadership by capitalizing on its knowledge assets and making use of insights. In sum, Microsoft's KM system is indicative of the significance of efficient knowledge management in the context of today's business environment.</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a:p>
            <a:r>
              <a:rPr lang="en-GB" b="1" dirty="0"/>
              <a:t>References: </a:t>
            </a:r>
            <a:endParaRPr lang="en-GB" b="0" dirty="0"/>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Ahmed, F., Shahzad, K., Aslam, H., Bajwa, S.U. and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Bahoo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 2016. The role of collaborative culture in knowledge sharing and creativity among employees. Pakistan Journal of Commerce and Social Sciences (PJCSS), 10(2), pp.335-358.</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Garfield, M., 2014. Proposing a knowledge management system (KMS) architecture to promote knowledge sharing among employees. In Twenty Second European Conference on Information Systems (ECIS) Proceedings, Tel Aviv 2014 (pp. 1-13).</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Goldie, J.G.S., 2016. Connectivism: A knowledge learning theory for the digital age?. Medical teacher, 38(10), pp.1064-1069.</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Groff, T. and Jones, T., 2012. Introduction to knowledge management. Routledge.</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Ilag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B.N., 2021. Tools and technology for effective remote work. International Journal of Computer Applications, 174(21), pp.13-16.</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Lee, M.R. and Chen, T.T., 2012. Revealing research themes and trends in knowledge management: From 1995 to 2010. Knowledge-Based Systems, 28, pp.47-58.</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Massingham, P., 2014. An evaluation of knowledge management tools: Part 1–managing knowledge resources. Journal of knowledge management, 18(6), pp.1075-1100.</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Noy, N., Gao, Y., Jain, A., Narayanan, A., Patterson, A. and Taylor, J., 2019. Industry-scale Knowledge Graphs: Lessons and Challenges: Five diverse technology companies show how it’s done. Queue, 17(2), pp.48-75.</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Pentland, B.T., 2013. Information systems and organizational learning the social epistemology of organizational knowledge systems. In Strategic Information Management (pp. 540-568). Routledge.</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Rathi, D. and Given, L.M., 2017. Non-profit organizations’ use of tools and technologies for knowledge management: a comparative study. Journal of Knowledge Management, 21(4), pp.718-740.</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9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Sultan, N., 2013. Knowledge management in the age of cloud computing and Web 2.0: Experiencing the power of disruptive innovations. International journal of information management, 33(1), pp.160-165.</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Sztangret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 2013. Marketing knowledge management in structural approach. Community of practice in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microsoft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-international comparison. Studia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Ekonomiczne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(150), pp.144-157.</a:t>
            </a:r>
            <a:endParaRPr lang="en-GB" sz="1800" b="0" kern="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GB" b="1" dirty="0"/>
          </a:p>
        </p:txBody>
      </p:sp>
      <p:sp>
        <p:nvSpPr>
          <p:cNvPr id="4" name="Slide Number Placeholder 3"/>
          <p:cNvSpPr>
            <a:spLocks noGrp="1"/>
          </p:cNvSpPr>
          <p:nvPr>
            <p:ph type="sldNum" sz="quarter" idx="5"/>
          </p:nvPr>
        </p:nvSpPr>
        <p:spPr/>
        <p:txBody>
          <a:bodyPr/>
          <a:lstStyle/>
          <a:p>
            <a:fld id="{9DAF2857-46B2-4BE7-B7B6-ADEF1C2712AB}" type="slidenum">
              <a:rPr lang="en-GB" smtClean="0"/>
              <a:t>2</a:t>
            </a:fld>
            <a:endParaRPr lang="en-GB"/>
          </a:p>
        </p:txBody>
      </p:sp>
    </p:spTree>
    <p:extLst>
      <p:ext uri="{BB962C8B-B14F-4D97-AF65-F5344CB8AC3E}">
        <p14:creationId xmlns:p14="http://schemas.microsoft.com/office/powerpoint/2010/main" val="518230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36E5B8-DB30-4878-9F1E-0BAD78B41AA6}" type="datetimeFigureOut">
              <a:rPr lang="en-GB" smtClean="0"/>
              <a:t>12/08/2023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3142410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6E5B8-DB30-4878-9F1E-0BAD78B41AA6}" type="datetimeFigureOut">
              <a:rPr lang="en-GB" smtClean="0"/>
              <a:t>12/08/2023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1404895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6E5B8-DB30-4878-9F1E-0BAD78B41AA6}" type="datetimeFigureOut">
              <a:rPr lang="en-GB" smtClean="0"/>
              <a:t>12/08/2023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3081963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36E5B8-DB30-4878-9F1E-0BAD78B41AA6}" type="datetimeFigureOut">
              <a:rPr lang="en-GB" smtClean="0"/>
              <a:t>12/08/2023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9395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36E5B8-DB30-4878-9F1E-0BAD78B41AA6}" type="datetimeFigureOut">
              <a:rPr lang="en-GB" smtClean="0"/>
              <a:t>12/08/2023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85178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36E5B8-DB30-4878-9F1E-0BAD78B41AA6}" type="datetimeFigureOut">
              <a:rPr lang="en-GB" smtClean="0"/>
              <a:t>12/08/2023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2966609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6E5B8-DB30-4878-9F1E-0BAD78B41AA6}" type="datetimeFigureOut">
              <a:rPr lang="en-GB" smtClean="0"/>
              <a:t>12/08/2023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2177714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F36E5B8-DB30-4878-9F1E-0BAD78B41AA6}" type="datetimeFigureOut">
              <a:rPr lang="en-GB" smtClean="0"/>
              <a:t>12/08/2023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3649196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F36E5B8-DB30-4878-9F1E-0BAD78B41AA6}" type="datetimeFigureOut">
              <a:rPr lang="en-GB" smtClean="0"/>
              <a:t>12/08/2023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1355737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6E5B8-DB30-4878-9F1E-0BAD78B41AA6}" type="datetimeFigureOut">
              <a:rPr lang="en-GB" smtClean="0"/>
              <a:t>12/08/2023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2827834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6E5B8-DB30-4878-9F1E-0BAD78B41AA6}" type="datetimeFigureOut">
              <a:rPr lang="en-GB" smtClean="0"/>
              <a:t>12/08/2023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6168F-C090-4BFE-82D5-A487C5031F35}" type="slidenum">
              <a:rPr lang="en-GB" smtClean="0"/>
              <a:t>‹#›</a:t>
            </a:fld>
            <a:endParaRPr lang="en-GB"/>
          </a:p>
        </p:txBody>
      </p:sp>
    </p:spTree>
    <p:extLst>
      <p:ext uri="{BB962C8B-B14F-4D97-AF65-F5344CB8AC3E}">
        <p14:creationId xmlns:p14="http://schemas.microsoft.com/office/powerpoint/2010/main" val="755600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BF36E5B8-DB30-4878-9F1E-0BAD78B41AA6}" type="datetimeFigureOut">
              <a:rPr lang="en-GB" smtClean="0"/>
              <a:t>12/08/2023</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7716168F-C090-4BFE-82D5-A487C5031F35}" type="slidenum">
              <a:rPr lang="en-GB" smtClean="0"/>
              <a:t>‹#›</a:t>
            </a:fld>
            <a:endParaRPr lang="en-GB"/>
          </a:p>
        </p:txBody>
      </p:sp>
    </p:spTree>
    <p:extLst>
      <p:ext uri="{BB962C8B-B14F-4D97-AF65-F5344CB8AC3E}">
        <p14:creationId xmlns:p14="http://schemas.microsoft.com/office/powerpoint/2010/main" val="40187027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A1CC0-B232-F189-B508-66A9D9673CA3}"/>
              </a:ext>
            </a:extLst>
          </p:cNvPr>
          <p:cNvSpPr>
            <a:spLocks noGrp="1"/>
          </p:cNvSpPr>
          <p:nvPr>
            <p:ph type="title"/>
          </p:nvPr>
        </p:nvSpPr>
        <p:spPr/>
        <p:txBody>
          <a:bodyPr/>
          <a:lstStyle/>
          <a:p>
            <a:r>
              <a:rPr lang="en-GB" dirty="0"/>
              <a:t>BA LEADERSHIP AND MANGMENT SKILLS FOR THE WORKPLACE.</a:t>
            </a:r>
          </a:p>
        </p:txBody>
      </p:sp>
      <p:sp>
        <p:nvSpPr>
          <p:cNvPr id="3" name="Content Placeholder 2">
            <a:extLst>
              <a:ext uri="{FF2B5EF4-FFF2-40B4-BE49-F238E27FC236}">
                <a16:creationId xmlns:a16="http://schemas.microsoft.com/office/drawing/2014/main" id="{062AF84A-43CB-2F40-108D-E7966807ED3F}"/>
              </a:ext>
            </a:extLst>
          </p:cNvPr>
          <p:cNvSpPr>
            <a:spLocks noGrp="1"/>
          </p:cNvSpPr>
          <p:nvPr>
            <p:ph idx="1"/>
          </p:nvPr>
        </p:nvSpPr>
        <p:spPr/>
        <p:txBody>
          <a:bodyPr>
            <a:normAutofit/>
          </a:bodyPr>
          <a:lstStyle/>
          <a:p>
            <a:pPr marL="0" indent="0">
              <a:buNone/>
            </a:pPr>
            <a:r>
              <a:rPr lang="en-GB" sz="2800" b="1" dirty="0"/>
              <a:t>Student  Name EVETTE SOPHIA WHITE</a:t>
            </a:r>
          </a:p>
          <a:p>
            <a:pPr marL="0" indent="0">
              <a:buNone/>
            </a:pPr>
            <a:r>
              <a:rPr lang="en-GB" sz="2800" dirty="0"/>
              <a:t> </a:t>
            </a:r>
          </a:p>
          <a:p>
            <a:pPr marL="0" indent="0">
              <a:buNone/>
            </a:pPr>
            <a:r>
              <a:rPr lang="en-GB" sz="2800" b="1" dirty="0"/>
              <a:t>Student ID 2027886</a:t>
            </a:r>
          </a:p>
          <a:p>
            <a:pPr marL="0" indent="0">
              <a:buNone/>
            </a:pPr>
            <a:endParaRPr lang="en-GB" sz="2800" dirty="0"/>
          </a:p>
          <a:p>
            <a:pPr marL="0" indent="0">
              <a:buNone/>
            </a:pPr>
            <a:r>
              <a:rPr lang="en-GB" sz="2800" b="1" dirty="0"/>
              <a:t>MODULE CODE AND TILE</a:t>
            </a:r>
            <a:r>
              <a:rPr lang="en-GB" sz="2800" dirty="0"/>
              <a:t>: BMSW51O6_LON</a:t>
            </a:r>
          </a:p>
          <a:p>
            <a:pPr marL="0" indent="0">
              <a:buNone/>
            </a:pPr>
            <a:endParaRPr lang="en-GB" sz="2800" dirty="0"/>
          </a:p>
          <a:p>
            <a:pPr marL="0" indent="0">
              <a:buNone/>
            </a:pPr>
            <a:r>
              <a:rPr lang="en-GB" sz="2800" b="1" dirty="0"/>
              <a:t>LECTURE NAME</a:t>
            </a:r>
            <a:r>
              <a:rPr lang="en-GB" sz="2800" dirty="0"/>
              <a:t>:MR NADEEM MIRZA</a:t>
            </a:r>
          </a:p>
          <a:p>
            <a:pPr marL="0" indent="0">
              <a:buNone/>
            </a:pPr>
            <a:endParaRPr lang="en-GB" sz="2800" dirty="0"/>
          </a:p>
          <a:p>
            <a:pPr marL="0" indent="0">
              <a:buNone/>
            </a:pPr>
            <a:r>
              <a:rPr lang="en-GB" sz="2800" b="1" dirty="0"/>
              <a:t>ASSIGNMENT TILE</a:t>
            </a:r>
            <a:r>
              <a:rPr lang="en-GB" sz="2800" dirty="0"/>
              <a:t>:KNOWLEDGE AND INFORNAMTION MANGEMENT SKILLS</a:t>
            </a:r>
          </a:p>
        </p:txBody>
      </p:sp>
    </p:spTree>
    <p:extLst>
      <p:ext uri="{BB962C8B-B14F-4D97-AF65-F5344CB8AC3E}">
        <p14:creationId xmlns:p14="http://schemas.microsoft.com/office/powerpoint/2010/main" val="205260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51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FA5C01-4B03-5A97-5C97-DCC8E923299E}"/>
              </a:ext>
            </a:extLst>
          </p:cNvPr>
          <p:cNvSpPr/>
          <p:nvPr/>
        </p:nvSpPr>
        <p:spPr>
          <a:xfrm>
            <a:off x="0" y="0"/>
            <a:ext cx="6858000" cy="426720"/>
          </a:xfrm>
          <a:prstGeom prst="rect">
            <a:avLst/>
          </a:prstGeom>
          <a:blipFill>
            <a:blip r:embed="rId3"/>
            <a:tile tx="0" ty="0" sx="100000" sy="100000" flip="none" algn="tl"/>
          </a:blipFill>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kern="1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Knowledge Management (KM) System in Practice at Microsoft</a:t>
            </a:r>
            <a:endParaRPr lang="en-US" sz="1700" kern="1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CEA2AC08-E097-7BCA-B02E-E5ABA59DF791}"/>
              </a:ext>
            </a:extLst>
          </p:cNvPr>
          <p:cNvSpPr/>
          <p:nvPr/>
        </p:nvSpPr>
        <p:spPr>
          <a:xfrm>
            <a:off x="0" y="508000"/>
            <a:ext cx="2240280" cy="1549400"/>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ctr">
              <a:spcBef>
                <a:spcPts val="0"/>
              </a:spcBef>
            </a:pPr>
            <a:r>
              <a:rPr lang="en-GB" sz="10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US" sz="10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marR="0" indent="-171450" algn="just">
              <a:spcBef>
                <a:spcPts val="0"/>
              </a:spcBef>
              <a:buFont typeface="Wingdings" panose="05000000000000000000" pitchFamily="2" charset="2"/>
              <a:buChar char="q"/>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purpose of this poster is to demonstrate how Microsoft may benefit from a more advanced KM</a:t>
            </a:r>
            <a:r>
              <a:rPr lang="en-GB" sz="700" kern="1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system by improving the flow of information among employees, departments, and external resources. </a:t>
            </a:r>
          </a:p>
          <a:p>
            <a:pPr marL="171450" marR="0" indent="-171450" algn="just">
              <a:spcBef>
                <a:spcPts val="0"/>
              </a:spcBef>
              <a:buFont typeface="Wingdings" panose="05000000000000000000" pitchFamily="2" charset="2"/>
              <a:buChar char="q"/>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 consultants advising the company, we will take stakeholders on a role, outlining the function and scope of the KM system and demonstrating how even modest adjustments may yield substantial results. </a:t>
            </a:r>
          </a:p>
          <a:p>
            <a:pPr marL="171450" marR="0" indent="-171450" algn="just">
              <a:spcBef>
                <a:spcPts val="0"/>
              </a:spcBef>
              <a:buFont typeface="Wingdings" panose="05000000000000000000" pitchFamily="2" charset="2"/>
              <a:buChar char="q"/>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technical aspects of the KM system in action are analysed in this presentation so that Microsoft can better understand the difficulties and potential benefits of KM use</a:t>
            </a:r>
            <a:r>
              <a:rPr lang="en-GB" sz="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5D4470FC-CCDA-8EBE-76AA-D48920419CE0}"/>
              </a:ext>
            </a:extLst>
          </p:cNvPr>
          <p:cNvSpPr/>
          <p:nvPr/>
        </p:nvSpPr>
        <p:spPr>
          <a:xfrm>
            <a:off x="2308860" y="1685929"/>
            <a:ext cx="2240280" cy="2100580"/>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pPr>
            <a:r>
              <a:rPr lang="en-GB" sz="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Promoting a Knowledge-Sharing Culture Among Employees: </a:t>
            </a:r>
            <a:endParaRPr lang="en-US" sz="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It is essential for the effectiveness of a KM system to encourage a culture of knowledge sharing.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Employees are more likely to take part in information-sharing activities if they are publicly recognized and rewarded for doing so.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These initiatives recognize and reward those who provide insightful commentary and share their experience (Ahmed, 2016).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To further equip workers with the essential skills and knowledge-sharing approaches, regular training programs and seminars are held.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These actions help foster a workplace culture in which employees feel safe and supported in freely exchanging ideas, information, and insights.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Microsoft encourages open communication and collaboration by emphasizing the importance of education and learning in the workplace.</a:t>
            </a:r>
            <a:endParaRPr lang="en-US"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F4D46F7E-F221-8224-C2CB-81C4CC9B74E3}"/>
              </a:ext>
            </a:extLst>
          </p:cNvPr>
          <p:cNvSpPr/>
          <p:nvPr/>
        </p:nvSpPr>
        <p:spPr>
          <a:xfrm>
            <a:off x="4617720" y="510721"/>
            <a:ext cx="2240280" cy="1645739"/>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effectLst/>
                <a:latin typeface="Times New Roman" panose="02020603050405020304" pitchFamily="18" charset="0"/>
                <a:ea typeface="Times New Roman" panose="02020603050405020304" pitchFamily="18" charset="0"/>
              </a:rPr>
              <a:t>d) How You May Implement the Chosen KM System Without Spending Much of the Organization's Resources:</a:t>
            </a:r>
            <a:r>
              <a:rPr lang="en-GB" sz="700" dirty="0">
                <a:solidFill>
                  <a:schemeClr val="tx1"/>
                </a:solidFill>
                <a:effectLst/>
                <a:latin typeface="Times New Roman" panose="02020603050405020304" pitchFamily="18" charset="0"/>
                <a:ea typeface="Times New Roman" panose="02020603050405020304" pitchFamily="18" charset="0"/>
              </a:rPr>
              <a:t>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It is possible to implement a knowledge management system without draining an organization's resources by carefully planning and making the most of what is already available (Massingham, 2014).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Training and assistance can also be provided in-house by subject matter experts, minimizing the requirement for extraneous materials (Lee, 2012).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It is also possible to roll out the system gradually across the company, starting with the highest-priority regions or departments. </a:t>
            </a:r>
            <a:endParaRPr lang="en-GB" sz="700" dirty="0">
              <a:solidFill>
                <a:schemeClr val="tx1"/>
              </a:solidFill>
            </a:endParaRPr>
          </a:p>
        </p:txBody>
      </p:sp>
      <p:sp>
        <p:nvSpPr>
          <p:cNvPr id="8" name="Rectangle 7">
            <a:extLst>
              <a:ext uri="{FF2B5EF4-FFF2-40B4-BE49-F238E27FC236}">
                <a16:creationId xmlns:a16="http://schemas.microsoft.com/office/drawing/2014/main" id="{864CFE16-71ED-2B10-F760-01EB03D78AE3}"/>
              </a:ext>
            </a:extLst>
          </p:cNvPr>
          <p:cNvSpPr/>
          <p:nvPr/>
        </p:nvSpPr>
        <p:spPr>
          <a:xfrm>
            <a:off x="0" y="3385820"/>
            <a:ext cx="2240280" cy="195326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pPr>
            <a:r>
              <a:rPr lang="en-GB" sz="9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Connecting People to Create, Share, and Exploit Knowledge: </a:t>
            </a:r>
            <a:endParaRPr lang="en-US" sz="9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ü"/>
            </a:pPr>
            <a:r>
              <a:rPr lang="en-GB" sz="700" dirty="0">
                <a:solidFill>
                  <a:schemeClr val="tx1"/>
                </a:solidFill>
                <a:effectLst/>
                <a:latin typeface="Times New Roman" panose="02020603050405020304" pitchFamily="18" charset="0"/>
                <a:ea typeface="Times New Roman" panose="02020603050405020304" pitchFamily="18" charset="0"/>
              </a:rPr>
              <a:t>In today's fast-paced and networked business environment, businesses must facilitate successful knowledge production, sharing, and exploitation by connecting people to do so (Sultan, 2013). </a:t>
            </a:r>
          </a:p>
          <a:p>
            <a:pPr marL="171450" indent="-171450" algn="just">
              <a:buFont typeface="Wingdings" panose="05000000000000000000" pitchFamily="2" charset="2"/>
              <a:buChar char="ü"/>
            </a:pPr>
            <a:r>
              <a:rPr lang="en-GB" sz="700" dirty="0">
                <a:solidFill>
                  <a:schemeClr val="tx1"/>
                </a:solidFill>
                <a:effectLst/>
                <a:latin typeface="Times New Roman" panose="02020603050405020304" pitchFamily="18" charset="0"/>
                <a:ea typeface="Times New Roman" panose="02020603050405020304" pitchFamily="18" charset="0"/>
              </a:rPr>
              <a:t>Microsoft's internal knowledge sharing is facilitated by Microsoft Teams and SharePoint, two of the company's many collaboration tools. </a:t>
            </a:r>
          </a:p>
          <a:p>
            <a:pPr marL="171450" indent="-171450" algn="just">
              <a:buFont typeface="Wingdings" panose="05000000000000000000" pitchFamily="2" charset="2"/>
              <a:buChar char="ü"/>
            </a:pPr>
            <a:r>
              <a:rPr lang="en-GB" sz="700" dirty="0">
                <a:solidFill>
                  <a:schemeClr val="tx1"/>
                </a:solidFill>
                <a:effectLst/>
                <a:latin typeface="Times New Roman" panose="02020603050405020304" pitchFamily="18" charset="0"/>
                <a:ea typeface="Times New Roman" panose="02020603050405020304" pitchFamily="18" charset="0"/>
              </a:rPr>
              <a:t>These online communities perform the function of virtual workplaces, where members can communicate and share files in real-time while also working together on a project. </a:t>
            </a:r>
          </a:p>
          <a:p>
            <a:pPr marL="171450" indent="-171450" algn="just">
              <a:buFont typeface="Wingdings" panose="05000000000000000000" pitchFamily="2" charset="2"/>
              <a:buChar char="ü"/>
            </a:pPr>
            <a:r>
              <a:rPr lang="en-GB" sz="700" dirty="0">
                <a:solidFill>
                  <a:schemeClr val="tx1"/>
                </a:solidFill>
                <a:effectLst/>
                <a:latin typeface="Times New Roman" panose="02020603050405020304" pitchFamily="18" charset="0"/>
                <a:ea typeface="Times New Roman" panose="02020603050405020304" pitchFamily="18" charset="0"/>
              </a:rPr>
              <a:t>Microsoft's ability to bring individuals together through various channels has allowed the company to improve cross-departmental cooperation, promote ideation, and stimulate creativity. </a:t>
            </a:r>
          </a:p>
        </p:txBody>
      </p:sp>
      <p:sp>
        <p:nvSpPr>
          <p:cNvPr id="9" name="Rectangle 8">
            <a:extLst>
              <a:ext uri="{FF2B5EF4-FFF2-40B4-BE49-F238E27FC236}">
                <a16:creationId xmlns:a16="http://schemas.microsoft.com/office/drawing/2014/main" id="{E7B0A3A0-FAC4-9624-663D-9587102AD7D7}"/>
              </a:ext>
            </a:extLst>
          </p:cNvPr>
          <p:cNvSpPr/>
          <p:nvPr/>
        </p:nvSpPr>
        <p:spPr>
          <a:xfrm>
            <a:off x="0" y="6391274"/>
            <a:ext cx="2240280" cy="195326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pPr>
            <a:r>
              <a:rPr lang="en-GB" sz="9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Connecting People to Information for Development &amp; Application of Knowledge: </a:t>
            </a:r>
            <a:endParaRPr lang="en-US" sz="9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700" dirty="0">
                <a:solidFill>
                  <a:schemeClr val="tx1"/>
                </a:solidFill>
                <a:effectLst/>
                <a:latin typeface="Times New Roman" panose="02020603050405020304" pitchFamily="18" charset="0"/>
                <a:ea typeface="Times New Roman" panose="02020603050405020304" pitchFamily="18" charset="0"/>
              </a:rPr>
              <a:t>In order to effectively create and use knowledge, it is crucial that employees have access to information that is both relevant and up-to-date. The Knowledge Management system at Microsoft makes it simple for workers to have access to relevant data (Goldie, 2016). </a:t>
            </a:r>
          </a:p>
          <a:p>
            <a:pPr marL="171450" indent="-171450" algn="just">
              <a:buFont typeface="Arial" panose="020B0604020202020204" pitchFamily="34" charset="0"/>
              <a:buChar char="•"/>
            </a:pPr>
            <a:r>
              <a:rPr lang="en-GB" sz="700" dirty="0">
                <a:solidFill>
                  <a:schemeClr val="tx1"/>
                </a:solidFill>
                <a:effectLst/>
                <a:latin typeface="Times New Roman" panose="02020603050405020304" pitchFamily="18" charset="0"/>
                <a:ea typeface="Times New Roman" panose="02020603050405020304" pitchFamily="18" charset="0"/>
              </a:rPr>
              <a:t>In addition, automated filtering methods and individualized knowledge recommendations boost information retrieval and relevancy, leading workers to the most useful resources. </a:t>
            </a:r>
          </a:p>
          <a:p>
            <a:pPr marL="171450" indent="-171450" algn="just">
              <a:buFont typeface="Arial" panose="020B0604020202020204" pitchFamily="34" charset="0"/>
              <a:buChar char="•"/>
            </a:pPr>
            <a:r>
              <a:rPr lang="en-GB" sz="700" dirty="0">
                <a:solidFill>
                  <a:schemeClr val="tx1"/>
                </a:solidFill>
                <a:effectLst/>
                <a:latin typeface="Times New Roman" panose="02020603050405020304" pitchFamily="18" charset="0"/>
                <a:ea typeface="Times New Roman" panose="02020603050405020304" pitchFamily="18" charset="0"/>
              </a:rPr>
              <a:t>When an employee conducts a search for a particular topic, the KM system can tailor its recommendations to that person's role, preferences, and search history. </a:t>
            </a:r>
          </a:p>
        </p:txBody>
      </p:sp>
      <p:sp>
        <p:nvSpPr>
          <p:cNvPr id="10" name="Rectangle 9">
            <a:extLst>
              <a:ext uri="{FF2B5EF4-FFF2-40B4-BE49-F238E27FC236}">
                <a16:creationId xmlns:a16="http://schemas.microsoft.com/office/drawing/2014/main" id="{B0D50F99-4F58-89D2-8926-BADFC78B3D0D}"/>
              </a:ext>
            </a:extLst>
          </p:cNvPr>
          <p:cNvSpPr/>
          <p:nvPr/>
        </p:nvSpPr>
        <p:spPr>
          <a:xfrm>
            <a:off x="0" y="9626600"/>
            <a:ext cx="2240280" cy="256540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pPr>
            <a:r>
              <a:rPr lang="en-GB" sz="9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Connecting People to Tools for Knowledge Processing: </a:t>
            </a:r>
            <a:endParaRPr lang="en-US" sz="9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marR="0" indent="-171450" algn="just">
              <a:spcBef>
                <a:spcPts val="0"/>
              </a:spcBef>
              <a:buFont typeface="Courier New" panose="02070309020205020404" pitchFamily="49" charset="0"/>
              <a:buChar char="o"/>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 order to properly evaluate, synthesize, and apply information, the necessary instruments for knowledge processing must be made available to the appropriate individuals. </a:t>
            </a:r>
          </a:p>
          <a:p>
            <a:pPr marL="171450" marR="0" indent="-171450" algn="just">
              <a:spcBef>
                <a:spcPts val="0"/>
              </a:spcBef>
              <a:buFont typeface="Courier New" panose="02070309020205020404" pitchFamily="49" charset="0"/>
              <a:buChar char="o"/>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Microsoft Office Suite and other Microsoft productivity products are integrated to provide workers with more control over how they process information (Noy, 2019). </a:t>
            </a:r>
          </a:p>
          <a:p>
            <a:pPr marL="171450" marR="0" indent="-171450" algn="just">
              <a:spcBef>
                <a:spcPts val="0"/>
              </a:spcBef>
              <a:buFont typeface="Courier New" panose="02070309020205020404" pitchFamily="49" charset="0"/>
              <a:buChar char="o"/>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Word, Excel, and PowerPoint are just a few examples of the kinds of programs that can be used by workers to draft, revise, and display documents. </a:t>
            </a:r>
          </a:p>
          <a:p>
            <a:pPr marL="171450" marR="0" indent="-171450" algn="just">
              <a:spcBef>
                <a:spcPts val="0"/>
              </a:spcBef>
              <a:buFont typeface="Courier New" panose="02070309020205020404" pitchFamily="49" charset="0"/>
              <a:buChar char="o"/>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These innovations enable the automation of routine processes, the mining of large data sets for hidden patterns, and the creation of personalized suggestions (</a:t>
            </a:r>
            <a:r>
              <a:rPr lang="en-GB" sz="700" kern="1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Ilag</a:t>
            </a: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2021). </a:t>
            </a:r>
          </a:p>
          <a:p>
            <a:pPr marL="171450" marR="0" indent="-171450" algn="just">
              <a:spcBef>
                <a:spcPts val="0"/>
              </a:spcBef>
              <a:buFont typeface="Courier New" panose="02070309020205020404" pitchFamily="49" charset="0"/>
              <a:buChar char="o"/>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KM system, by utilizing natural language processing techniques, can, for instance, automatically classify and tag documents so that employees can more easily search for the information they need.</a:t>
            </a:r>
            <a:endParaRPr lang="en-US"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EB88FAFB-B89A-A372-CA63-31DEDC150015}"/>
              </a:ext>
            </a:extLst>
          </p:cNvPr>
          <p:cNvSpPr/>
          <p:nvPr/>
        </p:nvSpPr>
        <p:spPr>
          <a:xfrm>
            <a:off x="2308860" y="4420874"/>
            <a:ext cx="2240280" cy="1717038"/>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ctr">
              <a:spcBef>
                <a:spcPts val="0"/>
              </a:spcBef>
            </a:pPr>
            <a:r>
              <a:rPr lang="en-GB" sz="9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Implementation Strategies:</a:t>
            </a:r>
            <a:endParaRPr lang="en-US" sz="9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pPr>
            <a:r>
              <a:rPr lang="en-GB" sz="7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Identifying Possible KM Tools/Technologies and Describing Their Purposes:</a:t>
            </a: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Knowledge management (KM) tools and technologies from Microsoft can be used for various purposes, thus it's important to first determine what those purposes are.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Collaborative software makes it easy for groups to stay in constant contact and share information in real-time (Rathi, 2017).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Systems for managing content facilitate efficient rounds of content production, revision, and dissemination. Knowledge gaps, patterns of knowledge consumption, and other insights can be uncovered with the help of analytics technologies. </a:t>
            </a:r>
            <a:endParaRPr lang="en-US"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7A66EDC3-CE09-160C-D7B3-95DEBF054B4F}"/>
              </a:ext>
            </a:extLst>
          </p:cNvPr>
          <p:cNvSpPr/>
          <p:nvPr/>
        </p:nvSpPr>
        <p:spPr>
          <a:xfrm>
            <a:off x="2308860" y="7942580"/>
            <a:ext cx="2240280" cy="2237740"/>
          </a:xfrm>
          <a:prstGeom prst="rect">
            <a:avLst/>
          </a:prstGeom>
          <a:solidFill>
            <a:srgbClr val="E9CEE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pPr>
            <a:r>
              <a:rPr lang="en-GB" sz="7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 Demonstrating How It Will Be Used or Accessed, Including Screen Design, Access Points, Security Restrictions, and Other Applicable Options:</a:t>
            </a: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Stakeholders can gain a better understanding of how to utilize and access the KM system if the screens and interfaces are represented visually (Groff, 2012).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design's top priorities should be usability, clarity, and aesthetics.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Protecting sensitive data requires implementing security measures including limiting who can view or make changes to certain data.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One way in which employees can use the KM system is through a centralized portal that facilitates knowledge discovery, sharing, and aggregation (</a:t>
            </a:r>
            <a:r>
              <a:rPr lang="en-GB" sz="700" kern="1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Sztangret</a:t>
            </a: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2013). </a:t>
            </a:r>
          </a:p>
          <a:p>
            <a:pPr marL="171450" marR="0" indent="-171450" algn="just">
              <a:spcBef>
                <a:spcPts val="0"/>
              </a:spcBef>
              <a:buFont typeface="Wingdings" panose="05000000000000000000" pitchFamily="2" charset="2"/>
              <a:buChar char="Ø"/>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Multi-factor authentication and role-based access control are two examples of security measures taken to restrict access to sensitive data to just those who need it.</a:t>
            </a:r>
            <a:endParaRPr lang="en-US"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A2E923AC-B012-A36B-D475-B09EF8F80FF8}"/>
              </a:ext>
            </a:extLst>
          </p:cNvPr>
          <p:cNvSpPr/>
          <p:nvPr/>
        </p:nvSpPr>
        <p:spPr>
          <a:xfrm>
            <a:off x="2308860" y="10248900"/>
            <a:ext cx="2240280" cy="1943100"/>
          </a:xfrm>
          <a:prstGeom prst="rect">
            <a:avLst/>
          </a:prstGeom>
          <a:solidFill>
            <a:srgbClr val="E5E1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pPr>
            <a:r>
              <a:rPr lang="en-GB" sz="700" b="1" dirty="0">
                <a:solidFill>
                  <a:schemeClr val="tx1"/>
                </a:solidFill>
                <a:effectLst/>
                <a:latin typeface="Times New Roman" panose="02020603050405020304" pitchFamily="18" charset="0"/>
                <a:ea typeface="Times New Roman" panose="02020603050405020304" pitchFamily="18" charset="0"/>
              </a:rPr>
              <a:t>c) How It Will Interact with Other Ongoing Systems:</a:t>
            </a:r>
            <a:r>
              <a:rPr lang="en-GB" sz="700" dirty="0">
                <a:solidFill>
                  <a:schemeClr val="tx1"/>
                </a:solidFill>
                <a:effectLst/>
                <a:latin typeface="Times New Roman" panose="02020603050405020304" pitchFamily="18" charset="0"/>
                <a:ea typeface="Times New Roman" panose="02020603050405020304" pitchFamily="18" charset="0"/>
              </a:rPr>
              <a:t> </a:t>
            </a:r>
          </a:p>
          <a:p>
            <a:pPr marL="171450" marR="0" indent="-171450" algn="just">
              <a:spcBef>
                <a:spcPts val="0"/>
              </a:spcBef>
              <a:buFont typeface="Wingdings" panose="05000000000000000000" pitchFamily="2" charset="2"/>
              <a:buChar char="Ø"/>
            </a:pPr>
            <a:r>
              <a:rPr lang="en-GB" sz="700" dirty="0">
                <a:solidFill>
                  <a:schemeClr val="tx1"/>
                </a:solidFill>
                <a:effectLst/>
                <a:latin typeface="Times New Roman" panose="02020603050405020304" pitchFamily="18" charset="0"/>
                <a:ea typeface="Times New Roman" panose="02020603050405020304" pitchFamily="18" charset="0"/>
              </a:rPr>
              <a:t>The knowledge management system must be able to integrate with the organization's current infrastructure without causing any disruptions. </a:t>
            </a:r>
          </a:p>
          <a:p>
            <a:pPr marL="171450" marR="0" indent="-171450" algn="just">
              <a:spcBef>
                <a:spcPts val="0"/>
              </a:spcBef>
              <a:buFont typeface="Wingdings" panose="05000000000000000000" pitchFamily="2" charset="2"/>
              <a:buChar char="Ø"/>
            </a:pPr>
            <a:r>
              <a:rPr lang="en-GB" sz="700" dirty="0">
                <a:solidFill>
                  <a:schemeClr val="tx1"/>
                </a:solidFill>
                <a:effectLst/>
                <a:latin typeface="Times New Roman" panose="02020603050405020304" pitchFamily="18" charset="0"/>
                <a:ea typeface="Times New Roman" panose="02020603050405020304" pitchFamily="18" charset="0"/>
              </a:rPr>
              <a:t>Knowledge sharing and efficiency are both improved by integration with customer relationship management (CRM) systems, project management tools, and communication channels (Garfield, 2014). </a:t>
            </a:r>
          </a:p>
          <a:p>
            <a:pPr marL="171450" marR="0" indent="-171450" algn="just">
              <a:spcBef>
                <a:spcPts val="0"/>
              </a:spcBef>
              <a:buFont typeface="Wingdings" panose="05000000000000000000" pitchFamily="2" charset="2"/>
              <a:buChar char="Ø"/>
            </a:pPr>
            <a:r>
              <a:rPr lang="en-GB" sz="700" dirty="0">
                <a:solidFill>
                  <a:schemeClr val="tx1"/>
                </a:solidFill>
                <a:effectLst/>
                <a:latin typeface="Times New Roman" panose="02020603050405020304" pitchFamily="18" charset="0"/>
                <a:ea typeface="Times New Roman" panose="02020603050405020304" pitchFamily="18" charset="0"/>
              </a:rPr>
              <a:t>For instance, when the KM and CRM systems are integrated, staff can gain access to pertinent client knowledge from within the CRM interface, allowing for more individualized and well-informed service. </a:t>
            </a:r>
          </a:p>
          <a:p>
            <a:pPr marL="171450" marR="0" indent="-171450" algn="just">
              <a:spcBef>
                <a:spcPts val="0"/>
              </a:spcBef>
              <a:buFont typeface="Wingdings" panose="05000000000000000000" pitchFamily="2" charset="2"/>
              <a:buChar char="Ø"/>
            </a:pPr>
            <a:r>
              <a:rPr lang="en-GB" sz="700" dirty="0">
                <a:solidFill>
                  <a:schemeClr val="tx1"/>
                </a:solidFill>
                <a:effectLst/>
                <a:latin typeface="Times New Roman" panose="02020603050405020304" pitchFamily="18" charset="0"/>
                <a:ea typeface="Times New Roman" panose="02020603050405020304" pitchFamily="18" charset="0"/>
              </a:rPr>
              <a:t>Because of this interoperability, workers may easily incorporate new sources of information into their existing processes without having to start from scratch.</a:t>
            </a:r>
            <a:endParaRPr lang="en-US"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D2ECC400-F1D5-8CFD-E42B-442F004CCEFC}"/>
              </a:ext>
            </a:extLst>
          </p:cNvPr>
          <p:cNvSpPr/>
          <p:nvPr/>
        </p:nvSpPr>
        <p:spPr>
          <a:xfrm>
            <a:off x="4617720" y="3185160"/>
            <a:ext cx="2240280" cy="2131060"/>
          </a:xfrm>
          <a:prstGeom prst="rect">
            <a:avLst/>
          </a:prstGeom>
          <a:solidFill>
            <a:srgbClr val="E5E1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effectLst/>
                <a:latin typeface="Times New Roman" panose="02020603050405020304" pitchFamily="18" charset="0"/>
                <a:ea typeface="Times New Roman" panose="02020603050405020304" pitchFamily="18" charset="0"/>
              </a:rPr>
              <a:t>e) Describing Ways How the Knowledge Accumulated Could Be Commercialized:</a:t>
            </a:r>
            <a:r>
              <a:rPr lang="en-GB" sz="700" dirty="0">
                <a:solidFill>
                  <a:schemeClr val="tx1"/>
                </a:solidFill>
                <a:effectLst/>
                <a:latin typeface="Times New Roman" panose="02020603050405020304" pitchFamily="18" charset="0"/>
                <a:ea typeface="Times New Roman" panose="02020603050405020304" pitchFamily="18" charset="0"/>
              </a:rPr>
              <a:t>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There is a lot of money to be made off of the information stored in the KM system. Microsoft has many options for making money out of its body of knowledge.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Knowledge can be protected through intellectual property laws like patents and copyrights. Through licensing agreements, businesses can profitably share their expertise with third parties in exchange for a fee (Pentland, 2013).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Microsoft's knowledge assets can be put to use in the creation of new products, services, or joint ventures through strategic alliances (</a:t>
            </a:r>
            <a:r>
              <a:rPr lang="en-GB" sz="700" dirty="0" err="1">
                <a:solidFill>
                  <a:schemeClr val="tx1"/>
                </a:solidFill>
                <a:effectLst/>
                <a:latin typeface="Times New Roman" panose="02020603050405020304" pitchFamily="18" charset="0"/>
                <a:ea typeface="Times New Roman" panose="02020603050405020304" pitchFamily="18" charset="0"/>
              </a:rPr>
              <a:t>Sztangret</a:t>
            </a:r>
            <a:r>
              <a:rPr lang="en-GB" sz="700" dirty="0">
                <a:solidFill>
                  <a:schemeClr val="tx1"/>
                </a:solidFill>
                <a:effectLst/>
                <a:latin typeface="Times New Roman" panose="02020603050405020304" pitchFamily="18" charset="0"/>
                <a:ea typeface="Times New Roman" panose="02020603050405020304" pitchFamily="18" charset="0"/>
              </a:rPr>
              <a:t>, 2013). </a:t>
            </a:r>
          </a:p>
          <a:p>
            <a:pPr marL="171450" indent="-171450" algn="just">
              <a:buFont typeface="Wingdings" panose="05000000000000000000" pitchFamily="2" charset="2"/>
              <a:buChar char="§"/>
            </a:pPr>
            <a:r>
              <a:rPr lang="en-GB" sz="700" dirty="0">
                <a:solidFill>
                  <a:schemeClr val="tx1"/>
                </a:solidFill>
                <a:effectLst/>
                <a:latin typeface="Times New Roman" panose="02020603050405020304" pitchFamily="18" charset="0"/>
                <a:ea typeface="Times New Roman" panose="02020603050405020304" pitchFamily="18" charset="0"/>
              </a:rPr>
              <a:t>Microsoft, for instance, can learn about market tendencies, consumer preferences, and potential growth regions by studying user behaviour and knowledge consumption habits.</a:t>
            </a:r>
            <a:endParaRPr lang="en-GB" sz="700" dirty="0">
              <a:solidFill>
                <a:schemeClr val="tx1"/>
              </a:solidFill>
            </a:endParaRPr>
          </a:p>
        </p:txBody>
      </p:sp>
      <p:sp>
        <p:nvSpPr>
          <p:cNvPr id="15" name="Rectangle 14">
            <a:extLst>
              <a:ext uri="{FF2B5EF4-FFF2-40B4-BE49-F238E27FC236}">
                <a16:creationId xmlns:a16="http://schemas.microsoft.com/office/drawing/2014/main" id="{E94312F0-1AF1-8E93-8EDE-EE6679DAD6C9}"/>
              </a:ext>
            </a:extLst>
          </p:cNvPr>
          <p:cNvSpPr/>
          <p:nvPr/>
        </p:nvSpPr>
        <p:spPr>
          <a:xfrm>
            <a:off x="4617720" y="6789420"/>
            <a:ext cx="2240280" cy="2446020"/>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ctr">
              <a:spcBef>
                <a:spcPts val="0"/>
              </a:spcBef>
            </a:pPr>
            <a:r>
              <a:rPr lang="en-GB" sz="9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US" sz="9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For an organization to succeed, it needs a knowledge management (KM) system that effectively links together its people, its knowledge, and its tools.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Microsoft's KM system facilitates connections between workers for the purposes of knowledge creation, sharing, and exploitation by furnishing them with the resources for doing so.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Microsoft encourages its workers to share information in order to foster a culture of cooperation, creativity, and forward movement inside the company.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KM system can be rolled out without breaking the bank if the right steps are taken during deployment.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system's growing body of useful information also presents potential avenues for commercialization. </a:t>
            </a:r>
          </a:p>
          <a:p>
            <a:pPr marL="171450" marR="0" indent="-171450" algn="just">
              <a:spcBef>
                <a:spcPts val="0"/>
              </a:spcBef>
              <a:buFont typeface="Wingdings" panose="05000000000000000000" pitchFamily="2" charset="2"/>
              <a:buChar char="v"/>
            </a:pPr>
            <a:r>
              <a:rPr lang="en-GB"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Microsoft can generate new income and maintain its market leadership by capitalizing on its knowledge assets and making use of insights. </a:t>
            </a:r>
            <a:endParaRPr lang="en-US" sz="7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3EF5D18F-8B2E-C504-EC51-808DC8DE9024}"/>
              </a:ext>
            </a:extLst>
          </p:cNvPr>
          <p:cNvSpPr/>
          <p:nvPr/>
        </p:nvSpPr>
        <p:spPr>
          <a:xfrm>
            <a:off x="4617720" y="9306560"/>
            <a:ext cx="2240280" cy="2885440"/>
          </a:xfrm>
          <a:prstGeom prst="rect">
            <a:avLst/>
          </a:prstGeom>
          <a:solidFill>
            <a:srgbClr val="CDFF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ctr">
              <a:spcBef>
                <a:spcPts val="0"/>
              </a:spcBef>
            </a:pPr>
            <a:r>
              <a:rPr lang="en-GB" sz="10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Ahmed, F., Shahzad, K., Aslam, H., Bajwa, S.U. and </a:t>
            </a:r>
            <a:r>
              <a:rPr lang="en-GB" sz="500" kern="0" dirty="0" err="1">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Bahoo</a:t>
            </a: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 R., 2016. The role of collaborative culture in knowledge sharing and creativity among employees. Pakistan Journal of Commerce and Social Sciences (PJCSS), 10(2), pp.335-358.</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Garfield, M., 2014. Proposing a knowledge management system (KMS) architecture to promote knowledge sharing among employees. In Twenty Second European Conference on Information Systems (ECIS) Proceedings, Tel Aviv 2014 (pp. 1-13).</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Goldie, J.G.S., 2016. Connectivism: A knowledge learning theory for the digital age?. Medical teacher, 38(10), pp.1064-1069.</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Groff, T. and Jones, T., 2012. Introduction to knowledge management. Routledge.</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err="1">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Ilag</a:t>
            </a: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 B.N., 2021. Tools and technology for effective remote work. International Journal of Computer Applications, 174(21), pp.13-16.</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Lee, M.R. and Chen, T.T., 2012. Revealing research themes and trends in knowledge management: From 1995 to 2010. Knowledge-Based Systems, 28, pp.47-58.</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Massingham, P., 2014. An evaluation of knowledge management tools: Part 1–managing knowledge resources. Journal of knowledge management, 18(6), pp.1075-1100.</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Noy, N., Gao, Y., Jain, A., Narayanan, A., Patterson, A. and Taylor, J., 2019. Industry-scale Knowledge Graphs: Lessons and Challenges: Five diverse technology companies. Queue, 17(2), pp.48-75.</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Pentland, B.T., 2013. Information systems and organizational learning the social epistemology of organizational knowledge systems. In Strategic Information Management (pp. 540-568). Routledge.</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Rathi, D. and Given, L.M., 2017. Non-profit organizations’ use of tools and technologies for knowledge management: a comparative study. Journal of Knowledge Management, 21(4), pp.718-740.</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Sultan, N., 2013. Knowledge management in the age of cloud computing and Web 2.0: Experiencing the power of disruptive innovations. International journal of information management, 33(1), pp.160-165.</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spcBef>
                <a:spcPts val="0"/>
              </a:spcBef>
            </a:pPr>
            <a:r>
              <a:rPr lang="en-GB" sz="500" kern="0" dirty="0" err="1">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Sztangret</a:t>
            </a: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 I., 2013. Marketing knowledge management in structural approach. Community of practice in </a:t>
            </a:r>
            <a:r>
              <a:rPr lang="en-GB" sz="500" kern="0" dirty="0" err="1">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microsoft</a:t>
            </a: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-international comparison. Studia </a:t>
            </a:r>
            <a:r>
              <a:rPr lang="en-GB" sz="500" kern="0" dirty="0" err="1">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Ekonomiczne</a:t>
            </a:r>
            <a:r>
              <a:rPr lang="en-GB" sz="500" kern="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 (150), pp.144-157.</a:t>
            </a:r>
            <a:endParaRPr lang="en-US" sz="5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26" name="Picture 2" descr="How to Build a Knowledge Management System (KMS): The Basics | Process  Street | Checklist, Workflow and SOP Software">
            <a:extLst>
              <a:ext uri="{FF2B5EF4-FFF2-40B4-BE49-F238E27FC236}">
                <a16:creationId xmlns:a16="http://schemas.microsoft.com/office/drawing/2014/main" id="{71AB4166-0892-699B-D4A3-A5C400BC1D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367020"/>
            <a:ext cx="2240280" cy="100647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28" name="Picture 4" descr="What Is Knowledge Management? Definition, Process, Examples, Strategy, Best  Practices, and Trends - Spiceworks">
            <a:extLst>
              <a:ext uri="{FF2B5EF4-FFF2-40B4-BE49-F238E27FC236}">
                <a16:creationId xmlns:a16="http://schemas.microsoft.com/office/drawing/2014/main" id="{0A5C86F1-94C0-78E4-04C8-D91FFA863D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8860" y="6191252"/>
            <a:ext cx="2240280" cy="1717038"/>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8" name="Picture 17" descr="A colorful square with black border&#10;&#10;Description automatically generated">
            <a:extLst>
              <a:ext uri="{FF2B5EF4-FFF2-40B4-BE49-F238E27FC236}">
                <a16:creationId xmlns:a16="http://schemas.microsoft.com/office/drawing/2014/main" id="{8268B81B-952F-38D6-EC43-7D15A4B2D7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77000" y="48260"/>
            <a:ext cx="330200" cy="330200"/>
          </a:xfrm>
          <a:prstGeom prst="rect">
            <a:avLst/>
          </a:prstGeom>
        </p:spPr>
      </p:pic>
      <p:pic>
        <p:nvPicPr>
          <p:cNvPr id="19" name="Picture 18" descr="A colorful square with black border&#10;&#10;Description automatically generated">
            <a:extLst>
              <a:ext uri="{FF2B5EF4-FFF2-40B4-BE49-F238E27FC236}">
                <a16:creationId xmlns:a16="http://schemas.microsoft.com/office/drawing/2014/main" id="{B67E83C9-8A81-071A-027E-45AB992ECA0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360" y="48260"/>
            <a:ext cx="330200" cy="330200"/>
          </a:xfrm>
          <a:prstGeom prst="rect">
            <a:avLst/>
          </a:prstGeom>
        </p:spPr>
      </p:pic>
      <p:pic>
        <p:nvPicPr>
          <p:cNvPr id="20" name="Picture 6">
            <a:extLst>
              <a:ext uri="{FF2B5EF4-FFF2-40B4-BE49-F238E27FC236}">
                <a16:creationId xmlns:a16="http://schemas.microsoft.com/office/drawing/2014/main" id="{2DD961D8-B6F6-3A1E-4FAE-5F42356535D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14049"/>
          <a:stretch/>
        </p:blipFill>
        <p:spPr bwMode="auto">
          <a:xfrm>
            <a:off x="2308860" y="3813179"/>
            <a:ext cx="2240280" cy="626110"/>
          </a:xfrm>
          <a:prstGeom prst="rect">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pic>
        <p:nvPicPr>
          <p:cNvPr id="2" name="Picture 2" descr="How to Facilitate Knowledge-Sharing in Remote Work | Associations Now">
            <a:extLst>
              <a:ext uri="{FF2B5EF4-FFF2-40B4-BE49-F238E27FC236}">
                <a16:creationId xmlns:a16="http://schemas.microsoft.com/office/drawing/2014/main" id="{BD3239CF-78F2-C1CF-D80E-AA50ACDA75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2085340"/>
            <a:ext cx="2240280" cy="1272540"/>
          </a:xfrm>
          <a:prstGeom prst="rect">
            <a:avLst/>
          </a:prstGeom>
          <a:noFill/>
          <a:ln w="6350">
            <a:solidFill>
              <a:schemeClr val="tx1"/>
            </a:solidFill>
          </a:ln>
          <a:extLst>
            <a:ext uri="{909E8E84-426E-40DD-AFC4-6F175D3DCCD1}">
              <a14:hiddenFill xmlns:a14="http://schemas.microsoft.com/office/drawing/2010/main">
                <a:solidFill>
                  <a:srgbClr val="FFFFFF"/>
                </a:solidFill>
              </a14:hiddenFill>
            </a:ext>
          </a:extLst>
        </p:spPr>
      </p:pic>
      <p:pic>
        <p:nvPicPr>
          <p:cNvPr id="3" name="Picture 4" descr="Knowledge Management - Library &amp; Knowledge Service">
            <a:extLst>
              <a:ext uri="{FF2B5EF4-FFF2-40B4-BE49-F238E27FC236}">
                <a16:creationId xmlns:a16="http://schemas.microsoft.com/office/drawing/2014/main" id="{1303EFDE-E327-9C67-C0B3-ACC125018B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 y="8343009"/>
            <a:ext cx="2240280" cy="127254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0" name="Picture 6" descr="How to Promote a Culture of Knowledge Sharing in the Workplace - Klutch">
            <a:extLst>
              <a:ext uri="{FF2B5EF4-FFF2-40B4-BE49-F238E27FC236}">
                <a16:creationId xmlns:a16="http://schemas.microsoft.com/office/drawing/2014/main" id="{BF91DC8A-BE79-27C1-8E79-CF098F3B31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308860" y="508000"/>
            <a:ext cx="2240280" cy="114808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2" name="Picture 8" descr="7 Ways to Create A Knowledge Sharing Culture in Your Startup - BlogIn">
            <a:extLst>
              <a:ext uri="{FF2B5EF4-FFF2-40B4-BE49-F238E27FC236}">
                <a16:creationId xmlns:a16="http://schemas.microsoft.com/office/drawing/2014/main" id="{D7A2712F-EDEC-1034-BD9E-39F2247919E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17720" y="2156460"/>
            <a:ext cx="2240280" cy="100647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34" name="Picture 10" descr="The Importance of Knowledge Sharing Culture in Business | DeskAlerts">
            <a:extLst>
              <a:ext uri="{FF2B5EF4-FFF2-40B4-BE49-F238E27FC236}">
                <a16:creationId xmlns:a16="http://schemas.microsoft.com/office/drawing/2014/main" id="{7ADE6EFC-9FEB-03B1-51F7-FC141B73BA8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617720" y="5330824"/>
            <a:ext cx="2240280" cy="1450976"/>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87659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119</TotalTime>
  <Words>3917</Words>
  <Application>Microsoft Office PowerPoint</Application>
  <PresentationFormat>Widescreen</PresentationFormat>
  <Paragraphs>123</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Courier New</vt:lpstr>
      <vt:lpstr>Times New Roman</vt:lpstr>
      <vt:lpstr>Wingdings</vt:lpstr>
      <vt:lpstr>Office Theme</vt:lpstr>
      <vt:lpstr>BA LEADERSHIP AND MANGMENT SKILLS FOR THE WORKPLACE.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Evette</cp:lastModifiedBy>
  <cp:revision>3</cp:revision>
  <dcterms:created xsi:type="dcterms:W3CDTF">2023-07-18T13:21:55Z</dcterms:created>
  <dcterms:modified xsi:type="dcterms:W3CDTF">2023-08-12T21:49:06Z</dcterms:modified>
</cp:coreProperties>
</file>