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3" r:id="rId12"/>
    <p:sldId id="266" r:id="rId13"/>
    <p:sldId id="267" r:id="rId14"/>
    <p:sldId id="268" r:id="rId15"/>
    <p:sldId id="269" r:id="rId16"/>
    <p:sldId id="270" r:id="rId17"/>
    <p:sldId id="271" r:id="rId18"/>
    <p:sldId id="272"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4" d="100"/>
          <a:sy n="104" d="100"/>
        </p:scale>
        <p:origin x="138"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D148E8-912D-4933-B203-8C4167AF8A0C}"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C87E7DA2-5954-4B8E-A0F0-5D515E1D492B}">
      <dgm:prSet/>
      <dgm:spPr/>
      <dgm:t>
        <a:bodyPr/>
        <a:lstStyle/>
        <a:p>
          <a:r>
            <a:rPr lang="en-GB"/>
            <a:t>By the end of this session you will be able to</a:t>
          </a:r>
          <a:endParaRPr lang="en-US"/>
        </a:p>
      </dgm:t>
    </dgm:pt>
    <dgm:pt modelId="{A91CA075-F722-4CD0-B03F-3B05684BDA81}" type="parTrans" cxnId="{893D40AA-5525-47EB-9449-5971055E2D57}">
      <dgm:prSet/>
      <dgm:spPr/>
      <dgm:t>
        <a:bodyPr/>
        <a:lstStyle/>
        <a:p>
          <a:endParaRPr lang="en-US"/>
        </a:p>
      </dgm:t>
    </dgm:pt>
    <dgm:pt modelId="{0A2A90CA-09FA-48E7-BD2F-2CD61FB9BD74}" type="sibTrans" cxnId="{893D40AA-5525-47EB-9449-5971055E2D57}">
      <dgm:prSet phldrT="1" phldr="0"/>
      <dgm:spPr/>
      <dgm:t>
        <a:bodyPr/>
        <a:lstStyle/>
        <a:p>
          <a:r>
            <a:rPr lang="en-US"/>
            <a:t>1</a:t>
          </a:r>
        </a:p>
      </dgm:t>
    </dgm:pt>
    <dgm:pt modelId="{9C68C0F2-7501-4AE8-B45A-1AC519A04E71}">
      <dgm:prSet/>
      <dgm:spPr/>
      <dgm:t>
        <a:bodyPr/>
        <a:lstStyle/>
        <a:p>
          <a:r>
            <a:rPr lang="en-GB"/>
            <a:t>Describe the benefits of a SWOT analysis</a:t>
          </a:r>
          <a:endParaRPr lang="en-US"/>
        </a:p>
      </dgm:t>
    </dgm:pt>
    <dgm:pt modelId="{F57CC80A-0A89-411B-92E5-63F3C2CF676C}" type="parTrans" cxnId="{7DF6C704-4FCA-4DF0-A1FA-C3BA61C5C320}">
      <dgm:prSet/>
      <dgm:spPr/>
      <dgm:t>
        <a:bodyPr/>
        <a:lstStyle/>
        <a:p>
          <a:endParaRPr lang="en-US"/>
        </a:p>
      </dgm:t>
    </dgm:pt>
    <dgm:pt modelId="{B5191E39-26FA-4AE6-9AAF-729D97CAF31A}" type="sibTrans" cxnId="{7DF6C704-4FCA-4DF0-A1FA-C3BA61C5C320}">
      <dgm:prSet phldrT="2" phldr="0"/>
      <dgm:spPr/>
      <dgm:t>
        <a:bodyPr/>
        <a:lstStyle/>
        <a:p>
          <a:r>
            <a:rPr lang="en-US"/>
            <a:t>2</a:t>
          </a:r>
        </a:p>
      </dgm:t>
    </dgm:pt>
    <dgm:pt modelId="{816E2242-075D-4284-9DC7-5EBE238157B3}">
      <dgm:prSet/>
      <dgm:spPr/>
      <dgm:t>
        <a:bodyPr/>
        <a:lstStyle/>
        <a:p>
          <a:r>
            <a:rPr lang="en-GB"/>
            <a:t>Complete a personal SWOT analysis</a:t>
          </a:r>
          <a:endParaRPr lang="en-US"/>
        </a:p>
      </dgm:t>
    </dgm:pt>
    <dgm:pt modelId="{DBE40E20-82AD-4324-BC09-99E57F631EBF}" type="parTrans" cxnId="{EE4D4107-DAF0-4C87-AE92-3EF83D3A7C02}">
      <dgm:prSet/>
      <dgm:spPr/>
      <dgm:t>
        <a:bodyPr/>
        <a:lstStyle/>
        <a:p>
          <a:endParaRPr lang="en-US"/>
        </a:p>
      </dgm:t>
    </dgm:pt>
    <dgm:pt modelId="{02321615-8D7F-4DA9-9944-7427325010D3}" type="sibTrans" cxnId="{EE4D4107-DAF0-4C87-AE92-3EF83D3A7C02}">
      <dgm:prSet phldrT="3" phldr="0"/>
      <dgm:spPr/>
      <dgm:t>
        <a:bodyPr/>
        <a:lstStyle/>
        <a:p>
          <a:r>
            <a:rPr lang="en-US"/>
            <a:t>3</a:t>
          </a:r>
        </a:p>
      </dgm:t>
    </dgm:pt>
    <dgm:pt modelId="{7CFF3FFE-C782-4CCB-A275-9DAE4A98F2BC}" type="pres">
      <dgm:prSet presAssocID="{69D148E8-912D-4933-B203-8C4167AF8A0C}" presName="Name0" presStyleCnt="0">
        <dgm:presLayoutVars>
          <dgm:animLvl val="lvl"/>
          <dgm:resizeHandles val="exact"/>
        </dgm:presLayoutVars>
      </dgm:prSet>
      <dgm:spPr/>
    </dgm:pt>
    <dgm:pt modelId="{2CC7EAA4-8F16-4377-A7CE-0A02327536A5}" type="pres">
      <dgm:prSet presAssocID="{C87E7DA2-5954-4B8E-A0F0-5D515E1D492B}" presName="compositeNode" presStyleCnt="0">
        <dgm:presLayoutVars>
          <dgm:bulletEnabled val="1"/>
        </dgm:presLayoutVars>
      </dgm:prSet>
      <dgm:spPr/>
    </dgm:pt>
    <dgm:pt modelId="{852CA10A-BB78-46BA-8D77-082A5A520B12}" type="pres">
      <dgm:prSet presAssocID="{C87E7DA2-5954-4B8E-A0F0-5D515E1D492B}" presName="bgRect" presStyleLbl="bgAccFollowNode1" presStyleIdx="0" presStyleCnt="3"/>
      <dgm:spPr/>
    </dgm:pt>
    <dgm:pt modelId="{36A1DF22-EF89-422A-82CA-7447905F37C2}" type="pres">
      <dgm:prSet presAssocID="{0A2A90CA-09FA-48E7-BD2F-2CD61FB9BD74}" presName="sibTransNodeCircle" presStyleLbl="alignNode1" presStyleIdx="0" presStyleCnt="6">
        <dgm:presLayoutVars>
          <dgm:chMax val="0"/>
          <dgm:bulletEnabled/>
        </dgm:presLayoutVars>
      </dgm:prSet>
      <dgm:spPr/>
    </dgm:pt>
    <dgm:pt modelId="{4A06B3B9-E015-48B9-98CB-2FD81E39360D}" type="pres">
      <dgm:prSet presAssocID="{C87E7DA2-5954-4B8E-A0F0-5D515E1D492B}" presName="bottomLine" presStyleLbl="alignNode1" presStyleIdx="1" presStyleCnt="6">
        <dgm:presLayoutVars/>
      </dgm:prSet>
      <dgm:spPr/>
    </dgm:pt>
    <dgm:pt modelId="{38389875-BE07-41E6-B658-5131E31569FF}" type="pres">
      <dgm:prSet presAssocID="{C87E7DA2-5954-4B8E-A0F0-5D515E1D492B}" presName="nodeText" presStyleLbl="bgAccFollowNode1" presStyleIdx="0" presStyleCnt="3">
        <dgm:presLayoutVars>
          <dgm:bulletEnabled val="1"/>
        </dgm:presLayoutVars>
      </dgm:prSet>
      <dgm:spPr/>
    </dgm:pt>
    <dgm:pt modelId="{685A3596-3E29-4524-A2F8-CB583C47D035}" type="pres">
      <dgm:prSet presAssocID="{0A2A90CA-09FA-48E7-BD2F-2CD61FB9BD74}" presName="sibTrans" presStyleCnt="0"/>
      <dgm:spPr/>
    </dgm:pt>
    <dgm:pt modelId="{A5F0CCA7-6C4C-49F6-977F-656571754811}" type="pres">
      <dgm:prSet presAssocID="{9C68C0F2-7501-4AE8-B45A-1AC519A04E71}" presName="compositeNode" presStyleCnt="0">
        <dgm:presLayoutVars>
          <dgm:bulletEnabled val="1"/>
        </dgm:presLayoutVars>
      </dgm:prSet>
      <dgm:spPr/>
    </dgm:pt>
    <dgm:pt modelId="{D63C43B0-82DE-46D9-A54B-C5B17CC005BC}" type="pres">
      <dgm:prSet presAssocID="{9C68C0F2-7501-4AE8-B45A-1AC519A04E71}" presName="bgRect" presStyleLbl="bgAccFollowNode1" presStyleIdx="1" presStyleCnt="3"/>
      <dgm:spPr/>
    </dgm:pt>
    <dgm:pt modelId="{6F0DC5CE-447A-4678-8C25-A759E0BB66FC}" type="pres">
      <dgm:prSet presAssocID="{B5191E39-26FA-4AE6-9AAF-729D97CAF31A}" presName="sibTransNodeCircle" presStyleLbl="alignNode1" presStyleIdx="2" presStyleCnt="6">
        <dgm:presLayoutVars>
          <dgm:chMax val="0"/>
          <dgm:bulletEnabled/>
        </dgm:presLayoutVars>
      </dgm:prSet>
      <dgm:spPr/>
    </dgm:pt>
    <dgm:pt modelId="{6D2A0BED-01B6-4532-A9BA-A13CC6B92772}" type="pres">
      <dgm:prSet presAssocID="{9C68C0F2-7501-4AE8-B45A-1AC519A04E71}" presName="bottomLine" presStyleLbl="alignNode1" presStyleIdx="3" presStyleCnt="6">
        <dgm:presLayoutVars/>
      </dgm:prSet>
      <dgm:spPr/>
    </dgm:pt>
    <dgm:pt modelId="{AFA6DF4F-E17F-4C86-94FC-5A6709CF6C03}" type="pres">
      <dgm:prSet presAssocID="{9C68C0F2-7501-4AE8-B45A-1AC519A04E71}" presName="nodeText" presStyleLbl="bgAccFollowNode1" presStyleIdx="1" presStyleCnt="3">
        <dgm:presLayoutVars>
          <dgm:bulletEnabled val="1"/>
        </dgm:presLayoutVars>
      </dgm:prSet>
      <dgm:spPr/>
    </dgm:pt>
    <dgm:pt modelId="{4AD9284E-D62E-4F03-86F2-035D3384A31B}" type="pres">
      <dgm:prSet presAssocID="{B5191E39-26FA-4AE6-9AAF-729D97CAF31A}" presName="sibTrans" presStyleCnt="0"/>
      <dgm:spPr/>
    </dgm:pt>
    <dgm:pt modelId="{4DC8FCCB-060A-4199-A2D4-B46510D052A5}" type="pres">
      <dgm:prSet presAssocID="{816E2242-075D-4284-9DC7-5EBE238157B3}" presName="compositeNode" presStyleCnt="0">
        <dgm:presLayoutVars>
          <dgm:bulletEnabled val="1"/>
        </dgm:presLayoutVars>
      </dgm:prSet>
      <dgm:spPr/>
    </dgm:pt>
    <dgm:pt modelId="{A5AB910A-2DB7-4348-BE99-AED27D4E2F4E}" type="pres">
      <dgm:prSet presAssocID="{816E2242-075D-4284-9DC7-5EBE238157B3}" presName="bgRect" presStyleLbl="bgAccFollowNode1" presStyleIdx="2" presStyleCnt="3"/>
      <dgm:spPr/>
    </dgm:pt>
    <dgm:pt modelId="{9EC6346A-0948-4770-924C-0D6FF3D63635}" type="pres">
      <dgm:prSet presAssocID="{02321615-8D7F-4DA9-9944-7427325010D3}" presName="sibTransNodeCircle" presStyleLbl="alignNode1" presStyleIdx="4" presStyleCnt="6">
        <dgm:presLayoutVars>
          <dgm:chMax val="0"/>
          <dgm:bulletEnabled/>
        </dgm:presLayoutVars>
      </dgm:prSet>
      <dgm:spPr/>
    </dgm:pt>
    <dgm:pt modelId="{8D3D5407-672A-4C4A-8BF3-90941E498B53}" type="pres">
      <dgm:prSet presAssocID="{816E2242-075D-4284-9DC7-5EBE238157B3}" presName="bottomLine" presStyleLbl="alignNode1" presStyleIdx="5" presStyleCnt="6">
        <dgm:presLayoutVars/>
      </dgm:prSet>
      <dgm:spPr/>
    </dgm:pt>
    <dgm:pt modelId="{8EAAC95E-4D90-47ED-B122-1A8EC236ECB1}" type="pres">
      <dgm:prSet presAssocID="{816E2242-075D-4284-9DC7-5EBE238157B3}" presName="nodeText" presStyleLbl="bgAccFollowNode1" presStyleIdx="2" presStyleCnt="3">
        <dgm:presLayoutVars>
          <dgm:bulletEnabled val="1"/>
        </dgm:presLayoutVars>
      </dgm:prSet>
      <dgm:spPr/>
    </dgm:pt>
  </dgm:ptLst>
  <dgm:cxnLst>
    <dgm:cxn modelId="{A2797C02-0890-4DA4-9F7A-B90DB1DFCE53}" type="presOf" srcId="{C87E7DA2-5954-4B8E-A0F0-5D515E1D492B}" destId="{852CA10A-BB78-46BA-8D77-082A5A520B12}" srcOrd="0" destOrd="0" presId="urn:microsoft.com/office/officeart/2016/7/layout/BasicLinearProcessNumbered"/>
    <dgm:cxn modelId="{7DF6C704-4FCA-4DF0-A1FA-C3BA61C5C320}" srcId="{69D148E8-912D-4933-B203-8C4167AF8A0C}" destId="{9C68C0F2-7501-4AE8-B45A-1AC519A04E71}" srcOrd="1" destOrd="0" parTransId="{F57CC80A-0A89-411B-92E5-63F3C2CF676C}" sibTransId="{B5191E39-26FA-4AE6-9AAF-729D97CAF31A}"/>
    <dgm:cxn modelId="{EE4D4107-DAF0-4C87-AE92-3EF83D3A7C02}" srcId="{69D148E8-912D-4933-B203-8C4167AF8A0C}" destId="{816E2242-075D-4284-9DC7-5EBE238157B3}" srcOrd="2" destOrd="0" parTransId="{DBE40E20-82AD-4324-BC09-99E57F631EBF}" sibTransId="{02321615-8D7F-4DA9-9944-7427325010D3}"/>
    <dgm:cxn modelId="{F042221E-52A6-42D0-8C75-4B5A202F621F}" type="presOf" srcId="{B5191E39-26FA-4AE6-9AAF-729D97CAF31A}" destId="{6F0DC5CE-447A-4678-8C25-A759E0BB66FC}" srcOrd="0" destOrd="0" presId="urn:microsoft.com/office/officeart/2016/7/layout/BasicLinearProcessNumbered"/>
    <dgm:cxn modelId="{964BD640-38CA-401C-8C25-756EBF18F5D2}" type="presOf" srcId="{9C68C0F2-7501-4AE8-B45A-1AC519A04E71}" destId="{D63C43B0-82DE-46D9-A54B-C5B17CC005BC}" srcOrd="0" destOrd="0" presId="urn:microsoft.com/office/officeart/2016/7/layout/BasicLinearProcessNumbered"/>
    <dgm:cxn modelId="{990C6743-543D-487C-9BB0-DFFB840C393A}" type="presOf" srcId="{02321615-8D7F-4DA9-9944-7427325010D3}" destId="{9EC6346A-0948-4770-924C-0D6FF3D63635}" srcOrd="0" destOrd="0" presId="urn:microsoft.com/office/officeart/2016/7/layout/BasicLinearProcessNumbered"/>
    <dgm:cxn modelId="{36DA7B4C-53C7-4D0A-AD20-ABFCD6E57D50}" type="presOf" srcId="{816E2242-075D-4284-9DC7-5EBE238157B3}" destId="{A5AB910A-2DB7-4348-BE99-AED27D4E2F4E}" srcOrd="0" destOrd="0" presId="urn:microsoft.com/office/officeart/2016/7/layout/BasicLinearProcessNumbered"/>
    <dgm:cxn modelId="{8C71C378-C706-444A-A099-DFD00DC30F87}" type="presOf" srcId="{69D148E8-912D-4933-B203-8C4167AF8A0C}" destId="{7CFF3FFE-C782-4CCB-A275-9DAE4A98F2BC}" srcOrd="0" destOrd="0" presId="urn:microsoft.com/office/officeart/2016/7/layout/BasicLinearProcessNumbered"/>
    <dgm:cxn modelId="{1D9F1586-D187-4DA9-AEDE-58652AAC9AF2}" type="presOf" srcId="{0A2A90CA-09FA-48E7-BD2F-2CD61FB9BD74}" destId="{36A1DF22-EF89-422A-82CA-7447905F37C2}" srcOrd="0" destOrd="0" presId="urn:microsoft.com/office/officeart/2016/7/layout/BasicLinearProcessNumbered"/>
    <dgm:cxn modelId="{B3FB58A4-4629-4788-BAC8-64FC5C5AC6C9}" type="presOf" srcId="{C87E7DA2-5954-4B8E-A0F0-5D515E1D492B}" destId="{38389875-BE07-41E6-B658-5131E31569FF}" srcOrd="1" destOrd="0" presId="urn:microsoft.com/office/officeart/2016/7/layout/BasicLinearProcessNumbered"/>
    <dgm:cxn modelId="{893D40AA-5525-47EB-9449-5971055E2D57}" srcId="{69D148E8-912D-4933-B203-8C4167AF8A0C}" destId="{C87E7DA2-5954-4B8E-A0F0-5D515E1D492B}" srcOrd="0" destOrd="0" parTransId="{A91CA075-F722-4CD0-B03F-3B05684BDA81}" sibTransId="{0A2A90CA-09FA-48E7-BD2F-2CD61FB9BD74}"/>
    <dgm:cxn modelId="{25F514BE-B6E4-4B15-8844-59539493A33C}" type="presOf" srcId="{816E2242-075D-4284-9DC7-5EBE238157B3}" destId="{8EAAC95E-4D90-47ED-B122-1A8EC236ECB1}" srcOrd="1" destOrd="0" presId="urn:microsoft.com/office/officeart/2016/7/layout/BasicLinearProcessNumbered"/>
    <dgm:cxn modelId="{442C7DD3-AD04-4D9F-9E3D-362223A37303}" type="presOf" srcId="{9C68C0F2-7501-4AE8-B45A-1AC519A04E71}" destId="{AFA6DF4F-E17F-4C86-94FC-5A6709CF6C03}" srcOrd="1" destOrd="0" presId="urn:microsoft.com/office/officeart/2016/7/layout/BasicLinearProcessNumbered"/>
    <dgm:cxn modelId="{50177A40-2672-4EF7-8D6F-2BB98DCC31EB}" type="presParOf" srcId="{7CFF3FFE-C782-4CCB-A275-9DAE4A98F2BC}" destId="{2CC7EAA4-8F16-4377-A7CE-0A02327536A5}" srcOrd="0" destOrd="0" presId="urn:microsoft.com/office/officeart/2016/7/layout/BasicLinearProcessNumbered"/>
    <dgm:cxn modelId="{0316AD49-6B38-4517-87CF-861F6C2EDBB1}" type="presParOf" srcId="{2CC7EAA4-8F16-4377-A7CE-0A02327536A5}" destId="{852CA10A-BB78-46BA-8D77-082A5A520B12}" srcOrd="0" destOrd="0" presId="urn:microsoft.com/office/officeart/2016/7/layout/BasicLinearProcessNumbered"/>
    <dgm:cxn modelId="{52E23582-977B-474D-9749-689418BB374B}" type="presParOf" srcId="{2CC7EAA4-8F16-4377-A7CE-0A02327536A5}" destId="{36A1DF22-EF89-422A-82CA-7447905F37C2}" srcOrd="1" destOrd="0" presId="urn:microsoft.com/office/officeart/2016/7/layout/BasicLinearProcessNumbered"/>
    <dgm:cxn modelId="{2D4195F6-4655-4453-BC10-40C45D33BA08}" type="presParOf" srcId="{2CC7EAA4-8F16-4377-A7CE-0A02327536A5}" destId="{4A06B3B9-E015-48B9-98CB-2FD81E39360D}" srcOrd="2" destOrd="0" presId="urn:microsoft.com/office/officeart/2016/7/layout/BasicLinearProcessNumbered"/>
    <dgm:cxn modelId="{02624E58-5433-448B-8A7A-FFFD688A4E5A}" type="presParOf" srcId="{2CC7EAA4-8F16-4377-A7CE-0A02327536A5}" destId="{38389875-BE07-41E6-B658-5131E31569FF}" srcOrd="3" destOrd="0" presId="urn:microsoft.com/office/officeart/2016/7/layout/BasicLinearProcessNumbered"/>
    <dgm:cxn modelId="{4425060B-8AFE-48A3-866E-45B92F71E371}" type="presParOf" srcId="{7CFF3FFE-C782-4CCB-A275-9DAE4A98F2BC}" destId="{685A3596-3E29-4524-A2F8-CB583C47D035}" srcOrd="1" destOrd="0" presId="urn:microsoft.com/office/officeart/2016/7/layout/BasicLinearProcessNumbered"/>
    <dgm:cxn modelId="{ECDC4AE2-160E-4DF1-A0AC-536386DB7A09}" type="presParOf" srcId="{7CFF3FFE-C782-4CCB-A275-9DAE4A98F2BC}" destId="{A5F0CCA7-6C4C-49F6-977F-656571754811}" srcOrd="2" destOrd="0" presId="urn:microsoft.com/office/officeart/2016/7/layout/BasicLinearProcessNumbered"/>
    <dgm:cxn modelId="{11F03F50-AE7E-47C1-801A-B32DEE449E10}" type="presParOf" srcId="{A5F0CCA7-6C4C-49F6-977F-656571754811}" destId="{D63C43B0-82DE-46D9-A54B-C5B17CC005BC}" srcOrd="0" destOrd="0" presId="urn:microsoft.com/office/officeart/2016/7/layout/BasicLinearProcessNumbered"/>
    <dgm:cxn modelId="{56891F71-F313-4C0C-9C35-258384E0A448}" type="presParOf" srcId="{A5F0CCA7-6C4C-49F6-977F-656571754811}" destId="{6F0DC5CE-447A-4678-8C25-A759E0BB66FC}" srcOrd="1" destOrd="0" presId="urn:microsoft.com/office/officeart/2016/7/layout/BasicLinearProcessNumbered"/>
    <dgm:cxn modelId="{7597AD30-1EA5-422F-8207-0F8082C75721}" type="presParOf" srcId="{A5F0CCA7-6C4C-49F6-977F-656571754811}" destId="{6D2A0BED-01B6-4532-A9BA-A13CC6B92772}" srcOrd="2" destOrd="0" presId="urn:microsoft.com/office/officeart/2016/7/layout/BasicLinearProcessNumbered"/>
    <dgm:cxn modelId="{FEF64D86-5A53-4BD7-8500-6B1A3083AEBF}" type="presParOf" srcId="{A5F0CCA7-6C4C-49F6-977F-656571754811}" destId="{AFA6DF4F-E17F-4C86-94FC-5A6709CF6C03}" srcOrd="3" destOrd="0" presId="urn:microsoft.com/office/officeart/2016/7/layout/BasicLinearProcessNumbered"/>
    <dgm:cxn modelId="{81D2E2EF-74A0-477E-8082-9BC17716AC30}" type="presParOf" srcId="{7CFF3FFE-C782-4CCB-A275-9DAE4A98F2BC}" destId="{4AD9284E-D62E-4F03-86F2-035D3384A31B}" srcOrd="3" destOrd="0" presId="urn:microsoft.com/office/officeart/2016/7/layout/BasicLinearProcessNumbered"/>
    <dgm:cxn modelId="{0777F3C7-2405-4B01-9F6E-6EEC68BF530A}" type="presParOf" srcId="{7CFF3FFE-C782-4CCB-A275-9DAE4A98F2BC}" destId="{4DC8FCCB-060A-4199-A2D4-B46510D052A5}" srcOrd="4" destOrd="0" presId="urn:microsoft.com/office/officeart/2016/7/layout/BasicLinearProcessNumbered"/>
    <dgm:cxn modelId="{CB305816-95A9-487A-98E3-0BF130014DE4}" type="presParOf" srcId="{4DC8FCCB-060A-4199-A2D4-B46510D052A5}" destId="{A5AB910A-2DB7-4348-BE99-AED27D4E2F4E}" srcOrd="0" destOrd="0" presId="urn:microsoft.com/office/officeart/2016/7/layout/BasicLinearProcessNumbered"/>
    <dgm:cxn modelId="{2D282784-82B1-4ADA-ACFD-0A7E643767FD}" type="presParOf" srcId="{4DC8FCCB-060A-4199-A2D4-B46510D052A5}" destId="{9EC6346A-0948-4770-924C-0D6FF3D63635}" srcOrd="1" destOrd="0" presId="urn:microsoft.com/office/officeart/2016/7/layout/BasicLinearProcessNumbered"/>
    <dgm:cxn modelId="{F6CD1C6B-66CE-441B-A230-307CB4E31D19}" type="presParOf" srcId="{4DC8FCCB-060A-4199-A2D4-B46510D052A5}" destId="{8D3D5407-672A-4C4A-8BF3-90941E498B53}" srcOrd="2" destOrd="0" presId="urn:microsoft.com/office/officeart/2016/7/layout/BasicLinearProcessNumbered"/>
    <dgm:cxn modelId="{3DE35FC8-D02E-475B-A56D-0311D8FFE102}" type="presParOf" srcId="{4DC8FCCB-060A-4199-A2D4-B46510D052A5}" destId="{8EAAC95E-4D90-47ED-B122-1A8EC236ECB1}"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4E3592-259D-44AB-9F70-B3583EF068B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A308C948-FB06-4778-B968-51CAD352DA7E}">
      <dgm:prSet/>
      <dgm:spPr/>
      <dgm:t>
        <a:bodyPr/>
        <a:lstStyle/>
        <a:p>
          <a:r>
            <a:rPr lang="en-GB"/>
            <a:t>Firstly it is not a stick to beat yourself with as you will have to identify your weaknesses.</a:t>
          </a:r>
          <a:endParaRPr lang="en-US"/>
        </a:p>
      </dgm:t>
    </dgm:pt>
    <dgm:pt modelId="{44ACEC08-75E4-45B5-84D1-70EA1268730A}" type="parTrans" cxnId="{B0CA83A7-931B-45E4-97A7-ACD1CDED73B8}">
      <dgm:prSet/>
      <dgm:spPr/>
      <dgm:t>
        <a:bodyPr/>
        <a:lstStyle/>
        <a:p>
          <a:endParaRPr lang="en-US"/>
        </a:p>
      </dgm:t>
    </dgm:pt>
    <dgm:pt modelId="{CEF8D125-B727-48B3-AEE4-89E1B583AA67}" type="sibTrans" cxnId="{B0CA83A7-931B-45E4-97A7-ACD1CDED73B8}">
      <dgm:prSet/>
      <dgm:spPr/>
      <dgm:t>
        <a:bodyPr/>
        <a:lstStyle/>
        <a:p>
          <a:endParaRPr lang="en-US"/>
        </a:p>
      </dgm:t>
    </dgm:pt>
    <dgm:pt modelId="{6518805C-78C5-4EE8-811E-1CB5143456DD}">
      <dgm:prSet/>
      <dgm:spPr/>
      <dgm:t>
        <a:bodyPr/>
        <a:lstStyle/>
        <a:p>
          <a:r>
            <a:rPr lang="en-GB"/>
            <a:t>However it is about drawing on your strengths to overcome or minimize weaknesses.</a:t>
          </a:r>
          <a:endParaRPr lang="en-US"/>
        </a:p>
      </dgm:t>
    </dgm:pt>
    <dgm:pt modelId="{A086CB8B-C4DE-454F-9EBE-11649C48E93B}" type="parTrans" cxnId="{9B2292B5-B413-44FD-A154-C707ADDB20EE}">
      <dgm:prSet/>
      <dgm:spPr/>
      <dgm:t>
        <a:bodyPr/>
        <a:lstStyle/>
        <a:p>
          <a:endParaRPr lang="en-US"/>
        </a:p>
      </dgm:t>
    </dgm:pt>
    <dgm:pt modelId="{67BABC7E-8783-4779-8696-B6607610E248}" type="sibTrans" cxnId="{9B2292B5-B413-44FD-A154-C707ADDB20EE}">
      <dgm:prSet/>
      <dgm:spPr/>
      <dgm:t>
        <a:bodyPr/>
        <a:lstStyle/>
        <a:p>
          <a:endParaRPr lang="en-US"/>
        </a:p>
      </dgm:t>
    </dgm:pt>
    <dgm:pt modelId="{3AE12EBC-98DE-44AA-8339-0CEA33C615F3}">
      <dgm:prSet/>
      <dgm:spPr/>
      <dgm:t>
        <a:bodyPr/>
        <a:lstStyle/>
        <a:p>
          <a:r>
            <a:rPr lang="en-GB"/>
            <a:t>In this session we will also look at your circle of influence. </a:t>
          </a:r>
          <a:endParaRPr lang="en-US"/>
        </a:p>
      </dgm:t>
    </dgm:pt>
    <dgm:pt modelId="{40E9E2F8-4E03-4DD1-B68D-CA6583E8E380}" type="parTrans" cxnId="{62B93039-E83B-41EA-B243-886FD4CA5DF6}">
      <dgm:prSet/>
      <dgm:spPr/>
      <dgm:t>
        <a:bodyPr/>
        <a:lstStyle/>
        <a:p>
          <a:endParaRPr lang="en-US"/>
        </a:p>
      </dgm:t>
    </dgm:pt>
    <dgm:pt modelId="{2A128013-4478-4B89-933A-660C3DD022C9}" type="sibTrans" cxnId="{62B93039-E83B-41EA-B243-886FD4CA5DF6}">
      <dgm:prSet/>
      <dgm:spPr/>
      <dgm:t>
        <a:bodyPr/>
        <a:lstStyle/>
        <a:p>
          <a:endParaRPr lang="en-US"/>
        </a:p>
      </dgm:t>
    </dgm:pt>
    <dgm:pt modelId="{4E9215FA-46EA-4E1F-91A8-AED871C437DA}" type="pres">
      <dgm:prSet presAssocID="{ED4E3592-259D-44AB-9F70-B3583EF068B4}" presName="linear" presStyleCnt="0">
        <dgm:presLayoutVars>
          <dgm:animLvl val="lvl"/>
          <dgm:resizeHandles val="exact"/>
        </dgm:presLayoutVars>
      </dgm:prSet>
      <dgm:spPr/>
    </dgm:pt>
    <dgm:pt modelId="{42E0EE21-ED86-4681-829A-836ADD21A612}" type="pres">
      <dgm:prSet presAssocID="{A308C948-FB06-4778-B968-51CAD352DA7E}" presName="parentText" presStyleLbl="node1" presStyleIdx="0" presStyleCnt="3">
        <dgm:presLayoutVars>
          <dgm:chMax val="0"/>
          <dgm:bulletEnabled val="1"/>
        </dgm:presLayoutVars>
      </dgm:prSet>
      <dgm:spPr/>
    </dgm:pt>
    <dgm:pt modelId="{342D8261-4EF4-45EC-B7FB-C1F5BC82E30E}" type="pres">
      <dgm:prSet presAssocID="{CEF8D125-B727-48B3-AEE4-89E1B583AA67}" presName="spacer" presStyleCnt="0"/>
      <dgm:spPr/>
    </dgm:pt>
    <dgm:pt modelId="{65D9E0E5-A870-458D-A46B-75819F1F4065}" type="pres">
      <dgm:prSet presAssocID="{6518805C-78C5-4EE8-811E-1CB5143456DD}" presName="parentText" presStyleLbl="node1" presStyleIdx="1" presStyleCnt="3">
        <dgm:presLayoutVars>
          <dgm:chMax val="0"/>
          <dgm:bulletEnabled val="1"/>
        </dgm:presLayoutVars>
      </dgm:prSet>
      <dgm:spPr/>
    </dgm:pt>
    <dgm:pt modelId="{B16020C5-111F-451D-8946-A613D7D87A03}" type="pres">
      <dgm:prSet presAssocID="{67BABC7E-8783-4779-8696-B6607610E248}" presName="spacer" presStyleCnt="0"/>
      <dgm:spPr/>
    </dgm:pt>
    <dgm:pt modelId="{7D946202-9A1D-4DCE-B693-7D0C3DDEAA29}" type="pres">
      <dgm:prSet presAssocID="{3AE12EBC-98DE-44AA-8339-0CEA33C615F3}" presName="parentText" presStyleLbl="node1" presStyleIdx="2" presStyleCnt="3">
        <dgm:presLayoutVars>
          <dgm:chMax val="0"/>
          <dgm:bulletEnabled val="1"/>
        </dgm:presLayoutVars>
      </dgm:prSet>
      <dgm:spPr/>
    </dgm:pt>
  </dgm:ptLst>
  <dgm:cxnLst>
    <dgm:cxn modelId="{62B93039-E83B-41EA-B243-886FD4CA5DF6}" srcId="{ED4E3592-259D-44AB-9F70-B3583EF068B4}" destId="{3AE12EBC-98DE-44AA-8339-0CEA33C615F3}" srcOrd="2" destOrd="0" parTransId="{40E9E2F8-4E03-4DD1-B68D-CA6583E8E380}" sibTransId="{2A128013-4478-4B89-933A-660C3DD022C9}"/>
    <dgm:cxn modelId="{E9BDAB3B-0E54-41EF-8F43-52258B2A0184}" type="presOf" srcId="{A308C948-FB06-4778-B968-51CAD352DA7E}" destId="{42E0EE21-ED86-4681-829A-836ADD21A612}" srcOrd="0" destOrd="0" presId="urn:microsoft.com/office/officeart/2005/8/layout/vList2"/>
    <dgm:cxn modelId="{DAF03348-AB73-4D72-B7DF-A76077FE5A7D}" type="presOf" srcId="{ED4E3592-259D-44AB-9F70-B3583EF068B4}" destId="{4E9215FA-46EA-4E1F-91A8-AED871C437DA}" srcOrd="0" destOrd="0" presId="urn:microsoft.com/office/officeart/2005/8/layout/vList2"/>
    <dgm:cxn modelId="{B0CA83A7-931B-45E4-97A7-ACD1CDED73B8}" srcId="{ED4E3592-259D-44AB-9F70-B3583EF068B4}" destId="{A308C948-FB06-4778-B968-51CAD352DA7E}" srcOrd="0" destOrd="0" parTransId="{44ACEC08-75E4-45B5-84D1-70EA1268730A}" sibTransId="{CEF8D125-B727-48B3-AEE4-89E1B583AA67}"/>
    <dgm:cxn modelId="{9B2292B5-B413-44FD-A154-C707ADDB20EE}" srcId="{ED4E3592-259D-44AB-9F70-B3583EF068B4}" destId="{6518805C-78C5-4EE8-811E-1CB5143456DD}" srcOrd="1" destOrd="0" parTransId="{A086CB8B-C4DE-454F-9EBE-11649C48E93B}" sibTransId="{67BABC7E-8783-4779-8696-B6607610E248}"/>
    <dgm:cxn modelId="{5C0CB8C4-1516-4460-940B-0DC09039D2D2}" type="presOf" srcId="{3AE12EBC-98DE-44AA-8339-0CEA33C615F3}" destId="{7D946202-9A1D-4DCE-B693-7D0C3DDEAA29}" srcOrd="0" destOrd="0" presId="urn:microsoft.com/office/officeart/2005/8/layout/vList2"/>
    <dgm:cxn modelId="{595A46C8-6FC8-4AA5-BD6E-41C642ACE2BA}" type="presOf" srcId="{6518805C-78C5-4EE8-811E-1CB5143456DD}" destId="{65D9E0E5-A870-458D-A46B-75819F1F4065}" srcOrd="0" destOrd="0" presId="urn:microsoft.com/office/officeart/2005/8/layout/vList2"/>
    <dgm:cxn modelId="{7D107D62-2F98-432D-B1D5-173ED5A5BE69}" type="presParOf" srcId="{4E9215FA-46EA-4E1F-91A8-AED871C437DA}" destId="{42E0EE21-ED86-4681-829A-836ADD21A612}" srcOrd="0" destOrd="0" presId="urn:microsoft.com/office/officeart/2005/8/layout/vList2"/>
    <dgm:cxn modelId="{9A2F3111-FAC9-48EA-BCCD-C7ACBDED1956}" type="presParOf" srcId="{4E9215FA-46EA-4E1F-91A8-AED871C437DA}" destId="{342D8261-4EF4-45EC-B7FB-C1F5BC82E30E}" srcOrd="1" destOrd="0" presId="urn:microsoft.com/office/officeart/2005/8/layout/vList2"/>
    <dgm:cxn modelId="{BB8EE8F4-8292-4051-9BF5-ACFF6B5251D3}" type="presParOf" srcId="{4E9215FA-46EA-4E1F-91A8-AED871C437DA}" destId="{65D9E0E5-A870-458D-A46B-75819F1F4065}" srcOrd="2" destOrd="0" presId="urn:microsoft.com/office/officeart/2005/8/layout/vList2"/>
    <dgm:cxn modelId="{604AE614-F39E-4771-A057-1D24CA674283}" type="presParOf" srcId="{4E9215FA-46EA-4E1F-91A8-AED871C437DA}" destId="{B16020C5-111F-451D-8946-A613D7D87A03}" srcOrd="3" destOrd="0" presId="urn:microsoft.com/office/officeart/2005/8/layout/vList2"/>
    <dgm:cxn modelId="{630E284E-56C8-4A8F-92EC-0B7390B2CD86}" type="presParOf" srcId="{4E9215FA-46EA-4E1F-91A8-AED871C437DA}" destId="{7D946202-9A1D-4DCE-B693-7D0C3DDEAA2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59AB63-8680-44D6-AEF9-0461BFB89BE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B1587D5-0DE9-4C6E-9A19-FAF1E3CC2564}">
      <dgm:prSet/>
      <dgm:spPr/>
      <dgm:t>
        <a:bodyPr/>
        <a:lstStyle/>
        <a:p>
          <a:r>
            <a:rPr lang="en-US" b="0" i="0"/>
            <a:t>Personal development is an essential step for making yourself more appealing to employers, or to universities.</a:t>
          </a:r>
          <a:endParaRPr lang="en-US"/>
        </a:p>
      </dgm:t>
    </dgm:pt>
    <dgm:pt modelId="{93C6E559-6775-4AEF-8110-550F47C03DD0}" type="parTrans" cxnId="{31686E76-7429-4FE0-8D5F-C0BCB692A60A}">
      <dgm:prSet/>
      <dgm:spPr/>
      <dgm:t>
        <a:bodyPr/>
        <a:lstStyle/>
        <a:p>
          <a:endParaRPr lang="en-US"/>
        </a:p>
      </dgm:t>
    </dgm:pt>
    <dgm:pt modelId="{EF896D19-AFAB-4597-A319-AF96C645CDFF}" type="sibTrans" cxnId="{31686E76-7429-4FE0-8D5F-C0BCB692A60A}">
      <dgm:prSet/>
      <dgm:spPr/>
      <dgm:t>
        <a:bodyPr/>
        <a:lstStyle/>
        <a:p>
          <a:endParaRPr lang="en-US"/>
        </a:p>
      </dgm:t>
    </dgm:pt>
    <dgm:pt modelId="{CBE043B2-EA87-4464-80D6-891D127F0033}">
      <dgm:prSet/>
      <dgm:spPr/>
      <dgm:t>
        <a:bodyPr/>
        <a:lstStyle/>
        <a:p>
          <a:r>
            <a:rPr lang="en-US" b="0" i="0"/>
            <a:t>It helps boost your self-image, self-confidence, and self-esteem. People often fail to analyze themselves and as a result, end up making bad decisions or repeating the same mistakes. </a:t>
          </a:r>
          <a:endParaRPr lang="en-US"/>
        </a:p>
      </dgm:t>
    </dgm:pt>
    <dgm:pt modelId="{D3EAE5EE-20D4-4321-ADF8-1FC6CAEFE8B6}" type="parTrans" cxnId="{913FE259-F69D-460C-9135-399C791C4E0A}">
      <dgm:prSet/>
      <dgm:spPr/>
      <dgm:t>
        <a:bodyPr/>
        <a:lstStyle/>
        <a:p>
          <a:endParaRPr lang="en-US"/>
        </a:p>
      </dgm:t>
    </dgm:pt>
    <dgm:pt modelId="{37A9EE0E-1FBB-42A2-80A8-A602BC1C0877}" type="sibTrans" cxnId="{913FE259-F69D-460C-9135-399C791C4E0A}">
      <dgm:prSet/>
      <dgm:spPr/>
      <dgm:t>
        <a:bodyPr/>
        <a:lstStyle/>
        <a:p>
          <a:endParaRPr lang="en-US"/>
        </a:p>
      </dgm:t>
    </dgm:pt>
    <dgm:pt modelId="{EA6DE9B3-0BD5-4EB5-91C7-FA5EC1D9B0F7}" type="pres">
      <dgm:prSet presAssocID="{D859AB63-8680-44D6-AEF9-0461BFB89BE4}" presName="linear" presStyleCnt="0">
        <dgm:presLayoutVars>
          <dgm:animLvl val="lvl"/>
          <dgm:resizeHandles val="exact"/>
        </dgm:presLayoutVars>
      </dgm:prSet>
      <dgm:spPr/>
    </dgm:pt>
    <dgm:pt modelId="{A3B3DFD2-306D-4018-9253-F8EB89F6C689}" type="pres">
      <dgm:prSet presAssocID="{0B1587D5-0DE9-4C6E-9A19-FAF1E3CC2564}" presName="parentText" presStyleLbl="node1" presStyleIdx="0" presStyleCnt="2">
        <dgm:presLayoutVars>
          <dgm:chMax val="0"/>
          <dgm:bulletEnabled val="1"/>
        </dgm:presLayoutVars>
      </dgm:prSet>
      <dgm:spPr/>
    </dgm:pt>
    <dgm:pt modelId="{63695C06-8A5D-4592-A300-9BACA14B26F3}" type="pres">
      <dgm:prSet presAssocID="{EF896D19-AFAB-4597-A319-AF96C645CDFF}" presName="spacer" presStyleCnt="0"/>
      <dgm:spPr/>
    </dgm:pt>
    <dgm:pt modelId="{9D06308C-0200-4547-8BD1-2A13F7D77844}" type="pres">
      <dgm:prSet presAssocID="{CBE043B2-EA87-4464-80D6-891D127F0033}" presName="parentText" presStyleLbl="node1" presStyleIdx="1" presStyleCnt="2">
        <dgm:presLayoutVars>
          <dgm:chMax val="0"/>
          <dgm:bulletEnabled val="1"/>
        </dgm:presLayoutVars>
      </dgm:prSet>
      <dgm:spPr/>
    </dgm:pt>
  </dgm:ptLst>
  <dgm:cxnLst>
    <dgm:cxn modelId="{FAB4140C-BE15-461C-A90E-1BD16F144609}" type="presOf" srcId="{0B1587D5-0DE9-4C6E-9A19-FAF1E3CC2564}" destId="{A3B3DFD2-306D-4018-9253-F8EB89F6C689}" srcOrd="0" destOrd="0" presId="urn:microsoft.com/office/officeart/2005/8/layout/vList2"/>
    <dgm:cxn modelId="{6249273F-AAE8-4E31-8DA5-B0BE626725FF}" type="presOf" srcId="{D859AB63-8680-44D6-AEF9-0461BFB89BE4}" destId="{EA6DE9B3-0BD5-4EB5-91C7-FA5EC1D9B0F7}" srcOrd="0" destOrd="0" presId="urn:microsoft.com/office/officeart/2005/8/layout/vList2"/>
    <dgm:cxn modelId="{31686E76-7429-4FE0-8D5F-C0BCB692A60A}" srcId="{D859AB63-8680-44D6-AEF9-0461BFB89BE4}" destId="{0B1587D5-0DE9-4C6E-9A19-FAF1E3CC2564}" srcOrd="0" destOrd="0" parTransId="{93C6E559-6775-4AEF-8110-550F47C03DD0}" sibTransId="{EF896D19-AFAB-4597-A319-AF96C645CDFF}"/>
    <dgm:cxn modelId="{913FE259-F69D-460C-9135-399C791C4E0A}" srcId="{D859AB63-8680-44D6-AEF9-0461BFB89BE4}" destId="{CBE043B2-EA87-4464-80D6-891D127F0033}" srcOrd="1" destOrd="0" parTransId="{D3EAE5EE-20D4-4321-ADF8-1FC6CAEFE8B6}" sibTransId="{37A9EE0E-1FBB-42A2-80A8-A602BC1C0877}"/>
    <dgm:cxn modelId="{EC8E38F2-DF07-45C1-A1EB-F02D16A77F31}" type="presOf" srcId="{CBE043B2-EA87-4464-80D6-891D127F0033}" destId="{9D06308C-0200-4547-8BD1-2A13F7D77844}" srcOrd="0" destOrd="0" presId="urn:microsoft.com/office/officeart/2005/8/layout/vList2"/>
    <dgm:cxn modelId="{43FE6BE5-4A5E-49A1-BDD5-CBBE0870623F}" type="presParOf" srcId="{EA6DE9B3-0BD5-4EB5-91C7-FA5EC1D9B0F7}" destId="{A3B3DFD2-306D-4018-9253-F8EB89F6C689}" srcOrd="0" destOrd="0" presId="urn:microsoft.com/office/officeart/2005/8/layout/vList2"/>
    <dgm:cxn modelId="{81DE475E-8DF6-4860-8C40-DB85F35E6E33}" type="presParOf" srcId="{EA6DE9B3-0BD5-4EB5-91C7-FA5EC1D9B0F7}" destId="{63695C06-8A5D-4592-A300-9BACA14B26F3}" srcOrd="1" destOrd="0" presId="urn:microsoft.com/office/officeart/2005/8/layout/vList2"/>
    <dgm:cxn modelId="{D7C28908-B9BE-4B44-8437-43F7202F0E0A}" type="presParOf" srcId="{EA6DE9B3-0BD5-4EB5-91C7-FA5EC1D9B0F7}" destId="{9D06308C-0200-4547-8BD1-2A13F7D77844}"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2CA10A-BB78-46BA-8D77-082A5A520B12}">
      <dsp:nvSpPr>
        <dsp:cNvPr id="0" name=""/>
        <dsp:cNvSpPr/>
      </dsp:nvSpPr>
      <dsp:spPr>
        <a:xfrm>
          <a:off x="0" y="0"/>
          <a:ext cx="3286125" cy="4351338"/>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6199" tIns="330200" rIns="256199" bIns="330200" numCol="1" spcCol="1270" anchor="t" anchorCtr="0">
          <a:noAutofit/>
        </a:bodyPr>
        <a:lstStyle/>
        <a:p>
          <a:pPr marL="0" lvl="0" indent="0" algn="l" defTabSz="1155700">
            <a:lnSpc>
              <a:spcPct val="90000"/>
            </a:lnSpc>
            <a:spcBef>
              <a:spcPct val="0"/>
            </a:spcBef>
            <a:spcAft>
              <a:spcPct val="35000"/>
            </a:spcAft>
            <a:buNone/>
          </a:pPr>
          <a:r>
            <a:rPr lang="en-GB" sz="2600" kern="1200"/>
            <a:t>By the end of this session you will be able to</a:t>
          </a:r>
          <a:endParaRPr lang="en-US" sz="2600" kern="1200"/>
        </a:p>
      </dsp:txBody>
      <dsp:txXfrm>
        <a:off x="0" y="1653508"/>
        <a:ext cx="3286125" cy="2610802"/>
      </dsp:txXfrm>
    </dsp:sp>
    <dsp:sp modelId="{36A1DF22-EF89-422A-82CA-7447905F37C2}">
      <dsp:nvSpPr>
        <dsp:cNvPr id="0" name=""/>
        <dsp:cNvSpPr/>
      </dsp:nvSpPr>
      <dsp:spPr>
        <a:xfrm>
          <a:off x="990361" y="435133"/>
          <a:ext cx="1305401" cy="1305401"/>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181533" y="626305"/>
        <a:ext cx="923057" cy="923057"/>
      </dsp:txXfrm>
    </dsp:sp>
    <dsp:sp modelId="{4A06B3B9-E015-48B9-98CB-2FD81E39360D}">
      <dsp:nvSpPr>
        <dsp:cNvPr id="0" name=""/>
        <dsp:cNvSpPr/>
      </dsp:nvSpPr>
      <dsp:spPr>
        <a:xfrm>
          <a:off x="0" y="4351266"/>
          <a:ext cx="3286125" cy="72"/>
        </a:xfrm>
        <a:prstGeom prst="rect">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3C43B0-82DE-46D9-A54B-C5B17CC005BC}">
      <dsp:nvSpPr>
        <dsp:cNvPr id="0" name=""/>
        <dsp:cNvSpPr/>
      </dsp:nvSpPr>
      <dsp:spPr>
        <a:xfrm>
          <a:off x="3614737" y="0"/>
          <a:ext cx="3286125" cy="4351338"/>
        </a:xfrm>
        <a:prstGeom prst="rect">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6199" tIns="330200" rIns="256199" bIns="330200" numCol="1" spcCol="1270" anchor="t" anchorCtr="0">
          <a:noAutofit/>
        </a:bodyPr>
        <a:lstStyle/>
        <a:p>
          <a:pPr marL="0" lvl="0" indent="0" algn="l" defTabSz="1155700">
            <a:lnSpc>
              <a:spcPct val="90000"/>
            </a:lnSpc>
            <a:spcBef>
              <a:spcPct val="0"/>
            </a:spcBef>
            <a:spcAft>
              <a:spcPct val="35000"/>
            </a:spcAft>
            <a:buNone/>
          </a:pPr>
          <a:r>
            <a:rPr lang="en-GB" sz="2600" kern="1200"/>
            <a:t>Describe the benefits of a SWOT analysis</a:t>
          </a:r>
          <a:endParaRPr lang="en-US" sz="2600" kern="1200"/>
        </a:p>
      </dsp:txBody>
      <dsp:txXfrm>
        <a:off x="3614737" y="1653508"/>
        <a:ext cx="3286125" cy="2610802"/>
      </dsp:txXfrm>
    </dsp:sp>
    <dsp:sp modelId="{6F0DC5CE-447A-4678-8C25-A759E0BB66FC}">
      <dsp:nvSpPr>
        <dsp:cNvPr id="0" name=""/>
        <dsp:cNvSpPr/>
      </dsp:nvSpPr>
      <dsp:spPr>
        <a:xfrm>
          <a:off x="4605099" y="435133"/>
          <a:ext cx="1305401" cy="1305401"/>
        </a:xfrm>
        <a:prstGeom prst="ellips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796271" y="626305"/>
        <a:ext cx="923057" cy="923057"/>
      </dsp:txXfrm>
    </dsp:sp>
    <dsp:sp modelId="{6D2A0BED-01B6-4532-A9BA-A13CC6B92772}">
      <dsp:nvSpPr>
        <dsp:cNvPr id="0" name=""/>
        <dsp:cNvSpPr/>
      </dsp:nvSpPr>
      <dsp:spPr>
        <a:xfrm>
          <a:off x="3614737" y="4351266"/>
          <a:ext cx="3286125" cy="72"/>
        </a:xfrm>
        <a:prstGeom prst="rect">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AB910A-2DB7-4348-BE99-AED27D4E2F4E}">
      <dsp:nvSpPr>
        <dsp:cNvPr id="0" name=""/>
        <dsp:cNvSpPr/>
      </dsp:nvSpPr>
      <dsp:spPr>
        <a:xfrm>
          <a:off x="7229475" y="0"/>
          <a:ext cx="3286125" cy="4351338"/>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6199" tIns="330200" rIns="256199" bIns="330200" numCol="1" spcCol="1270" anchor="t" anchorCtr="0">
          <a:noAutofit/>
        </a:bodyPr>
        <a:lstStyle/>
        <a:p>
          <a:pPr marL="0" lvl="0" indent="0" algn="l" defTabSz="1155700">
            <a:lnSpc>
              <a:spcPct val="90000"/>
            </a:lnSpc>
            <a:spcBef>
              <a:spcPct val="0"/>
            </a:spcBef>
            <a:spcAft>
              <a:spcPct val="35000"/>
            </a:spcAft>
            <a:buNone/>
          </a:pPr>
          <a:r>
            <a:rPr lang="en-GB" sz="2600" kern="1200"/>
            <a:t>Complete a personal SWOT analysis</a:t>
          </a:r>
          <a:endParaRPr lang="en-US" sz="2600" kern="1200"/>
        </a:p>
      </dsp:txBody>
      <dsp:txXfrm>
        <a:off x="7229475" y="1653508"/>
        <a:ext cx="3286125" cy="2610802"/>
      </dsp:txXfrm>
    </dsp:sp>
    <dsp:sp modelId="{9EC6346A-0948-4770-924C-0D6FF3D63635}">
      <dsp:nvSpPr>
        <dsp:cNvPr id="0" name=""/>
        <dsp:cNvSpPr/>
      </dsp:nvSpPr>
      <dsp:spPr>
        <a:xfrm>
          <a:off x="8219836" y="435133"/>
          <a:ext cx="1305401" cy="1305401"/>
        </a:xfrm>
        <a:prstGeom prst="ellips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411008" y="626305"/>
        <a:ext cx="923057" cy="923057"/>
      </dsp:txXfrm>
    </dsp:sp>
    <dsp:sp modelId="{8D3D5407-672A-4C4A-8BF3-90941E498B53}">
      <dsp:nvSpPr>
        <dsp:cNvPr id="0" name=""/>
        <dsp:cNvSpPr/>
      </dsp:nvSpPr>
      <dsp:spPr>
        <a:xfrm>
          <a:off x="7229475" y="4351266"/>
          <a:ext cx="3286125" cy="72"/>
        </a:xfrm>
        <a:prstGeom prst="rect">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E0EE21-ED86-4681-829A-836ADD21A612}">
      <dsp:nvSpPr>
        <dsp:cNvPr id="0" name=""/>
        <dsp:cNvSpPr/>
      </dsp:nvSpPr>
      <dsp:spPr>
        <a:xfrm>
          <a:off x="0" y="48969"/>
          <a:ext cx="10515600" cy="13525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Firstly it is not a stick to beat yourself with as you will have to identify your weaknesses.</a:t>
          </a:r>
          <a:endParaRPr lang="en-US" sz="3400" kern="1200"/>
        </a:p>
      </dsp:txBody>
      <dsp:txXfrm>
        <a:off x="66025" y="114994"/>
        <a:ext cx="10383550" cy="1220470"/>
      </dsp:txXfrm>
    </dsp:sp>
    <dsp:sp modelId="{65D9E0E5-A870-458D-A46B-75819F1F4065}">
      <dsp:nvSpPr>
        <dsp:cNvPr id="0" name=""/>
        <dsp:cNvSpPr/>
      </dsp:nvSpPr>
      <dsp:spPr>
        <a:xfrm>
          <a:off x="0" y="1499409"/>
          <a:ext cx="10515600" cy="13525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However it is about drawing on your strengths to overcome or minimize weaknesses.</a:t>
          </a:r>
          <a:endParaRPr lang="en-US" sz="3400" kern="1200"/>
        </a:p>
      </dsp:txBody>
      <dsp:txXfrm>
        <a:off x="66025" y="1565434"/>
        <a:ext cx="10383550" cy="1220470"/>
      </dsp:txXfrm>
    </dsp:sp>
    <dsp:sp modelId="{7D946202-9A1D-4DCE-B693-7D0C3DDEAA29}">
      <dsp:nvSpPr>
        <dsp:cNvPr id="0" name=""/>
        <dsp:cNvSpPr/>
      </dsp:nvSpPr>
      <dsp:spPr>
        <a:xfrm>
          <a:off x="0" y="2949848"/>
          <a:ext cx="10515600" cy="13525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In this session we will also look at your circle of influence. </a:t>
          </a:r>
          <a:endParaRPr lang="en-US" sz="3400" kern="1200"/>
        </a:p>
      </dsp:txBody>
      <dsp:txXfrm>
        <a:off x="66025" y="3015873"/>
        <a:ext cx="10383550" cy="12204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3DFD2-306D-4018-9253-F8EB89F6C689}">
      <dsp:nvSpPr>
        <dsp:cNvPr id="0" name=""/>
        <dsp:cNvSpPr/>
      </dsp:nvSpPr>
      <dsp:spPr>
        <a:xfrm>
          <a:off x="0" y="396869"/>
          <a:ext cx="10515600" cy="17341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a:t>Personal development is an essential step for making yourself more appealing to employers, or to universities.</a:t>
          </a:r>
          <a:endParaRPr lang="en-US" sz="3100" kern="1200"/>
        </a:p>
      </dsp:txBody>
      <dsp:txXfrm>
        <a:off x="84655" y="481524"/>
        <a:ext cx="10346290" cy="1564849"/>
      </dsp:txXfrm>
    </dsp:sp>
    <dsp:sp modelId="{9D06308C-0200-4547-8BD1-2A13F7D77844}">
      <dsp:nvSpPr>
        <dsp:cNvPr id="0" name=""/>
        <dsp:cNvSpPr/>
      </dsp:nvSpPr>
      <dsp:spPr>
        <a:xfrm>
          <a:off x="0" y="2220309"/>
          <a:ext cx="10515600" cy="173415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b="0" i="0" kern="1200"/>
            <a:t>It helps boost your self-image, self-confidence, and self-esteem. People often fail to analyze themselves and as a result, end up making bad decisions or repeating the same mistakes. </a:t>
          </a:r>
          <a:endParaRPr lang="en-US" sz="3100" kern="1200"/>
        </a:p>
      </dsp:txBody>
      <dsp:txXfrm>
        <a:off x="84655" y="2304964"/>
        <a:ext cx="10346290" cy="1564849"/>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8FF5F-37CC-3BED-8C0D-6A6CE835C5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5508A4-58FF-7DF3-AB34-EB742FD7CD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A8D100-71E1-CF1D-04FE-0DB8C92A52E9}"/>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5" name="Footer Placeholder 4">
            <a:extLst>
              <a:ext uri="{FF2B5EF4-FFF2-40B4-BE49-F238E27FC236}">
                <a16:creationId xmlns:a16="http://schemas.microsoft.com/office/drawing/2014/main" id="{91716F78-6335-257F-D292-CCE2B87876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CA2730-2A72-70B6-9DD4-2ADF9155290C}"/>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193914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14A10-3F99-6830-BA33-A6DC7BBA57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709A98-E68B-95C2-609B-505F68053E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347D21-AEEB-F687-8E22-E1D9068776BC}"/>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5" name="Footer Placeholder 4">
            <a:extLst>
              <a:ext uri="{FF2B5EF4-FFF2-40B4-BE49-F238E27FC236}">
                <a16:creationId xmlns:a16="http://schemas.microsoft.com/office/drawing/2014/main" id="{AEE9C905-DD67-2428-B33A-5C9A53EF2C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EA3232-1CDE-EF28-B55D-CFEF313A792C}"/>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686608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A9385-0640-E9E5-E943-40396B6081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B8DF00-D8E9-4F64-9B4B-6B0DE9A2AE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57EBC6-C4DA-361B-D8C9-BCF51246203D}"/>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5" name="Footer Placeholder 4">
            <a:extLst>
              <a:ext uri="{FF2B5EF4-FFF2-40B4-BE49-F238E27FC236}">
                <a16:creationId xmlns:a16="http://schemas.microsoft.com/office/drawing/2014/main" id="{A1ECBF16-0C97-1410-C6F6-CFB29BAA77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0E3FAF-F057-F4E1-25BA-9DB28FC84333}"/>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1679969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4EA83-2CC0-CDEC-30F7-83F3121190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23D97D-84F6-4C3D-2758-908D9B1A0F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47C9A6-630B-7D5E-E3FD-05A2072A78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877EE7E-29B2-4057-64FC-A5602AC95E6C}"/>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6" name="Footer Placeholder 5">
            <a:extLst>
              <a:ext uri="{FF2B5EF4-FFF2-40B4-BE49-F238E27FC236}">
                <a16:creationId xmlns:a16="http://schemas.microsoft.com/office/drawing/2014/main" id="{34C09D12-5751-3BEA-8787-371EAD5944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9B1DE6-0DBC-14E1-25C9-4156C2D3EC4D}"/>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278912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A1F05-A362-2A57-4509-179BE895AB7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465375-9017-7B6E-6D7F-11C54DF7D9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78174F-351E-7FCD-8571-3147B70CF1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B67A4D-1669-428F-5F2B-04646AF87F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B995057-8F81-82D7-A289-50BDD0E3BA0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511F6F0-DFFF-6286-FB85-35CEFBA68BD5}"/>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8" name="Footer Placeholder 7">
            <a:extLst>
              <a:ext uri="{FF2B5EF4-FFF2-40B4-BE49-F238E27FC236}">
                <a16:creationId xmlns:a16="http://schemas.microsoft.com/office/drawing/2014/main" id="{330BA0DB-2031-E5D9-1421-9FB36904F0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1487BC-8D62-1AA1-8B00-271694028563}"/>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2025566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B0F4-1D60-E9BC-C75E-2BA75DDD16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31E23E4-E665-0CF2-DCA0-AEE70F96FE47}"/>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4" name="Footer Placeholder 3">
            <a:extLst>
              <a:ext uri="{FF2B5EF4-FFF2-40B4-BE49-F238E27FC236}">
                <a16:creationId xmlns:a16="http://schemas.microsoft.com/office/drawing/2014/main" id="{8532687B-2140-DD0F-39D7-337C1C5930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711847-5417-2B47-82EB-D6D1E6D981AD}"/>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762644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8F26B5-15C4-F929-80DA-390B7B594FEF}"/>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3" name="Footer Placeholder 2">
            <a:extLst>
              <a:ext uri="{FF2B5EF4-FFF2-40B4-BE49-F238E27FC236}">
                <a16:creationId xmlns:a16="http://schemas.microsoft.com/office/drawing/2014/main" id="{524A7334-C1A4-0D61-56C8-28CFFAAD92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F45D07B-9D37-B227-D327-A70A18460F38}"/>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1734011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1645D-5575-850D-0B01-37CD1BA482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D4BBCF-3412-E9B7-1438-C4664D18C1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427A42D-2EA3-6F7D-61CF-4381F58489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EBB222-0406-3CD5-FE9B-01B72E1E2535}"/>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6" name="Footer Placeholder 5">
            <a:extLst>
              <a:ext uri="{FF2B5EF4-FFF2-40B4-BE49-F238E27FC236}">
                <a16:creationId xmlns:a16="http://schemas.microsoft.com/office/drawing/2014/main" id="{70B6352C-98EA-1BB6-38E5-60925AEF10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CFA54D-73E7-863D-26B6-4C62C72F54C9}"/>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766423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1C439-7804-885F-DB92-3DFA7752EF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C0A700E-F551-AAA9-3D8D-CBB3925DD8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D9754D-CA4D-4D26-0E1B-9E94B3DD9B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98FFFB-FBFE-9E80-EC47-33AEEB814E20}"/>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6" name="Footer Placeholder 5">
            <a:extLst>
              <a:ext uri="{FF2B5EF4-FFF2-40B4-BE49-F238E27FC236}">
                <a16:creationId xmlns:a16="http://schemas.microsoft.com/office/drawing/2014/main" id="{91850F59-5586-B42A-503A-0E3B088B4D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D1E892-46F4-7E0F-2EA5-8C6BF9666CD9}"/>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3274637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7835F-0298-5558-44A6-A9AED0380B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D8EBA2-5779-36DD-0C71-45DFE77459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0700AD-5527-381E-8589-65D02B103F7A}"/>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5" name="Footer Placeholder 4">
            <a:extLst>
              <a:ext uri="{FF2B5EF4-FFF2-40B4-BE49-F238E27FC236}">
                <a16:creationId xmlns:a16="http://schemas.microsoft.com/office/drawing/2014/main" id="{765C25A1-0D91-F152-0EF7-C0E52D8BE0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FE7C49-2020-5FA2-A35E-A79425D215EC}"/>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1095373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3279F5-B9A1-CAC0-7307-9C8B47C0CF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D20824-CFFA-3419-738F-62C11A4A9B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B58882-54FA-3F1F-7BE5-3DDEEB8D3D66}"/>
              </a:ext>
            </a:extLst>
          </p:cNvPr>
          <p:cNvSpPr>
            <a:spLocks noGrp="1"/>
          </p:cNvSpPr>
          <p:nvPr>
            <p:ph type="dt" sz="half" idx="10"/>
          </p:nvPr>
        </p:nvSpPr>
        <p:spPr/>
        <p:txBody>
          <a:bodyPr/>
          <a:lstStyle/>
          <a:p>
            <a:fld id="{FB0B69BD-2F60-4B44-B440-E7E5873B534F}" type="datetimeFigureOut">
              <a:rPr lang="en-GB" smtClean="0"/>
              <a:t>08/06/2022</a:t>
            </a:fld>
            <a:endParaRPr lang="en-GB"/>
          </a:p>
        </p:txBody>
      </p:sp>
      <p:sp>
        <p:nvSpPr>
          <p:cNvPr id="5" name="Footer Placeholder 4">
            <a:extLst>
              <a:ext uri="{FF2B5EF4-FFF2-40B4-BE49-F238E27FC236}">
                <a16:creationId xmlns:a16="http://schemas.microsoft.com/office/drawing/2014/main" id="{D7C5D4E3-B68D-D5D0-D8C7-28408E797E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D98CC1-5CBA-7C76-521C-0122FF46B410}"/>
              </a:ext>
            </a:extLst>
          </p:cNvPr>
          <p:cNvSpPr>
            <a:spLocks noGrp="1"/>
          </p:cNvSpPr>
          <p:nvPr>
            <p:ph type="sldNum" sz="quarter" idx="12"/>
          </p:nvPr>
        </p:nvSpPr>
        <p:spPr/>
        <p:txBody>
          <a:bodyPr/>
          <a:lstStyle/>
          <a:p>
            <a:fld id="{4060390B-1E59-4337-A937-B7988438824C}" type="slidenum">
              <a:rPr lang="en-GB" smtClean="0"/>
              <a:t>‹#›</a:t>
            </a:fld>
            <a:endParaRPr lang="en-GB"/>
          </a:p>
        </p:txBody>
      </p:sp>
    </p:spTree>
    <p:extLst>
      <p:ext uri="{BB962C8B-B14F-4D97-AF65-F5344CB8AC3E}">
        <p14:creationId xmlns:p14="http://schemas.microsoft.com/office/powerpoint/2010/main" val="119149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6D147A-8844-B2F3-B764-B2CE1CB75D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16FF4A-2037-2416-FAC4-6CD317EF19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E944CE-D095-6C21-AFDC-6AA294BF48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0B69BD-2F60-4B44-B440-E7E5873B534F}" type="datetimeFigureOut">
              <a:rPr lang="en-GB" smtClean="0"/>
              <a:t>08/06/2022</a:t>
            </a:fld>
            <a:endParaRPr lang="en-GB"/>
          </a:p>
        </p:txBody>
      </p:sp>
      <p:sp>
        <p:nvSpPr>
          <p:cNvPr id="5" name="Footer Placeholder 4">
            <a:extLst>
              <a:ext uri="{FF2B5EF4-FFF2-40B4-BE49-F238E27FC236}">
                <a16:creationId xmlns:a16="http://schemas.microsoft.com/office/drawing/2014/main" id="{FE7865B6-FFE9-9454-478A-87DB28F837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C0D81D-C8A7-1026-E5B8-6BDE84F8F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60390B-1E59-4337-A937-B7988438824C}" type="slidenum">
              <a:rPr lang="en-GB" smtClean="0"/>
              <a:t>‹#›</a:t>
            </a:fld>
            <a:endParaRPr lang="en-GB"/>
          </a:p>
        </p:txBody>
      </p:sp>
    </p:spTree>
    <p:extLst>
      <p:ext uri="{BB962C8B-B14F-4D97-AF65-F5344CB8AC3E}">
        <p14:creationId xmlns:p14="http://schemas.microsoft.com/office/powerpoint/2010/main" val="34022793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zESeeaFDVSw?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95251C8-EAC8-6BEC-67EF-CC0D91CBEEF3}"/>
              </a:ext>
            </a:extLst>
          </p:cNvPr>
          <p:cNvPicPr>
            <a:picLocks noChangeAspect="1"/>
          </p:cNvPicPr>
          <p:nvPr/>
        </p:nvPicPr>
        <p:blipFill rotWithShape="1">
          <a:blip r:embed="rId2">
            <a:duotone>
              <a:schemeClr val="bg2">
                <a:shade val="45000"/>
                <a:satMod val="135000"/>
              </a:schemeClr>
              <a:prstClr val="white"/>
            </a:duotone>
          </a:blip>
          <a:srcRect t="7930" b="15278"/>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2F6B50F-7D84-32F8-29A6-1E9F518E4CB5}"/>
              </a:ext>
            </a:extLst>
          </p:cNvPr>
          <p:cNvSpPr>
            <a:spLocks noGrp="1"/>
          </p:cNvSpPr>
          <p:nvPr>
            <p:ph type="title"/>
          </p:nvPr>
        </p:nvSpPr>
        <p:spPr>
          <a:xfrm>
            <a:off x="838200" y="365125"/>
            <a:ext cx="10515600" cy="1325563"/>
          </a:xfrm>
        </p:spPr>
        <p:txBody>
          <a:bodyPr>
            <a:normAutofit/>
          </a:bodyPr>
          <a:lstStyle/>
          <a:p>
            <a:r>
              <a:rPr lang="en-GB" dirty="0"/>
              <a:t>Objectives</a:t>
            </a:r>
          </a:p>
        </p:txBody>
      </p:sp>
      <p:graphicFrame>
        <p:nvGraphicFramePr>
          <p:cNvPr id="7" name="Content Placeholder 4">
            <a:extLst>
              <a:ext uri="{FF2B5EF4-FFF2-40B4-BE49-F238E27FC236}">
                <a16:creationId xmlns:a16="http://schemas.microsoft.com/office/drawing/2014/main" id="{883DC350-CDCA-5708-4CFF-0B69CF647107}"/>
              </a:ext>
            </a:extLst>
          </p:cNvPr>
          <p:cNvGraphicFramePr>
            <a:graphicFrameLocks noGrp="1"/>
          </p:cNvGraphicFramePr>
          <p:nvPr>
            <p:ph idx="1"/>
            <p:extLst>
              <p:ext uri="{D42A27DB-BD31-4B8C-83A1-F6EECF244321}">
                <p14:modId xmlns:p14="http://schemas.microsoft.com/office/powerpoint/2010/main" val="27222283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0146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DDC55BA-A474-3707-7F5F-0DBFC0DB74E6}"/>
              </a:ext>
            </a:extLst>
          </p:cNvPr>
          <p:cNvPicPr>
            <a:picLocks noChangeAspect="1"/>
          </p:cNvPicPr>
          <p:nvPr/>
        </p:nvPicPr>
        <p:blipFill rotWithShape="1">
          <a:blip r:embed="rId2">
            <a:duotone>
              <a:schemeClr val="bg2">
                <a:shade val="45000"/>
                <a:satMod val="135000"/>
              </a:schemeClr>
              <a:prstClr val="white"/>
            </a:duotone>
          </a:blip>
          <a:srcRect b="625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1E99BF-A590-EA5D-0AB7-EAD19A45198E}"/>
              </a:ext>
            </a:extLst>
          </p:cNvPr>
          <p:cNvSpPr>
            <a:spLocks noGrp="1"/>
          </p:cNvSpPr>
          <p:nvPr>
            <p:ph type="title"/>
          </p:nvPr>
        </p:nvSpPr>
        <p:spPr>
          <a:xfrm>
            <a:off x="838200" y="365125"/>
            <a:ext cx="10515600" cy="1325563"/>
          </a:xfrm>
        </p:spPr>
        <p:txBody>
          <a:bodyPr>
            <a:normAutofit/>
          </a:bodyPr>
          <a:lstStyle/>
          <a:p>
            <a:r>
              <a:rPr lang="en-GB" dirty="0"/>
              <a:t>What is a SWOT analysis</a:t>
            </a:r>
          </a:p>
        </p:txBody>
      </p:sp>
      <p:graphicFrame>
        <p:nvGraphicFramePr>
          <p:cNvPr id="5" name="Content Placeholder 2">
            <a:extLst>
              <a:ext uri="{FF2B5EF4-FFF2-40B4-BE49-F238E27FC236}">
                <a16:creationId xmlns:a16="http://schemas.microsoft.com/office/drawing/2014/main" id="{F04CE0AD-DBCB-F807-D07E-1EED1A1F50E5}"/>
              </a:ext>
            </a:extLst>
          </p:cNvPr>
          <p:cNvGraphicFramePr>
            <a:graphicFrameLocks noGrp="1"/>
          </p:cNvGraphicFramePr>
          <p:nvPr>
            <p:ph idx="1"/>
            <p:extLst>
              <p:ext uri="{D42A27DB-BD31-4B8C-83A1-F6EECF244321}">
                <p14:modId xmlns:p14="http://schemas.microsoft.com/office/powerpoint/2010/main" val="208904282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6100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C88BD7E-0782-2324-4B43-87D38ABE1EB1}"/>
              </a:ext>
            </a:extLst>
          </p:cNvPr>
          <p:cNvPicPr>
            <a:picLocks noChangeAspect="1"/>
          </p:cNvPicPr>
          <p:nvPr/>
        </p:nvPicPr>
        <p:blipFill rotWithShape="1">
          <a:blip r:embed="rId2">
            <a:duotone>
              <a:schemeClr val="bg2">
                <a:shade val="45000"/>
                <a:satMod val="135000"/>
              </a:schemeClr>
              <a:prstClr val="white"/>
            </a:duotone>
          </a:blip>
          <a:srcRect t="1573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F87A8C-DBA5-F730-DD5B-0A369C435178}"/>
              </a:ext>
            </a:extLst>
          </p:cNvPr>
          <p:cNvSpPr>
            <a:spLocks noGrp="1"/>
          </p:cNvSpPr>
          <p:nvPr>
            <p:ph type="title"/>
          </p:nvPr>
        </p:nvSpPr>
        <p:spPr>
          <a:xfrm>
            <a:off x="838200" y="365125"/>
            <a:ext cx="10515600" cy="1325563"/>
          </a:xfrm>
        </p:spPr>
        <p:txBody>
          <a:bodyPr>
            <a:normAutofit/>
          </a:bodyPr>
          <a:lstStyle/>
          <a:p>
            <a:r>
              <a:rPr lang="en-GB" dirty="0"/>
              <a:t>SWOT analysis first step in personal development.</a:t>
            </a:r>
          </a:p>
        </p:txBody>
      </p:sp>
      <p:graphicFrame>
        <p:nvGraphicFramePr>
          <p:cNvPr id="5" name="Content Placeholder 2">
            <a:extLst>
              <a:ext uri="{FF2B5EF4-FFF2-40B4-BE49-F238E27FC236}">
                <a16:creationId xmlns:a16="http://schemas.microsoft.com/office/drawing/2014/main" id="{1FD292EC-95E0-E9CE-EE14-6D841E6C491E}"/>
              </a:ext>
            </a:extLst>
          </p:cNvPr>
          <p:cNvGraphicFramePr>
            <a:graphicFrameLocks noGrp="1"/>
          </p:cNvGraphicFramePr>
          <p:nvPr>
            <p:ph idx="1"/>
            <p:extLst>
              <p:ext uri="{D42A27DB-BD31-4B8C-83A1-F6EECF244321}">
                <p14:modId xmlns:p14="http://schemas.microsoft.com/office/powerpoint/2010/main" val="31375099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4024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E29F28-0DB4-C964-AF09-849CA7407781}"/>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600">
                <a:solidFill>
                  <a:srgbClr val="FFFFFF"/>
                </a:solidFill>
              </a:rPr>
              <a:t>As the saying goes</a:t>
            </a: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ext, nature, night sky&#10;&#10;Description automatically generated">
            <a:extLst>
              <a:ext uri="{FF2B5EF4-FFF2-40B4-BE49-F238E27FC236}">
                <a16:creationId xmlns:a16="http://schemas.microsoft.com/office/drawing/2014/main" id="{D57848CC-3CE1-CCA9-6A8D-B3DEB41944C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004" r="7254" b="-1"/>
          <a:stretch/>
        </p:blipFill>
        <p:spPr>
          <a:xfrm>
            <a:off x="976251" y="942538"/>
            <a:ext cx="7163222" cy="4808332"/>
          </a:xfrm>
          <a:prstGeom prst="rect">
            <a:avLst/>
          </a:prstGeom>
          <a:effectLst/>
        </p:spPr>
      </p:pic>
    </p:spTree>
    <p:extLst>
      <p:ext uri="{BB962C8B-B14F-4D97-AF65-F5344CB8AC3E}">
        <p14:creationId xmlns:p14="http://schemas.microsoft.com/office/powerpoint/2010/main" val="714698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E3CAE2-5FA3-5245-3035-5195D6D37A66}"/>
              </a:ext>
            </a:extLst>
          </p:cNvPr>
          <p:cNvSpPr>
            <a:spLocks noGrp="1"/>
          </p:cNvSpPr>
          <p:nvPr>
            <p:ph type="title"/>
          </p:nvPr>
        </p:nvSpPr>
        <p:spPr>
          <a:xfrm>
            <a:off x="838200" y="631825"/>
            <a:ext cx="10515600" cy="1325563"/>
          </a:xfrm>
        </p:spPr>
        <p:txBody>
          <a:bodyPr>
            <a:normAutofit/>
          </a:bodyPr>
          <a:lstStyle/>
          <a:p>
            <a:r>
              <a:rPr lang="en-US" b="0" i="0">
                <a:effectLst/>
                <a:latin typeface="Abril Fatface" panose="020B0604020202020204" pitchFamily="2" charset="0"/>
              </a:rPr>
              <a:t>What is Personal SWOT Analysis?</a:t>
            </a:r>
            <a:br>
              <a:rPr lang="en-US" b="0" i="0">
                <a:effectLst/>
                <a:latin typeface="Abril Fatface" panose="020B0604020202020204" pitchFamily="2" charset="0"/>
              </a:rPr>
            </a:br>
            <a:endParaRPr lang="en-GB" dirty="0"/>
          </a:p>
        </p:txBody>
      </p:sp>
      <p:sp>
        <p:nvSpPr>
          <p:cNvPr id="3" name="Content Placeholder 2">
            <a:extLst>
              <a:ext uri="{FF2B5EF4-FFF2-40B4-BE49-F238E27FC236}">
                <a16:creationId xmlns:a16="http://schemas.microsoft.com/office/drawing/2014/main" id="{76EC9B44-A858-E219-DC72-B4B2A4C7FE1C}"/>
              </a:ext>
            </a:extLst>
          </p:cNvPr>
          <p:cNvSpPr>
            <a:spLocks noGrp="1"/>
          </p:cNvSpPr>
          <p:nvPr>
            <p:ph idx="1"/>
          </p:nvPr>
        </p:nvSpPr>
        <p:spPr>
          <a:xfrm>
            <a:off x="838200" y="2057400"/>
            <a:ext cx="10515600" cy="3871762"/>
          </a:xfrm>
        </p:spPr>
        <p:txBody>
          <a:bodyPr>
            <a:normAutofit/>
          </a:bodyPr>
          <a:lstStyle/>
          <a:p>
            <a:r>
              <a:rPr lang="en-US" sz="2400" b="0" i="0">
                <a:effectLst/>
                <a:latin typeface="Zona Proregular"/>
              </a:rPr>
              <a:t>It is an exercise in self-introspection to help you understand yourself better. You get to know your;</a:t>
            </a:r>
          </a:p>
          <a:p>
            <a:pPr>
              <a:buFont typeface="Arial" panose="020B0604020202020204" pitchFamily="34" charset="0"/>
              <a:buChar char="•"/>
            </a:pPr>
            <a:r>
              <a:rPr lang="en-US" sz="2400" b="1" i="0">
                <a:effectLst/>
                <a:latin typeface="Zona Pro"/>
              </a:rPr>
              <a:t>Strengths:</a:t>
            </a:r>
            <a:r>
              <a:rPr lang="en-US" sz="2400" b="0" i="0">
                <a:effectLst/>
                <a:latin typeface="Zona Proregular"/>
              </a:rPr>
              <a:t> the things you are good it, that separate you from others.</a:t>
            </a:r>
          </a:p>
          <a:p>
            <a:pPr>
              <a:buFont typeface="Arial" panose="020B0604020202020204" pitchFamily="34" charset="0"/>
              <a:buChar char="•"/>
            </a:pPr>
            <a:r>
              <a:rPr lang="en-US" sz="2400" b="1" i="0">
                <a:effectLst/>
                <a:latin typeface="Zona Pro"/>
              </a:rPr>
              <a:t>Weaknesses: </a:t>
            </a:r>
            <a:r>
              <a:rPr lang="en-US" sz="2400" b="0" i="0">
                <a:effectLst/>
                <a:latin typeface="Zona Proregular"/>
              </a:rPr>
              <a:t>the things that need improvement, that stop you from exploring your full potential</a:t>
            </a:r>
          </a:p>
          <a:p>
            <a:pPr>
              <a:buFont typeface="Arial" panose="020B0604020202020204" pitchFamily="34" charset="0"/>
              <a:buChar char="•"/>
            </a:pPr>
            <a:r>
              <a:rPr lang="en-US" sz="2400" b="1" i="0">
                <a:effectLst/>
                <a:latin typeface="Zona Pro"/>
              </a:rPr>
              <a:t>Opportunities: </a:t>
            </a:r>
            <a:r>
              <a:rPr lang="en-US" sz="2400" b="0" i="0">
                <a:effectLst/>
                <a:latin typeface="Zona Proregular"/>
              </a:rPr>
              <a:t>Areas/ Chances that can make you potentially thrive</a:t>
            </a:r>
          </a:p>
          <a:p>
            <a:pPr>
              <a:buFont typeface="Arial" panose="020B0604020202020204" pitchFamily="34" charset="0"/>
              <a:buChar char="•"/>
            </a:pPr>
            <a:r>
              <a:rPr lang="en-US" sz="2400" b="1" i="0">
                <a:effectLst/>
                <a:latin typeface="Zona Pro"/>
              </a:rPr>
              <a:t>Threats:</a:t>
            </a:r>
            <a:r>
              <a:rPr lang="en-US" sz="2400" b="0" i="0">
                <a:effectLst/>
                <a:latin typeface="Zona Proregular"/>
              </a:rPr>
              <a:t> Elements that are potentially harmful to you or distracting you.</a:t>
            </a:r>
          </a:p>
          <a:p>
            <a:r>
              <a:rPr lang="en-US" sz="2400" b="0" i="0">
                <a:effectLst/>
                <a:latin typeface="Zona Proregular"/>
              </a:rPr>
              <a:t>In your introspection, you also take into account, in addition to your professional skills, your soft skills, emotional components and inter-personal skills.</a:t>
            </a:r>
          </a:p>
          <a:p>
            <a:endParaRPr lang="en-GB" sz="2400"/>
          </a:p>
        </p:txBody>
      </p:sp>
    </p:spTree>
    <p:extLst>
      <p:ext uri="{BB962C8B-B14F-4D97-AF65-F5344CB8AC3E}">
        <p14:creationId xmlns:p14="http://schemas.microsoft.com/office/powerpoint/2010/main" val="3601586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920950-FD8B-DBB0-0327-A0C186CBD995}"/>
              </a:ext>
            </a:extLst>
          </p:cNvPr>
          <p:cNvSpPr>
            <a:spLocks noGrp="1"/>
          </p:cNvSpPr>
          <p:nvPr>
            <p:ph type="title"/>
          </p:nvPr>
        </p:nvSpPr>
        <p:spPr>
          <a:xfrm>
            <a:off x="838200" y="631825"/>
            <a:ext cx="10515600" cy="1325563"/>
          </a:xfrm>
        </p:spPr>
        <p:txBody>
          <a:bodyPr>
            <a:normAutofit/>
          </a:bodyPr>
          <a:lstStyle/>
          <a:p>
            <a:r>
              <a:rPr lang="en-US" b="0" i="0">
                <a:effectLst/>
                <a:latin typeface="Abril Fatface" panose="02000503000000020003" pitchFamily="2" charset="0"/>
              </a:rPr>
              <a:t>When to do a personal SWOT?</a:t>
            </a:r>
            <a:br>
              <a:rPr lang="en-US" b="0" i="0">
                <a:effectLst/>
                <a:latin typeface="Abril Fatface" panose="02000503000000020003" pitchFamily="2" charset="0"/>
              </a:rPr>
            </a:br>
            <a:endParaRPr lang="en-GB" dirty="0"/>
          </a:p>
        </p:txBody>
      </p:sp>
      <p:sp>
        <p:nvSpPr>
          <p:cNvPr id="3" name="Content Placeholder 2">
            <a:extLst>
              <a:ext uri="{FF2B5EF4-FFF2-40B4-BE49-F238E27FC236}">
                <a16:creationId xmlns:a16="http://schemas.microsoft.com/office/drawing/2014/main" id="{FC7CDF1B-B6A2-D584-66B9-318357292712}"/>
              </a:ext>
            </a:extLst>
          </p:cNvPr>
          <p:cNvSpPr>
            <a:spLocks noGrp="1"/>
          </p:cNvSpPr>
          <p:nvPr>
            <p:ph idx="1"/>
          </p:nvPr>
        </p:nvSpPr>
        <p:spPr>
          <a:xfrm>
            <a:off x="838200" y="2057400"/>
            <a:ext cx="10515600" cy="3871762"/>
          </a:xfrm>
        </p:spPr>
        <p:txBody>
          <a:bodyPr>
            <a:normAutofit/>
          </a:bodyPr>
          <a:lstStyle/>
          <a:p>
            <a:r>
              <a:rPr lang="en-US" sz="2400" b="0" i="0">
                <a:effectLst/>
                <a:latin typeface="Zona Proregular"/>
              </a:rPr>
              <a:t>You can do it at any point in your like to keep tabs on how you are doing. Ideally, you need to do a personal SWOT analysis before making a big life change. Before changing careers, before an interview or choosing courses or colleges, a personal SWOT analysis will give you a better sense of who you are.</a:t>
            </a:r>
          </a:p>
          <a:p>
            <a:pPr marL="0" indent="0">
              <a:buNone/>
            </a:pPr>
            <a:br>
              <a:rPr lang="en-US" sz="2400"/>
            </a:br>
            <a:endParaRPr lang="en-GB" sz="2400"/>
          </a:p>
        </p:txBody>
      </p:sp>
    </p:spTree>
    <p:extLst>
      <p:ext uri="{BB962C8B-B14F-4D97-AF65-F5344CB8AC3E}">
        <p14:creationId xmlns:p14="http://schemas.microsoft.com/office/powerpoint/2010/main" val="3964141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F4851C-4544-8164-2EE0-9612FF09A35A}"/>
              </a:ext>
            </a:extLst>
          </p:cNvPr>
          <p:cNvSpPr>
            <a:spLocks noGrp="1"/>
          </p:cNvSpPr>
          <p:nvPr>
            <p:ph type="title"/>
          </p:nvPr>
        </p:nvSpPr>
        <p:spPr>
          <a:xfrm>
            <a:off x="838200" y="631825"/>
            <a:ext cx="10515600" cy="1325563"/>
          </a:xfrm>
        </p:spPr>
        <p:txBody>
          <a:bodyPr>
            <a:normAutofit/>
          </a:bodyPr>
          <a:lstStyle/>
          <a:p>
            <a:r>
              <a:rPr lang="en-US" b="0" i="0">
                <a:effectLst/>
                <a:latin typeface="Zona Pro"/>
              </a:rPr>
              <a:t>How to go about it?</a:t>
            </a:r>
            <a:br>
              <a:rPr lang="en-US"/>
            </a:br>
            <a:endParaRPr lang="en-GB" dirty="0"/>
          </a:p>
        </p:txBody>
      </p:sp>
      <p:sp>
        <p:nvSpPr>
          <p:cNvPr id="3" name="Content Placeholder 2">
            <a:extLst>
              <a:ext uri="{FF2B5EF4-FFF2-40B4-BE49-F238E27FC236}">
                <a16:creationId xmlns:a16="http://schemas.microsoft.com/office/drawing/2014/main" id="{49615B28-989C-588D-2809-0A80CAB2D7A2}"/>
              </a:ext>
            </a:extLst>
          </p:cNvPr>
          <p:cNvSpPr>
            <a:spLocks noGrp="1"/>
          </p:cNvSpPr>
          <p:nvPr>
            <p:ph idx="1"/>
          </p:nvPr>
        </p:nvSpPr>
        <p:spPr>
          <a:xfrm>
            <a:off x="838200" y="2057400"/>
            <a:ext cx="10515600" cy="3871762"/>
          </a:xfrm>
        </p:spPr>
        <p:txBody>
          <a:bodyPr>
            <a:normAutofit/>
          </a:bodyPr>
          <a:lstStyle/>
          <a:p>
            <a:pPr>
              <a:buFont typeface="Arial" panose="020B0604020202020204" pitchFamily="34" charset="0"/>
              <a:buChar char="•"/>
            </a:pPr>
            <a:r>
              <a:rPr lang="en-US" sz="2000" b="1" i="0">
                <a:effectLst/>
                <a:latin typeface="Zona Pro"/>
              </a:rPr>
              <a:t>The Strengths:</a:t>
            </a:r>
          </a:p>
          <a:p>
            <a:pPr>
              <a:buFont typeface="Arial" panose="020B0604020202020204" pitchFamily="34" charset="0"/>
              <a:buChar char="•"/>
            </a:pPr>
            <a:r>
              <a:rPr lang="en-US" sz="2000" b="0" i="0">
                <a:effectLst/>
                <a:latin typeface="Zona Proregular"/>
              </a:rPr>
              <a:t>This is usually the easiest place to begin. It fills you with positivity and makes you feel good about the whole exercise. You look for the things that you are good at and something that makes you special. Do not underestimate any of your strengths. If you are finding it difficult to list them out, here’s a set of hints that can guide you to the answers:</a:t>
            </a:r>
          </a:p>
          <a:p>
            <a:pPr marL="742950" lvl="1" indent="-285750">
              <a:buFont typeface="Arial" panose="020B0604020202020204" pitchFamily="34" charset="0"/>
              <a:buChar char="•"/>
            </a:pPr>
            <a:r>
              <a:rPr lang="en-US" sz="2000" b="0" i="0">
                <a:effectLst/>
                <a:latin typeface="Zona Proregular"/>
              </a:rPr>
              <a:t>The things you consider your biggest successes</a:t>
            </a:r>
          </a:p>
          <a:p>
            <a:pPr marL="742950" lvl="1" indent="-285750">
              <a:buFont typeface="Arial" panose="020B0604020202020204" pitchFamily="34" charset="0"/>
              <a:buChar char="•"/>
            </a:pPr>
            <a:r>
              <a:rPr lang="en-US" sz="2000" b="0" i="0">
                <a:effectLst/>
                <a:latin typeface="Zona Proregular"/>
              </a:rPr>
              <a:t>Your degrees and qualifications</a:t>
            </a:r>
          </a:p>
          <a:p>
            <a:pPr marL="742950" lvl="1" indent="-285750">
              <a:buFont typeface="Arial" panose="020B0604020202020204" pitchFamily="34" charset="0"/>
              <a:buChar char="•"/>
            </a:pPr>
            <a:r>
              <a:rPr lang="en-US" sz="2000" b="0" i="0">
                <a:effectLst/>
                <a:latin typeface="Zona Proregular"/>
              </a:rPr>
              <a:t>Other knowledge-based skills (tech skills, for instance)</a:t>
            </a:r>
          </a:p>
          <a:p>
            <a:pPr marL="742950" lvl="1" indent="-285750">
              <a:buFont typeface="Arial" panose="020B0604020202020204" pitchFamily="34" charset="0"/>
              <a:buChar char="•"/>
            </a:pPr>
            <a:r>
              <a:rPr lang="en-US" sz="2000" b="0" i="0">
                <a:effectLst/>
                <a:latin typeface="Zona Proregular"/>
              </a:rPr>
              <a:t>Values, Soft-skills, personality traits (leadership, honesty, empathy, etc.) that define you</a:t>
            </a:r>
          </a:p>
          <a:p>
            <a:pPr marL="742950" lvl="1" indent="-285750">
              <a:buFont typeface="Arial" panose="020B0604020202020204" pitchFamily="34" charset="0"/>
              <a:buChar char="•"/>
            </a:pPr>
            <a:r>
              <a:rPr lang="en-US" sz="2000" b="0" i="0">
                <a:effectLst/>
                <a:latin typeface="Zona Proregular"/>
              </a:rPr>
              <a:t>Independent projects that you have taken up and completed</a:t>
            </a:r>
          </a:p>
          <a:p>
            <a:pPr marL="742950" lvl="1" indent="-285750">
              <a:buFont typeface="Arial" panose="020B0604020202020204" pitchFamily="34" charset="0"/>
              <a:buChar char="•"/>
            </a:pPr>
            <a:r>
              <a:rPr lang="en-US" sz="2000" b="0" i="0">
                <a:effectLst/>
                <a:latin typeface="Zona Proregular"/>
              </a:rPr>
              <a:t>What your trusted friends and family feel about you</a:t>
            </a:r>
          </a:p>
          <a:p>
            <a:endParaRPr lang="en-GB" sz="2000"/>
          </a:p>
        </p:txBody>
      </p:sp>
    </p:spTree>
    <p:extLst>
      <p:ext uri="{BB962C8B-B14F-4D97-AF65-F5344CB8AC3E}">
        <p14:creationId xmlns:p14="http://schemas.microsoft.com/office/powerpoint/2010/main" val="1690944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08C983-1A51-A57F-B2A7-F67B3909B503}"/>
              </a:ext>
            </a:extLst>
          </p:cNvPr>
          <p:cNvSpPr>
            <a:spLocks noGrp="1"/>
          </p:cNvSpPr>
          <p:nvPr>
            <p:ph type="title"/>
          </p:nvPr>
        </p:nvSpPr>
        <p:spPr>
          <a:xfrm>
            <a:off x="838200" y="631825"/>
            <a:ext cx="10515600" cy="1325563"/>
          </a:xfrm>
        </p:spPr>
        <p:txBody>
          <a:bodyPr>
            <a:normAutofit/>
          </a:bodyPr>
          <a:lstStyle/>
          <a:p>
            <a:r>
              <a:rPr lang="en-GB" dirty="0"/>
              <a:t>The weaknesses</a:t>
            </a:r>
          </a:p>
        </p:txBody>
      </p:sp>
      <p:sp>
        <p:nvSpPr>
          <p:cNvPr id="3" name="Content Placeholder 2">
            <a:extLst>
              <a:ext uri="{FF2B5EF4-FFF2-40B4-BE49-F238E27FC236}">
                <a16:creationId xmlns:a16="http://schemas.microsoft.com/office/drawing/2014/main" id="{688BD88C-EEC9-A5A3-C99F-990AD4A4189C}"/>
              </a:ext>
            </a:extLst>
          </p:cNvPr>
          <p:cNvSpPr>
            <a:spLocks noGrp="1"/>
          </p:cNvSpPr>
          <p:nvPr>
            <p:ph idx="1"/>
          </p:nvPr>
        </p:nvSpPr>
        <p:spPr>
          <a:xfrm>
            <a:off x="838200" y="2057400"/>
            <a:ext cx="10515600" cy="3871762"/>
          </a:xfrm>
        </p:spPr>
        <p:txBody>
          <a:bodyPr>
            <a:normAutofit/>
          </a:bodyPr>
          <a:lstStyle/>
          <a:p>
            <a:r>
              <a:rPr lang="en-US" sz="2400" b="0" i="0">
                <a:effectLst/>
                <a:latin typeface="Zona Proregular"/>
              </a:rPr>
              <a:t>This is slightly harder to put down, but is integral to the process. Not knowing your weaknesses can blindside you in an interview or in the middle of a job. This is for your eyes only, so be as honest as you can.</a:t>
            </a:r>
          </a:p>
          <a:p>
            <a:pPr>
              <a:buFont typeface="Arial" panose="020B0604020202020204" pitchFamily="34" charset="0"/>
              <a:buChar char="•"/>
            </a:pPr>
            <a:r>
              <a:rPr lang="en-US" sz="2400" b="0" i="0">
                <a:effectLst/>
                <a:latin typeface="Zona Proregular"/>
              </a:rPr>
              <a:t>The times you have made mistakes</a:t>
            </a:r>
          </a:p>
          <a:p>
            <a:pPr>
              <a:buFont typeface="Arial" panose="020B0604020202020204" pitchFamily="34" charset="0"/>
              <a:buChar char="•"/>
            </a:pPr>
            <a:r>
              <a:rPr lang="en-US" sz="2400" b="0" i="0">
                <a:effectLst/>
                <a:latin typeface="Zona Proregular"/>
              </a:rPr>
              <a:t>Qualifications you are missing</a:t>
            </a:r>
          </a:p>
          <a:p>
            <a:pPr>
              <a:buFont typeface="Arial" panose="020B0604020202020204" pitchFamily="34" charset="0"/>
              <a:buChar char="•"/>
            </a:pPr>
            <a:r>
              <a:rPr lang="en-US" sz="2400" b="0" i="0">
                <a:effectLst/>
                <a:latin typeface="Zona Proregular"/>
              </a:rPr>
              <a:t>The things/ tasks you usually avoid</a:t>
            </a:r>
          </a:p>
          <a:p>
            <a:pPr>
              <a:buFont typeface="Arial" panose="020B0604020202020204" pitchFamily="34" charset="0"/>
              <a:buChar char="•"/>
            </a:pPr>
            <a:r>
              <a:rPr lang="en-US" sz="2400" b="0" i="0">
                <a:effectLst/>
                <a:latin typeface="Zona Proregular"/>
              </a:rPr>
              <a:t>Your vices</a:t>
            </a:r>
          </a:p>
          <a:p>
            <a:pPr>
              <a:buFont typeface="Arial" panose="020B0604020202020204" pitchFamily="34" charset="0"/>
              <a:buChar char="•"/>
            </a:pPr>
            <a:r>
              <a:rPr lang="en-US" sz="2400" b="0" i="0">
                <a:effectLst/>
                <a:latin typeface="Zona Proregular"/>
              </a:rPr>
              <a:t>The instances where people have complained about you (validly, of course)</a:t>
            </a:r>
          </a:p>
          <a:p>
            <a:pPr>
              <a:buFont typeface="Arial" panose="020B0604020202020204" pitchFamily="34" charset="0"/>
              <a:buChar char="•"/>
            </a:pPr>
            <a:r>
              <a:rPr lang="en-US" sz="2400">
                <a:latin typeface="Zona Proregular"/>
              </a:rPr>
              <a:t>Imposter syndrome</a:t>
            </a:r>
            <a:endParaRPr lang="en-US" sz="2400" b="0" i="0">
              <a:effectLst/>
              <a:latin typeface="Zona Proregular"/>
            </a:endParaRPr>
          </a:p>
          <a:p>
            <a:endParaRPr lang="en-GB" sz="2400"/>
          </a:p>
        </p:txBody>
      </p:sp>
    </p:spTree>
    <p:extLst>
      <p:ext uri="{BB962C8B-B14F-4D97-AF65-F5344CB8AC3E}">
        <p14:creationId xmlns:p14="http://schemas.microsoft.com/office/powerpoint/2010/main" val="3951141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EFC509-7A5A-50A7-9068-97790A2B756B}"/>
              </a:ext>
            </a:extLst>
          </p:cNvPr>
          <p:cNvSpPr>
            <a:spLocks noGrp="1"/>
          </p:cNvSpPr>
          <p:nvPr>
            <p:ph type="title"/>
          </p:nvPr>
        </p:nvSpPr>
        <p:spPr>
          <a:xfrm>
            <a:off x="838200" y="631825"/>
            <a:ext cx="10515600" cy="1325563"/>
          </a:xfrm>
        </p:spPr>
        <p:txBody>
          <a:bodyPr>
            <a:normAutofit/>
          </a:bodyPr>
          <a:lstStyle/>
          <a:p>
            <a:r>
              <a:rPr lang="en-GB" dirty="0"/>
              <a:t>Opportunities </a:t>
            </a:r>
          </a:p>
        </p:txBody>
      </p:sp>
      <p:sp>
        <p:nvSpPr>
          <p:cNvPr id="3" name="Content Placeholder 2">
            <a:extLst>
              <a:ext uri="{FF2B5EF4-FFF2-40B4-BE49-F238E27FC236}">
                <a16:creationId xmlns:a16="http://schemas.microsoft.com/office/drawing/2014/main" id="{7DECB045-693F-86AB-7C92-3998DAC8F4F6}"/>
              </a:ext>
            </a:extLst>
          </p:cNvPr>
          <p:cNvSpPr>
            <a:spLocks noGrp="1"/>
          </p:cNvSpPr>
          <p:nvPr>
            <p:ph idx="1"/>
          </p:nvPr>
        </p:nvSpPr>
        <p:spPr>
          <a:xfrm>
            <a:off x="838200" y="2057400"/>
            <a:ext cx="10515600" cy="3871762"/>
          </a:xfrm>
        </p:spPr>
        <p:txBody>
          <a:bodyPr>
            <a:normAutofit/>
          </a:bodyPr>
          <a:lstStyle/>
          <a:p>
            <a:r>
              <a:rPr lang="en-US" sz="2400" b="0" i="0">
                <a:effectLst/>
                <a:latin typeface="Zona Proregular"/>
              </a:rPr>
              <a:t>Your list of opportunities will depend on why you are doing the analysis. If you are looking for new work opportunities, then those specific opportunities is what you will look for.</a:t>
            </a:r>
          </a:p>
          <a:p>
            <a:pPr>
              <a:buFont typeface="Arial" panose="020B0604020202020204" pitchFamily="34" charset="0"/>
              <a:buChar char="•"/>
            </a:pPr>
            <a:r>
              <a:rPr lang="en-US" sz="2400" b="0" i="0">
                <a:effectLst/>
                <a:latin typeface="Zona Proregular"/>
              </a:rPr>
              <a:t>our list of opportunities will depend on why you are doing the analysis. If you are looking for new work opportunities, then those specific opportunities is what you will look for. Your list of opportunities must ultimately build towards the reaching of your goal, whether it is jobs, education or personal life choices.</a:t>
            </a:r>
          </a:p>
          <a:p>
            <a:pPr>
              <a:buFont typeface="Arial" panose="020B0604020202020204" pitchFamily="34" charset="0"/>
              <a:buChar char="•"/>
            </a:pPr>
            <a:r>
              <a:rPr lang="en-US" sz="2400" b="0" i="0">
                <a:effectLst/>
                <a:latin typeface="Zona Proregular"/>
              </a:rPr>
              <a:t>You look for opportunities that will develop your potential, the kind of courses that you will be good at, the networking who can help you with it and so on…</a:t>
            </a:r>
          </a:p>
          <a:p>
            <a:endParaRPr lang="en-GB" sz="2400"/>
          </a:p>
        </p:txBody>
      </p:sp>
    </p:spTree>
    <p:extLst>
      <p:ext uri="{BB962C8B-B14F-4D97-AF65-F5344CB8AC3E}">
        <p14:creationId xmlns:p14="http://schemas.microsoft.com/office/powerpoint/2010/main" val="2525984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F496EA-F567-F0DA-2CAA-ECEB8EBCA08A}"/>
              </a:ext>
            </a:extLst>
          </p:cNvPr>
          <p:cNvSpPr>
            <a:spLocks noGrp="1"/>
          </p:cNvSpPr>
          <p:nvPr>
            <p:ph type="title"/>
          </p:nvPr>
        </p:nvSpPr>
        <p:spPr>
          <a:xfrm>
            <a:off x="838200" y="631825"/>
            <a:ext cx="10515600" cy="1325563"/>
          </a:xfrm>
        </p:spPr>
        <p:txBody>
          <a:bodyPr>
            <a:normAutofit/>
          </a:bodyPr>
          <a:lstStyle/>
          <a:p>
            <a:r>
              <a:rPr lang="en-GB" dirty="0"/>
              <a:t>Threats</a:t>
            </a:r>
          </a:p>
        </p:txBody>
      </p:sp>
      <p:sp>
        <p:nvSpPr>
          <p:cNvPr id="3" name="Content Placeholder 2">
            <a:extLst>
              <a:ext uri="{FF2B5EF4-FFF2-40B4-BE49-F238E27FC236}">
                <a16:creationId xmlns:a16="http://schemas.microsoft.com/office/drawing/2014/main" id="{296C371A-29F2-B535-3674-A8C76B0E3D04}"/>
              </a:ext>
            </a:extLst>
          </p:cNvPr>
          <p:cNvSpPr>
            <a:spLocks noGrp="1"/>
          </p:cNvSpPr>
          <p:nvPr>
            <p:ph idx="1"/>
          </p:nvPr>
        </p:nvSpPr>
        <p:spPr>
          <a:xfrm>
            <a:off x="838200" y="2057400"/>
            <a:ext cx="10515600" cy="3871762"/>
          </a:xfrm>
        </p:spPr>
        <p:txBody>
          <a:bodyPr>
            <a:normAutofit/>
          </a:bodyPr>
          <a:lstStyle/>
          <a:p>
            <a:r>
              <a:rPr lang="en-US" sz="2400" b="0" i="0">
                <a:effectLst/>
                <a:latin typeface="Zona Proregular"/>
              </a:rPr>
              <a:t>In a business analysis, threats usually refer to competitors. However, when you are doing a personal analysis, you look for those who exacerbate your weaknesses or act as a hindrance in achieving your goals.</a:t>
            </a:r>
          </a:p>
          <a:p>
            <a:pPr>
              <a:buFont typeface="Arial" panose="020B0604020202020204" pitchFamily="34" charset="0"/>
              <a:buChar char="•"/>
            </a:pPr>
            <a:r>
              <a:rPr lang="en-US" sz="2400" b="0" i="0">
                <a:effectLst/>
                <a:latin typeface="Zona Proregular"/>
              </a:rPr>
              <a:t>Is there someone/ something in your life holding you back?</a:t>
            </a:r>
          </a:p>
          <a:p>
            <a:pPr>
              <a:buFont typeface="Arial" panose="020B0604020202020204" pitchFamily="34" charset="0"/>
              <a:buChar char="•"/>
            </a:pPr>
            <a:r>
              <a:rPr lang="en-US" sz="2400" b="0" i="0">
                <a:effectLst/>
                <a:latin typeface="Zona Proregular"/>
              </a:rPr>
              <a:t>Are there any particular things that drain you out?</a:t>
            </a:r>
          </a:p>
          <a:p>
            <a:pPr>
              <a:buFont typeface="Arial" panose="020B0604020202020204" pitchFamily="34" charset="0"/>
              <a:buChar char="•"/>
            </a:pPr>
            <a:r>
              <a:rPr lang="en-US" sz="2400" b="0" i="0">
                <a:effectLst/>
                <a:latin typeface="Zona Proregular"/>
              </a:rPr>
              <a:t>Are there any personality traits you consider your weakness?</a:t>
            </a:r>
          </a:p>
          <a:p>
            <a:pPr>
              <a:buFont typeface="Arial" panose="020B0604020202020204" pitchFamily="34" charset="0"/>
              <a:buChar char="•"/>
            </a:pPr>
            <a:r>
              <a:rPr lang="en-US" sz="2400" b="0" i="0">
                <a:effectLst/>
                <a:latin typeface="Zona Proregular"/>
              </a:rPr>
              <a:t>Is there any advancement in your field that you are not keeping up with?</a:t>
            </a:r>
          </a:p>
          <a:p>
            <a:endParaRPr lang="en-GB" sz="2400"/>
          </a:p>
        </p:txBody>
      </p:sp>
    </p:spTree>
    <p:extLst>
      <p:ext uri="{BB962C8B-B14F-4D97-AF65-F5344CB8AC3E}">
        <p14:creationId xmlns:p14="http://schemas.microsoft.com/office/powerpoint/2010/main" val="454709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0AEF71-8BDA-3D58-4D93-E3FBA05BC3D3}"/>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Class task please complete a SWOT analysis</a:t>
            </a:r>
          </a:p>
        </p:txBody>
      </p:sp>
      <p:pic>
        <p:nvPicPr>
          <p:cNvPr id="2050" name="Picture 2">
            <a:extLst>
              <a:ext uri="{FF2B5EF4-FFF2-40B4-BE49-F238E27FC236}">
                <a16:creationId xmlns:a16="http://schemas.microsoft.com/office/drawing/2014/main" id="{84168FFB-AAA2-5E1E-941C-8AD0BD51F47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057772" y="961812"/>
            <a:ext cx="5149855" cy="4930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758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EF25DF-D2F6-7874-BA4E-B0CC0DF3A7FC}"/>
              </a:ext>
            </a:extLst>
          </p:cNvPr>
          <p:cNvSpPr>
            <a:spLocks noGrp="1"/>
          </p:cNvSpPr>
          <p:nvPr>
            <p:ph type="title"/>
          </p:nvPr>
        </p:nvSpPr>
        <p:spPr>
          <a:xfrm>
            <a:off x="838200" y="631825"/>
            <a:ext cx="10515600" cy="1325563"/>
          </a:xfrm>
        </p:spPr>
        <p:txBody>
          <a:bodyPr>
            <a:normAutofit/>
          </a:bodyPr>
          <a:lstStyle/>
          <a:p>
            <a:r>
              <a:rPr lang="en-US" b="1" i="0">
                <a:effectLst/>
                <a:latin typeface="Cabin"/>
              </a:rPr>
              <a:t>What is Circle of Influence?</a:t>
            </a:r>
            <a:br>
              <a:rPr lang="en-US" b="1" i="0">
                <a:effectLst/>
                <a:latin typeface="Cabin"/>
              </a:rPr>
            </a:br>
            <a:endParaRPr lang="en-GB" dirty="0"/>
          </a:p>
        </p:txBody>
      </p:sp>
      <p:sp>
        <p:nvSpPr>
          <p:cNvPr id="3" name="Content Placeholder 2">
            <a:extLst>
              <a:ext uri="{FF2B5EF4-FFF2-40B4-BE49-F238E27FC236}">
                <a16:creationId xmlns:a16="http://schemas.microsoft.com/office/drawing/2014/main" id="{27ED561B-6E44-22EF-A4DA-24592A10EA6F}"/>
              </a:ext>
            </a:extLst>
          </p:cNvPr>
          <p:cNvSpPr>
            <a:spLocks noGrp="1"/>
          </p:cNvSpPr>
          <p:nvPr>
            <p:ph idx="1"/>
          </p:nvPr>
        </p:nvSpPr>
        <p:spPr>
          <a:xfrm>
            <a:off x="838200" y="2057400"/>
            <a:ext cx="10515600" cy="3871762"/>
          </a:xfrm>
        </p:spPr>
        <p:txBody>
          <a:bodyPr>
            <a:normAutofit/>
          </a:bodyPr>
          <a:lstStyle/>
          <a:p>
            <a:r>
              <a:rPr lang="en-US" sz="2400" b="0" i="0">
                <a:effectLst/>
                <a:latin typeface="Cabin"/>
              </a:rPr>
              <a:t>Let’s face it, we all have things in our lives and our work that challenge us.</a:t>
            </a:r>
          </a:p>
          <a:p>
            <a:r>
              <a:rPr lang="en-US" sz="2400" b="0" i="0">
                <a:effectLst/>
                <a:latin typeface="Cabin"/>
              </a:rPr>
              <a:t>Back in 1989 Stephen Covey wrote about how to deal with these things by being proactive, in his bestselling book The 7 Habits of Highly Effective People.</a:t>
            </a:r>
          </a:p>
          <a:p>
            <a:r>
              <a:rPr lang="en-US" sz="2400" b="0" i="0">
                <a:effectLst/>
                <a:latin typeface="Cabin"/>
              </a:rPr>
              <a:t>Using this clever tool – called Circle of Influence and Control – Covey created 3 circles:</a:t>
            </a:r>
          </a:p>
          <a:p>
            <a:pPr>
              <a:buFont typeface="Arial" panose="020B0604020202020204" pitchFamily="34" charset="0"/>
              <a:buChar char="•"/>
            </a:pPr>
            <a:r>
              <a:rPr lang="en-US" sz="2400" b="0" i="0">
                <a:effectLst/>
                <a:latin typeface="Cabin"/>
              </a:rPr>
              <a:t>the Circle of Concern</a:t>
            </a:r>
          </a:p>
          <a:p>
            <a:pPr>
              <a:buFont typeface="Arial" panose="020B0604020202020204" pitchFamily="34" charset="0"/>
              <a:buChar char="•"/>
            </a:pPr>
            <a:r>
              <a:rPr lang="en-US" sz="2400" b="0" i="0">
                <a:effectLst/>
                <a:latin typeface="Cabin"/>
              </a:rPr>
              <a:t>the Circle of Control</a:t>
            </a:r>
          </a:p>
          <a:p>
            <a:pPr>
              <a:buFont typeface="Arial" panose="020B0604020202020204" pitchFamily="34" charset="0"/>
              <a:buChar char="•"/>
            </a:pPr>
            <a:r>
              <a:rPr lang="en-US" sz="2400" b="0" i="0">
                <a:effectLst/>
                <a:latin typeface="Cabin"/>
              </a:rPr>
              <a:t>the Circle of Influence</a:t>
            </a:r>
          </a:p>
          <a:p>
            <a:endParaRPr lang="en-GB" sz="2400"/>
          </a:p>
        </p:txBody>
      </p:sp>
    </p:spTree>
    <p:extLst>
      <p:ext uri="{BB962C8B-B14F-4D97-AF65-F5344CB8AC3E}">
        <p14:creationId xmlns:p14="http://schemas.microsoft.com/office/powerpoint/2010/main" val="3076339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C83CB4-3EA1-FF68-666C-4DEBDA4C9B84}"/>
              </a:ext>
            </a:extLst>
          </p:cNvPr>
          <p:cNvSpPr>
            <a:spLocks noGrp="1"/>
          </p:cNvSpPr>
          <p:nvPr>
            <p:ph type="title"/>
          </p:nvPr>
        </p:nvSpPr>
        <p:spPr>
          <a:xfrm>
            <a:off x="838200" y="631825"/>
            <a:ext cx="10515600" cy="1325563"/>
          </a:xfrm>
        </p:spPr>
        <p:txBody>
          <a:bodyPr>
            <a:normAutofit/>
          </a:bodyPr>
          <a:lstStyle/>
          <a:p>
            <a:r>
              <a:rPr lang="en-GB" dirty="0"/>
              <a:t>The Circle of concern</a:t>
            </a:r>
          </a:p>
        </p:txBody>
      </p:sp>
      <p:sp>
        <p:nvSpPr>
          <p:cNvPr id="3" name="Content Placeholder 2">
            <a:extLst>
              <a:ext uri="{FF2B5EF4-FFF2-40B4-BE49-F238E27FC236}">
                <a16:creationId xmlns:a16="http://schemas.microsoft.com/office/drawing/2014/main" id="{1F5AB544-0052-F314-45AF-A79E935E56A6}"/>
              </a:ext>
            </a:extLst>
          </p:cNvPr>
          <p:cNvSpPr>
            <a:spLocks noGrp="1"/>
          </p:cNvSpPr>
          <p:nvPr>
            <p:ph idx="1"/>
          </p:nvPr>
        </p:nvSpPr>
        <p:spPr>
          <a:xfrm>
            <a:off x="838200" y="2057400"/>
            <a:ext cx="10515600" cy="3871762"/>
          </a:xfrm>
        </p:spPr>
        <p:txBody>
          <a:bodyPr>
            <a:normAutofit/>
          </a:bodyPr>
          <a:lstStyle/>
          <a:p>
            <a:r>
              <a:rPr lang="en-US" sz="2400" b="0" i="0">
                <a:effectLst/>
                <a:latin typeface="Cabin"/>
              </a:rPr>
              <a:t>The Circle of Concern includes all the challenges and concerns you have in your work and in your life. The task is to realise which of these things are inside and which outside of your Circle of Control.</a:t>
            </a:r>
          </a:p>
          <a:p>
            <a:r>
              <a:rPr lang="en-US" sz="2400" b="0" i="0">
                <a:effectLst/>
                <a:latin typeface="Cabin"/>
              </a:rPr>
              <a:t>Some things – like the weather, pandemics, the economy – are out of your control, there’s nothing you can do about them. Other things, such as how you respond to certain people, your work performance, and whether you eat healthy or unhealthy food, are totally within your control.</a:t>
            </a:r>
          </a:p>
          <a:p>
            <a:r>
              <a:rPr lang="en-US" sz="2400" b="0" i="0">
                <a:effectLst/>
                <a:latin typeface="Cabin"/>
              </a:rPr>
              <a:t>But perhaps some of the things in your Circle of Concern, that you can’t control directly, are things you can influence.</a:t>
            </a:r>
          </a:p>
          <a:p>
            <a:endParaRPr lang="en-GB" sz="2400"/>
          </a:p>
        </p:txBody>
      </p:sp>
    </p:spTree>
    <p:extLst>
      <p:ext uri="{BB962C8B-B14F-4D97-AF65-F5344CB8AC3E}">
        <p14:creationId xmlns:p14="http://schemas.microsoft.com/office/powerpoint/2010/main" val="1881599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11E19-A189-C01A-698A-6BEC49537DF4}"/>
              </a:ext>
            </a:extLst>
          </p:cNvPr>
          <p:cNvSpPr>
            <a:spLocks noGrp="1"/>
          </p:cNvSpPr>
          <p:nvPr>
            <p:ph type="title"/>
          </p:nvPr>
        </p:nvSpPr>
        <p:spPr>
          <a:xfrm>
            <a:off x="5297762" y="329184"/>
            <a:ext cx="6251110" cy="1783080"/>
          </a:xfrm>
        </p:spPr>
        <p:txBody>
          <a:bodyPr anchor="b">
            <a:normAutofit/>
          </a:bodyPr>
          <a:lstStyle/>
          <a:p>
            <a:r>
              <a:rPr lang="en-GB" sz="5400"/>
              <a:t>The Circle of concern</a:t>
            </a:r>
          </a:p>
        </p:txBody>
      </p:sp>
      <p:pic>
        <p:nvPicPr>
          <p:cNvPr id="5" name="Picture 4">
            <a:extLst>
              <a:ext uri="{FF2B5EF4-FFF2-40B4-BE49-F238E27FC236}">
                <a16:creationId xmlns:a16="http://schemas.microsoft.com/office/drawing/2014/main" id="{52DE07A7-AC73-A498-0777-7B944D7615D1}"/>
              </a:ext>
            </a:extLst>
          </p:cNvPr>
          <p:cNvPicPr>
            <a:picLocks noChangeAspect="1"/>
          </p:cNvPicPr>
          <p:nvPr/>
        </p:nvPicPr>
        <p:blipFill rotWithShape="1">
          <a:blip r:embed="rId2"/>
          <a:srcRect l="6367" r="5543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7B14029-C86A-F65E-AAF3-7BADB6DA0309}"/>
              </a:ext>
            </a:extLst>
          </p:cNvPr>
          <p:cNvSpPr>
            <a:spLocks noGrp="1"/>
          </p:cNvSpPr>
          <p:nvPr>
            <p:ph idx="1"/>
          </p:nvPr>
        </p:nvSpPr>
        <p:spPr>
          <a:xfrm>
            <a:off x="5297762" y="2706624"/>
            <a:ext cx="6251110" cy="3483864"/>
          </a:xfrm>
        </p:spPr>
        <p:txBody>
          <a:bodyPr>
            <a:normAutofit/>
          </a:bodyPr>
          <a:lstStyle/>
          <a:p>
            <a:r>
              <a:rPr lang="en-US" sz="2200" b="0" i="0">
                <a:effectLst/>
                <a:latin typeface="Cabin"/>
              </a:rPr>
              <a:t>Being proactive means acting on what you can control, and working on expanding your </a:t>
            </a:r>
            <a:r>
              <a:rPr lang="en-US" sz="2200" b="0" i="0" u="none" strike="noStrike">
                <a:effectLst/>
                <a:latin typeface="Cabin"/>
              </a:rPr>
              <a:t>Circle of Influence</a:t>
            </a:r>
            <a:r>
              <a:rPr lang="en-US" sz="2200" b="0" i="0">
                <a:effectLst/>
                <a:latin typeface="Cabin"/>
              </a:rPr>
              <a:t>, and doing what you can about them, instead of waiting for things to happen.</a:t>
            </a:r>
          </a:p>
          <a:p>
            <a:r>
              <a:rPr lang="en-US" sz="2200" b="0" i="0">
                <a:effectLst/>
                <a:latin typeface="Cabin"/>
              </a:rPr>
              <a:t>The tool itself shows you a way to explore how to gain control when you feel like you have none,and discover that you always have more power than you think.</a:t>
            </a:r>
          </a:p>
          <a:p>
            <a:endParaRPr lang="en-GB" sz="2200"/>
          </a:p>
        </p:txBody>
      </p:sp>
    </p:spTree>
    <p:extLst>
      <p:ext uri="{BB962C8B-B14F-4D97-AF65-F5344CB8AC3E}">
        <p14:creationId xmlns:p14="http://schemas.microsoft.com/office/powerpoint/2010/main" val="956432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53DC72-658D-B8DF-0663-AEA10E0FD53E}"/>
              </a:ext>
            </a:extLst>
          </p:cNvPr>
          <p:cNvSpPr>
            <a:spLocks noGrp="1"/>
          </p:cNvSpPr>
          <p:nvPr>
            <p:ph type="title"/>
          </p:nvPr>
        </p:nvSpPr>
        <p:spPr>
          <a:xfrm>
            <a:off x="5297762" y="329184"/>
            <a:ext cx="6251110" cy="1783080"/>
          </a:xfrm>
        </p:spPr>
        <p:txBody>
          <a:bodyPr anchor="b">
            <a:normAutofit/>
          </a:bodyPr>
          <a:lstStyle/>
          <a:p>
            <a:r>
              <a:rPr lang="en-US" sz="3800" b="1" i="0">
                <a:effectLst/>
                <a:latin typeface="Cabin"/>
              </a:rPr>
              <a:t>Circle of Influence – the Do-It-Yourself version</a:t>
            </a:r>
            <a:br>
              <a:rPr lang="en-US" sz="3800" b="1" i="0">
                <a:effectLst/>
                <a:latin typeface="Cabin"/>
              </a:rPr>
            </a:br>
            <a:endParaRPr lang="en-GB" sz="3800"/>
          </a:p>
        </p:txBody>
      </p:sp>
      <p:pic>
        <p:nvPicPr>
          <p:cNvPr id="5" name="Picture 4">
            <a:extLst>
              <a:ext uri="{FF2B5EF4-FFF2-40B4-BE49-F238E27FC236}">
                <a16:creationId xmlns:a16="http://schemas.microsoft.com/office/drawing/2014/main" id="{E786DB98-4538-08D2-2DA9-76972654781F}"/>
              </a:ext>
            </a:extLst>
          </p:cNvPr>
          <p:cNvPicPr>
            <a:picLocks noChangeAspect="1"/>
          </p:cNvPicPr>
          <p:nvPr/>
        </p:nvPicPr>
        <p:blipFill rotWithShape="1">
          <a:blip r:embed="rId2"/>
          <a:srcRect l="33200" r="28600"/>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A2399C-2F7C-2A9D-2ED4-8CE25A251D6B}"/>
              </a:ext>
            </a:extLst>
          </p:cNvPr>
          <p:cNvSpPr>
            <a:spLocks noGrp="1"/>
          </p:cNvSpPr>
          <p:nvPr>
            <p:ph idx="1"/>
          </p:nvPr>
        </p:nvSpPr>
        <p:spPr>
          <a:xfrm>
            <a:off x="5297762" y="2706624"/>
            <a:ext cx="6251110" cy="3483864"/>
          </a:xfrm>
        </p:spPr>
        <p:txBody>
          <a:bodyPr>
            <a:normAutofit/>
          </a:bodyPr>
          <a:lstStyle/>
          <a:p>
            <a:pPr>
              <a:buFont typeface="+mj-lt"/>
              <a:buAutoNum type="arabicPeriod"/>
            </a:pPr>
            <a:endParaRPr lang="en-US" sz="1500" b="0" i="0">
              <a:effectLst/>
              <a:latin typeface="Cabin"/>
            </a:endParaRPr>
          </a:p>
          <a:p>
            <a:pPr marL="742950" lvl="1" indent="-285750">
              <a:buFont typeface="+mj-lt"/>
              <a:buAutoNum type="arabicPeriod"/>
            </a:pPr>
            <a:r>
              <a:rPr lang="en-US" sz="1500" b="0" i="0">
                <a:effectLst/>
                <a:latin typeface="Cabin"/>
              </a:rPr>
              <a:t>On a large sheet of paper, draw a big circle, this is the Circle of Concern.</a:t>
            </a:r>
          </a:p>
          <a:p>
            <a:pPr marL="742950" lvl="1" indent="-285750">
              <a:buFont typeface="+mj-lt"/>
              <a:buAutoNum type="arabicPeriod"/>
            </a:pPr>
            <a:r>
              <a:rPr lang="en-US" sz="1500" b="0" i="0">
                <a:effectLst/>
                <a:latin typeface="Cabin"/>
              </a:rPr>
              <a:t>Get your team members to write their areas of concern on sticky notes, and put them in the circle. There will be lots of things that are of concern to them or are factors that could be affecting how they feel.</a:t>
            </a:r>
          </a:p>
          <a:p>
            <a:pPr marL="742950" lvl="1" indent="-285750">
              <a:buFont typeface="+mj-lt"/>
              <a:buAutoNum type="arabicPeriod"/>
            </a:pPr>
            <a:r>
              <a:rPr lang="en-US" sz="1500" b="0" i="0">
                <a:effectLst/>
                <a:latin typeface="Cabin"/>
              </a:rPr>
              <a:t>When they’re done, draw another smaller circle in the middle of the first circle, this is the Circle of Control. These are the things they can control.</a:t>
            </a:r>
          </a:p>
          <a:p>
            <a:pPr marL="742950" lvl="1" indent="-285750">
              <a:buFont typeface="+mj-lt"/>
              <a:buAutoNum type="arabicPeriod"/>
            </a:pPr>
            <a:r>
              <a:rPr lang="en-US" sz="1500" b="0" i="0">
                <a:effectLst/>
                <a:latin typeface="Cabin"/>
              </a:rPr>
              <a:t>In conversation, move all the sticky notes in the big Circle of Concern that they can actively control, into the middle Circle of Control.</a:t>
            </a:r>
          </a:p>
          <a:p>
            <a:pPr marL="0" indent="0">
              <a:buNone/>
            </a:pPr>
            <a:br>
              <a:rPr lang="en-US" sz="1500"/>
            </a:br>
            <a:endParaRPr lang="en-GB" sz="1500"/>
          </a:p>
        </p:txBody>
      </p:sp>
    </p:spTree>
    <p:extLst>
      <p:ext uri="{BB962C8B-B14F-4D97-AF65-F5344CB8AC3E}">
        <p14:creationId xmlns:p14="http://schemas.microsoft.com/office/powerpoint/2010/main" val="718031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28F92F-A9E3-4335-3448-8C2A9BD57A6E}"/>
              </a:ext>
            </a:extLst>
          </p:cNvPr>
          <p:cNvSpPr>
            <a:spLocks noGrp="1"/>
          </p:cNvSpPr>
          <p:nvPr>
            <p:ph type="title"/>
          </p:nvPr>
        </p:nvSpPr>
        <p:spPr>
          <a:xfrm>
            <a:off x="838200" y="631825"/>
            <a:ext cx="10515600" cy="1325563"/>
          </a:xfrm>
        </p:spPr>
        <p:txBody>
          <a:bodyPr>
            <a:normAutofit/>
          </a:bodyPr>
          <a:lstStyle/>
          <a:p>
            <a:r>
              <a:rPr lang="en-GB" dirty="0"/>
              <a:t>Before you start</a:t>
            </a:r>
          </a:p>
        </p:txBody>
      </p:sp>
      <p:sp>
        <p:nvSpPr>
          <p:cNvPr id="3" name="Content Placeholder 2">
            <a:extLst>
              <a:ext uri="{FF2B5EF4-FFF2-40B4-BE49-F238E27FC236}">
                <a16:creationId xmlns:a16="http://schemas.microsoft.com/office/drawing/2014/main" id="{6E1612A9-1654-74C0-E952-24D2E7EA527E}"/>
              </a:ext>
            </a:extLst>
          </p:cNvPr>
          <p:cNvSpPr>
            <a:spLocks noGrp="1"/>
          </p:cNvSpPr>
          <p:nvPr>
            <p:ph idx="1"/>
          </p:nvPr>
        </p:nvSpPr>
        <p:spPr>
          <a:xfrm>
            <a:off x="838200" y="2057400"/>
            <a:ext cx="10515600" cy="3871762"/>
          </a:xfrm>
        </p:spPr>
        <p:txBody>
          <a:bodyPr>
            <a:normAutofit/>
          </a:bodyPr>
          <a:lstStyle/>
          <a:p>
            <a:pPr>
              <a:buFont typeface="Arial" panose="020B0604020202020204" pitchFamily="34" charset="0"/>
              <a:buChar char="•"/>
            </a:pPr>
            <a:r>
              <a:rPr lang="en-US" sz="2400" b="0" i="0">
                <a:effectLst/>
                <a:latin typeface="Cabin"/>
              </a:rPr>
              <a:t>People usually feel there aren’t many items that they can actively control. They may have a lot of stress and anxiety over the things they’ve written down and will feel they don’t have any control over them. Having no control is alarming.</a:t>
            </a:r>
          </a:p>
          <a:p>
            <a:pPr>
              <a:buFont typeface="Arial" panose="020B0604020202020204" pitchFamily="34" charset="0"/>
              <a:buChar char="•"/>
            </a:pPr>
            <a:r>
              <a:rPr lang="en-US" sz="2400" b="0" i="0">
                <a:effectLst/>
                <a:latin typeface="Cabin"/>
              </a:rPr>
              <a:t>So, draw another circle in between the first two – between the circles of Concern and Control. This is the Circle of Influence.</a:t>
            </a:r>
          </a:p>
          <a:p>
            <a:pPr>
              <a:buFont typeface="Arial" panose="020B0604020202020204" pitchFamily="34" charset="0"/>
              <a:buChar char="•"/>
            </a:pPr>
            <a:r>
              <a:rPr lang="en-US" sz="2400" b="0" i="0">
                <a:effectLst/>
                <a:latin typeface="Cabin"/>
              </a:rPr>
              <a:t>Get team members to look at the ways they could influence some of the things that are out of their control.</a:t>
            </a:r>
          </a:p>
          <a:p>
            <a:pPr>
              <a:buFont typeface="Arial" panose="020B0604020202020204" pitchFamily="34" charset="0"/>
              <a:buChar char="•"/>
            </a:pPr>
            <a:r>
              <a:rPr lang="en-US" sz="2400" b="0" i="0">
                <a:effectLst/>
                <a:latin typeface="Cabin"/>
              </a:rPr>
              <a:t>Maybe they can’t control them, but could they influence them? </a:t>
            </a:r>
            <a:endParaRPr lang="en-GB" sz="2400"/>
          </a:p>
        </p:txBody>
      </p:sp>
    </p:spTree>
    <p:extLst>
      <p:ext uri="{BB962C8B-B14F-4D97-AF65-F5344CB8AC3E}">
        <p14:creationId xmlns:p14="http://schemas.microsoft.com/office/powerpoint/2010/main" val="2559533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7D0F3E-03BC-1F52-5A58-38668F71E1EC}"/>
              </a:ext>
            </a:extLst>
          </p:cNvPr>
          <p:cNvSpPr>
            <a:spLocks noGrp="1"/>
          </p:cNvSpPr>
          <p:nvPr>
            <p:ph type="title"/>
          </p:nvPr>
        </p:nvSpPr>
        <p:spPr>
          <a:xfrm>
            <a:off x="5297762" y="329184"/>
            <a:ext cx="6251110" cy="1783080"/>
          </a:xfrm>
        </p:spPr>
        <p:txBody>
          <a:bodyPr anchor="b">
            <a:normAutofit/>
          </a:bodyPr>
          <a:lstStyle/>
          <a:p>
            <a:r>
              <a:rPr lang="en-GB" sz="5400"/>
              <a:t>Circle of concern. </a:t>
            </a:r>
          </a:p>
        </p:txBody>
      </p:sp>
      <p:pic>
        <p:nvPicPr>
          <p:cNvPr id="5" name="Picture 4" descr="White arrows going to the red target">
            <a:extLst>
              <a:ext uri="{FF2B5EF4-FFF2-40B4-BE49-F238E27FC236}">
                <a16:creationId xmlns:a16="http://schemas.microsoft.com/office/drawing/2014/main" id="{F7816CA4-90A2-6F88-BAE5-3231151CA9EE}"/>
              </a:ext>
            </a:extLst>
          </p:cNvPr>
          <p:cNvPicPr>
            <a:picLocks noChangeAspect="1"/>
          </p:cNvPicPr>
          <p:nvPr/>
        </p:nvPicPr>
        <p:blipFill rotWithShape="1">
          <a:blip r:embed="rId2"/>
          <a:srcRect l="45092" r="9577"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68F212B-2507-79E0-CBC5-A9667FFD8068}"/>
              </a:ext>
            </a:extLst>
          </p:cNvPr>
          <p:cNvSpPr>
            <a:spLocks noGrp="1"/>
          </p:cNvSpPr>
          <p:nvPr>
            <p:ph idx="1"/>
          </p:nvPr>
        </p:nvSpPr>
        <p:spPr>
          <a:xfrm>
            <a:off x="5297762" y="2706624"/>
            <a:ext cx="6251110" cy="3483864"/>
          </a:xfrm>
        </p:spPr>
        <p:txBody>
          <a:bodyPr>
            <a:normAutofit/>
          </a:bodyPr>
          <a:lstStyle/>
          <a:p>
            <a:pPr>
              <a:buFont typeface="Arial" panose="020B0604020202020204" pitchFamily="34" charset="0"/>
              <a:buChar char="•"/>
            </a:pPr>
            <a:r>
              <a:rPr lang="en-US" sz="2200" b="0" i="0">
                <a:effectLst/>
                <a:latin typeface="Cabin"/>
              </a:rPr>
              <a:t>Go through all the notes that are in the Circle of Concern and together try to move them into the Circle of Influence.</a:t>
            </a:r>
          </a:p>
          <a:p>
            <a:pPr>
              <a:buFont typeface="Arial" panose="020B0604020202020204" pitchFamily="34" charset="0"/>
              <a:buChar char="•"/>
            </a:pPr>
            <a:r>
              <a:rPr lang="en-US" sz="2200" b="0" i="0">
                <a:effectLst/>
                <a:latin typeface="Cabin"/>
              </a:rPr>
              <a:t>When you explore these further, if you think about them differently, you’ll find that some of the concerns can go straight into the Circle of Control.</a:t>
            </a:r>
          </a:p>
          <a:p>
            <a:pPr>
              <a:buFont typeface="Arial" panose="020B0604020202020204" pitchFamily="34" charset="0"/>
              <a:buChar char="•"/>
            </a:pPr>
            <a:r>
              <a:rPr lang="en-US" sz="2200" b="0" i="0">
                <a:effectLst/>
                <a:latin typeface="Cabin"/>
              </a:rPr>
              <a:t>You may also discover solutions and suggestions in the group.</a:t>
            </a:r>
          </a:p>
          <a:p>
            <a:endParaRPr lang="en-US" sz="2200" b="0" i="0">
              <a:effectLst/>
              <a:latin typeface="Cabin"/>
            </a:endParaRPr>
          </a:p>
          <a:p>
            <a:endParaRPr lang="en-GB" sz="2200"/>
          </a:p>
        </p:txBody>
      </p:sp>
    </p:spTree>
    <p:extLst>
      <p:ext uri="{BB962C8B-B14F-4D97-AF65-F5344CB8AC3E}">
        <p14:creationId xmlns:p14="http://schemas.microsoft.com/office/powerpoint/2010/main" val="2864948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025BE62F-5F86-940A-47CF-56BAB492E3C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71700" y="457200"/>
            <a:ext cx="7848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847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CAF67-EF30-7769-90BF-FC17C86CA468}"/>
              </a:ext>
            </a:extLst>
          </p:cNvPr>
          <p:cNvSpPr>
            <a:spLocks noGrp="1"/>
          </p:cNvSpPr>
          <p:nvPr>
            <p:ph type="title"/>
          </p:nvPr>
        </p:nvSpPr>
        <p:spPr/>
        <p:txBody>
          <a:bodyPr/>
          <a:lstStyle/>
          <a:p>
            <a:r>
              <a:rPr lang="en-GB" dirty="0"/>
              <a:t>Draw your life what would you like it to look like?</a:t>
            </a:r>
          </a:p>
        </p:txBody>
      </p:sp>
      <p:pic>
        <p:nvPicPr>
          <p:cNvPr id="4" name="Online Media 3" title="Draw your future | Patti Dobrowolski | TEDxRainier">
            <a:hlinkClick r:id="" action="ppaction://media"/>
            <a:extLst>
              <a:ext uri="{FF2B5EF4-FFF2-40B4-BE49-F238E27FC236}">
                <a16:creationId xmlns:a16="http://schemas.microsoft.com/office/drawing/2014/main" id="{805DC8FD-044C-2B47-324C-0E71D84F90EC}"/>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168700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1366</Words>
  <Application>Microsoft Office PowerPoint</Application>
  <PresentationFormat>Widescreen</PresentationFormat>
  <Paragraphs>84</Paragraphs>
  <Slides>19</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Abril Fatface</vt:lpstr>
      <vt:lpstr>Arial</vt:lpstr>
      <vt:lpstr>Cabin</vt:lpstr>
      <vt:lpstr>Calibri</vt:lpstr>
      <vt:lpstr>Calibri Light</vt:lpstr>
      <vt:lpstr>Zona Pro</vt:lpstr>
      <vt:lpstr>Zona Proregular</vt:lpstr>
      <vt:lpstr>Office Theme</vt:lpstr>
      <vt:lpstr>Objectives</vt:lpstr>
      <vt:lpstr>What is a SWOT analysis</vt:lpstr>
      <vt:lpstr>SWOT analysis first step in personal development.</vt:lpstr>
      <vt:lpstr>As the saying goes</vt:lpstr>
      <vt:lpstr>What is Personal SWOT Analysis? </vt:lpstr>
      <vt:lpstr>When to do a personal SWOT? </vt:lpstr>
      <vt:lpstr>How to go about it? </vt:lpstr>
      <vt:lpstr>The weaknesses</vt:lpstr>
      <vt:lpstr>Opportunities </vt:lpstr>
      <vt:lpstr>Threats</vt:lpstr>
      <vt:lpstr>Class task please complete a SWOT analysis</vt:lpstr>
      <vt:lpstr>What is Circle of Influence? </vt:lpstr>
      <vt:lpstr>The Circle of concern</vt:lpstr>
      <vt:lpstr>The Circle of concern</vt:lpstr>
      <vt:lpstr>Circle of Influence – the Do-It-Yourself version </vt:lpstr>
      <vt:lpstr>Before you start</vt:lpstr>
      <vt:lpstr>Circle of concern. </vt:lpstr>
      <vt:lpstr>PowerPoint Presentation</vt:lpstr>
      <vt:lpstr>Draw your life what would you like it to look like?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Objectives</dc:title>
  <dc:creator>Felicity Peacock</dc:creator>
  <cp:lastModifiedBy>Felicity Peacock</cp:lastModifiedBy>
  <cp:revision>1</cp:revision>
  <dcterms:created xsi:type="dcterms:W3CDTF">2022-06-08T17:41:08Z</dcterms:created>
  <dcterms:modified xsi:type="dcterms:W3CDTF">2022-06-08T18:06:59Z</dcterms:modified>
</cp:coreProperties>
</file>