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>
  <p:sldMasterIdLst>
    <p:sldMasterId id="2147483648" r:id="rId1"/>
  </p:sldMasterIdLst>
  <p:sldIdLst>
    <p:sldId id="256" r:id="rId2"/>
    <p:sldId id="257" r:id="rId3"/>
    <p:sldId id="282" r:id="rId4"/>
    <p:sldId id="258" r:id="rId5"/>
    <p:sldId id="259" r:id="rId6"/>
    <p:sldId id="260" r:id="rId7"/>
    <p:sldId id="261" r:id="rId8"/>
    <p:sldId id="262" r:id="rId9"/>
    <p:sldId id="283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84" r:id="rId19"/>
    <p:sldId id="271" r:id="rId20"/>
    <p:sldId id="272" r:id="rId21"/>
    <p:sldId id="273" r:id="rId22"/>
    <p:sldId id="274" r:id="rId23"/>
    <p:sldId id="275" r:id="rId24"/>
    <p:sldId id="276" r:id="rId25"/>
    <p:sldId id="277" r:id="rId26"/>
    <p:sldId id="278" r:id="rId27"/>
    <p:sldId id="279" r:id="rId28"/>
    <p:sldId id="280" r:id="rId29"/>
    <p:sldId id="281" r:id="rId30"/>
  </p:sldIdLst>
  <p:sldSz cx="9144000" cy="6858000" type="screen4x3"/>
  <p:notesSz cx="6858000" cy="97234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5pPr>
    <a:lvl6pPr marL="2286000" algn="l" defTabSz="914400" rtl="0" eaLnBrk="1" latinLnBrk="0" hangingPunct="1"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6pPr>
    <a:lvl7pPr marL="2743200" algn="l" defTabSz="914400" rtl="0" eaLnBrk="1" latinLnBrk="0" hangingPunct="1"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7pPr>
    <a:lvl8pPr marL="3200400" algn="l" defTabSz="914400" rtl="0" eaLnBrk="1" latinLnBrk="0" hangingPunct="1"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8pPr>
    <a:lvl9pPr marL="3657600" algn="l" defTabSz="914400" rtl="0" eaLnBrk="1" latinLnBrk="0" hangingPunct="1"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434" y="-10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SMU_header_banner.jpg"/>
          <p:cNvPicPr>
            <a:picLocks noChangeAspect="1"/>
          </p:cNvPicPr>
          <p:nvPr userDrawn="1"/>
        </p:nvPicPr>
        <p:blipFill>
          <a:blip r:embed="rId2" cstate="print"/>
          <a:srcRect r="17261"/>
          <a:stretch>
            <a:fillRect/>
          </a:stretch>
        </p:blipFill>
        <p:spPr bwMode="auto">
          <a:xfrm>
            <a:off x="182563" y="246063"/>
            <a:ext cx="8713787" cy="1096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79" name="Rectangle 1027"/>
          <p:cNvSpPr>
            <a:spLocks noGrp="1" noChangeArrowheads="1"/>
          </p:cNvSpPr>
          <p:nvPr>
            <p:ph type="subTitle" idx="1"/>
          </p:nvPr>
        </p:nvSpPr>
        <p:spPr>
          <a:xfrm>
            <a:off x="573088" y="3702050"/>
            <a:ext cx="6000750" cy="1249363"/>
          </a:xfrm>
        </p:spPr>
        <p:txBody>
          <a:bodyPr rIns="0"/>
          <a:lstStyle>
            <a:lvl1pPr marL="0" indent="0">
              <a:spcBef>
                <a:spcPct val="0"/>
              </a:spcBef>
              <a:buFontTx/>
              <a:buNone/>
              <a:defRPr sz="1800" b="1"/>
            </a:lvl1pPr>
          </a:lstStyle>
          <a:p>
            <a:pPr lvl="0"/>
            <a:r>
              <a:rPr lang="en-US" noProof="0" smtClean="0"/>
              <a:t>Click to edit Master subtitle style</a:t>
            </a:r>
          </a:p>
        </p:txBody>
      </p:sp>
      <p:sp>
        <p:nvSpPr>
          <p:cNvPr id="24578" name="Rectangle 1026"/>
          <p:cNvSpPr>
            <a:spLocks noGrp="1" noChangeArrowheads="1"/>
          </p:cNvSpPr>
          <p:nvPr>
            <p:ph type="ctrTitle"/>
          </p:nvPr>
        </p:nvSpPr>
        <p:spPr>
          <a:xfrm>
            <a:off x="573088" y="2808288"/>
            <a:ext cx="7999412" cy="593725"/>
          </a:xfrm>
        </p:spPr>
        <p:txBody>
          <a:bodyPr/>
          <a:lstStyle>
            <a:lvl1pPr>
              <a:defRPr sz="310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 noProof="0" smtClean="0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73088" y="1390650"/>
            <a:ext cx="3924300" cy="50847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9788" y="1390650"/>
            <a:ext cx="3925887" cy="50847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75425" y="311150"/>
            <a:ext cx="2000250" cy="616426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3088" y="311150"/>
            <a:ext cx="5849937" cy="616426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46"/>
          <p:cNvSpPr>
            <a:spLocks noGrp="1" noChangeArrowheads="1"/>
          </p:cNvSpPr>
          <p:nvPr>
            <p:ph type="body" idx="1"/>
          </p:nvPr>
        </p:nvSpPr>
        <p:spPr bwMode="auto">
          <a:xfrm>
            <a:off x="573088" y="1390650"/>
            <a:ext cx="8002587" cy="5084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10800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6147" name="Rectangle 47"/>
          <p:cNvSpPr>
            <a:spLocks noGrp="1" noChangeArrowheads="1"/>
          </p:cNvSpPr>
          <p:nvPr>
            <p:ph type="title"/>
          </p:nvPr>
        </p:nvSpPr>
        <p:spPr bwMode="auto">
          <a:xfrm>
            <a:off x="573088" y="311150"/>
            <a:ext cx="7131050" cy="754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8" name="Line 48"/>
          <p:cNvSpPr>
            <a:spLocks noChangeShapeType="1"/>
          </p:cNvSpPr>
          <p:nvPr/>
        </p:nvSpPr>
        <p:spPr bwMode="auto">
          <a:xfrm>
            <a:off x="0" y="1203325"/>
            <a:ext cx="9144000" cy="0"/>
          </a:xfrm>
          <a:prstGeom prst="line">
            <a:avLst/>
          </a:prstGeom>
          <a:noFill/>
          <a:ln w="12700">
            <a:solidFill>
              <a:schemeClr val="tx2"/>
            </a:solidFill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>
              <a:defRPr/>
            </a:pPr>
            <a:endParaRPr lang="en-GB"/>
          </a:p>
        </p:txBody>
      </p:sp>
      <p:sp>
        <p:nvSpPr>
          <p:cNvPr id="1029" name="Text Box 49"/>
          <p:cNvSpPr txBox="1">
            <a:spLocks noChangeArrowheads="1"/>
          </p:cNvSpPr>
          <p:nvPr/>
        </p:nvSpPr>
        <p:spPr bwMode="auto">
          <a:xfrm>
            <a:off x="120650" y="6513513"/>
            <a:ext cx="8893175" cy="2794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lIns="90000" tIns="46800" rIns="90000" bIns="46800">
            <a:spAutoFit/>
          </a:bodyPr>
          <a:lstStyle>
            <a:lvl1pPr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r">
              <a:spcBef>
                <a:spcPct val="50000"/>
              </a:spcBef>
              <a:defRPr/>
            </a:pPr>
            <a:r>
              <a:rPr lang="en-GB" sz="1200" b="0" i="1" dirty="0" smtClean="0"/>
              <a:t>P. M.</a:t>
            </a:r>
            <a:r>
              <a:rPr lang="en-GB" sz="1200" b="0" i="1" baseline="0" dirty="0" smtClean="0"/>
              <a:t> Ferreira 2013</a:t>
            </a:r>
            <a:endParaRPr lang="en-GB" sz="1200" b="0" i="1" dirty="0" smtClean="0"/>
          </a:p>
        </p:txBody>
      </p:sp>
      <p:sp>
        <p:nvSpPr>
          <p:cNvPr id="1030" name="Line 50"/>
          <p:cNvSpPr>
            <a:spLocks noChangeShapeType="1"/>
          </p:cNvSpPr>
          <p:nvPr/>
        </p:nvSpPr>
        <p:spPr bwMode="auto">
          <a:xfrm>
            <a:off x="0" y="6475413"/>
            <a:ext cx="9144000" cy="0"/>
          </a:xfrm>
          <a:prstGeom prst="line">
            <a:avLst/>
          </a:prstGeom>
          <a:noFill/>
          <a:ln w="12700">
            <a:solidFill>
              <a:schemeClr val="tx2"/>
            </a:solidFill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>
              <a:defRPr/>
            </a:pPr>
            <a:endParaRPr lang="en-GB"/>
          </a:p>
        </p:txBody>
      </p:sp>
      <p:pic>
        <p:nvPicPr>
          <p:cNvPr id="6151" name="Picture 7" descr="SMU_header_banner.jpg"/>
          <p:cNvPicPr>
            <a:picLocks noChangeAspect="1"/>
          </p:cNvPicPr>
          <p:nvPr/>
        </p:nvPicPr>
        <p:blipFill>
          <a:blip r:embed="rId14" cstate="print"/>
          <a:srcRect l="2695" t="11290" r="64796" b="10484"/>
          <a:stretch>
            <a:fillRect/>
          </a:stretch>
        </p:blipFill>
        <p:spPr bwMode="auto">
          <a:xfrm>
            <a:off x="5327650" y="141288"/>
            <a:ext cx="368617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85" r:id="rId2"/>
    <p:sldLayoutId id="2147483686" r:id="rId3"/>
    <p:sldLayoutId id="2147483687" r:id="rId4"/>
    <p:sldLayoutId id="2147483688" r:id="rId5"/>
    <p:sldLayoutId id="2147483689" r:id="rId6"/>
    <p:sldLayoutId id="2147483690" r:id="rId7"/>
    <p:sldLayoutId id="2147483691" r:id="rId8"/>
    <p:sldLayoutId id="2147483692" r:id="rId9"/>
    <p:sldLayoutId id="2147483693" r:id="rId10"/>
    <p:sldLayoutId id="2147483694" r:id="rId11"/>
  </p:sldLayoutIdLst>
  <p:txStyles>
    <p:titleStyle>
      <a:lvl1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2pPr>
      <a:lvl3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3pPr>
      <a:lvl4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4pPr>
      <a:lvl5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5pPr>
      <a:lvl6pPr marL="4572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6pPr>
      <a:lvl7pPr marL="9144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7pPr>
      <a:lvl8pPr marL="13716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8pPr>
      <a:lvl9pPr marL="18288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9pPr>
    </p:titleStyle>
    <p:bodyStyle>
      <a:lvl1pPr marL="185738" indent="-185738" algn="l" rtl="0" eaLnBrk="1" fontAlgn="base" hangingPunct="1">
        <a:spcBef>
          <a:spcPct val="60000"/>
        </a:spcBef>
        <a:spcAft>
          <a:spcPct val="0"/>
        </a:spcAft>
        <a:buClr>
          <a:schemeClr val="accent1"/>
        </a:buClr>
        <a:buChar char="•"/>
        <a:defRPr sz="2200">
          <a:solidFill>
            <a:schemeClr val="tx1"/>
          </a:solidFill>
          <a:latin typeface="+mn-lt"/>
          <a:ea typeface="+mn-ea"/>
          <a:cs typeface="+mn-cs"/>
        </a:defRPr>
      </a:lvl1pPr>
      <a:lvl2pPr marL="411163" indent="-206375" algn="l" rtl="0" eaLnBrk="1" fontAlgn="base" hangingPunct="1">
        <a:spcBef>
          <a:spcPct val="30000"/>
        </a:spcBef>
        <a:spcAft>
          <a:spcPct val="0"/>
        </a:spcAft>
        <a:buFont typeface="Arial" charset="0"/>
        <a:buChar char="–"/>
        <a:defRPr sz="2000">
          <a:solidFill>
            <a:schemeClr val="tx1"/>
          </a:solidFill>
          <a:latin typeface="+mn-lt"/>
          <a:ea typeface="+mn-ea"/>
        </a:defRPr>
      </a:lvl2pPr>
      <a:lvl3pPr marL="582613" indent="-153988" algn="l" rtl="0" eaLnBrk="1" fontAlgn="base" hangingPunct="1">
        <a:spcBef>
          <a:spcPct val="20000"/>
        </a:spcBef>
        <a:spcAft>
          <a:spcPct val="0"/>
        </a:spcAft>
        <a:buChar char="•"/>
        <a:defRPr>
          <a:solidFill>
            <a:schemeClr val="tx1"/>
          </a:solidFill>
          <a:latin typeface="+mn-lt"/>
          <a:ea typeface="+mn-ea"/>
        </a:defRPr>
      </a:lvl3pPr>
      <a:lvl4pPr marL="744538" indent="-160338" algn="l" rtl="0" eaLnBrk="1" fontAlgn="base" hangingPunct="1">
        <a:spcBef>
          <a:spcPct val="20000"/>
        </a:spcBef>
        <a:spcAft>
          <a:spcPct val="0"/>
        </a:spcAft>
        <a:buChar char="•"/>
        <a:defRPr sz="1600">
          <a:solidFill>
            <a:schemeClr val="tx1"/>
          </a:solidFill>
          <a:latin typeface="+mn-lt"/>
          <a:ea typeface="+mn-ea"/>
        </a:defRPr>
      </a:lvl4pPr>
      <a:lvl5pPr marL="893763" indent="-147638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5pPr>
      <a:lvl6pPr marL="1350963" indent="-147638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6pPr>
      <a:lvl7pPr marL="1808163" indent="-147638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7pPr>
      <a:lvl8pPr marL="2265363" indent="-147638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8pPr>
      <a:lvl9pPr marL="2722563" indent="-147638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Gasoline and alternative fuels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Emissions Control and Diagnostics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2981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624" y="332656"/>
            <a:ext cx="7131050" cy="754063"/>
          </a:xfrm>
        </p:spPr>
        <p:txBody>
          <a:bodyPr/>
          <a:lstStyle/>
          <a:p>
            <a:r>
              <a:rPr lang="en-GB" dirty="0" smtClean="0"/>
              <a:t>Automotive fuel refining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0" y="1340768"/>
            <a:ext cx="8002587" cy="5084763"/>
          </a:xfrm>
        </p:spPr>
        <p:txBody>
          <a:bodyPr/>
          <a:lstStyle/>
          <a:p>
            <a:r>
              <a:rPr lang="en-GB" dirty="0" smtClean="0"/>
              <a:t>Petroleum comes out </a:t>
            </a:r>
            <a:r>
              <a:rPr lang="en-GB" dirty="0" smtClean="0"/>
              <a:t>from </a:t>
            </a:r>
            <a:r>
              <a:rPr lang="en-GB" dirty="0" smtClean="0"/>
              <a:t>the ground in two forms</a:t>
            </a:r>
          </a:p>
          <a:p>
            <a:pPr lvl="1"/>
            <a:r>
              <a:rPr lang="en-GB" dirty="0" smtClean="0"/>
              <a:t>Thin crude: light coloured (like apple cider) also known as high gravity crude, contains more natural gasoline with less sulphur and nitrogen</a:t>
            </a:r>
          </a:p>
          <a:p>
            <a:pPr lvl="1"/>
            <a:r>
              <a:rPr lang="en-GB" dirty="0" smtClean="0"/>
              <a:t>Thick crude: very thick and dark (like melted tar) and is also known as low gravity </a:t>
            </a:r>
            <a:r>
              <a:rPr lang="en-GB" dirty="0" smtClean="0"/>
              <a:t>crude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763117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624" y="332656"/>
            <a:ext cx="7131050" cy="754063"/>
          </a:xfrm>
        </p:spPr>
        <p:txBody>
          <a:bodyPr/>
          <a:lstStyle/>
          <a:p>
            <a:r>
              <a:rPr lang="en-GB" dirty="0" smtClean="0"/>
              <a:t>Automotive fuel refining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412776"/>
            <a:ext cx="8002587" cy="5084763"/>
          </a:xfrm>
        </p:spPr>
        <p:txBody>
          <a:bodyPr/>
          <a:lstStyle/>
          <a:p>
            <a:r>
              <a:rPr lang="en-GB" dirty="0" smtClean="0"/>
              <a:t>Refining </a:t>
            </a:r>
            <a:r>
              <a:rPr lang="en-GB" dirty="0" smtClean="0"/>
              <a:t>is a series of complex processes to extract a fuel from the crude</a:t>
            </a:r>
          </a:p>
          <a:p>
            <a:pPr lvl="1"/>
            <a:r>
              <a:rPr lang="en-GB" dirty="0" smtClean="0"/>
              <a:t>Distillation is at the centre of the process and a series of by products are obtained</a:t>
            </a:r>
          </a:p>
          <a:p>
            <a:pPr lvl="1"/>
            <a:r>
              <a:rPr lang="en-GB" dirty="0" smtClean="0"/>
              <a:t>Some of the crude does however have very high boiling points not suitable for fuel and cracking. This is nowadays done using a catalyst to break the hydrocarbons. Hydrogen is commonly used for diesel production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6717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403648" y="332656"/>
            <a:ext cx="7131050" cy="754063"/>
          </a:xfrm>
        </p:spPr>
        <p:txBody>
          <a:bodyPr/>
          <a:lstStyle/>
          <a:p>
            <a:r>
              <a:rPr lang="en-GB" dirty="0" smtClean="0"/>
              <a:t>Automotive fuel refining</a:t>
            </a:r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229" y="836712"/>
            <a:ext cx="8424936" cy="4896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79490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624" y="332656"/>
            <a:ext cx="7131050" cy="754063"/>
          </a:xfrm>
        </p:spPr>
        <p:txBody>
          <a:bodyPr/>
          <a:lstStyle/>
          <a:p>
            <a:r>
              <a:rPr lang="en-GB" dirty="0" smtClean="0"/>
              <a:t>Gasoline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0" y="980728"/>
            <a:ext cx="8002587" cy="5084763"/>
          </a:xfrm>
        </p:spPr>
        <p:txBody>
          <a:bodyPr/>
          <a:lstStyle/>
          <a:p>
            <a:r>
              <a:rPr lang="en-GB" dirty="0" smtClean="0"/>
              <a:t>Complex mixture of different hydrocarbons used as a fuel in spark ignition engines.</a:t>
            </a:r>
          </a:p>
          <a:p>
            <a:pPr lvl="1"/>
            <a:r>
              <a:rPr lang="en-GB" dirty="0" smtClean="0"/>
              <a:t>Blended to suit specific regional climate and altitudes</a:t>
            </a:r>
          </a:p>
          <a:p>
            <a:r>
              <a:rPr lang="en-GB" dirty="0" smtClean="0"/>
              <a:t>Volatility </a:t>
            </a:r>
            <a:r>
              <a:rPr lang="en-GB" dirty="0" smtClean="0"/>
              <a:t>refers to how easily the gasoline evaporates and is measured as </a:t>
            </a:r>
            <a:r>
              <a:rPr lang="en-GB" dirty="0"/>
              <a:t>R</a:t>
            </a:r>
            <a:r>
              <a:rPr lang="en-GB" dirty="0" smtClean="0"/>
              <a:t>eid </a:t>
            </a:r>
            <a:r>
              <a:rPr lang="en-GB" dirty="0"/>
              <a:t>V</a:t>
            </a:r>
            <a:r>
              <a:rPr lang="en-GB" dirty="0" smtClean="0"/>
              <a:t>apour Pressure (RVP). This is the pressure above the fuel when fuel at 38°</a:t>
            </a:r>
          </a:p>
          <a:p>
            <a:pPr lvl="1"/>
            <a:r>
              <a:rPr lang="en-GB" dirty="0" smtClean="0"/>
              <a:t>Winter blend: at lower temperatures gasoline will not vaporise as well and therefore mix poorly with air. To solve this winter </a:t>
            </a:r>
            <a:r>
              <a:rPr lang="en-GB" dirty="0" err="1" smtClean="0"/>
              <a:t>gasolines</a:t>
            </a:r>
            <a:r>
              <a:rPr lang="en-GB" dirty="0" smtClean="0"/>
              <a:t> are blended so that its volatility increases (15psi RVP)</a:t>
            </a:r>
          </a:p>
          <a:p>
            <a:pPr lvl="1"/>
            <a:r>
              <a:rPr lang="en-GB" dirty="0" smtClean="0"/>
              <a:t>Summer blend: the opposite is true for high summer temperatures and the blend now aims at reducing volatility to about 7 psi RVP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3083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332656"/>
            <a:ext cx="7131050" cy="754063"/>
          </a:xfrm>
        </p:spPr>
        <p:txBody>
          <a:bodyPr/>
          <a:lstStyle/>
          <a:p>
            <a:r>
              <a:rPr lang="en-GB" dirty="0" smtClean="0"/>
              <a:t>Volatility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0" y="836712"/>
            <a:ext cx="8002587" cy="5084763"/>
          </a:xfrm>
        </p:spPr>
        <p:txBody>
          <a:bodyPr/>
          <a:lstStyle/>
          <a:p>
            <a:r>
              <a:rPr lang="en-GB" dirty="0" smtClean="0"/>
              <a:t>High temperatures lead to gasoline vapour formation not just in the fuel tank but also in the fuel system</a:t>
            </a:r>
          </a:p>
          <a:p>
            <a:pPr lvl="1"/>
            <a:r>
              <a:rPr lang="en-GB" dirty="0" smtClean="0"/>
              <a:t>This may lead to what is known as vapour lock where vapour takes the place of the liquid fuel that the engine needs to run.</a:t>
            </a:r>
          </a:p>
          <a:p>
            <a:pPr lvl="2"/>
            <a:r>
              <a:rPr lang="en-GB" dirty="0" smtClean="0"/>
              <a:t>It also tends to happen in bends in the fuel systems where the restriction causes the fuel to form bubbles</a:t>
            </a:r>
          </a:p>
          <a:p>
            <a:pPr lvl="2"/>
            <a:r>
              <a:rPr lang="en-GB" dirty="0" smtClean="0"/>
              <a:t>The result is:</a:t>
            </a:r>
          </a:p>
          <a:p>
            <a:pPr lvl="3"/>
            <a:r>
              <a:rPr lang="en-GB" dirty="0"/>
              <a:t>R</a:t>
            </a:r>
            <a:r>
              <a:rPr lang="en-GB" dirty="0" smtClean="0"/>
              <a:t>ough idle</a:t>
            </a:r>
          </a:p>
          <a:p>
            <a:pPr lvl="3"/>
            <a:r>
              <a:rPr lang="en-GB" dirty="0" smtClean="0"/>
              <a:t>Staling</a:t>
            </a:r>
          </a:p>
          <a:p>
            <a:pPr lvl="3"/>
            <a:r>
              <a:rPr lang="en-GB" dirty="0" smtClean="0"/>
              <a:t>Hesitation on acceleration </a:t>
            </a:r>
          </a:p>
          <a:p>
            <a:pPr lvl="3"/>
            <a:r>
              <a:rPr lang="en-GB" dirty="0" smtClean="0"/>
              <a:t>Surging</a:t>
            </a:r>
          </a:p>
          <a:p>
            <a:pPr lvl="1"/>
            <a:r>
              <a:rPr lang="en-GB" dirty="0" err="1" smtClean="0"/>
              <a:t>Destillation</a:t>
            </a:r>
            <a:r>
              <a:rPr lang="en-GB" dirty="0" smtClean="0"/>
              <a:t> </a:t>
            </a:r>
            <a:r>
              <a:rPr lang="en-GB" dirty="0" smtClean="0"/>
              <a:t>curve</a:t>
            </a:r>
          </a:p>
          <a:p>
            <a:pPr lvl="2"/>
            <a:r>
              <a:rPr lang="en-GB" dirty="0" smtClean="0"/>
              <a:t>Another method for classifying gasoline volatility is a distillation curve</a:t>
            </a:r>
          </a:p>
          <a:p>
            <a:pPr lvl="3"/>
            <a:r>
              <a:rPr lang="en-GB" dirty="0" smtClean="0"/>
              <a:t>It shows the temperatures at which various percentages if gasoline evaporate</a:t>
            </a:r>
          </a:p>
          <a:p>
            <a:pPr lvl="3"/>
            <a:endParaRPr lang="en-GB" dirty="0" smtClean="0"/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0016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332656"/>
            <a:ext cx="7131050" cy="754063"/>
          </a:xfrm>
        </p:spPr>
        <p:txBody>
          <a:bodyPr/>
          <a:lstStyle/>
          <a:p>
            <a:r>
              <a:rPr lang="en-GB" dirty="0" smtClean="0"/>
              <a:t>Distillation curve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980728"/>
            <a:ext cx="8441987" cy="5112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29966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332656"/>
            <a:ext cx="7131050" cy="754063"/>
          </a:xfrm>
        </p:spPr>
        <p:txBody>
          <a:bodyPr/>
          <a:lstStyle/>
          <a:p>
            <a:r>
              <a:rPr lang="en-GB" dirty="0" smtClean="0"/>
              <a:t>Octane Rating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124744"/>
            <a:ext cx="8002587" cy="5084763"/>
          </a:xfrm>
        </p:spPr>
        <p:txBody>
          <a:bodyPr/>
          <a:lstStyle/>
          <a:p>
            <a:r>
              <a:rPr lang="en-GB" dirty="0" smtClean="0"/>
              <a:t>Octane rating measures the anti knock property of a gasoline</a:t>
            </a:r>
          </a:p>
          <a:p>
            <a:pPr lvl="1"/>
            <a:r>
              <a:rPr lang="en-GB" dirty="0" smtClean="0"/>
              <a:t>Engine knock (detonation, spark knock or ping) is a metallic noise engines make as a result of abnormal combustion.</a:t>
            </a:r>
          </a:p>
          <a:p>
            <a:pPr marL="204788" lvl="1" indent="0">
              <a:buNone/>
            </a:pPr>
            <a:endParaRPr lang="en-GB" dirty="0"/>
          </a:p>
          <a:p>
            <a:pPr lvl="1"/>
            <a:endParaRPr lang="en-GB" dirty="0" smtClean="0"/>
          </a:p>
          <a:p>
            <a:pPr lvl="1"/>
            <a:endParaRPr lang="en-GB" dirty="0"/>
          </a:p>
          <a:p>
            <a:pPr lvl="1"/>
            <a:endParaRPr lang="en-GB" dirty="0" smtClean="0"/>
          </a:p>
          <a:p>
            <a:pPr lvl="1"/>
            <a:endParaRPr lang="en-GB" dirty="0"/>
          </a:p>
          <a:p>
            <a:pPr lvl="1"/>
            <a:endParaRPr lang="en-GB" dirty="0" smtClean="0"/>
          </a:p>
          <a:p>
            <a:pPr marL="204788" lvl="1" indent="0">
              <a:buNone/>
            </a:pPr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0" y="2204864"/>
            <a:ext cx="9144000" cy="3312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72408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332656"/>
            <a:ext cx="7131050" cy="754063"/>
          </a:xfrm>
        </p:spPr>
        <p:txBody>
          <a:bodyPr/>
          <a:lstStyle/>
          <a:p>
            <a:r>
              <a:rPr lang="en-GB" dirty="0" smtClean="0"/>
              <a:t>Octane Rating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124744"/>
            <a:ext cx="8002587" cy="5084763"/>
          </a:xfrm>
        </p:spPr>
        <p:txBody>
          <a:bodyPr/>
          <a:lstStyle/>
          <a:p>
            <a:pPr lvl="1"/>
            <a:r>
              <a:rPr lang="en-GB" dirty="0" smtClean="0"/>
              <a:t>Normal </a:t>
            </a:r>
            <a:r>
              <a:rPr lang="en-GB" dirty="0" smtClean="0"/>
              <a:t>flame speed between 45 and 90 mph</a:t>
            </a:r>
          </a:p>
          <a:p>
            <a:pPr lvl="1"/>
            <a:r>
              <a:rPr lang="en-GB" dirty="0" smtClean="0"/>
              <a:t>During knock it increases up to 10 times: close to speed of sound</a:t>
            </a:r>
          </a:p>
          <a:p>
            <a:pPr lvl="2"/>
            <a:r>
              <a:rPr lang="en-GB" dirty="0" smtClean="0"/>
              <a:t>Higher temperature and pressures that can cause </a:t>
            </a:r>
            <a:r>
              <a:rPr lang="en-GB" dirty="0" smtClean="0"/>
              <a:t>damage</a:t>
            </a:r>
            <a:endParaRPr lang="en-GB" dirty="0"/>
          </a:p>
          <a:p>
            <a:r>
              <a:rPr lang="en-GB" dirty="0"/>
              <a:t>The anti knock </a:t>
            </a:r>
            <a:r>
              <a:rPr lang="en-GB" dirty="0" smtClean="0"/>
              <a:t>standard </a:t>
            </a:r>
            <a:r>
              <a:rPr lang="en-GB" dirty="0"/>
              <a:t>is the knock resistance hydrocarbon isooctane called </a:t>
            </a:r>
            <a:r>
              <a:rPr lang="en-GB" dirty="0" err="1"/>
              <a:t>trimethylpentane</a:t>
            </a:r>
            <a:r>
              <a:rPr lang="en-GB" dirty="0"/>
              <a:t> C</a:t>
            </a:r>
            <a:r>
              <a:rPr lang="en-GB" baseline="-25000" dirty="0"/>
              <a:t>8</a:t>
            </a:r>
            <a:r>
              <a:rPr lang="en-GB" dirty="0"/>
              <a:t>H</a:t>
            </a:r>
            <a:r>
              <a:rPr lang="en-GB" baseline="-25000" dirty="0"/>
              <a:t>18 </a:t>
            </a:r>
            <a:endParaRPr lang="en-GB" dirty="0"/>
          </a:p>
          <a:p>
            <a:r>
              <a:rPr lang="en-GB" dirty="0"/>
              <a:t>If a gasoline showed the same anti knock properties it would be classified as 100-octane. If it had only 85% anti knock compared to isooctane it will be rated at 85 octane.</a:t>
            </a:r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3664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Octane rating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Octane </a:t>
            </a:r>
            <a:r>
              <a:rPr lang="en-GB" dirty="0" smtClean="0"/>
              <a:t>rating is therefore a comparative rating</a:t>
            </a:r>
          </a:p>
          <a:p>
            <a:r>
              <a:rPr lang="en-GB" dirty="0" smtClean="0"/>
              <a:t>Two ratings:</a:t>
            </a:r>
          </a:p>
          <a:p>
            <a:pPr lvl="1"/>
            <a:r>
              <a:rPr lang="en-GB" dirty="0" smtClean="0"/>
              <a:t>RON: Research Octane </a:t>
            </a:r>
            <a:r>
              <a:rPr lang="en-GB" dirty="0"/>
              <a:t>M</a:t>
            </a:r>
            <a:r>
              <a:rPr lang="en-GB" dirty="0" smtClean="0"/>
              <a:t>ethod</a:t>
            </a:r>
          </a:p>
          <a:p>
            <a:pPr lvl="1"/>
            <a:r>
              <a:rPr lang="en-GB" dirty="0" smtClean="0"/>
              <a:t>MON : Motor Octane Method</a:t>
            </a:r>
          </a:p>
          <a:p>
            <a:pPr lvl="1"/>
            <a:r>
              <a:rPr lang="en-GB" dirty="0" smtClean="0"/>
              <a:t>Both use the same single </a:t>
            </a:r>
            <a:r>
              <a:rPr lang="en-GB" dirty="0" smtClean="0"/>
              <a:t>cylinder </a:t>
            </a:r>
            <a:r>
              <a:rPr lang="en-GB" dirty="0" smtClean="0"/>
              <a:t>engine but at different air temperatures, ignition </a:t>
            </a:r>
            <a:r>
              <a:rPr lang="en-GB" dirty="0" smtClean="0"/>
              <a:t>timing, etc.</a:t>
            </a:r>
            <a:endParaRPr lang="en-GB" dirty="0" smtClean="0"/>
          </a:p>
          <a:p>
            <a:pPr lvl="1"/>
            <a:r>
              <a:rPr lang="en-GB" dirty="0" smtClean="0"/>
              <a:t>RON values tend to be 6 to 10 points higher than MON</a:t>
            </a:r>
          </a:p>
        </p:txBody>
      </p:sp>
    </p:spTree>
    <p:extLst>
      <p:ext uri="{BB962C8B-B14F-4D97-AF65-F5344CB8AC3E}">
        <p14:creationId xmlns:p14="http://schemas.microsoft.com/office/powerpoint/2010/main" val="1036387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1640" y="260648"/>
            <a:ext cx="7131050" cy="754063"/>
          </a:xfrm>
        </p:spPr>
        <p:txBody>
          <a:bodyPr/>
          <a:lstStyle/>
          <a:p>
            <a:r>
              <a:rPr lang="en-GB" dirty="0" smtClean="0"/>
              <a:t>Octane boosters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0" y="1124744"/>
            <a:ext cx="8002587" cy="5084763"/>
          </a:xfrm>
        </p:spPr>
        <p:txBody>
          <a:bodyPr/>
          <a:lstStyle/>
          <a:p>
            <a:r>
              <a:rPr lang="en-GB" dirty="0" smtClean="0"/>
              <a:t>Up to recent years tetraethyl lead was the preferred booster but was out lawed due to its toxicity leading to unleaded fuel.</a:t>
            </a:r>
          </a:p>
          <a:p>
            <a:r>
              <a:rPr lang="en-GB" dirty="0" smtClean="0"/>
              <a:t>Nowadays they are of the type:</a:t>
            </a:r>
          </a:p>
          <a:p>
            <a:pPr lvl="1"/>
            <a:r>
              <a:rPr lang="en-GB" dirty="0" smtClean="0"/>
              <a:t>Aromatic hydrocarbons (with the benzene ring)</a:t>
            </a:r>
          </a:p>
          <a:p>
            <a:pPr lvl="1"/>
            <a:r>
              <a:rPr lang="en-GB" dirty="0" smtClean="0"/>
              <a:t>Alcohols such as ethanol and methanol</a:t>
            </a:r>
          </a:p>
          <a:p>
            <a:pPr lvl="1"/>
            <a:r>
              <a:rPr lang="en-GB" dirty="0" smtClean="0"/>
              <a:t>Metallic compounds such as MMT – manganese</a:t>
            </a:r>
          </a:p>
          <a:p>
            <a:r>
              <a:rPr lang="en-GB" dirty="0" smtClean="0"/>
              <a:t>Propane and butane are also used but their high volatility nay cause hot weather problems – vapour lock</a:t>
            </a:r>
          </a:p>
          <a:p>
            <a:r>
              <a:rPr lang="en-GB" dirty="0" smtClean="0"/>
              <a:t>Oxygenated fuels also help specially at high altitude in order to reduce CO emissions into CO</a:t>
            </a:r>
            <a:r>
              <a:rPr lang="en-GB" baseline="-25000" dirty="0" smtClean="0"/>
              <a:t>2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5428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1640" y="332656"/>
            <a:ext cx="7131050" cy="754063"/>
          </a:xfrm>
        </p:spPr>
        <p:txBody>
          <a:bodyPr/>
          <a:lstStyle/>
          <a:p>
            <a:r>
              <a:rPr lang="en-GB" dirty="0" smtClean="0"/>
              <a:t>Ethanol &amp; Methanol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0" y="908720"/>
            <a:ext cx="8002587" cy="5084763"/>
          </a:xfrm>
        </p:spPr>
        <p:txBody>
          <a:bodyPr/>
          <a:lstStyle/>
          <a:p>
            <a:r>
              <a:rPr lang="en-GB" dirty="0" smtClean="0"/>
              <a:t>Ethyl alcohol is drinkable alcohol obtained from grain – yes, beer!</a:t>
            </a:r>
          </a:p>
          <a:p>
            <a:pPr lvl="1"/>
            <a:r>
              <a:rPr lang="en-GB" dirty="0" smtClean="0"/>
              <a:t>Added to gasoline up to 10% raises octane rating in 3 points</a:t>
            </a:r>
          </a:p>
          <a:p>
            <a:pPr lvl="1"/>
            <a:r>
              <a:rPr lang="en-GB" dirty="0" smtClean="0"/>
              <a:t>But also increases volatility in 0.5 PSI</a:t>
            </a:r>
          </a:p>
          <a:p>
            <a:pPr lvl="1"/>
            <a:r>
              <a:rPr lang="en-GB" dirty="0" smtClean="0"/>
              <a:t>A 10% ethanol fuel is known as E10 and has a 3.5% oxygen content</a:t>
            </a:r>
          </a:p>
          <a:p>
            <a:pPr lvl="1"/>
            <a:r>
              <a:rPr lang="en-GB" dirty="0" smtClean="0"/>
              <a:t>E85 therefore means 85% ethanol fuel!</a:t>
            </a:r>
          </a:p>
          <a:p>
            <a:r>
              <a:rPr lang="en-GB" dirty="0" smtClean="0"/>
              <a:t>Methanol is obtained from wood, natural gas or coal</a:t>
            </a:r>
          </a:p>
          <a:p>
            <a:pPr lvl="1"/>
            <a:r>
              <a:rPr lang="en-GB" dirty="0" smtClean="0"/>
              <a:t>POISONOUS!</a:t>
            </a:r>
          </a:p>
          <a:p>
            <a:pPr lvl="1"/>
            <a:r>
              <a:rPr lang="en-GB" dirty="0" smtClean="0"/>
              <a:t>Is more harmful to fuel system materials – conversion required</a:t>
            </a:r>
          </a:p>
          <a:p>
            <a:pPr lvl="2"/>
            <a:r>
              <a:rPr lang="en-GB" dirty="0" smtClean="0"/>
              <a:t>Corrosive to lead, aluminium, magnesium, plastics and rubber</a:t>
            </a:r>
          </a:p>
          <a:p>
            <a:pPr lvl="1"/>
            <a:r>
              <a:rPr lang="en-GB" dirty="0" smtClean="0"/>
              <a:t>Also contains oxygen (2.5%) in a gasoline blend of 5% methanol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371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260648"/>
            <a:ext cx="7131050" cy="754063"/>
          </a:xfrm>
        </p:spPr>
        <p:txBody>
          <a:bodyPr/>
          <a:lstStyle/>
          <a:p>
            <a:r>
              <a:rPr lang="en-GB" dirty="0" smtClean="0"/>
              <a:t>Alcohol additives</a:t>
            </a:r>
            <a:br>
              <a:rPr lang="en-GB" dirty="0" smtClean="0"/>
            </a:br>
            <a:r>
              <a:rPr lang="en-GB" dirty="0" smtClean="0"/>
              <a:t>Pros and cons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1052736"/>
            <a:ext cx="8002587" cy="5084763"/>
          </a:xfrm>
        </p:spPr>
        <p:txBody>
          <a:bodyPr/>
          <a:lstStyle/>
          <a:p>
            <a:r>
              <a:rPr lang="en-GB" dirty="0" smtClean="0"/>
              <a:t>Pros</a:t>
            </a:r>
          </a:p>
          <a:p>
            <a:pPr lvl="1"/>
            <a:r>
              <a:rPr lang="en-GB" dirty="0" smtClean="0"/>
              <a:t>Absorb moisture in fuel</a:t>
            </a:r>
          </a:p>
          <a:p>
            <a:pPr lvl="1"/>
            <a:r>
              <a:rPr lang="en-GB" dirty="0" smtClean="0"/>
              <a:t>Good improvement of octane rating for small addition of alcohol</a:t>
            </a:r>
          </a:p>
          <a:p>
            <a:pPr lvl="1"/>
            <a:r>
              <a:rPr lang="en-GB" dirty="0" smtClean="0"/>
              <a:t>Cleans the fuel system</a:t>
            </a:r>
          </a:p>
          <a:p>
            <a:pPr lvl="1"/>
            <a:r>
              <a:rPr lang="en-GB" dirty="0" smtClean="0"/>
              <a:t>Reduces CO emission due to the oxygen content</a:t>
            </a:r>
          </a:p>
          <a:p>
            <a:r>
              <a:rPr lang="en-GB" dirty="0" smtClean="0"/>
              <a:t>Cons</a:t>
            </a:r>
          </a:p>
          <a:p>
            <a:pPr lvl="1"/>
            <a:r>
              <a:rPr lang="en-GB" dirty="0" smtClean="0"/>
              <a:t>Cleaned debris lodge and clog up fuel filters</a:t>
            </a:r>
          </a:p>
          <a:p>
            <a:pPr lvl="1"/>
            <a:r>
              <a:rPr lang="en-GB" dirty="0" smtClean="0"/>
              <a:t>Raises the volatility of fuel</a:t>
            </a:r>
          </a:p>
          <a:p>
            <a:pPr lvl="1"/>
            <a:r>
              <a:rPr lang="en-GB" dirty="0" smtClean="0"/>
              <a:t>Alcohol reduces the heat content of the mixed fuel </a:t>
            </a:r>
          </a:p>
          <a:p>
            <a:pPr lvl="1"/>
            <a:r>
              <a:rPr lang="en-GB" dirty="0" smtClean="0"/>
              <a:t>Water absorption can lead to fuel separation in the tank and poor starting</a:t>
            </a:r>
          </a:p>
          <a:p>
            <a:pPr marL="204788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4650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0491" y="332656"/>
            <a:ext cx="7131050" cy="754063"/>
          </a:xfrm>
        </p:spPr>
        <p:txBody>
          <a:bodyPr/>
          <a:lstStyle/>
          <a:p>
            <a:r>
              <a:rPr lang="en-GB" dirty="0" smtClean="0"/>
              <a:t>Air/Fuel ratio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SI engine can run without stalling with A/F ratios from 8:1 up to 18.5 to 1</a:t>
            </a:r>
          </a:p>
          <a:p>
            <a:pPr lvl="1"/>
            <a:r>
              <a:rPr lang="en-GB" dirty="0" smtClean="0"/>
              <a:t>8 parts of air to 1 part of fuel by weight – richest possible</a:t>
            </a:r>
          </a:p>
          <a:p>
            <a:pPr lvl="1"/>
            <a:r>
              <a:rPr lang="en-GB" dirty="0" smtClean="0"/>
              <a:t>18.5 parts of air to 1 part furl by weight – leanest mixture</a:t>
            </a:r>
          </a:p>
          <a:p>
            <a:r>
              <a:rPr lang="en-GB" dirty="0" smtClean="0"/>
              <a:t>The ratio at which all the fuel is burned is called the stoichiometric ratio. In theory this ratio is 14.7 to 1</a:t>
            </a:r>
          </a:p>
          <a:p>
            <a:pPr marL="0" indent="0">
              <a:buNone/>
            </a:pPr>
            <a:endParaRPr lang="en-GB" dirty="0" smtClean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789040"/>
            <a:ext cx="8208912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88686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414864"/>
            <a:ext cx="7131050" cy="754063"/>
          </a:xfrm>
        </p:spPr>
        <p:txBody>
          <a:bodyPr/>
          <a:lstStyle/>
          <a:p>
            <a:r>
              <a:rPr lang="en-GB" dirty="0" smtClean="0"/>
              <a:t>Air/Fuel ratio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96752"/>
            <a:ext cx="8352928" cy="524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86466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624" y="332656"/>
            <a:ext cx="7131050" cy="754063"/>
          </a:xfrm>
        </p:spPr>
        <p:txBody>
          <a:bodyPr/>
          <a:lstStyle/>
          <a:p>
            <a:r>
              <a:rPr lang="en-GB" dirty="0" smtClean="0"/>
              <a:t>Reformulated gasoline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268760"/>
            <a:ext cx="8002587" cy="5084763"/>
          </a:xfrm>
        </p:spPr>
        <p:txBody>
          <a:bodyPr/>
          <a:lstStyle/>
          <a:p>
            <a:r>
              <a:rPr lang="en-GB" dirty="0" smtClean="0"/>
              <a:t>RFG is refined in a way that helps reduce emissions by using </a:t>
            </a:r>
            <a:r>
              <a:rPr lang="en-GB" dirty="0" err="1" smtClean="0"/>
              <a:t>aditives</a:t>
            </a:r>
            <a:r>
              <a:rPr lang="en-GB" dirty="0" smtClean="0"/>
              <a:t> with at least 2% oxygen and reducing Benzene to as little as 1%.</a:t>
            </a:r>
          </a:p>
          <a:p>
            <a:r>
              <a:rPr lang="en-GB" dirty="0" smtClean="0"/>
              <a:t>This is achieved by</a:t>
            </a:r>
          </a:p>
          <a:p>
            <a:pPr lvl="1"/>
            <a:r>
              <a:rPr lang="en-GB" dirty="0" smtClean="0"/>
              <a:t>Reducing light compounds</a:t>
            </a:r>
          </a:p>
          <a:p>
            <a:pPr lvl="2"/>
            <a:r>
              <a:rPr lang="en-GB" dirty="0" smtClean="0"/>
              <a:t>Propane, butane and pentane – high volatile gases responsible for evaporative emissions</a:t>
            </a:r>
          </a:p>
          <a:p>
            <a:pPr lvl="1"/>
            <a:r>
              <a:rPr lang="en-GB" dirty="0" smtClean="0"/>
              <a:t>Reducing heavy compounds</a:t>
            </a:r>
          </a:p>
          <a:p>
            <a:pPr lvl="2"/>
            <a:r>
              <a:rPr lang="en-GB" dirty="0" smtClean="0"/>
              <a:t>Aromatic and olefins that have a very high boiling point and are responsible for HC emissions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5337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624" y="332656"/>
            <a:ext cx="7131050" cy="754063"/>
          </a:xfrm>
        </p:spPr>
        <p:txBody>
          <a:bodyPr/>
          <a:lstStyle/>
          <a:p>
            <a:r>
              <a:rPr lang="en-GB" dirty="0" smtClean="0"/>
              <a:t>Gasoline tips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124744"/>
            <a:ext cx="8002587" cy="5084763"/>
          </a:xfrm>
        </p:spPr>
        <p:txBody>
          <a:bodyPr/>
          <a:lstStyle/>
          <a:p>
            <a:pPr lvl="1"/>
            <a:r>
              <a:rPr lang="en-GB" dirty="0" smtClean="0"/>
              <a:t>Buy it from busy station – fresher, less water content</a:t>
            </a:r>
          </a:p>
          <a:p>
            <a:pPr lvl="1"/>
            <a:r>
              <a:rPr lang="en-GB" dirty="0" smtClean="0"/>
              <a:t>Keep tank over ¼ - reduces condensation in tank</a:t>
            </a:r>
          </a:p>
          <a:p>
            <a:pPr lvl="1"/>
            <a:r>
              <a:rPr lang="en-GB" dirty="0" smtClean="0"/>
              <a:t>Do not use higher octane rating than necessary</a:t>
            </a:r>
          </a:p>
          <a:p>
            <a:pPr lvl="2"/>
            <a:r>
              <a:rPr lang="en-GB" dirty="0" smtClean="0"/>
              <a:t>Unless the reduction in fuel economy or increase in performance is justifiable.</a:t>
            </a:r>
          </a:p>
          <a:p>
            <a:pPr lvl="2"/>
            <a:r>
              <a:rPr lang="en-GB" dirty="0" smtClean="0"/>
              <a:t>Modern engine are equipped with knock sensors</a:t>
            </a:r>
          </a:p>
          <a:p>
            <a:pPr lvl="1"/>
            <a:r>
              <a:rPr lang="en-GB" dirty="0" smtClean="0"/>
              <a:t>Avoid using gasoline with alcohol in hot weather</a:t>
            </a:r>
          </a:p>
          <a:p>
            <a:pPr lvl="1"/>
            <a:r>
              <a:rPr lang="en-GB" dirty="0" smtClean="0"/>
              <a:t>Do not buy if the tanker is at the station </a:t>
            </a:r>
          </a:p>
          <a:p>
            <a:pPr lvl="2"/>
            <a:r>
              <a:rPr lang="en-GB" dirty="0" smtClean="0"/>
              <a:t>This stirs up dust, rust and water in the underground </a:t>
            </a:r>
            <a:r>
              <a:rPr lang="en-GB" dirty="0" smtClean="0"/>
              <a:t>tanks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111306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624" y="332656"/>
            <a:ext cx="7131050" cy="754063"/>
          </a:xfrm>
        </p:spPr>
        <p:txBody>
          <a:bodyPr/>
          <a:lstStyle/>
          <a:p>
            <a:r>
              <a:rPr lang="en-GB" dirty="0" smtClean="0"/>
              <a:t>Gasoline tips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124744"/>
            <a:ext cx="8002587" cy="5084763"/>
          </a:xfrm>
        </p:spPr>
        <p:txBody>
          <a:bodyPr/>
          <a:lstStyle/>
          <a:p>
            <a:pPr lvl="1"/>
            <a:r>
              <a:rPr lang="en-GB" dirty="0" smtClean="0"/>
              <a:t>Do </a:t>
            </a:r>
            <a:r>
              <a:rPr lang="en-GB" dirty="0" smtClean="0"/>
              <a:t>not overfill the tank</a:t>
            </a:r>
          </a:p>
          <a:p>
            <a:pPr lvl="2"/>
            <a:r>
              <a:rPr lang="en-GB" dirty="0" smtClean="0"/>
              <a:t>The excess goes to the charcoal canister and can flood the engine</a:t>
            </a:r>
          </a:p>
          <a:p>
            <a:pPr lvl="1"/>
            <a:r>
              <a:rPr lang="en-GB" dirty="0" smtClean="0"/>
              <a:t>When filling canisters have them on the floor to avoid static discharge</a:t>
            </a:r>
          </a:p>
          <a:p>
            <a:pPr lvl="1"/>
            <a:r>
              <a:rPr lang="en-GB" dirty="0" smtClean="0"/>
              <a:t>Fill early in the morning to get more fuel molecules per volume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1942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624" y="404664"/>
            <a:ext cx="7131050" cy="754063"/>
          </a:xfrm>
        </p:spPr>
        <p:txBody>
          <a:bodyPr/>
          <a:lstStyle/>
          <a:p>
            <a:r>
              <a:rPr lang="en-GB" dirty="0" smtClean="0"/>
              <a:t>Alternative fuels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37677" y="1124744"/>
            <a:ext cx="8002587" cy="5084763"/>
          </a:xfrm>
        </p:spPr>
        <p:txBody>
          <a:bodyPr/>
          <a:lstStyle/>
          <a:p>
            <a:r>
              <a:rPr lang="en-GB" dirty="0" smtClean="0"/>
              <a:t>Ethanol C</a:t>
            </a:r>
            <a:r>
              <a:rPr lang="en-GB" baseline="-25000" dirty="0" smtClean="0"/>
              <a:t>2</a:t>
            </a:r>
            <a:r>
              <a:rPr lang="en-GB" dirty="0" smtClean="0"/>
              <a:t>H</a:t>
            </a:r>
            <a:r>
              <a:rPr lang="en-GB" baseline="-25000" dirty="0" smtClean="0"/>
              <a:t>6</a:t>
            </a:r>
            <a:r>
              <a:rPr lang="en-GB" dirty="0"/>
              <a:t>O or </a:t>
            </a:r>
            <a:r>
              <a:rPr lang="en-GB" dirty="0" smtClean="0"/>
              <a:t>CH</a:t>
            </a:r>
            <a:r>
              <a:rPr lang="en-GB" baseline="-25000" dirty="0" smtClean="0"/>
              <a:t>3</a:t>
            </a:r>
            <a:r>
              <a:rPr lang="en-GB" dirty="0" smtClean="0"/>
              <a:t>–CH</a:t>
            </a:r>
            <a:r>
              <a:rPr lang="en-GB" baseline="-25000" dirty="0" smtClean="0"/>
              <a:t>2</a:t>
            </a:r>
            <a:r>
              <a:rPr lang="en-GB" dirty="0" smtClean="0"/>
              <a:t>–OH</a:t>
            </a:r>
          </a:p>
          <a:p>
            <a:r>
              <a:rPr lang="en-GB" dirty="0" smtClean="0"/>
              <a:t>Conventional ethanol</a:t>
            </a:r>
          </a:p>
          <a:p>
            <a:pPr lvl="1"/>
            <a:r>
              <a:rPr lang="en-GB" dirty="0" smtClean="0"/>
              <a:t>From grain such as corn, wheat or soybeans</a:t>
            </a:r>
            <a:endParaRPr lang="en-GB" dirty="0"/>
          </a:p>
          <a:p>
            <a:r>
              <a:rPr lang="en-GB" dirty="0" smtClean="0"/>
              <a:t>cellulose ethanol </a:t>
            </a:r>
          </a:p>
          <a:p>
            <a:pPr lvl="1"/>
            <a:r>
              <a:rPr lang="en-GB" dirty="0" smtClean="0"/>
              <a:t>made from the non food portion of the feedstock</a:t>
            </a:r>
          </a:p>
          <a:p>
            <a:pPr lvl="2"/>
            <a:r>
              <a:rPr lang="en-GB" dirty="0" smtClean="0"/>
              <a:t>Agriculture plant biomass; industrial plant waste (sawdust, paper pulp)</a:t>
            </a:r>
          </a:p>
          <a:p>
            <a:r>
              <a:rPr lang="en-GB" dirty="0" smtClean="0"/>
              <a:t>Generally Ethanol is obtained from</a:t>
            </a:r>
          </a:p>
          <a:p>
            <a:pPr lvl="1"/>
            <a:r>
              <a:rPr lang="en-GB" dirty="0" smtClean="0"/>
              <a:t>Corn, Grain, Sorghum, Wheat, Barley, Potatoes</a:t>
            </a:r>
          </a:p>
          <a:p>
            <a:r>
              <a:rPr lang="en-GB" dirty="0" smtClean="0"/>
              <a:t>Brazil, the largest producer of ethanol is made from sugarcane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4111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1640" y="188640"/>
            <a:ext cx="7131050" cy="754063"/>
          </a:xfrm>
        </p:spPr>
        <p:txBody>
          <a:bodyPr/>
          <a:lstStyle/>
          <a:p>
            <a:r>
              <a:rPr lang="en-GB" dirty="0" smtClean="0"/>
              <a:t>E85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692696"/>
            <a:ext cx="8002587" cy="5084763"/>
          </a:xfrm>
        </p:spPr>
        <p:txBody>
          <a:bodyPr/>
          <a:lstStyle/>
          <a:p>
            <a:r>
              <a:rPr lang="en-GB" dirty="0" smtClean="0"/>
              <a:t>Pure ethanol as an octane rating of 113 whereas E85 which contains 35% oxygen has a rating of 105.</a:t>
            </a:r>
          </a:p>
          <a:p>
            <a:r>
              <a:rPr lang="en-GB" dirty="0" smtClean="0"/>
              <a:t>It has a less heat energy though so that means more of it is required for the same engine output</a:t>
            </a:r>
          </a:p>
          <a:p>
            <a:pPr lvl="1"/>
            <a:r>
              <a:rPr lang="en-GB" dirty="0" smtClean="0"/>
              <a:t>i.e. higher fuel consumption of about 20%</a:t>
            </a:r>
          </a:p>
          <a:p>
            <a:pPr lvl="1"/>
            <a:r>
              <a:rPr lang="en-GB" dirty="0" smtClean="0"/>
              <a:t>But a power increase can be felt due to the higher octane rating – about 5%</a:t>
            </a:r>
          </a:p>
          <a:p>
            <a:r>
              <a:rPr lang="en-GB" dirty="0" smtClean="0"/>
              <a:t>Has the benefit of being considerably cheaper than gasoline and being more environmentally friendly – less CO and CO</a:t>
            </a:r>
            <a:r>
              <a:rPr lang="en-GB" baseline="-25000" dirty="0"/>
              <a:t>2</a:t>
            </a:r>
            <a:endParaRPr lang="en-GB" dirty="0" smtClean="0"/>
          </a:p>
          <a:p>
            <a:r>
              <a:rPr lang="en-GB" dirty="0" smtClean="0"/>
              <a:t>Differences are</a:t>
            </a:r>
          </a:p>
          <a:p>
            <a:pPr lvl="1"/>
            <a:r>
              <a:rPr lang="en-GB" dirty="0" smtClean="0"/>
              <a:t>Lower </a:t>
            </a:r>
            <a:r>
              <a:rPr lang="en-GB" dirty="0" smtClean="0"/>
              <a:t>stoichiometric </a:t>
            </a:r>
            <a:r>
              <a:rPr lang="en-GB" dirty="0" smtClean="0"/>
              <a:t>point 9:1 – needs compensation</a:t>
            </a:r>
          </a:p>
          <a:p>
            <a:pPr lvl="2"/>
            <a:r>
              <a:rPr lang="en-GB" dirty="0" smtClean="0"/>
              <a:t>Some manufactures already equip their vehicles with an ethanol sensor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3299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1640" y="116632"/>
            <a:ext cx="7131050" cy="754063"/>
          </a:xfrm>
        </p:spPr>
        <p:txBody>
          <a:bodyPr/>
          <a:lstStyle/>
          <a:p>
            <a:r>
              <a:rPr lang="en-GB" dirty="0" smtClean="0"/>
              <a:t>Methanol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0" y="836712"/>
            <a:ext cx="8002587" cy="5084763"/>
          </a:xfrm>
        </p:spPr>
        <p:txBody>
          <a:bodyPr/>
          <a:lstStyle/>
          <a:p>
            <a:r>
              <a:rPr lang="en-GB" dirty="0" smtClean="0"/>
              <a:t>Methyl Alcohol CH</a:t>
            </a:r>
            <a:r>
              <a:rPr lang="en-GB" baseline="-25000" dirty="0" smtClean="0"/>
              <a:t>3</a:t>
            </a:r>
            <a:r>
              <a:rPr lang="en-GB" dirty="0" smtClean="0"/>
              <a:t>OH is a light, volatile, colourless, tasteless, flammable, poisonous liquid with a very faint odour</a:t>
            </a:r>
          </a:p>
          <a:p>
            <a:r>
              <a:rPr lang="en-GB" dirty="0" smtClean="0"/>
              <a:t>Used as an antifreeze, solvent and fuel</a:t>
            </a:r>
          </a:p>
          <a:p>
            <a:r>
              <a:rPr lang="en-GB" dirty="0" smtClean="0"/>
              <a:t>Also used to denature ethanol due to being poisonous</a:t>
            </a:r>
          </a:p>
          <a:p>
            <a:r>
              <a:rPr lang="en-GB" dirty="0" smtClean="0"/>
              <a:t>Obtained from coal through steaming producing </a:t>
            </a:r>
            <a:r>
              <a:rPr lang="en-GB" dirty="0" err="1" smtClean="0"/>
              <a:t>syn</a:t>
            </a:r>
            <a:r>
              <a:rPr lang="en-GB" dirty="0" smtClean="0"/>
              <a:t> gas (synthesis gas)</a:t>
            </a:r>
          </a:p>
          <a:p>
            <a:pPr lvl="1"/>
            <a:r>
              <a:rPr lang="en-GB" dirty="0" smtClean="0"/>
              <a:t>can also be obtained from natural gas or biomass</a:t>
            </a:r>
          </a:p>
          <a:p>
            <a:r>
              <a:rPr lang="en-GB" dirty="0" smtClean="0"/>
              <a:t>Can cause blindness and death and can enter the body by ingestion, inhalation or skin </a:t>
            </a:r>
            <a:r>
              <a:rPr lang="en-GB" dirty="0" smtClean="0"/>
              <a:t>absorption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883845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260648"/>
            <a:ext cx="7131050" cy="754063"/>
          </a:xfrm>
        </p:spPr>
        <p:txBody>
          <a:bodyPr/>
          <a:lstStyle/>
          <a:p>
            <a:r>
              <a:rPr lang="en-GB" dirty="0" smtClean="0"/>
              <a:t>M85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1052736"/>
            <a:ext cx="8002587" cy="5084763"/>
          </a:xfrm>
        </p:spPr>
        <p:txBody>
          <a:bodyPr/>
          <a:lstStyle/>
          <a:p>
            <a:r>
              <a:rPr lang="en-GB" dirty="0" smtClean="0"/>
              <a:t>Same methanol to gasoline percentage as E85</a:t>
            </a:r>
          </a:p>
          <a:p>
            <a:r>
              <a:rPr lang="en-GB" dirty="0" smtClean="0"/>
              <a:t>Very corrosive so requires completely different fuel system than conventional or E85 engines</a:t>
            </a:r>
          </a:p>
          <a:p>
            <a:pPr lvl="1"/>
            <a:r>
              <a:rPr lang="en-GB" dirty="0" smtClean="0"/>
              <a:t>Stainless steel and alcohol resistant rubber and plastic components</a:t>
            </a:r>
          </a:p>
          <a:p>
            <a:r>
              <a:rPr lang="en-GB" dirty="0" smtClean="0"/>
              <a:t>Heat content of M85 is about 60% that of gasoline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8913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3648" y="188640"/>
            <a:ext cx="7131050" cy="754063"/>
          </a:xfrm>
        </p:spPr>
        <p:txBody>
          <a:bodyPr/>
          <a:lstStyle/>
          <a:p>
            <a:r>
              <a:rPr lang="en-GB" dirty="0" smtClean="0"/>
              <a:t>Propane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0" y="692696"/>
            <a:ext cx="8002587" cy="5084763"/>
          </a:xfrm>
        </p:spPr>
        <p:txBody>
          <a:bodyPr/>
          <a:lstStyle/>
          <a:p>
            <a:r>
              <a:rPr lang="en-GB" dirty="0" smtClean="0"/>
              <a:t>Normally a gas it is easily compressed into a liquid and stored easily and cheaply</a:t>
            </a:r>
            <a:r>
              <a:rPr lang="en-GB" dirty="0"/>
              <a:t> </a:t>
            </a:r>
            <a:r>
              <a:rPr lang="en-GB" dirty="0" smtClean="0"/>
              <a:t>– 300 PSI</a:t>
            </a:r>
          </a:p>
          <a:p>
            <a:r>
              <a:rPr lang="en-GB" dirty="0" smtClean="0"/>
              <a:t>In this form and when sold as a fuel it is also known as liquefied petroleum gas (LPG) </a:t>
            </a:r>
          </a:p>
          <a:p>
            <a:r>
              <a:rPr lang="en-GB" dirty="0" smtClean="0"/>
              <a:t>LPG is propane mixed with 10% of other gases such as butane, propylene butylene and </a:t>
            </a:r>
            <a:r>
              <a:rPr lang="en-GB" dirty="0" err="1" smtClean="0"/>
              <a:t>mercaptan</a:t>
            </a:r>
            <a:r>
              <a:rPr lang="en-GB" dirty="0" smtClean="0"/>
              <a:t> to give it smell.</a:t>
            </a:r>
          </a:p>
          <a:p>
            <a:r>
              <a:rPr lang="en-GB" dirty="0" smtClean="0"/>
              <a:t>Its denser than air so any leaks will lay near the floor</a:t>
            </a:r>
          </a:p>
          <a:p>
            <a:pPr lvl="1"/>
            <a:r>
              <a:rPr lang="en-GB" dirty="0" smtClean="0"/>
              <a:t>Reason why in some countries LPG cars are not allowed in underground car parks.</a:t>
            </a:r>
          </a:p>
          <a:p>
            <a:pPr lvl="1"/>
            <a:r>
              <a:rPr lang="en-GB" dirty="0" smtClean="0"/>
              <a:t>Its non toxic but can be an </a:t>
            </a:r>
            <a:r>
              <a:rPr lang="en-GB" dirty="0" smtClean="0"/>
              <a:t>asphyxiate </a:t>
            </a:r>
            <a:r>
              <a:rPr lang="en-GB" dirty="0" smtClean="0"/>
              <a:t>as it displaces oxygen</a:t>
            </a:r>
          </a:p>
          <a:p>
            <a:r>
              <a:rPr lang="en-GB" dirty="0" smtClean="0"/>
              <a:t>Very common as a fuel inside warehouses – forklifts – since the emissions are non toxic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1512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188640"/>
            <a:ext cx="7131050" cy="754063"/>
          </a:xfrm>
        </p:spPr>
        <p:txBody>
          <a:bodyPr/>
          <a:lstStyle/>
          <a:p>
            <a:r>
              <a:rPr lang="en-GB" dirty="0" smtClean="0"/>
              <a:t>Compressed Natural </a:t>
            </a:r>
            <a:r>
              <a:rPr lang="en-GB" dirty="0"/>
              <a:t>G</a:t>
            </a:r>
            <a:r>
              <a:rPr lang="en-GB" dirty="0" smtClean="0"/>
              <a:t>as</a:t>
            </a:r>
            <a:br>
              <a:rPr lang="en-GB" dirty="0" smtClean="0"/>
            </a:br>
            <a:r>
              <a:rPr lang="en-GB" dirty="0" smtClean="0"/>
              <a:t>CNG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1052736"/>
            <a:ext cx="8002587" cy="5084763"/>
          </a:xfrm>
        </p:spPr>
        <p:txBody>
          <a:bodyPr/>
          <a:lstStyle/>
          <a:p>
            <a:r>
              <a:rPr lang="en-GB" dirty="0" smtClean="0"/>
              <a:t>Natural Gas has to be compressed at 3,000 PSI so the weight and cost is a major factor in automotive applications.</a:t>
            </a:r>
          </a:p>
          <a:p>
            <a:pPr lvl="1"/>
            <a:r>
              <a:rPr lang="en-GB" dirty="0" smtClean="0"/>
              <a:t>Tanks are usually made of 3mm thick GRP reinforced aluminium</a:t>
            </a:r>
          </a:p>
          <a:p>
            <a:r>
              <a:rPr lang="en-GB" dirty="0" smtClean="0"/>
              <a:t>Octane rating is about 130 and the price is half that of petrol</a:t>
            </a:r>
          </a:p>
          <a:p>
            <a:pPr lvl="1"/>
            <a:r>
              <a:rPr lang="en-GB" dirty="0" smtClean="0"/>
              <a:t>Like the other alternative fuels the heat value is less and therefore more of it is required = poorer fuel economy</a:t>
            </a:r>
          </a:p>
          <a:p>
            <a:pPr lvl="1"/>
            <a:r>
              <a:rPr lang="en-GB" dirty="0" smtClean="0"/>
              <a:t>It </a:t>
            </a:r>
            <a:r>
              <a:rPr lang="en-GB" dirty="0" err="1" smtClean="0"/>
              <a:t>it</a:t>
            </a:r>
            <a:r>
              <a:rPr lang="en-GB" dirty="0" smtClean="0"/>
              <a:t> formed by 93% methane and is less dense than air and requires a A/F ratio of 16.5:1</a:t>
            </a:r>
          </a:p>
          <a:p>
            <a:pPr lvl="1"/>
            <a:r>
              <a:rPr lang="en-GB" dirty="0" smtClean="0"/>
              <a:t>This means higher compression ratio and associated engine mods including special injectors to inject a gas and not a liquid</a:t>
            </a:r>
          </a:p>
          <a:p>
            <a:r>
              <a:rPr lang="en-GB" dirty="0" smtClean="0"/>
              <a:t>Hard to re-fill tends to be used in fleets with own refuelling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8467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3648" y="332656"/>
            <a:ext cx="7131050" cy="754063"/>
          </a:xfrm>
        </p:spPr>
        <p:txBody>
          <a:bodyPr/>
          <a:lstStyle/>
          <a:p>
            <a:r>
              <a:rPr lang="en-GB" dirty="0" smtClean="0"/>
              <a:t>P-Series Fuels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0" y="1124744"/>
            <a:ext cx="8002587" cy="5084763"/>
          </a:xfrm>
        </p:spPr>
        <p:txBody>
          <a:bodyPr/>
          <a:lstStyle/>
          <a:p>
            <a:r>
              <a:rPr lang="en-GB" dirty="0" smtClean="0"/>
              <a:t>Is an alternative fuel developed and </a:t>
            </a:r>
            <a:r>
              <a:rPr lang="en-GB" dirty="0" smtClean="0"/>
              <a:t>Patented </a:t>
            </a:r>
            <a:r>
              <a:rPr lang="en-GB" dirty="0" smtClean="0"/>
              <a:t>by Princeton University</a:t>
            </a:r>
          </a:p>
          <a:p>
            <a:r>
              <a:rPr lang="en-GB" dirty="0" smtClean="0"/>
              <a:t>It’s no petroleum based and can be used in any engine ready to run E85</a:t>
            </a:r>
          </a:p>
          <a:p>
            <a:r>
              <a:rPr lang="en-GB" dirty="0" smtClean="0"/>
              <a:t>A blend of</a:t>
            </a:r>
          </a:p>
          <a:p>
            <a:pPr lvl="1"/>
            <a:r>
              <a:rPr lang="en-GB" dirty="0" smtClean="0"/>
              <a:t>Ethanol, MTHF, natural gas liquids (penates) and butane</a:t>
            </a:r>
          </a:p>
          <a:p>
            <a:r>
              <a:rPr lang="en-GB" dirty="0" smtClean="0"/>
              <a:t>Most are obtained from crops </a:t>
            </a:r>
          </a:p>
          <a:p>
            <a:r>
              <a:rPr lang="en-GB" dirty="0" smtClean="0"/>
              <a:t>Production is very limited so not yet an alternative fuel</a:t>
            </a:r>
          </a:p>
          <a:p>
            <a:r>
              <a:rPr lang="en-GB" dirty="0" smtClean="0"/>
              <a:t>What is the issue with using this type of alternative fuels?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5719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260648"/>
            <a:ext cx="7131050" cy="754063"/>
          </a:xfrm>
        </p:spPr>
        <p:txBody>
          <a:bodyPr/>
          <a:lstStyle/>
          <a:p>
            <a:r>
              <a:rPr lang="en-GB" dirty="0" smtClean="0"/>
              <a:t>Biodiesel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0" y="1124744"/>
            <a:ext cx="8002587" cy="5084763"/>
          </a:xfrm>
        </p:spPr>
        <p:txBody>
          <a:bodyPr/>
          <a:lstStyle/>
          <a:p>
            <a:r>
              <a:rPr lang="en-GB" dirty="0" smtClean="0"/>
              <a:t>Domestically produced, renewable fuel made from vegetable oils, animal fats or restaurant greases.</a:t>
            </a:r>
          </a:p>
          <a:p>
            <a:r>
              <a:rPr lang="en-GB" dirty="0" smtClean="0"/>
              <a:t>It’s a safe, biodegradable fuel, that emits less particles, CO and HC than conventional diesel</a:t>
            </a:r>
          </a:p>
          <a:p>
            <a:r>
              <a:rPr lang="en-GB" dirty="0" smtClean="0"/>
              <a:t>Is sold blended with convectional diesel denoted </a:t>
            </a:r>
            <a:r>
              <a:rPr lang="en-GB" dirty="0" err="1" smtClean="0"/>
              <a:t>Bxx</a:t>
            </a:r>
            <a:r>
              <a:rPr lang="en-GB" dirty="0" smtClean="0"/>
              <a:t> – most commonly B20 (20% bio 80% petroleum diesel)</a:t>
            </a:r>
          </a:p>
          <a:p>
            <a:pPr lvl="1"/>
            <a:r>
              <a:rPr lang="en-GB" dirty="0" smtClean="0"/>
              <a:t>This requires no change to engine</a:t>
            </a:r>
          </a:p>
          <a:p>
            <a:pPr lvl="1"/>
            <a:r>
              <a:rPr lang="en-GB" dirty="0" smtClean="0"/>
              <a:t>B100 is possible but engine modifications may be required and winter driving can be problematic</a:t>
            </a:r>
          </a:p>
          <a:p>
            <a:pPr lvl="1"/>
            <a:r>
              <a:rPr lang="en-GB" dirty="0" smtClean="0"/>
              <a:t>Under warranty vehicle using higher than 20% may see its warranty invalidated</a:t>
            </a:r>
          </a:p>
        </p:txBody>
      </p:sp>
    </p:spTree>
    <p:extLst>
      <p:ext uri="{BB962C8B-B14F-4D97-AF65-F5344CB8AC3E}">
        <p14:creationId xmlns:p14="http://schemas.microsoft.com/office/powerpoint/2010/main" val="3292110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260648"/>
            <a:ext cx="7131050" cy="754063"/>
          </a:xfrm>
        </p:spPr>
        <p:txBody>
          <a:bodyPr/>
          <a:lstStyle/>
          <a:p>
            <a:r>
              <a:rPr lang="en-GB" dirty="0" err="1" smtClean="0"/>
              <a:t>Cetane</a:t>
            </a:r>
            <a:r>
              <a:rPr lang="en-GB" dirty="0" smtClean="0"/>
              <a:t> rating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0" y="1340768"/>
            <a:ext cx="8002587" cy="5084763"/>
          </a:xfrm>
        </p:spPr>
        <p:txBody>
          <a:bodyPr/>
          <a:lstStyle/>
          <a:p>
            <a:r>
              <a:rPr lang="en-GB" dirty="0" smtClean="0"/>
              <a:t>E-Diesel </a:t>
            </a:r>
          </a:p>
          <a:p>
            <a:r>
              <a:rPr lang="en-GB" dirty="0" smtClean="0"/>
              <a:t>The higher the </a:t>
            </a:r>
            <a:r>
              <a:rPr lang="en-GB" dirty="0" err="1" smtClean="0"/>
              <a:t>cetane</a:t>
            </a:r>
            <a:r>
              <a:rPr lang="en-GB" dirty="0" smtClean="0"/>
              <a:t> rating the shorter the delays between injection and ignition</a:t>
            </a:r>
          </a:p>
          <a:p>
            <a:r>
              <a:rPr lang="en-GB" dirty="0" smtClean="0"/>
              <a:t>Normal Diesel </a:t>
            </a:r>
            <a:r>
              <a:rPr lang="en-GB" dirty="0" err="1" smtClean="0"/>
              <a:t>cetane</a:t>
            </a:r>
            <a:r>
              <a:rPr lang="en-GB" dirty="0" smtClean="0"/>
              <a:t> rating is around 50</a:t>
            </a:r>
          </a:p>
          <a:p>
            <a:r>
              <a:rPr lang="en-GB" dirty="0" smtClean="0"/>
              <a:t>E-Diesel or </a:t>
            </a:r>
            <a:r>
              <a:rPr lang="en-GB" dirty="0" err="1" smtClean="0"/>
              <a:t>disohol</a:t>
            </a:r>
            <a:r>
              <a:rPr lang="en-GB" dirty="0" smtClean="0"/>
              <a:t> is a lower grade of diesel that is blended with ethanol </a:t>
            </a:r>
          </a:p>
          <a:p>
            <a:pPr lvl="1"/>
            <a:r>
              <a:rPr lang="en-GB" dirty="0" smtClean="0"/>
              <a:t>Has better cold flow properties but lower heat content</a:t>
            </a:r>
          </a:p>
          <a:p>
            <a:pPr lvl="1"/>
            <a:r>
              <a:rPr lang="en-GB" dirty="0" smtClean="0"/>
              <a:t>40% less particles, 20% less CO and 5% less </a:t>
            </a:r>
            <a:r>
              <a:rPr lang="en-GB" dirty="0" err="1" smtClean="0"/>
              <a:t>No</a:t>
            </a:r>
            <a:r>
              <a:rPr lang="en-GB" baseline="-25000" dirty="0" err="1" smtClean="0"/>
              <a:t>x</a:t>
            </a:r>
            <a:endParaRPr lang="en-GB" baseline="-25000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3607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332656"/>
            <a:ext cx="7131050" cy="754063"/>
          </a:xfrm>
        </p:spPr>
        <p:txBody>
          <a:bodyPr/>
          <a:lstStyle/>
          <a:p>
            <a:r>
              <a:rPr lang="en-GB" dirty="0" smtClean="0"/>
              <a:t>Synthetic fuels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608" y="692696"/>
            <a:ext cx="8002587" cy="5084763"/>
          </a:xfrm>
        </p:spPr>
        <p:txBody>
          <a:bodyPr/>
          <a:lstStyle/>
          <a:p>
            <a:r>
              <a:rPr lang="en-GB" dirty="0" smtClean="0"/>
              <a:t>Obtained from coal, natural gas and other fossil products using the Fisher-</a:t>
            </a:r>
            <a:r>
              <a:rPr lang="en-GB" dirty="0" err="1" smtClean="0"/>
              <a:t>Tropsch</a:t>
            </a:r>
            <a:r>
              <a:rPr lang="en-GB" dirty="0" smtClean="0"/>
              <a:t> method</a:t>
            </a:r>
          </a:p>
          <a:p>
            <a:r>
              <a:rPr lang="en-GB" dirty="0" smtClean="0"/>
              <a:t>Coal to liquid or gas to liquid using hydrogen and carbon monoxide to convert into liquid – similar do hydrogenation</a:t>
            </a:r>
          </a:p>
          <a:p>
            <a:r>
              <a:rPr lang="en-GB" dirty="0" smtClean="0"/>
              <a:t>High quality and clean burning fuels</a:t>
            </a:r>
          </a:p>
          <a:p>
            <a:pPr lvl="1"/>
            <a:r>
              <a:rPr lang="en-GB" dirty="0" smtClean="0"/>
              <a:t>No soot or odours</a:t>
            </a:r>
          </a:p>
          <a:p>
            <a:pPr lvl="1"/>
            <a:r>
              <a:rPr lang="en-GB" dirty="0" smtClean="0"/>
              <a:t>Low sulphur and aromatics</a:t>
            </a:r>
          </a:p>
          <a:p>
            <a:pPr lvl="1"/>
            <a:r>
              <a:rPr lang="en-GB" dirty="0" smtClean="0"/>
              <a:t>Virtually no particles</a:t>
            </a:r>
          </a:p>
          <a:p>
            <a:pPr lvl="1"/>
            <a:r>
              <a:rPr lang="en-GB" dirty="0" smtClean="0"/>
              <a:t>HC and CO reductions also expected</a:t>
            </a:r>
          </a:p>
          <a:p>
            <a:r>
              <a:rPr lang="en-GB" dirty="0" smtClean="0"/>
              <a:t>Similar performance to crude oil gasoline and </a:t>
            </a:r>
            <a:r>
              <a:rPr lang="en-GB" dirty="0" smtClean="0"/>
              <a:t>diesel. At </a:t>
            </a:r>
            <a:r>
              <a:rPr lang="en-GB" dirty="0" smtClean="0"/>
              <a:t>the moment more expensive to produce hence not available at pump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6104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3648" y="332656"/>
            <a:ext cx="7131050" cy="754063"/>
          </a:xfrm>
        </p:spPr>
        <p:txBody>
          <a:bodyPr/>
          <a:lstStyle/>
          <a:p>
            <a:r>
              <a:rPr lang="en-GB" dirty="0" smtClean="0"/>
              <a:t>Coal to liquid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132856"/>
            <a:ext cx="8536550" cy="3659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39070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MU Pedro">
  <a:themeElements>
    <a:clrScheme name="Corus Guidelines_White Template 1">
      <a:dk1>
        <a:srgbClr val="000000"/>
      </a:dk1>
      <a:lt1>
        <a:srgbClr val="FFFFFF"/>
      </a:lt1>
      <a:dk2>
        <a:srgbClr val="FF0000"/>
      </a:dk2>
      <a:lt2>
        <a:srgbClr val="009581"/>
      </a:lt2>
      <a:accent1>
        <a:srgbClr val="FF0000"/>
      </a:accent1>
      <a:accent2>
        <a:srgbClr val="999999"/>
      </a:accent2>
      <a:accent3>
        <a:srgbClr val="FFFFFF"/>
      </a:accent3>
      <a:accent4>
        <a:srgbClr val="000000"/>
      </a:accent4>
      <a:accent5>
        <a:srgbClr val="FFAAAA"/>
      </a:accent5>
      <a:accent6>
        <a:srgbClr val="8A8A8A"/>
      </a:accent6>
      <a:hlink>
        <a:srgbClr val="99CC00"/>
      </a:hlink>
      <a:folHlink>
        <a:srgbClr val="F0AB00"/>
      </a:folHlink>
    </a:clrScheme>
    <a:fontScheme name="Corus Guidelines_White Template">
      <a:majorFont>
        <a:latin typeface="Arial"/>
        <a:ea typeface="ＭＳ Ｐゴシック"/>
        <a:cs typeface=""/>
      </a:majorFont>
      <a:minorFont>
        <a:latin typeface="Arial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0000" tIns="46800" rIns="90000" bIns="46800" numCol="1" anchor="ctr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6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ea typeface="ＭＳ Ｐゴシック" pitchFamily="34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0000" tIns="46800" rIns="90000" bIns="46800" numCol="1" anchor="ctr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6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ea typeface="ＭＳ Ｐゴシック" pitchFamily="34" charset="-128"/>
          </a:defRPr>
        </a:defPPr>
      </a:lstStyle>
    </a:lnDef>
  </a:objectDefaults>
  <a:extraClrSchemeLst>
    <a:extraClrScheme>
      <a:clrScheme name="Corus Guidelines_White Template 1">
        <a:dk1>
          <a:srgbClr val="000000"/>
        </a:dk1>
        <a:lt1>
          <a:srgbClr val="FFFFFF"/>
        </a:lt1>
        <a:dk2>
          <a:srgbClr val="FF0000"/>
        </a:dk2>
        <a:lt2>
          <a:srgbClr val="009581"/>
        </a:lt2>
        <a:accent1>
          <a:srgbClr val="FF0000"/>
        </a:accent1>
        <a:accent2>
          <a:srgbClr val="999999"/>
        </a:accent2>
        <a:accent3>
          <a:srgbClr val="FFFFFF"/>
        </a:accent3>
        <a:accent4>
          <a:srgbClr val="000000"/>
        </a:accent4>
        <a:accent5>
          <a:srgbClr val="FFAAAA"/>
        </a:accent5>
        <a:accent6>
          <a:srgbClr val="8A8A8A"/>
        </a:accent6>
        <a:hlink>
          <a:srgbClr val="99CC00"/>
        </a:hlink>
        <a:folHlink>
          <a:srgbClr val="F0AB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SMU Pedro</Template>
  <TotalTime>2098</TotalTime>
  <Words>1875</Words>
  <Application>Microsoft Office PowerPoint</Application>
  <PresentationFormat>On-screen Show (4:3)</PresentationFormat>
  <Paragraphs>188</Paragraphs>
  <Slides>29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0" baseType="lpstr">
      <vt:lpstr>SMU Pedro</vt:lpstr>
      <vt:lpstr>Emissions Control and Diagnostics</vt:lpstr>
      <vt:lpstr>Automotive fuel refining</vt:lpstr>
      <vt:lpstr>Automotive fuel refining</vt:lpstr>
      <vt:lpstr>Automotive fuel refining</vt:lpstr>
      <vt:lpstr>Gasoline</vt:lpstr>
      <vt:lpstr>Volatility issues</vt:lpstr>
      <vt:lpstr>Distillation curve</vt:lpstr>
      <vt:lpstr>Octane Rating</vt:lpstr>
      <vt:lpstr>Octane Rating</vt:lpstr>
      <vt:lpstr>Octane rating</vt:lpstr>
      <vt:lpstr>Octane boosters</vt:lpstr>
      <vt:lpstr>Ethanol &amp; Methanol</vt:lpstr>
      <vt:lpstr>Alcohol additives Pros and cons</vt:lpstr>
      <vt:lpstr>Air/Fuel ratio</vt:lpstr>
      <vt:lpstr>Air/Fuel ratio</vt:lpstr>
      <vt:lpstr>Reformulated gasoline</vt:lpstr>
      <vt:lpstr>Gasoline tips</vt:lpstr>
      <vt:lpstr>Gasoline tips</vt:lpstr>
      <vt:lpstr>Alternative fuels</vt:lpstr>
      <vt:lpstr>E85</vt:lpstr>
      <vt:lpstr>Methanol</vt:lpstr>
      <vt:lpstr>M85</vt:lpstr>
      <vt:lpstr>Propane</vt:lpstr>
      <vt:lpstr>Compressed Natural Gas CNG</vt:lpstr>
      <vt:lpstr>P-Series Fuels</vt:lpstr>
      <vt:lpstr>Biodiesel</vt:lpstr>
      <vt:lpstr>Cetane rating</vt:lpstr>
      <vt:lpstr>Synthetic fuels</vt:lpstr>
      <vt:lpstr>Coal to liquid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Emissions Control and Diagnostics</dc:title>
  <dc:creator>Monteiro Ferreira, Pedro</dc:creator>
  <cp:lastModifiedBy>Gibson, Andrew</cp:lastModifiedBy>
  <cp:revision>41</cp:revision>
  <dcterms:created xsi:type="dcterms:W3CDTF">2013-01-29T12:14:06Z</dcterms:created>
  <dcterms:modified xsi:type="dcterms:W3CDTF">2014-12-10T13:21:29Z</dcterms:modified>
</cp:coreProperties>
</file>