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68" r:id="rId6"/>
    <p:sldId id="278" r:id="rId7"/>
    <p:sldId id="280" r:id="rId8"/>
    <p:sldId id="346" r:id="rId9"/>
    <p:sldId id="356" r:id="rId10"/>
    <p:sldId id="371" r:id="rId11"/>
    <p:sldId id="355" r:id="rId12"/>
    <p:sldId id="372" r:id="rId13"/>
    <p:sldId id="373" r:id="rId14"/>
    <p:sldId id="319" r:id="rId15"/>
    <p:sldId id="340" r:id="rId16"/>
    <p:sldId id="374" r:id="rId17"/>
    <p:sldId id="375" r:id="rId18"/>
    <p:sldId id="370" r:id="rId19"/>
    <p:sldId id="377" r:id="rId20"/>
    <p:sldId id="376" r:id="rId21"/>
    <p:sldId id="30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8"/>
    <p:restoredTop sz="86442"/>
  </p:normalViewPr>
  <p:slideViewPr>
    <p:cSldViewPr>
      <p:cViewPr varScale="1">
        <p:scale>
          <a:sx n="76" d="100"/>
          <a:sy n="76" d="100"/>
        </p:scale>
        <p:origin x="51" y="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083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02/08/2021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02/08/2021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02/08/2021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azhin.org/cummings/basiclitreview/conclusions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hrasebank.manchester.ac.uk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youtube.com/watch?v=Wz-J1iPzqTU&amp;t=182s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.uk/" TargetMode="External"/><Relationship Id="rId2" Type="http://schemas.openxmlformats.org/officeDocument/2006/relationships/hyperlink" Target="https://www.phrasebank.manchester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861048"/>
            <a:ext cx="7992888" cy="605929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International Pre-Masters Course 2021/22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Academic Practice for International Postgraduate Study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WGPM6003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Etiquette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5B8-2B0C-A34A-833B-9A4DDE3EB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Punctuality (arrive before the tutor)</a:t>
            </a:r>
          </a:p>
          <a:p>
            <a:r>
              <a:rPr lang="en-GB" dirty="0"/>
              <a:t>Check audio (is your mic working?)</a:t>
            </a:r>
          </a:p>
          <a:p>
            <a:r>
              <a:rPr lang="en-GB" dirty="0"/>
              <a:t>Background (set a neutral background)</a:t>
            </a:r>
          </a:p>
          <a:p>
            <a:r>
              <a:rPr lang="en-GB" dirty="0"/>
              <a:t>Camera On (can we see you?)</a:t>
            </a:r>
          </a:p>
          <a:p>
            <a:r>
              <a:rPr lang="en-GB" dirty="0"/>
              <a:t>Participate (ask and answer questions) </a:t>
            </a:r>
          </a:p>
          <a:p>
            <a:r>
              <a:rPr lang="en-GB" dirty="0"/>
              <a:t>Listen to others (we learn from one another)</a:t>
            </a:r>
          </a:p>
          <a:p>
            <a:r>
              <a:rPr lang="en-GB" dirty="0"/>
              <a:t>Have fun! Relax and join in.</a:t>
            </a:r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Module Introduction – </a:t>
            </a:r>
            <a:br>
              <a:rPr lang="en-GB" sz="2800" dirty="0"/>
            </a:br>
            <a:r>
              <a:rPr lang="en-GB" sz="2800" dirty="0"/>
              <a:t>Academic Practice for International Postgraduate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Aims</a:t>
            </a:r>
          </a:p>
          <a:p>
            <a:r>
              <a:rPr lang="en-GB" sz="2400" dirty="0"/>
              <a:t>To recognise good academic practice and apply skills necessary for Postgraduate study in the educational context of the UK. </a:t>
            </a:r>
          </a:p>
          <a:p>
            <a:r>
              <a:rPr lang="en-GB" sz="2400" dirty="0"/>
              <a:t>The focus will be on areas related to identifying and following appropriate academic practices and conventions and developing reflective writing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078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lvl="0" hangingPunct="0"/>
            <a:endParaRPr lang="en-GB" dirty="0"/>
          </a:p>
          <a:p>
            <a:pPr marL="0" lvl="0" indent="0" hangingPunct="0">
              <a:buNone/>
            </a:pPr>
            <a:r>
              <a:rPr lang="en-GB" dirty="0"/>
              <a:t>TIME MANAGEMENT, MOTIVATION, UNDERSTANDING TURNITIN</a:t>
            </a:r>
          </a:p>
          <a:p>
            <a:pPr lvl="0" hangingPunct="0"/>
            <a:r>
              <a:rPr lang="en-GB" dirty="0"/>
              <a:t>Demonstrating an awareness of assessment deadlines and preparation using </a:t>
            </a:r>
            <a:r>
              <a:rPr lang="en-GB" dirty="0" err="1"/>
              <a:t>Turnitin</a:t>
            </a:r>
            <a:endParaRPr lang="en-GB" dirty="0"/>
          </a:p>
          <a:p>
            <a:pPr marL="0" lvl="0" indent="0" hangingPunct="0">
              <a:buNone/>
            </a:pPr>
            <a:endParaRPr lang="en-GB" dirty="0"/>
          </a:p>
          <a:p>
            <a:pPr marL="0" indent="0" hangingPunct="0">
              <a:buNone/>
            </a:pPr>
            <a:r>
              <a:rPr lang="en-GB" dirty="0"/>
              <a:t>REFERENCING, PARAPHRASING , QUOTATIONS</a:t>
            </a:r>
          </a:p>
          <a:p>
            <a:pPr lvl="0" hangingPunct="0"/>
            <a:r>
              <a:rPr lang="en-GB" dirty="0"/>
              <a:t>Utilising citation and referencing appropriately</a:t>
            </a:r>
          </a:p>
          <a:p>
            <a:pPr marL="0" lvl="0" indent="0" hangingPunct="0">
              <a:buNone/>
            </a:pPr>
            <a:endParaRPr lang="en-GB" b="1" dirty="0"/>
          </a:p>
          <a:p>
            <a:pPr marL="0" lvl="0" indent="0" hangingPunct="0">
              <a:buNone/>
            </a:pPr>
            <a:r>
              <a:rPr lang="en-GB" dirty="0"/>
              <a:t>PREPARATION FOR OUTPUT, READING AND NOTE TAKING </a:t>
            </a:r>
          </a:p>
          <a:p>
            <a:pPr hangingPunct="0"/>
            <a:r>
              <a:rPr lang="en-GB" dirty="0"/>
              <a:t>Accessing all library provision effectively</a:t>
            </a:r>
          </a:p>
          <a:p>
            <a:pPr lvl="0" hangingPunct="0"/>
            <a:r>
              <a:rPr lang="en-GB" dirty="0"/>
              <a:t>Developing reading comprehension strategies in conjunction with note-taking</a:t>
            </a:r>
          </a:p>
          <a:p>
            <a:pPr lvl="0" hangingPunct="0"/>
            <a:r>
              <a:rPr lang="en-GB" dirty="0"/>
              <a:t>Improving reading fluency and speed</a:t>
            </a:r>
          </a:p>
          <a:p>
            <a:pPr marL="0" lvl="0" indent="0" hangingPunct="0">
              <a:buNone/>
            </a:pPr>
            <a:endParaRPr lang="en-GB" dirty="0"/>
          </a:p>
          <a:p>
            <a:pPr marL="0" lvl="0" indent="0" hangingPunct="0">
              <a:buNone/>
            </a:pPr>
            <a:r>
              <a:rPr lang="en-GB" b="1" dirty="0"/>
              <a:t>OUTPUT, ACADEMIC WRITING </a:t>
            </a:r>
          </a:p>
          <a:p>
            <a:pPr hangingPunct="0"/>
            <a:r>
              <a:rPr lang="en-GB" b="1" dirty="0"/>
              <a:t>Producing summaries of extended texts</a:t>
            </a:r>
          </a:p>
          <a:p>
            <a:pPr lvl="0" hangingPunct="0"/>
            <a:r>
              <a:rPr lang="en-GB" b="1" dirty="0"/>
              <a:t>Examine paragraph structure and cohesion between paragraphs</a:t>
            </a:r>
          </a:p>
          <a:p>
            <a:pPr lvl="0" hangingPunct="0"/>
            <a:r>
              <a:rPr lang="en-GB" b="1" dirty="0"/>
              <a:t>Proofreading and editing skills</a:t>
            </a:r>
          </a:p>
          <a:p>
            <a:pPr marL="0" indent="0" hangingPunct="0">
              <a:buNone/>
            </a:pPr>
            <a:r>
              <a:rPr lang="en-GB" dirty="0"/>
              <a:t> </a:t>
            </a:r>
            <a:endParaRPr lang="en-GB" b="1" dirty="0"/>
          </a:p>
          <a:p>
            <a:pPr marL="0" indent="0" hangingPunct="0">
              <a:buNone/>
            </a:pPr>
            <a:r>
              <a:rPr lang="en-GB" b="1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89040"/>
            <a:ext cx="3315922" cy="186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49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Step 6: Write your 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Like any other academic text, your literature review should have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 introduction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main body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and a conclusion </a:t>
            </a:r>
          </a:p>
          <a:p>
            <a:pPr marL="0" indent="0">
              <a:buNone/>
            </a:pPr>
            <a:r>
              <a:rPr lang="en-GB" dirty="0"/>
              <a:t>What you include in each depends on the objective of your literature review.</a:t>
            </a:r>
          </a:p>
          <a:p>
            <a:endParaRPr lang="en-GB" dirty="0"/>
          </a:p>
        </p:txBody>
      </p:sp>
      <p:pic>
        <p:nvPicPr>
          <p:cNvPr id="4" name="Picture 3" descr="Developing an Outline – The Scholarship of Writing in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052" y="2348880"/>
            <a:ext cx="2196915" cy="22768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63888" y="531664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 Combes,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72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pic>
        <p:nvPicPr>
          <p:cNvPr id="1036" name="Picture 12" descr="Visual search query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268760"/>
            <a:ext cx="7705636" cy="407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2195736" y="53695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Brown, 2019</a:t>
            </a:r>
          </a:p>
        </p:txBody>
      </p:sp>
    </p:spTree>
    <p:extLst>
      <p:ext uri="{BB962C8B-B14F-4D97-AF65-F5344CB8AC3E}">
        <p14:creationId xmlns:p14="http://schemas.microsoft.com/office/powerpoint/2010/main" val="4275215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Directed study: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What makes a good conclusion?</a:t>
            </a:r>
          </a:p>
          <a:p>
            <a:r>
              <a:rPr lang="en-GB" dirty="0"/>
              <a:t>Please put your answers on the whiteboard or discuss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“You may not be there yet. But you’re closer than yesterd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340768"/>
            <a:ext cx="41764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311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Writing </a:t>
            </a:r>
            <a:r>
              <a:rPr lang="en-GB"/>
              <a:t>the conclusion </a:t>
            </a:r>
            <a:r>
              <a:rPr lang="en-GB" dirty="0"/>
              <a:t>of the literature review</a:t>
            </a:r>
          </a:p>
        </p:txBody>
      </p:sp>
      <p:pic>
        <p:nvPicPr>
          <p:cNvPr id="5" name="Content Placeholder 4" descr="It’s That Time Again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248694"/>
            <a:ext cx="4038600" cy="26924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Remind yourselves of your focus.</a:t>
            </a:r>
          </a:p>
          <a:p>
            <a:r>
              <a:rPr lang="en-GB" dirty="0"/>
              <a:t>Look at your literature review outline</a:t>
            </a:r>
          </a:p>
          <a:p>
            <a:r>
              <a:rPr lang="en-GB" dirty="0"/>
              <a:t>What did you find out?</a:t>
            </a:r>
          </a:p>
        </p:txBody>
      </p:sp>
    </p:spTree>
    <p:extLst>
      <p:ext uri="{BB962C8B-B14F-4D97-AF65-F5344CB8AC3E}">
        <p14:creationId xmlns:p14="http://schemas.microsoft.com/office/powerpoint/2010/main" val="1724142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96324AB-90C3-49D0-B3F4-A8A0E6BC1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02124"/>
                </a:solidFill>
                <a:effectLst/>
                <a:latin typeface="Google Sans"/>
              </a:rPr>
              <a:t>The conclusion should:</a:t>
            </a:r>
            <a:b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1642F0-73B9-4E56-8012-7412A2FBB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summarise the important aspects of the existing body of literature;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evaluate the current state of the literature reviewed;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identify significant flaws or gaps in existing knowledge;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outline areas for future study;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(Royal Literary Fund, 2021)</a:t>
            </a: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526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803A6-3EE4-4AEE-9EDF-FAD3B2549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 example of an effective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A693F-88C6-4F94-B0B9-8C5D40097A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https://azhin.org/cummings/basiclitreview/conclusions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Activities: </a:t>
            </a:r>
          </a:p>
          <a:p>
            <a:pPr marL="0" indent="0">
              <a:buNone/>
            </a:pPr>
            <a:r>
              <a:rPr lang="en-GB" dirty="0"/>
              <a:t>Whole group to read this webpage and discuss.</a:t>
            </a:r>
          </a:p>
          <a:p>
            <a:pPr marL="0" indent="0">
              <a:buNone/>
            </a:pPr>
            <a:r>
              <a:rPr lang="en-GB" dirty="0"/>
              <a:t>Use the suggested structure and start putting in points for your conclusion.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376A763-886D-4B37-8D90-E3906B81E0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357812" y="2723356"/>
            <a:ext cx="3440986" cy="2289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704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Free stock photo of break time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95" y="274638"/>
            <a:ext cx="7647864" cy="5098577"/>
          </a:xfrm>
        </p:spPr>
      </p:pic>
    </p:spTree>
    <p:extLst>
      <p:ext uri="{BB962C8B-B14F-4D97-AF65-F5344CB8AC3E}">
        <p14:creationId xmlns:p14="http://schemas.microsoft.com/office/powerpoint/2010/main" val="4285011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</a:t>
            </a:r>
            <a:r>
              <a:rPr lang="en-GB" dirty="0" err="1"/>
              <a:t>Phrasebank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3917032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https://www.phrasebank.manchester.ac.uk/</a:t>
            </a:r>
            <a:endParaRPr lang="en-GB" dirty="0"/>
          </a:p>
          <a:p>
            <a:endParaRPr lang="en-GB" dirty="0"/>
          </a:p>
          <a:p>
            <a:r>
              <a:rPr lang="en-GB" dirty="0"/>
              <a:t>Which sections will be useful for your conclusion?</a:t>
            </a:r>
          </a:p>
        </p:txBody>
      </p:sp>
    </p:spTree>
    <p:extLst>
      <p:ext uri="{BB962C8B-B14F-4D97-AF65-F5344CB8AC3E}">
        <p14:creationId xmlns:p14="http://schemas.microsoft.com/office/powerpoint/2010/main" val="1357813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D38CC-68D2-4FF8-AD97-BE145DD0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this video</a:t>
            </a:r>
          </a:p>
        </p:txBody>
      </p:sp>
      <p:pic>
        <p:nvPicPr>
          <p:cNvPr id="8" name="Content Placeholder 7" descr="A picture containing chart&#10;&#10;Description automatically generated">
            <a:extLst>
              <a:ext uri="{FF2B5EF4-FFF2-40B4-BE49-F238E27FC236}">
                <a16:creationId xmlns:a16="http://schemas.microsoft.com/office/drawing/2014/main" id="{4043F13A-971C-4205-BADF-B3F1F88A60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65360" y="1844824"/>
            <a:ext cx="4038600" cy="2692400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609438-96D5-498B-9E5F-D281772423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4" name="Action Button: Video 3">
            <a:hlinkClick r:id="rId4" highlightClick="1"/>
            <a:extLst>
              <a:ext uri="{FF2B5EF4-FFF2-40B4-BE49-F238E27FC236}">
                <a16:creationId xmlns:a16="http://schemas.microsoft.com/office/drawing/2014/main" id="{07047452-49FA-486A-889D-8DB3D0F58E63}"/>
              </a:ext>
            </a:extLst>
          </p:cNvPr>
          <p:cNvSpPr/>
          <p:nvPr/>
        </p:nvSpPr>
        <p:spPr>
          <a:xfrm>
            <a:off x="971600" y="1916832"/>
            <a:ext cx="1728192" cy="151216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5D6656-10CC-4987-A893-FB562DA07A7E}"/>
              </a:ext>
            </a:extLst>
          </p:cNvPr>
          <p:cNvSpPr txBox="1"/>
          <p:nvPr/>
        </p:nvSpPr>
        <p:spPr>
          <a:xfrm>
            <a:off x="4665360" y="4537224"/>
            <a:ext cx="4038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owl.excelsior.edu/writing-process/prewriting-strategies/prewriting-strategies-asking-defining-quest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A5DD02-4DB7-453D-9D84-5CDBD14C0C4B}"/>
              </a:ext>
            </a:extLst>
          </p:cNvPr>
          <p:cNvSpPr txBox="1"/>
          <p:nvPr/>
        </p:nvSpPr>
        <p:spPr>
          <a:xfrm>
            <a:off x="1331640" y="4781847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Write down any questions and your class can discuss them with your tutor after the break.</a:t>
            </a:r>
          </a:p>
        </p:txBody>
      </p:sp>
    </p:spTree>
    <p:extLst>
      <p:ext uri="{BB962C8B-B14F-4D97-AF65-F5344CB8AC3E}">
        <p14:creationId xmlns:p14="http://schemas.microsoft.com/office/powerpoint/2010/main" val="2329476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23AE-85CD-4B19-8E6C-B02F03267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to ask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E3B57-440D-4A63-9475-B8D6C826C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ask at least one question.</a:t>
            </a:r>
          </a:p>
          <a:p>
            <a:r>
              <a:rPr lang="en-GB" dirty="0"/>
              <a:t>This will help not only you but the other students, too.</a:t>
            </a:r>
          </a:p>
          <a:p>
            <a:r>
              <a:rPr lang="en-GB" dirty="0"/>
              <a:t>Additionally the tutor will gain an understanding of how they can teach better.</a:t>
            </a:r>
          </a:p>
        </p:txBody>
      </p:sp>
    </p:spTree>
    <p:extLst>
      <p:ext uri="{BB962C8B-B14F-4D97-AF65-F5344CB8AC3E}">
        <p14:creationId xmlns:p14="http://schemas.microsoft.com/office/powerpoint/2010/main" val="19672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Reminder: Final draft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Check for spelling, grammar, punctuation and referencing errors.</a:t>
            </a:r>
          </a:p>
          <a:p>
            <a:r>
              <a:rPr lang="en-GB" dirty="0"/>
              <a:t>Can you ask a native English speaker friend to help you proofread?</a:t>
            </a:r>
          </a:p>
          <a:p>
            <a:r>
              <a:rPr lang="en-GB" dirty="0"/>
              <a:t>Check alignment, font, font size, colour, line spacing for consistency</a:t>
            </a:r>
          </a:p>
          <a:p>
            <a:r>
              <a:rPr lang="en-GB" b="1" dirty="0"/>
              <a:t>This is also a very important part of any academic work before submitting</a:t>
            </a:r>
          </a:p>
        </p:txBody>
      </p:sp>
    </p:spTree>
    <p:extLst>
      <p:ext uri="{BB962C8B-B14F-4D97-AF65-F5344CB8AC3E}">
        <p14:creationId xmlns:p14="http://schemas.microsoft.com/office/powerpoint/2010/main" val="768088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DB5F-C9F8-46D1-8373-938AAC499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Reflection – </a:t>
            </a:r>
            <a:br>
              <a:rPr lang="en-GB" dirty="0"/>
            </a:br>
            <a:r>
              <a:rPr lang="en-GB" dirty="0"/>
              <a:t>post the answers on the Whiteboard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2F001-2C26-446E-8522-647F727C1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answer these questions?</a:t>
            </a:r>
          </a:p>
          <a:p>
            <a:r>
              <a:rPr lang="en-GB" dirty="0"/>
              <a:t>What have you enjoyed about this module? Why?</a:t>
            </a:r>
          </a:p>
          <a:p>
            <a:r>
              <a:rPr lang="en-GB" dirty="0"/>
              <a:t>What was difficult?</a:t>
            </a:r>
          </a:p>
          <a:p>
            <a:r>
              <a:rPr lang="en-GB" dirty="0"/>
              <a:t>What was easy?</a:t>
            </a:r>
          </a:p>
          <a:p>
            <a:r>
              <a:rPr lang="en-GB" dirty="0"/>
              <a:t>Is there anything else you would have liked to learn?</a:t>
            </a:r>
          </a:p>
        </p:txBody>
      </p:sp>
    </p:spTree>
    <p:extLst>
      <p:ext uri="{BB962C8B-B14F-4D97-AF65-F5344CB8AC3E}">
        <p14:creationId xmlns:p14="http://schemas.microsoft.com/office/powerpoint/2010/main" val="22742590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D005A-48AB-48B2-837D-A2D9EFE68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Next week there will be time to have individual 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B980C-E9FD-463C-9A9B-9137079EF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tutorials will be ______ mins long</a:t>
            </a:r>
          </a:p>
          <a:p>
            <a:pPr marL="0" indent="0">
              <a:buNone/>
            </a:pPr>
            <a:r>
              <a:rPr lang="en-GB" dirty="0"/>
              <a:t>Come prepared</a:t>
            </a:r>
          </a:p>
          <a:p>
            <a:r>
              <a:rPr lang="en-GB" dirty="0"/>
              <a:t>With your literature outline </a:t>
            </a:r>
          </a:p>
          <a:p>
            <a:r>
              <a:rPr lang="en-GB" dirty="0"/>
              <a:t>with your draft assignment</a:t>
            </a:r>
          </a:p>
          <a:p>
            <a:r>
              <a:rPr lang="en-GB" dirty="0"/>
              <a:t>any specific questions about any areas of your research or writing</a:t>
            </a:r>
          </a:p>
        </p:txBody>
      </p:sp>
    </p:spTree>
    <p:extLst>
      <p:ext uri="{BB962C8B-B14F-4D97-AF65-F5344CB8AC3E}">
        <p14:creationId xmlns:p14="http://schemas.microsoft.com/office/powerpoint/2010/main" val="23275784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Brown, L. (2019). Format for Structuring a Literature Review. </a:t>
            </a:r>
            <a:r>
              <a:rPr lang="en-GB" dirty="0" err="1"/>
              <a:t>Crowdwriter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https://www.crowdwriter.com/blog/how-to-structure-a-literature-review-of-dissertation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Royal </a:t>
            </a:r>
            <a:r>
              <a:rPr lang="en-GB" dirty="0" err="1"/>
              <a:t>Literay</a:t>
            </a:r>
            <a:r>
              <a:rPr lang="en-GB" dirty="0"/>
              <a:t> Fund. (2021). </a:t>
            </a:r>
            <a:r>
              <a:rPr lang="en-GB" i="0" dirty="0">
                <a:solidFill>
                  <a:srgbClr val="222222"/>
                </a:solidFill>
                <a:effectLst/>
                <a:latin typeface="-apple-system"/>
              </a:rPr>
              <a:t>The structure of a literature review. https://www.rlf.org.uk/resources/the-structure-of-a-literature-review/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University of Manchester (2021). Academic </a:t>
            </a:r>
            <a:r>
              <a:rPr lang="en-GB" dirty="0" err="1"/>
              <a:t>Phrasebank</a:t>
            </a:r>
            <a:r>
              <a:rPr lang="en-GB" dirty="0"/>
              <a:t>. </a:t>
            </a:r>
            <a:r>
              <a:rPr lang="en-GB" dirty="0">
                <a:hlinkClick r:id="rId2"/>
              </a:rPr>
              <a:t>https://www.phrasebank.manchester.ac.uk/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utoShape 2" descr="Scribbr - Scriptie laten nakijken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34938" y="-273050"/>
            <a:ext cx="177165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18950</TotalTime>
  <Words>697</Words>
  <Application>Microsoft Office PowerPoint</Application>
  <PresentationFormat>On-screen Show (4:3)</PresentationFormat>
  <Paragraphs>98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-apple-system</vt:lpstr>
      <vt:lpstr>Google Sans</vt:lpstr>
      <vt:lpstr>Myriad Pro</vt:lpstr>
      <vt:lpstr>Arial</vt:lpstr>
      <vt:lpstr>Arial</vt:lpstr>
      <vt:lpstr>Calibri</vt:lpstr>
      <vt:lpstr>20140311PresentationUWTSDTemplate</vt:lpstr>
      <vt:lpstr> International Pre-Masters Course 2021/22 Academic Practice for International Postgraduate Study WGPM6003   </vt:lpstr>
      <vt:lpstr>Online Etiquette</vt:lpstr>
      <vt:lpstr>Module Introduction –  Academic Practice for International Postgraduate Study</vt:lpstr>
      <vt:lpstr>Module Content</vt:lpstr>
      <vt:lpstr>Step 6: Write your conclusion </vt:lpstr>
      <vt:lpstr>Structure</vt:lpstr>
      <vt:lpstr>Directed study: </vt:lpstr>
      <vt:lpstr>Writing the conclusion of the literature review</vt:lpstr>
      <vt:lpstr>The conclusion should: </vt:lpstr>
      <vt:lpstr>An example of an effective conclusion</vt:lpstr>
      <vt:lpstr>PowerPoint Presentation</vt:lpstr>
      <vt:lpstr>Academic Phrasebank</vt:lpstr>
      <vt:lpstr>Watch this video</vt:lpstr>
      <vt:lpstr>Time to ask questions</vt:lpstr>
      <vt:lpstr>Reminder: Final draft</vt:lpstr>
      <vt:lpstr>Reflection –  post the answers on the Whiteboard</vt:lpstr>
      <vt:lpstr>Next week there will be time to have individual tutorials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</cp:lastModifiedBy>
  <cp:revision>146</cp:revision>
  <dcterms:created xsi:type="dcterms:W3CDTF">2015-04-14T15:21:28Z</dcterms:created>
  <dcterms:modified xsi:type="dcterms:W3CDTF">2021-08-02T16:53:05Z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