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56" r:id="rId5"/>
    <p:sldId id="259" r:id="rId6"/>
    <p:sldId id="271" r:id="rId7"/>
    <p:sldId id="260" r:id="rId8"/>
    <p:sldId id="274" r:id="rId9"/>
    <p:sldId id="275" r:id="rId10"/>
    <p:sldId id="263" r:id="rId11"/>
    <p:sldId id="272" r:id="rId12"/>
    <p:sldId id="264" r:id="rId13"/>
    <p:sldId id="270"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014067"/>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D454A7-C3B8-454C-812B-1E8E05D49205}" v="280" dt="2022-02-27T09:25:29.037"/>
    <p1510:client id="{3710C66C-3950-4FCB-AB47-C94904B76AC1}" v="21" dt="2022-02-27T09:21:13.0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2" d="100"/>
          <a:sy n="42" d="100"/>
        </p:scale>
        <p:origin x="53" y="149"/>
      </p:cViewPr>
      <p:guideLst>
        <p:guide pos="3840"/>
        <p:guide pos="597"/>
        <p:guide orient="horz" pos="21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2F11E1-E920-4E89-9686-F7162654E9F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6A49E75-612A-4996-A4A4-5718BB6636DB}">
      <dgm:prSet/>
      <dgm:spPr/>
      <dgm:t>
        <a:bodyPr/>
        <a:lstStyle/>
        <a:p>
          <a:r>
            <a:rPr lang="en-GB"/>
            <a:t>The current study investigates students use Microsoft Teams as a collaborative knowledge  and building a platform for groups with a project or assessment, during this studies provide the students evaluated their knowledge and they approved about felling comfortable in their experiences with collaboration in MS teams this includes a lot of benefit MS Teams giving us, and this includes giving and receiving message ,calls ,sharing comments and feedback.</a:t>
          </a:r>
          <a:endParaRPr lang="en-US"/>
        </a:p>
      </dgm:t>
    </dgm:pt>
    <dgm:pt modelId="{7B267065-5644-4962-80BC-B1B41AB9FD96}" type="parTrans" cxnId="{998A05AD-146B-4C23-BBEE-CCCFF0864B11}">
      <dgm:prSet/>
      <dgm:spPr/>
      <dgm:t>
        <a:bodyPr/>
        <a:lstStyle/>
        <a:p>
          <a:endParaRPr lang="en-US"/>
        </a:p>
      </dgm:t>
    </dgm:pt>
    <dgm:pt modelId="{4D797154-1928-46C3-BF51-94158243A182}" type="sibTrans" cxnId="{998A05AD-146B-4C23-BBEE-CCCFF0864B11}">
      <dgm:prSet/>
      <dgm:spPr/>
      <dgm:t>
        <a:bodyPr/>
        <a:lstStyle/>
        <a:p>
          <a:endParaRPr lang="en-US"/>
        </a:p>
      </dgm:t>
    </dgm:pt>
    <dgm:pt modelId="{38D8D583-DD7A-4929-B1AC-BFEA7C1CA9C0}">
      <dgm:prSet/>
      <dgm:spPr/>
      <dgm:t>
        <a:bodyPr/>
        <a:lstStyle/>
        <a:p>
          <a:r>
            <a:rPr lang="en-GB"/>
            <a:t>The  method is used to assess the sustainability of proposed solution.</a:t>
          </a:r>
          <a:endParaRPr lang="en-US"/>
        </a:p>
      </dgm:t>
    </dgm:pt>
    <dgm:pt modelId="{472DB8A6-81E7-4BF5-BC5C-8C3285F52738}" type="parTrans" cxnId="{CCFF71B8-24CB-4DEE-8F1A-FCCA9475686D}">
      <dgm:prSet/>
      <dgm:spPr/>
      <dgm:t>
        <a:bodyPr/>
        <a:lstStyle/>
        <a:p>
          <a:endParaRPr lang="en-US"/>
        </a:p>
      </dgm:t>
    </dgm:pt>
    <dgm:pt modelId="{9D943705-EFFE-4C02-96A4-13EFC65DE43D}" type="sibTrans" cxnId="{CCFF71B8-24CB-4DEE-8F1A-FCCA9475686D}">
      <dgm:prSet/>
      <dgm:spPr/>
      <dgm:t>
        <a:bodyPr/>
        <a:lstStyle/>
        <a:p>
          <a:endParaRPr lang="en-US"/>
        </a:p>
      </dgm:t>
    </dgm:pt>
    <dgm:pt modelId="{927F0DA5-43E8-4DAA-95B9-58273EBB7AAC}">
      <dgm:prSet/>
      <dgm:spPr/>
      <dgm:t>
        <a:bodyPr/>
        <a:lstStyle/>
        <a:p>
          <a:r>
            <a:rPr lang="en-GB"/>
            <a:t>The method consist of five stages: problem definition, stage defines , analysis , fact-finding synthesis and evaluation and reflection.</a:t>
          </a:r>
          <a:endParaRPr lang="en-US"/>
        </a:p>
      </dgm:t>
    </dgm:pt>
    <dgm:pt modelId="{C465B6A8-903C-459D-BBFE-FFCED0C98606}" type="parTrans" cxnId="{C72AE11D-A78E-4ACF-8BDE-3BF8CDA994F2}">
      <dgm:prSet/>
      <dgm:spPr/>
      <dgm:t>
        <a:bodyPr/>
        <a:lstStyle/>
        <a:p>
          <a:endParaRPr lang="en-US"/>
        </a:p>
      </dgm:t>
    </dgm:pt>
    <dgm:pt modelId="{DDA48259-A4DE-463A-8C07-A6E634E241D4}" type="sibTrans" cxnId="{C72AE11D-A78E-4ACF-8BDE-3BF8CDA994F2}">
      <dgm:prSet/>
      <dgm:spPr/>
      <dgm:t>
        <a:bodyPr/>
        <a:lstStyle/>
        <a:p>
          <a:endParaRPr lang="en-US"/>
        </a:p>
      </dgm:t>
    </dgm:pt>
    <dgm:pt modelId="{77B04549-B617-42B4-AAF1-A4AEA451B49C}" type="pres">
      <dgm:prSet presAssocID="{032F11E1-E920-4E89-9686-F7162654E9F2}" presName="root" presStyleCnt="0">
        <dgm:presLayoutVars>
          <dgm:dir/>
          <dgm:resizeHandles val="exact"/>
        </dgm:presLayoutVars>
      </dgm:prSet>
      <dgm:spPr/>
    </dgm:pt>
    <dgm:pt modelId="{62F7EF89-272C-4F55-815D-8EF40F04E2A5}" type="pres">
      <dgm:prSet presAssocID="{A6A49E75-612A-4996-A4A4-5718BB6636DB}" presName="compNode" presStyleCnt="0"/>
      <dgm:spPr/>
    </dgm:pt>
    <dgm:pt modelId="{1F09CBAC-26EE-4BBF-AEA1-161A92995649}" type="pres">
      <dgm:prSet presAssocID="{A6A49E75-612A-4996-A4A4-5718BB6636DB}" presName="bgRect" presStyleLbl="bgShp" presStyleIdx="0" presStyleCnt="3"/>
      <dgm:spPr/>
    </dgm:pt>
    <dgm:pt modelId="{3D0FE90A-0AD7-477C-9FA2-B1C3C6DFB1E2}" type="pres">
      <dgm:prSet presAssocID="{A6A49E75-612A-4996-A4A4-5718BB6636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990C1286-4AD8-425F-9887-E368181B35FA}" type="pres">
      <dgm:prSet presAssocID="{A6A49E75-612A-4996-A4A4-5718BB6636DB}" presName="spaceRect" presStyleCnt="0"/>
      <dgm:spPr/>
    </dgm:pt>
    <dgm:pt modelId="{B76E7BE8-7092-48A8-876C-C9792BD66B22}" type="pres">
      <dgm:prSet presAssocID="{A6A49E75-612A-4996-A4A4-5718BB6636DB}" presName="parTx" presStyleLbl="revTx" presStyleIdx="0" presStyleCnt="3">
        <dgm:presLayoutVars>
          <dgm:chMax val="0"/>
          <dgm:chPref val="0"/>
        </dgm:presLayoutVars>
      </dgm:prSet>
      <dgm:spPr/>
    </dgm:pt>
    <dgm:pt modelId="{9C849EDB-F75D-426D-AE83-54A0F6CB3399}" type="pres">
      <dgm:prSet presAssocID="{4D797154-1928-46C3-BF51-94158243A182}" presName="sibTrans" presStyleCnt="0"/>
      <dgm:spPr/>
    </dgm:pt>
    <dgm:pt modelId="{6091BBAC-7AA7-4E62-8A08-1B198B0BC6F6}" type="pres">
      <dgm:prSet presAssocID="{38D8D583-DD7A-4929-B1AC-BFEA7C1CA9C0}" presName="compNode" presStyleCnt="0"/>
      <dgm:spPr/>
    </dgm:pt>
    <dgm:pt modelId="{A4EC9812-6D7C-4CA8-8712-BB5C568C4FFC}" type="pres">
      <dgm:prSet presAssocID="{38D8D583-DD7A-4929-B1AC-BFEA7C1CA9C0}" presName="bgRect" presStyleLbl="bgShp" presStyleIdx="1" presStyleCnt="3"/>
      <dgm:spPr/>
    </dgm:pt>
    <dgm:pt modelId="{301F64DC-2839-456D-A3BA-17851F17FB3D}" type="pres">
      <dgm:prSet presAssocID="{38D8D583-DD7A-4929-B1AC-BFEA7C1CA9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44D52DD1-28F1-439E-ADAE-1B68368CCA19}" type="pres">
      <dgm:prSet presAssocID="{38D8D583-DD7A-4929-B1AC-BFEA7C1CA9C0}" presName="spaceRect" presStyleCnt="0"/>
      <dgm:spPr/>
    </dgm:pt>
    <dgm:pt modelId="{37189513-03B7-440C-8E4F-6735EAC61554}" type="pres">
      <dgm:prSet presAssocID="{38D8D583-DD7A-4929-B1AC-BFEA7C1CA9C0}" presName="parTx" presStyleLbl="revTx" presStyleIdx="1" presStyleCnt="3">
        <dgm:presLayoutVars>
          <dgm:chMax val="0"/>
          <dgm:chPref val="0"/>
        </dgm:presLayoutVars>
      </dgm:prSet>
      <dgm:spPr/>
    </dgm:pt>
    <dgm:pt modelId="{A6EB5AFE-24AF-4563-883D-2960CD2023CD}" type="pres">
      <dgm:prSet presAssocID="{9D943705-EFFE-4C02-96A4-13EFC65DE43D}" presName="sibTrans" presStyleCnt="0"/>
      <dgm:spPr/>
    </dgm:pt>
    <dgm:pt modelId="{C78B751B-C651-4226-AB5A-17FC94FAFCED}" type="pres">
      <dgm:prSet presAssocID="{927F0DA5-43E8-4DAA-95B9-58273EBB7AAC}" presName="compNode" presStyleCnt="0"/>
      <dgm:spPr/>
    </dgm:pt>
    <dgm:pt modelId="{4D506389-9076-4F0C-A19A-FB61D1EAE8F6}" type="pres">
      <dgm:prSet presAssocID="{927F0DA5-43E8-4DAA-95B9-58273EBB7AAC}" presName="bgRect" presStyleLbl="bgShp" presStyleIdx="2" presStyleCnt="3"/>
      <dgm:spPr/>
    </dgm:pt>
    <dgm:pt modelId="{B82FCA7D-D23C-4D7E-A05A-DE0D1C868C95}" type="pres">
      <dgm:prSet presAssocID="{927F0DA5-43E8-4DAA-95B9-58273EBB7A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84F12E8-C509-4F58-BA8B-DB0351C9A156}" type="pres">
      <dgm:prSet presAssocID="{927F0DA5-43E8-4DAA-95B9-58273EBB7AAC}" presName="spaceRect" presStyleCnt="0"/>
      <dgm:spPr/>
    </dgm:pt>
    <dgm:pt modelId="{598569D7-DD33-4F3C-8C15-A8E3692135EF}" type="pres">
      <dgm:prSet presAssocID="{927F0DA5-43E8-4DAA-95B9-58273EBB7AAC}" presName="parTx" presStyleLbl="revTx" presStyleIdx="2" presStyleCnt="3">
        <dgm:presLayoutVars>
          <dgm:chMax val="0"/>
          <dgm:chPref val="0"/>
        </dgm:presLayoutVars>
      </dgm:prSet>
      <dgm:spPr/>
    </dgm:pt>
  </dgm:ptLst>
  <dgm:cxnLst>
    <dgm:cxn modelId="{C72AE11D-A78E-4ACF-8BDE-3BF8CDA994F2}" srcId="{032F11E1-E920-4E89-9686-F7162654E9F2}" destId="{927F0DA5-43E8-4DAA-95B9-58273EBB7AAC}" srcOrd="2" destOrd="0" parTransId="{C465B6A8-903C-459D-BBFE-FFCED0C98606}" sibTransId="{DDA48259-A4DE-463A-8C07-A6E634E241D4}"/>
    <dgm:cxn modelId="{CBE9935D-A732-4978-A42F-515E5FAF6F61}" type="presOf" srcId="{032F11E1-E920-4E89-9686-F7162654E9F2}" destId="{77B04549-B617-42B4-AAF1-A4AEA451B49C}" srcOrd="0" destOrd="0" presId="urn:microsoft.com/office/officeart/2018/2/layout/IconVerticalSolidList"/>
    <dgm:cxn modelId="{2367CF61-D009-48C5-AD63-FAAB3E3AE6C7}" type="presOf" srcId="{A6A49E75-612A-4996-A4A4-5718BB6636DB}" destId="{B76E7BE8-7092-48A8-876C-C9792BD66B22}" srcOrd="0" destOrd="0" presId="urn:microsoft.com/office/officeart/2018/2/layout/IconVerticalSolidList"/>
    <dgm:cxn modelId="{998A05AD-146B-4C23-BBEE-CCCFF0864B11}" srcId="{032F11E1-E920-4E89-9686-F7162654E9F2}" destId="{A6A49E75-612A-4996-A4A4-5718BB6636DB}" srcOrd="0" destOrd="0" parTransId="{7B267065-5644-4962-80BC-B1B41AB9FD96}" sibTransId="{4D797154-1928-46C3-BF51-94158243A182}"/>
    <dgm:cxn modelId="{CCFF71B8-24CB-4DEE-8F1A-FCCA9475686D}" srcId="{032F11E1-E920-4E89-9686-F7162654E9F2}" destId="{38D8D583-DD7A-4929-B1AC-BFEA7C1CA9C0}" srcOrd="1" destOrd="0" parTransId="{472DB8A6-81E7-4BF5-BC5C-8C3285F52738}" sibTransId="{9D943705-EFFE-4C02-96A4-13EFC65DE43D}"/>
    <dgm:cxn modelId="{C464A9C8-5039-48B5-860A-58CBC0665241}" type="presOf" srcId="{927F0DA5-43E8-4DAA-95B9-58273EBB7AAC}" destId="{598569D7-DD33-4F3C-8C15-A8E3692135EF}" srcOrd="0" destOrd="0" presId="urn:microsoft.com/office/officeart/2018/2/layout/IconVerticalSolidList"/>
    <dgm:cxn modelId="{8FF1E2D1-B90B-4607-9627-13822DF86FB9}" type="presOf" srcId="{38D8D583-DD7A-4929-B1AC-BFEA7C1CA9C0}" destId="{37189513-03B7-440C-8E4F-6735EAC61554}" srcOrd="0" destOrd="0" presId="urn:microsoft.com/office/officeart/2018/2/layout/IconVerticalSolidList"/>
    <dgm:cxn modelId="{F5A58377-A853-4570-864C-6F638E13C961}" type="presParOf" srcId="{77B04549-B617-42B4-AAF1-A4AEA451B49C}" destId="{62F7EF89-272C-4F55-815D-8EF40F04E2A5}" srcOrd="0" destOrd="0" presId="urn:microsoft.com/office/officeart/2018/2/layout/IconVerticalSolidList"/>
    <dgm:cxn modelId="{74F845D4-EAFB-4921-AE0A-5DA1ABECE35A}" type="presParOf" srcId="{62F7EF89-272C-4F55-815D-8EF40F04E2A5}" destId="{1F09CBAC-26EE-4BBF-AEA1-161A92995649}" srcOrd="0" destOrd="0" presId="urn:microsoft.com/office/officeart/2018/2/layout/IconVerticalSolidList"/>
    <dgm:cxn modelId="{535F06C9-A7F6-4F41-9BED-6D86B5ADFA03}" type="presParOf" srcId="{62F7EF89-272C-4F55-815D-8EF40F04E2A5}" destId="{3D0FE90A-0AD7-477C-9FA2-B1C3C6DFB1E2}" srcOrd="1" destOrd="0" presId="urn:microsoft.com/office/officeart/2018/2/layout/IconVerticalSolidList"/>
    <dgm:cxn modelId="{80BC1A0F-D23B-4E5D-99BB-B8B9062A2EA2}" type="presParOf" srcId="{62F7EF89-272C-4F55-815D-8EF40F04E2A5}" destId="{990C1286-4AD8-425F-9887-E368181B35FA}" srcOrd="2" destOrd="0" presId="urn:microsoft.com/office/officeart/2018/2/layout/IconVerticalSolidList"/>
    <dgm:cxn modelId="{A496B927-591E-4C92-91CA-97D062343C4D}" type="presParOf" srcId="{62F7EF89-272C-4F55-815D-8EF40F04E2A5}" destId="{B76E7BE8-7092-48A8-876C-C9792BD66B22}" srcOrd="3" destOrd="0" presId="urn:microsoft.com/office/officeart/2018/2/layout/IconVerticalSolidList"/>
    <dgm:cxn modelId="{8F800823-6374-4657-BC95-CAD0AEA9310F}" type="presParOf" srcId="{77B04549-B617-42B4-AAF1-A4AEA451B49C}" destId="{9C849EDB-F75D-426D-AE83-54A0F6CB3399}" srcOrd="1" destOrd="0" presId="urn:microsoft.com/office/officeart/2018/2/layout/IconVerticalSolidList"/>
    <dgm:cxn modelId="{A789F453-BA04-4C4E-91F7-20BCF8B4244F}" type="presParOf" srcId="{77B04549-B617-42B4-AAF1-A4AEA451B49C}" destId="{6091BBAC-7AA7-4E62-8A08-1B198B0BC6F6}" srcOrd="2" destOrd="0" presId="urn:microsoft.com/office/officeart/2018/2/layout/IconVerticalSolidList"/>
    <dgm:cxn modelId="{F600D406-5D10-47FD-A052-02AD282334BB}" type="presParOf" srcId="{6091BBAC-7AA7-4E62-8A08-1B198B0BC6F6}" destId="{A4EC9812-6D7C-4CA8-8712-BB5C568C4FFC}" srcOrd="0" destOrd="0" presId="urn:microsoft.com/office/officeart/2018/2/layout/IconVerticalSolidList"/>
    <dgm:cxn modelId="{A35E1FC8-D3FA-4558-98FC-378C20BAC025}" type="presParOf" srcId="{6091BBAC-7AA7-4E62-8A08-1B198B0BC6F6}" destId="{301F64DC-2839-456D-A3BA-17851F17FB3D}" srcOrd="1" destOrd="0" presId="urn:microsoft.com/office/officeart/2018/2/layout/IconVerticalSolidList"/>
    <dgm:cxn modelId="{6A816E9A-8BA4-420B-A4A6-6167E5E59822}" type="presParOf" srcId="{6091BBAC-7AA7-4E62-8A08-1B198B0BC6F6}" destId="{44D52DD1-28F1-439E-ADAE-1B68368CCA19}" srcOrd="2" destOrd="0" presId="urn:microsoft.com/office/officeart/2018/2/layout/IconVerticalSolidList"/>
    <dgm:cxn modelId="{DE62ACF5-7FB4-46E1-BE21-7B79F17F1BD0}" type="presParOf" srcId="{6091BBAC-7AA7-4E62-8A08-1B198B0BC6F6}" destId="{37189513-03B7-440C-8E4F-6735EAC61554}" srcOrd="3" destOrd="0" presId="urn:microsoft.com/office/officeart/2018/2/layout/IconVerticalSolidList"/>
    <dgm:cxn modelId="{B44524E4-0ED0-49FF-B03D-DE0D8D39988B}" type="presParOf" srcId="{77B04549-B617-42B4-AAF1-A4AEA451B49C}" destId="{A6EB5AFE-24AF-4563-883D-2960CD2023CD}" srcOrd="3" destOrd="0" presId="urn:microsoft.com/office/officeart/2018/2/layout/IconVerticalSolidList"/>
    <dgm:cxn modelId="{9378363B-D631-4FAE-833D-58E7CD20838F}" type="presParOf" srcId="{77B04549-B617-42B4-AAF1-A4AEA451B49C}" destId="{C78B751B-C651-4226-AB5A-17FC94FAFCED}" srcOrd="4" destOrd="0" presId="urn:microsoft.com/office/officeart/2018/2/layout/IconVerticalSolidList"/>
    <dgm:cxn modelId="{169F5518-36BB-472D-8A21-92A8D9E30EB4}" type="presParOf" srcId="{C78B751B-C651-4226-AB5A-17FC94FAFCED}" destId="{4D506389-9076-4F0C-A19A-FB61D1EAE8F6}" srcOrd="0" destOrd="0" presId="urn:microsoft.com/office/officeart/2018/2/layout/IconVerticalSolidList"/>
    <dgm:cxn modelId="{0418C305-CBCE-4306-A851-EFB55118337C}" type="presParOf" srcId="{C78B751B-C651-4226-AB5A-17FC94FAFCED}" destId="{B82FCA7D-D23C-4D7E-A05A-DE0D1C868C95}" srcOrd="1" destOrd="0" presId="urn:microsoft.com/office/officeart/2018/2/layout/IconVerticalSolidList"/>
    <dgm:cxn modelId="{585DFA13-23C5-4733-A2B4-D5548E8EC4C4}" type="presParOf" srcId="{C78B751B-C651-4226-AB5A-17FC94FAFCED}" destId="{C84F12E8-C509-4F58-BA8B-DB0351C9A156}" srcOrd="2" destOrd="0" presId="urn:microsoft.com/office/officeart/2018/2/layout/IconVerticalSolidList"/>
    <dgm:cxn modelId="{F13B9154-85B2-4B8C-A898-A86B8DD3D4C1}" type="presParOf" srcId="{C78B751B-C651-4226-AB5A-17FC94FAFCED}" destId="{598569D7-DD33-4F3C-8C15-A8E3692135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EC8187-CFD0-42B8-A2FF-BC939AD25B3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17703B8-187D-4C52-B990-287BAAC404B8}">
      <dgm:prSet/>
      <dgm:spPr/>
      <dgm:t>
        <a:bodyPr/>
        <a:lstStyle/>
        <a:p>
          <a:r>
            <a:rPr lang="en-GB" err="1"/>
            <a:t>Blau</a:t>
          </a:r>
          <a:r>
            <a:rPr lang="en-GB"/>
            <a:t>, I., Shamir-</a:t>
          </a:r>
          <a:r>
            <a:rPr lang="en-GB" err="1"/>
            <a:t>Inbal</a:t>
          </a:r>
          <a:r>
            <a:rPr lang="en-GB"/>
            <a:t>, T. and </a:t>
          </a:r>
          <a:r>
            <a:rPr lang="en-GB" err="1"/>
            <a:t>Avdiel</a:t>
          </a:r>
          <a:r>
            <a:rPr lang="en-GB"/>
            <a:t>, O., 2020. How does the pedagogical design of a technology-enhanced collaborative academic course promote digital literacies, self-regulation, and perceived learning of students?. </a:t>
          </a:r>
          <a:r>
            <a:rPr lang="en-GB" i="1"/>
            <a:t>The internet and higher education</a:t>
          </a:r>
          <a:r>
            <a:rPr lang="en-GB"/>
            <a:t>, </a:t>
          </a:r>
          <a:r>
            <a:rPr lang="en-GB" i="1"/>
            <a:t>45</a:t>
          </a:r>
          <a:r>
            <a:rPr lang="en-GB"/>
            <a:t>, p.100722.</a:t>
          </a:r>
          <a:endParaRPr lang="en-US"/>
        </a:p>
      </dgm:t>
    </dgm:pt>
    <dgm:pt modelId="{A7274331-EC45-485C-9215-4D3DB4F2FA92}" type="parTrans" cxnId="{0729A96A-D915-408F-83B3-F55BAC3AAFD2}">
      <dgm:prSet/>
      <dgm:spPr/>
      <dgm:t>
        <a:bodyPr/>
        <a:lstStyle/>
        <a:p>
          <a:endParaRPr lang="en-US"/>
        </a:p>
      </dgm:t>
    </dgm:pt>
    <dgm:pt modelId="{4F509235-9CAD-4A89-81B9-7B5C73D86660}" type="sibTrans" cxnId="{0729A96A-D915-408F-83B3-F55BAC3AAFD2}">
      <dgm:prSet/>
      <dgm:spPr/>
      <dgm:t>
        <a:bodyPr/>
        <a:lstStyle/>
        <a:p>
          <a:endParaRPr lang="en-US"/>
        </a:p>
      </dgm:t>
    </dgm:pt>
    <dgm:pt modelId="{A5988D0E-0CDA-4C8F-B371-6D16100D29A4}">
      <dgm:prSet/>
      <dgm:spPr/>
      <dgm:t>
        <a:bodyPr/>
        <a:lstStyle/>
        <a:p>
          <a:r>
            <a:rPr lang="en-GB"/>
            <a:t>Schönbrodt, S., Wohak, K. and Frank, M., 2022. Digital tools to enable collaborative mathematical modeling online. </a:t>
          </a:r>
          <a:r>
            <a:rPr lang="en-GB" i="1"/>
            <a:t>Modelling in Science Education and Learning</a:t>
          </a:r>
          <a:r>
            <a:rPr lang="en-GB"/>
            <a:t>, </a:t>
          </a:r>
          <a:r>
            <a:rPr lang="en-GB" i="1"/>
            <a:t>15</a:t>
          </a:r>
          <a:r>
            <a:rPr lang="en-GB"/>
            <a:t>(1), pp.151-174.</a:t>
          </a:r>
          <a:endParaRPr lang="en-US"/>
        </a:p>
      </dgm:t>
    </dgm:pt>
    <dgm:pt modelId="{50A5FBF0-818E-4895-B78E-7A51CE174C58}" type="parTrans" cxnId="{14AC77BC-2844-4067-853C-CEB63461E955}">
      <dgm:prSet/>
      <dgm:spPr/>
      <dgm:t>
        <a:bodyPr/>
        <a:lstStyle/>
        <a:p>
          <a:endParaRPr lang="en-US"/>
        </a:p>
      </dgm:t>
    </dgm:pt>
    <dgm:pt modelId="{BC49D998-AB49-4D76-A706-40D00244BB6C}" type="sibTrans" cxnId="{14AC77BC-2844-4067-853C-CEB63461E955}">
      <dgm:prSet/>
      <dgm:spPr/>
      <dgm:t>
        <a:bodyPr/>
        <a:lstStyle/>
        <a:p>
          <a:endParaRPr lang="en-US"/>
        </a:p>
      </dgm:t>
    </dgm:pt>
    <dgm:pt modelId="{586D8D6C-E64D-4587-B2DB-C9BAE447A8ED}">
      <dgm:prSet/>
      <dgm:spPr/>
      <dgm:t>
        <a:bodyPr/>
        <a:lstStyle/>
        <a:p>
          <a:r>
            <a:rPr lang="en-GB"/>
            <a:t>Bared et al.(2016),Public health ethics. Cases spanning the globe ,1 </a:t>
          </a:r>
          <a:r>
            <a:rPr lang="en-GB" err="1"/>
            <a:t>st</a:t>
          </a:r>
          <a:r>
            <a:rPr lang="en-GB"/>
            <a:t> ed: Cham springer international publishing ,doi:01/1007/978-3-319-23847-0</a:t>
          </a:r>
        </a:p>
      </dgm:t>
    </dgm:pt>
    <dgm:pt modelId="{53F20FA6-DCE5-4B0A-A7D5-9F9425D96481}" type="parTrans" cxnId="{158B0CE0-5977-42A5-BE4F-0980B946C7E7}">
      <dgm:prSet/>
      <dgm:spPr/>
      <dgm:t>
        <a:bodyPr/>
        <a:lstStyle/>
        <a:p>
          <a:endParaRPr lang="en-GB"/>
        </a:p>
      </dgm:t>
    </dgm:pt>
    <dgm:pt modelId="{40DF0CB2-2FE4-4A8B-9C63-60C44091041D}" type="sibTrans" cxnId="{158B0CE0-5977-42A5-BE4F-0980B946C7E7}">
      <dgm:prSet/>
      <dgm:spPr/>
      <dgm:t>
        <a:bodyPr/>
        <a:lstStyle/>
        <a:p>
          <a:endParaRPr lang="en-GB"/>
        </a:p>
      </dgm:t>
    </dgm:pt>
    <dgm:pt modelId="{CC3F372E-47F0-430E-9350-C19FA4BF069A}" type="pres">
      <dgm:prSet presAssocID="{8AEC8187-CFD0-42B8-A2FF-BC939AD25B31}" presName="hierChild1" presStyleCnt="0">
        <dgm:presLayoutVars>
          <dgm:chPref val="1"/>
          <dgm:dir/>
          <dgm:animOne val="branch"/>
          <dgm:animLvl val="lvl"/>
          <dgm:resizeHandles/>
        </dgm:presLayoutVars>
      </dgm:prSet>
      <dgm:spPr/>
    </dgm:pt>
    <dgm:pt modelId="{9D3819C2-DAFF-41BD-8BCE-6B8F240D05CA}" type="pres">
      <dgm:prSet presAssocID="{117703B8-187D-4C52-B990-287BAAC404B8}" presName="hierRoot1" presStyleCnt="0"/>
      <dgm:spPr/>
    </dgm:pt>
    <dgm:pt modelId="{87F38D99-97AA-4255-A703-F6998061CB5A}" type="pres">
      <dgm:prSet presAssocID="{117703B8-187D-4C52-B990-287BAAC404B8}" presName="composite" presStyleCnt="0"/>
      <dgm:spPr/>
    </dgm:pt>
    <dgm:pt modelId="{8DCF1A28-7238-41B8-9C32-9B574B39E20F}" type="pres">
      <dgm:prSet presAssocID="{117703B8-187D-4C52-B990-287BAAC404B8}" presName="background" presStyleLbl="node0" presStyleIdx="0" presStyleCnt="2"/>
      <dgm:spPr/>
    </dgm:pt>
    <dgm:pt modelId="{05AF1F27-1C0B-40DE-9ACA-ED1297AD23F2}" type="pres">
      <dgm:prSet presAssocID="{117703B8-187D-4C52-B990-287BAAC404B8}" presName="text" presStyleLbl="fgAcc0" presStyleIdx="0" presStyleCnt="2">
        <dgm:presLayoutVars>
          <dgm:chPref val="3"/>
        </dgm:presLayoutVars>
      </dgm:prSet>
      <dgm:spPr/>
    </dgm:pt>
    <dgm:pt modelId="{51C33AD2-23F5-4A4C-8C19-67420327ECED}" type="pres">
      <dgm:prSet presAssocID="{117703B8-187D-4C52-B990-287BAAC404B8}" presName="hierChild2" presStyleCnt="0"/>
      <dgm:spPr/>
    </dgm:pt>
    <dgm:pt modelId="{634A6087-15BE-4A2A-B912-48D0ECF2CC48}" type="pres">
      <dgm:prSet presAssocID="{586D8D6C-E64D-4587-B2DB-C9BAE447A8ED}" presName="hierRoot1" presStyleCnt="0"/>
      <dgm:spPr/>
    </dgm:pt>
    <dgm:pt modelId="{CB1EAFFF-C4A1-49E5-9DD5-A3993BC5C990}" type="pres">
      <dgm:prSet presAssocID="{586D8D6C-E64D-4587-B2DB-C9BAE447A8ED}" presName="composite" presStyleCnt="0"/>
      <dgm:spPr/>
    </dgm:pt>
    <dgm:pt modelId="{8762EA69-BF54-44F6-9F55-DE45B52352C2}" type="pres">
      <dgm:prSet presAssocID="{586D8D6C-E64D-4587-B2DB-C9BAE447A8ED}" presName="background" presStyleLbl="node0" presStyleIdx="1" presStyleCnt="2"/>
      <dgm:spPr/>
    </dgm:pt>
    <dgm:pt modelId="{87C1B9E1-0522-4EE5-833C-44E40AAAE34E}" type="pres">
      <dgm:prSet presAssocID="{586D8D6C-E64D-4587-B2DB-C9BAE447A8ED}" presName="text" presStyleLbl="fgAcc0" presStyleIdx="1" presStyleCnt="2">
        <dgm:presLayoutVars>
          <dgm:chPref val="3"/>
        </dgm:presLayoutVars>
      </dgm:prSet>
      <dgm:spPr/>
    </dgm:pt>
    <dgm:pt modelId="{437472CA-3121-4A6E-88B3-AC18689E53BA}" type="pres">
      <dgm:prSet presAssocID="{586D8D6C-E64D-4587-B2DB-C9BAE447A8ED}" presName="hierChild2" presStyleCnt="0"/>
      <dgm:spPr/>
    </dgm:pt>
    <dgm:pt modelId="{AB472ED2-45F0-4DEA-A2F4-914262C21654}" type="pres">
      <dgm:prSet presAssocID="{50A5FBF0-818E-4895-B78E-7A51CE174C58}" presName="Name10" presStyleLbl="parChTrans1D2" presStyleIdx="0" presStyleCnt="1"/>
      <dgm:spPr/>
    </dgm:pt>
    <dgm:pt modelId="{12E839DD-BE4A-47FD-AB07-03E336E52A5A}" type="pres">
      <dgm:prSet presAssocID="{A5988D0E-0CDA-4C8F-B371-6D16100D29A4}" presName="hierRoot2" presStyleCnt="0"/>
      <dgm:spPr/>
    </dgm:pt>
    <dgm:pt modelId="{8FF37947-289F-4B8E-98A3-A8395C95C17C}" type="pres">
      <dgm:prSet presAssocID="{A5988D0E-0CDA-4C8F-B371-6D16100D29A4}" presName="composite2" presStyleCnt="0"/>
      <dgm:spPr/>
    </dgm:pt>
    <dgm:pt modelId="{FEBDE6B8-EE58-470F-B160-32E4A90FA2C7}" type="pres">
      <dgm:prSet presAssocID="{A5988D0E-0CDA-4C8F-B371-6D16100D29A4}" presName="background2" presStyleLbl="node2" presStyleIdx="0" presStyleCnt="1"/>
      <dgm:spPr/>
    </dgm:pt>
    <dgm:pt modelId="{7FA3083E-E4A3-4C0E-AB26-B9827995A0B5}" type="pres">
      <dgm:prSet presAssocID="{A5988D0E-0CDA-4C8F-B371-6D16100D29A4}" presName="text2" presStyleLbl="fgAcc2" presStyleIdx="0" presStyleCnt="1">
        <dgm:presLayoutVars>
          <dgm:chPref val="3"/>
        </dgm:presLayoutVars>
      </dgm:prSet>
      <dgm:spPr/>
    </dgm:pt>
    <dgm:pt modelId="{1869BC46-1E39-44E2-9B16-99DCD6E41D3E}" type="pres">
      <dgm:prSet presAssocID="{A5988D0E-0CDA-4C8F-B371-6D16100D29A4}" presName="hierChild3" presStyleCnt="0"/>
      <dgm:spPr/>
    </dgm:pt>
  </dgm:ptLst>
  <dgm:cxnLst>
    <dgm:cxn modelId="{E5CC943F-1ED1-4860-B6E5-8E8FDACAED70}" type="presOf" srcId="{50A5FBF0-818E-4895-B78E-7A51CE174C58}" destId="{AB472ED2-45F0-4DEA-A2F4-914262C21654}" srcOrd="0" destOrd="0" presId="urn:microsoft.com/office/officeart/2005/8/layout/hierarchy1"/>
    <dgm:cxn modelId="{18EFA65C-25A3-4E41-9BD9-D87B8156E7FA}" type="presOf" srcId="{586D8D6C-E64D-4587-B2DB-C9BAE447A8ED}" destId="{87C1B9E1-0522-4EE5-833C-44E40AAAE34E}" srcOrd="0" destOrd="0" presId="urn:microsoft.com/office/officeart/2005/8/layout/hierarchy1"/>
    <dgm:cxn modelId="{F99B9767-B001-447D-AA48-15FEB28E4235}" type="presOf" srcId="{A5988D0E-0CDA-4C8F-B371-6D16100D29A4}" destId="{7FA3083E-E4A3-4C0E-AB26-B9827995A0B5}" srcOrd="0" destOrd="0" presId="urn:microsoft.com/office/officeart/2005/8/layout/hierarchy1"/>
    <dgm:cxn modelId="{0729A96A-D915-408F-83B3-F55BAC3AAFD2}" srcId="{8AEC8187-CFD0-42B8-A2FF-BC939AD25B31}" destId="{117703B8-187D-4C52-B990-287BAAC404B8}" srcOrd="0" destOrd="0" parTransId="{A7274331-EC45-485C-9215-4D3DB4F2FA92}" sibTransId="{4F509235-9CAD-4A89-81B9-7B5C73D86660}"/>
    <dgm:cxn modelId="{EB12426E-74EC-41C4-86D1-6F47350A0142}" type="presOf" srcId="{117703B8-187D-4C52-B990-287BAAC404B8}" destId="{05AF1F27-1C0B-40DE-9ACA-ED1297AD23F2}" srcOrd="0" destOrd="0" presId="urn:microsoft.com/office/officeart/2005/8/layout/hierarchy1"/>
    <dgm:cxn modelId="{83BD3190-40BB-474A-82CE-C8B4864ABD5A}" type="presOf" srcId="{8AEC8187-CFD0-42B8-A2FF-BC939AD25B31}" destId="{CC3F372E-47F0-430E-9350-C19FA4BF069A}" srcOrd="0" destOrd="0" presId="urn:microsoft.com/office/officeart/2005/8/layout/hierarchy1"/>
    <dgm:cxn modelId="{14AC77BC-2844-4067-853C-CEB63461E955}" srcId="{586D8D6C-E64D-4587-B2DB-C9BAE447A8ED}" destId="{A5988D0E-0CDA-4C8F-B371-6D16100D29A4}" srcOrd="0" destOrd="0" parTransId="{50A5FBF0-818E-4895-B78E-7A51CE174C58}" sibTransId="{BC49D998-AB49-4D76-A706-40D00244BB6C}"/>
    <dgm:cxn modelId="{158B0CE0-5977-42A5-BE4F-0980B946C7E7}" srcId="{8AEC8187-CFD0-42B8-A2FF-BC939AD25B31}" destId="{586D8D6C-E64D-4587-B2DB-C9BAE447A8ED}" srcOrd="1" destOrd="0" parTransId="{53F20FA6-DCE5-4B0A-A7D5-9F9425D96481}" sibTransId="{40DF0CB2-2FE4-4A8B-9C63-60C44091041D}"/>
    <dgm:cxn modelId="{8EF45482-9244-447A-BA14-EF28561C8951}" type="presParOf" srcId="{CC3F372E-47F0-430E-9350-C19FA4BF069A}" destId="{9D3819C2-DAFF-41BD-8BCE-6B8F240D05CA}" srcOrd="0" destOrd="0" presId="urn:microsoft.com/office/officeart/2005/8/layout/hierarchy1"/>
    <dgm:cxn modelId="{C5EAC006-0E92-47E3-9433-F08FAF355B77}" type="presParOf" srcId="{9D3819C2-DAFF-41BD-8BCE-6B8F240D05CA}" destId="{87F38D99-97AA-4255-A703-F6998061CB5A}" srcOrd="0" destOrd="0" presId="urn:microsoft.com/office/officeart/2005/8/layout/hierarchy1"/>
    <dgm:cxn modelId="{FA2B88A4-0C1F-4A66-8B23-3570FE1DD179}" type="presParOf" srcId="{87F38D99-97AA-4255-A703-F6998061CB5A}" destId="{8DCF1A28-7238-41B8-9C32-9B574B39E20F}" srcOrd="0" destOrd="0" presId="urn:microsoft.com/office/officeart/2005/8/layout/hierarchy1"/>
    <dgm:cxn modelId="{9FE44865-23EB-4DAF-B6CC-51EB0358A528}" type="presParOf" srcId="{87F38D99-97AA-4255-A703-F6998061CB5A}" destId="{05AF1F27-1C0B-40DE-9ACA-ED1297AD23F2}" srcOrd="1" destOrd="0" presId="urn:microsoft.com/office/officeart/2005/8/layout/hierarchy1"/>
    <dgm:cxn modelId="{91D861EA-8031-462F-8232-5F592C36FBB9}" type="presParOf" srcId="{9D3819C2-DAFF-41BD-8BCE-6B8F240D05CA}" destId="{51C33AD2-23F5-4A4C-8C19-67420327ECED}" srcOrd="1" destOrd="0" presId="urn:microsoft.com/office/officeart/2005/8/layout/hierarchy1"/>
    <dgm:cxn modelId="{6B54A59C-EB59-494F-959F-905FA3969673}" type="presParOf" srcId="{CC3F372E-47F0-430E-9350-C19FA4BF069A}" destId="{634A6087-15BE-4A2A-B912-48D0ECF2CC48}" srcOrd="1" destOrd="0" presId="urn:microsoft.com/office/officeart/2005/8/layout/hierarchy1"/>
    <dgm:cxn modelId="{7EDAC170-0C21-498F-BAF7-69E269875EED}" type="presParOf" srcId="{634A6087-15BE-4A2A-B912-48D0ECF2CC48}" destId="{CB1EAFFF-C4A1-49E5-9DD5-A3993BC5C990}" srcOrd="0" destOrd="0" presId="urn:microsoft.com/office/officeart/2005/8/layout/hierarchy1"/>
    <dgm:cxn modelId="{BDAB84E9-507B-4DD6-9702-6D7EF1D92B6F}" type="presParOf" srcId="{CB1EAFFF-C4A1-49E5-9DD5-A3993BC5C990}" destId="{8762EA69-BF54-44F6-9F55-DE45B52352C2}" srcOrd="0" destOrd="0" presId="urn:microsoft.com/office/officeart/2005/8/layout/hierarchy1"/>
    <dgm:cxn modelId="{7CA84299-C518-4BCE-AE1D-986595DDD68C}" type="presParOf" srcId="{CB1EAFFF-C4A1-49E5-9DD5-A3993BC5C990}" destId="{87C1B9E1-0522-4EE5-833C-44E40AAAE34E}" srcOrd="1" destOrd="0" presId="urn:microsoft.com/office/officeart/2005/8/layout/hierarchy1"/>
    <dgm:cxn modelId="{F74C5B3D-C842-4A77-A2D4-A452D9C9FB73}" type="presParOf" srcId="{634A6087-15BE-4A2A-B912-48D0ECF2CC48}" destId="{437472CA-3121-4A6E-88B3-AC18689E53BA}" srcOrd="1" destOrd="0" presId="urn:microsoft.com/office/officeart/2005/8/layout/hierarchy1"/>
    <dgm:cxn modelId="{12C18FFE-13A2-4127-B93A-A93AFDF93CED}" type="presParOf" srcId="{437472CA-3121-4A6E-88B3-AC18689E53BA}" destId="{AB472ED2-45F0-4DEA-A2F4-914262C21654}" srcOrd="0" destOrd="0" presId="urn:microsoft.com/office/officeart/2005/8/layout/hierarchy1"/>
    <dgm:cxn modelId="{9946659D-3A20-48A2-9CBB-45D6A8E2DEA2}" type="presParOf" srcId="{437472CA-3121-4A6E-88B3-AC18689E53BA}" destId="{12E839DD-BE4A-47FD-AB07-03E336E52A5A}" srcOrd="1" destOrd="0" presId="urn:microsoft.com/office/officeart/2005/8/layout/hierarchy1"/>
    <dgm:cxn modelId="{5A52BDEE-1D15-4EE4-A4A4-4E68237E6FB8}" type="presParOf" srcId="{12E839DD-BE4A-47FD-AB07-03E336E52A5A}" destId="{8FF37947-289F-4B8E-98A3-A8395C95C17C}" srcOrd="0" destOrd="0" presId="urn:microsoft.com/office/officeart/2005/8/layout/hierarchy1"/>
    <dgm:cxn modelId="{234C4A6B-41E1-4F2B-85C7-FB7E51F4102F}" type="presParOf" srcId="{8FF37947-289F-4B8E-98A3-A8395C95C17C}" destId="{FEBDE6B8-EE58-470F-B160-32E4A90FA2C7}" srcOrd="0" destOrd="0" presId="urn:microsoft.com/office/officeart/2005/8/layout/hierarchy1"/>
    <dgm:cxn modelId="{23D20973-7EE3-4796-9B9F-AADFA296ED01}" type="presParOf" srcId="{8FF37947-289F-4B8E-98A3-A8395C95C17C}" destId="{7FA3083E-E4A3-4C0E-AB26-B9827995A0B5}" srcOrd="1" destOrd="0" presId="urn:microsoft.com/office/officeart/2005/8/layout/hierarchy1"/>
    <dgm:cxn modelId="{906FFDC1-5C7E-4B66-B482-A6774E4CA16F}" type="presParOf" srcId="{12E839DD-BE4A-47FD-AB07-03E336E52A5A}" destId="{1869BC46-1E39-44E2-9B16-99DCD6E41D3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09CBAC-26EE-4BBF-AEA1-161A92995649}">
      <dsp:nvSpPr>
        <dsp:cNvPr id="0" name=""/>
        <dsp:cNvSpPr/>
      </dsp:nvSpPr>
      <dsp:spPr>
        <a:xfrm>
          <a:off x="0" y="549"/>
          <a:ext cx="10835122" cy="12868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0FE90A-0AD7-477C-9FA2-B1C3C6DFB1E2}">
      <dsp:nvSpPr>
        <dsp:cNvPr id="0" name=""/>
        <dsp:cNvSpPr/>
      </dsp:nvSpPr>
      <dsp:spPr>
        <a:xfrm>
          <a:off x="389269" y="290088"/>
          <a:ext cx="707761" cy="7077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6E7BE8-7092-48A8-876C-C9792BD66B22}">
      <dsp:nvSpPr>
        <dsp:cNvPr id="0" name=""/>
        <dsp:cNvSpPr/>
      </dsp:nvSpPr>
      <dsp:spPr>
        <a:xfrm>
          <a:off x="1486299" y="549"/>
          <a:ext cx="9348822" cy="128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191" tIns="136191" rIns="136191" bIns="136191" numCol="1" spcCol="1270" anchor="ctr" anchorCtr="0">
          <a:noAutofit/>
        </a:bodyPr>
        <a:lstStyle/>
        <a:p>
          <a:pPr marL="0" lvl="0" indent="0" algn="l" defTabSz="666750">
            <a:lnSpc>
              <a:spcPct val="90000"/>
            </a:lnSpc>
            <a:spcBef>
              <a:spcPct val="0"/>
            </a:spcBef>
            <a:spcAft>
              <a:spcPct val="35000"/>
            </a:spcAft>
            <a:buNone/>
          </a:pPr>
          <a:r>
            <a:rPr lang="en-GB" sz="1500" kern="1200"/>
            <a:t>The current study investigates students use Microsoft Teams as a collaborative knowledge  and building a platform for groups with a project or assessment, during this studies provide the students evaluated their knowledge and they approved about felling comfortable in their experiences with collaboration in MS teams this includes a lot of benefit MS Teams giving us, and this includes giving and receiving message ,calls ,sharing comments and feedback.</a:t>
          </a:r>
          <a:endParaRPr lang="en-US" sz="1500" kern="1200"/>
        </a:p>
      </dsp:txBody>
      <dsp:txXfrm>
        <a:off x="1486299" y="549"/>
        <a:ext cx="9348822" cy="1286839"/>
      </dsp:txXfrm>
    </dsp:sp>
    <dsp:sp modelId="{A4EC9812-6D7C-4CA8-8712-BB5C568C4FFC}">
      <dsp:nvSpPr>
        <dsp:cNvPr id="0" name=""/>
        <dsp:cNvSpPr/>
      </dsp:nvSpPr>
      <dsp:spPr>
        <a:xfrm>
          <a:off x="0" y="1609099"/>
          <a:ext cx="10835122" cy="12868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1F64DC-2839-456D-A3BA-17851F17FB3D}">
      <dsp:nvSpPr>
        <dsp:cNvPr id="0" name=""/>
        <dsp:cNvSpPr/>
      </dsp:nvSpPr>
      <dsp:spPr>
        <a:xfrm>
          <a:off x="389269" y="1898638"/>
          <a:ext cx="707761" cy="7077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189513-03B7-440C-8E4F-6735EAC61554}">
      <dsp:nvSpPr>
        <dsp:cNvPr id="0" name=""/>
        <dsp:cNvSpPr/>
      </dsp:nvSpPr>
      <dsp:spPr>
        <a:xfrm>
          <a:off x="1486299" y="1609099"/>
          <a:ext cx="9348822" cy="128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191" tIns="136191" rIns="136191" bIns="136191" numCol="1" spcCol="1270" anchor="ctr" anchorCtr="0">
          <a:noAutofit/>
        </a:bodyPr>
        <a:lstStyle/>
        <a:p>
          <a:pPr marL="0" lvl="0" indent="0" algn="l" defTabSz="666750">
            <a:lnSpc>
              <a:spcPct val="90000"/>
            </a:lnSpc>
            <a:spcBef>
              <a:spcPct val="0"/>
            </a:spcBef>
            <a:spcAft>
              <a:spcPct val="35000"/>
            </a:spcAft>
            <a:buNone/>
          </a:pPr>
          <a:r>
            <a:rPr lang="en-GB" sz="1500" kern="1200"/>
            <a:t>The  method is used to assess the sustainability of proposed solution.</a:t>
          </a:r>
          <a:endParaRPr lang="en-US" sz="1500" kern="1200"/>
        </a:p>
      </dsp:txBody>
      <dsp:txXfrm>
        <a:off x="1486299" y="1609099"/>
        <a:ext cx="9348822" cy="1286839"/>
      </dsp:txXfrm>
    </dsp:sp>
    <dsp:sp modelId="{4D506389-9076-4F0C-A19A-FB61D1EAE8F6}">
      <dsp:nvSpPr>
        <dsp:cNvPr id="0" name=""/>
        <dsp:cNvSpPr/>
      </dsp:nvSpPr>
      <dsp:spPr>
        <a:xfrm>
          <a:off x="0" y="3217649"/>
          <a:ext cx="10835122" cy="12868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2FCA7D-D23C-4D7E-A05A-DE0D1C868C95}">
      <dsp:nvSpPr>
        <dsp:cNvPr id="0" name=""/>
        <dsp:cNvSpPr/>
      </dsp:nvSpPr>
      <dsp:spPr>
        <a:xfrm>
          <a:off x="389269" y="3507188"/>
          <a:ext cx="707761" cy="7077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8569D7-DD33-4F3C-8C15-A8E3692135EF}">
      <dsp:nvSpPr>
        <dsp:cNvPr id="0" name=""/>
        <dsp:cNvSpPr/>
      </dsp:nvSpPr>
      <dsp:spPr>
        <a:xfrm>
          <a:off x="1486299" y="3217649"/>
          <a:ext cx="9348822" cy="128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191" tIns="136191" rIns="136191" bIns="136191" numCol="1" spcCol="1270" anchor="ctr" anchorCtr="0">
          <a:noAutofit/>
        </a:bodyPr>
        <a:lstStyle/>
        <a:p>
          <a:pPr marL="0" lvl="0" indent="0" algn="l" defTabSz="666750">
            <a:lnSpc>
              <a:spcPct val="90000"/>
            </a:lnSpc>
            <a:spcBef>
              <a:spcPct val="0"/>
            </a:spcBef>
            <a:spcAft>
              <a:spcPct val="35000"/>
            </a:spcAft>
            <a:buNone/>
          </a:pPr>
          <a:r>
            <a:rPr lang="en-GB" sz="1500" kern="1200"/>
            <a:t>The method consist of five stages: problem definition, stage defines , analysis , fact-finding synthesis and evaluation and reflection.</a:t>
          </a:r>
          <a:endParaRPr lang="en-US" sz="1500" kern="1200"/>
        </a:p>
      </dsp:txBody>
      <dsp:txXfrm>
        <a:off x="1486299" y="3217649"/>
        <a:ext cx="9348822" cy="12868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72ED2-45F0-4DEA-A2F4-914262C21654}">
      <dsp:nvSpPr>
        <dsp:cNvPr id="0" name=""/>
        <dsp:cNvSpPr/>
      </dsp:nvSpPr>
      <dsp:spPr>
        <a:xfrm>
          <a:off x="7806556" y="1802749"/>
          <a:ext cx="91440" cy="824700"/>
        </a:xfrm>
        <a:custGeom>
          <a:avLst/>
          <a:gdLst/>
          <a:ahLst/>
          <a:cxnLst/>
          <a:rect l="0" t="0" r="0" b="0"/>
          <a:pathLst>
            <a:path>
              <a:moveTo>
                <a:pt x="45720" y="0"/>
              </a:moveTo>
              <a:lnTo>
                <a:pt x="45720" y="82470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DCF1A28-7238-41B8-9C32-9B574B39E20F}">
      <dsp:nvSpPr>
        <dsp:cNvPr id="0" name=""/>
        <dsp:cNvSpPr/>
      </dsp:nvSpPr>
      <dsp:spPr>
        <a:xfrm>
          <a:off x="2968662" y="2114"/>
          <a:ext cx="2835646" cy="1800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F1F27-1C0B-40DE-9ACA-ED1297AD23F2}">
      <dsp:nvSpPr>
        <dsp:cNvPr id="0" name=""/>
        <dsp:cNvSpPr/>
      </dsp:nvSpPr>
      <dsp:spPr>
        <a:xfrm>
          <a:off x="3283734" y="301432"/>
          <a:ext cx="2835646" cy="18006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err="1"/>
            <a:t>Blau</a:t>
          </a:r>
          <a:r>
            <a:rPr lang="en-GB" sz="1400" kern="1200"/>
            <a:t>, I., Shamir-</a:t>
          </a:r>
          <a:r>
            <a:rPr lang="en-GB" sz="1400" kern="1200" err="1"/>
            <a:t>Inbal</a:t>
          </a:r>
          <a:r>
            <a:rPr lang="en-GB" sz="1400" kern="1200"/>
            <a:t>, T. and </a:t>
          </a:r>
          <a:r>
            <a:rPr lang="en-GB" sz="1400" kern="1200" err="1"/>
            <a:t>Avdiel</a:t>
          </a:r>
          <a:r>
            <a:rPr lang="en-GB" sz="1400" kern="1200"/>
            <a:t>, O., 2020. How does the pedagogical design of a technology-enhanced collaborative academic course promote digital literacies, self-regulation, and perceived learning of students?. </a:t>
          </a:r>
          <a:r>
            <a:rPr lang="en-GB" sz="1400" i="1" kern="1200"/>
            <a:t>The internet and higher education</a:t>
          </a:r>
          <a:r>
            <a:rPr lang="en-GB" sz="1400" kern="1200"/>
            <a:t>, </a:t>
          </a:r>
          <a:r>
            <a:rPr lang="en-GB" sz="1400" i="1" kern="1200"/>
            <a:t>45</a:t>
          </a:r>
          <a:r>
            <a:rPr lang="en-GB" sz="1400" kern="1200"/>
            <a:t>, p.100722.</a:t>
          </a:r>
          <a:endParaRPr lang="en-US" sz="1400" kern="1200"/>
        </a:p>
      </dsp:txBody>
      <dsp:txXfrm>
        <a:off x="3336473" y="354171"/>
        <a:ext cx="2730168" cy="1695157"/>
      </dsp:txXfrm>
    </dsp:sp>
    <dsp:sp modelId="{8762EA69-BF54-44F6-9F55-DE45B52352C2}">
      <dsp:nvSpPr>
        <dsp:cNvPr id="0" name=""/>
        <dsp:cNvSpPr/>
      </dsp:nvSpPr>
      <dsp:spPr>
        <a:xfrm>
          <a:off x="6434452" y="2114"/>
          <a:ext cx="2835646" cy="1800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C1B9E1-0522-4EE5-833C-44E40AAAE34E}">
      <dsp:nvSpPr>
        <dsp:cNvPr id="0" name=""/>
        <dsp:cNvSpPr/>
      </dsp:nvSpPr>
      <dsp:spPr>
        <a:xfrm>
          <a:off x="6749524" y="301432"/>
          <a:ext cx="2835646" cy="18006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Bared et al.(2016),Public health ethics. Cases spanning the globe ,1 </a:t>
          </a:r>
          <a:r>
            <a:rPr lang="en-GB" sz="1400" kern="1200" err="1"/>
            <a:t>st</a:t>
          </a:r>
          <a:r>
            <a:rPr lang="en-GB" sz="1400" kern="1200"/>
            <a:t> ed: Cham springer international publishing ,doi:01/1007/978-3-319-23847-0</a:t>
          </a:r>
        </a:p>
      </dsp:txBody>
      <dsp:txXfrm>
        <a:off x="6802263" y="354171"/>
        <a:ext cx="2730168" cy="1695157"/>
      </dsp:txXfrm>
    </dsp:sp>
    <dsp:sp modelId="{FEBDE6B8-EE58-470F-B160-32E4A90FA2C7}">
      <dsp:nvSpPr>
        <dsp:cNvPr id="0" name=""/>
        <dsp:cNvSpPr/>
      </dsp:nvSpPr>
      <dsp:spPr>
        <a:xfrm>
          <a:off x="6434452" y="2627450"/>
          <a:ext cx="2835646" cy="1800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A3083E-E4A3-4C0E-AB26-B9827995A0B5}">
      <dsp:nvSpPr>
        <dsp:cNvPr id="0" name=""/>
        <dsp:cNvSpPr/>
      </dsp:nvSpPr>
      <dsp:spPr>
        <a:xfrm>
          <a:off x="6749524" y="2926768"/>
          <a:ext cx="2835646" cy="18006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Schönbrodt, S., Wohak, K. and Frank, M., 2022. Digital tools to enable collaborative mathematical modeling online. </a:t>
          </a:r>
          <a:r>
            <a:rPr lang="en-GB" sz="1400" i="1" kern="1200"/>
            <a:t>Modelling in Science Education and Learning</a:t>
          </a:r>
          <a:r>
            <a:rPr lang="en-GB" sz="1400" kern="1200"/>
            <a:t>, </a:t>
          </a:r>
          <a:r>
            <a:rPr lang="en-GB" sz="1400" i="1" kern="1200"/>
            <a:t>15</a:t>
          </a:r>
          <a:r>
            <a:rPr lang="en-GB" sz="1400" kern="1200"/>
            <a:t>(1), pp.151-174.</a:t>
          </a:r>
          <a:endParaRPr lang="en-US" sz="1400" kern="1200"/>
        </a:p>
      </dsp:txBody>
      <dsp:txXfrm>
        <a:off x="6802263" y="2979507"/>
        <a:ext cx="2730168" cy="16951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2/27/2022</a:t>
            </a:fld>
            <a:endParaRPr lang="en-US"/>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2/27/2022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123998309"/>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a:p>
        </p:txBody>
      </p:sp>
    </p:spTree>
    <p:extLst>
      <p:ext uri="{BB962C8B-B14F-4D97-AF65-F5344CB8AC3E}">
        <p14:creationId xmlns:p14="http://schemas.microsoft.com/office/powerpoint/2010/main" val="3442230584"/>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a:p>
        </p:txBody>
      </p:sp>
    </p:spTree>
    <p:extLst>
      <p:ext uri="{BB962C8B-B14F-4D97-AF65-F5344CB8AC3E}">
        <p14:creationId xmlns:p14="http://schemas.microsoft.com/office/powerpoint/2010/main" val="428311092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p>
        </p:txBody>
      </p:sp>
    </p:spTree>
    <p:extLst>
      <p:ext uri="{BB962C8B-B14F-4D97-AF65-F5344CB8AC3E}">
        <p14:creationId xmlns:p14="http://schemas.microsoft.com/office/powerpoint/2010/main" val="220047707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p>
        </p:txBody>
      </p:sp>
    </p:spTree>
    <p:extLst>
      <p:ext uri="{BB962C8B-B14F-4D97-AF65-F5344CB8AC3E}">
        <p14:creationId xmlns:p14="http://schemas.microsoft.com/office/powerpoint/2010/main" val="3839051282"/>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00786568"/>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Click to 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Tree>
    <p:extLst>
      <p:ext uri="{BB962C8B-B14F-4D97-AF65-F5344CB8AC3E}">
        <p14:creationId xmlns:p14="http://schemas.microsoft.com/office/powerpoint/2010/main" val="261430260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a:p>
        </p:txBody>
      </p:sp>
    </p:spTree>
    <p:extLst>
      <p:ext uri="{BB962C8B-B14F-4D97-AF65-F5344CB8AC3E}">
        <p14:creationId xmlns:p14="http://schemas.microsoft.com/office/powerpoint/2010/main" val="3419906843"/>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a:p>
        </p:txBody>
      </p:sp>
    </p:spTree>
    <p:extLst>
      <p:ext uri="{BB962C8B-B14F-4D97-AF65-F5344CB8AC3E}">
        <p14:creationId xmlns:p14="http://schemas.microsoft.com/office/powerpoint/2010/main" val="65841909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58918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11" r:id="rId11"/>
    <p:sldLayoutId id="2147483712" r:id="rId12"/>
    <p:sldLayoutId id="2147483713" r:id="rId13"/>
    <p:sldLayoutId id="2147483714" r:id="rId14"/>
    <p:sldLayoutId id="2147483715" r:id="rId15"/>
    <p:sldLayoutId id="2147483716" r:id="rId16"/>
    <p:sldLayoutId id="2147483692" r:id="rId17"/>
    <p:sldLayoutId id="2147483697" r:id="rId18"/>
    <p:sldLayoutId id="2147483674" r:id="rId19"/>
  </p:sldLayoutIdLs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3.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Building image">
            <a:extLst>
              <a:ext uri="{FF2B5EF4-FFF2-40B4-BE49-F238E27FC236}">
                <a16:creationId xmlns:a16="http://schemas.microsoft.com/office/drawing/2014/main" id="{257F6BCE-75BB-4ECD-BEA5-21C36A9CC0E9}"/>
              </a:ext>
            </a:extLst>
          </p:cNvPr>
          <p:cNvPicPr>
            <a:picLocks noGrp="1" noChangeAspect="1"/>
          </p:cNvPicPr>
          <p:nvPr>
            <p:ph type="pic" sz="quarter" idx="13"/>
          </p:nvPr>
        </p:nvPicPr>
        <p:blipFill>
          <a:blip r:embed="rId2"/>
          <a:srcRect l="20784" r="20784"/>
          <a:stretch>
            <a:fillRect/>
          </a:stretch>
        </p:blipFill>
        <p:spPr/>
      </p:pic>
      <p:sp>
        <p:nvSpPr>
          <p:cNvPr id="18" name="Hexagon 17" descr="Solid dark colored hexagon in the middle of image accent">
            <a:extLst>
              <a:ext uri="{FF2B5EF4-FFF2-40B4-BE49-F238E27FC236}">
                <a16:creationId xmlns:a16="http://schemas.microsoft.com/office/drawing/2014/main" id="{0E6B042D-E9CB-40E0-AAE9-6AD11F53E044}"/>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919098" y="2346553"/>
            <a:ext cx="4853573" cy="1616252"/>
          </a:xfrm>
        </p:spPr>
        <p:txBody>
          <a:bodyPr>
            <a:normAutofit fontScale="90000"/>
          </a:bodyPr>
          <a:lstStyle/>
          <a:p>
            <a:r>
              <a:rPr lang="en-US"/>
              <a:t>Which digital tool is most used for collaboration at UWTSD?</a:t>
            </a: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a:xfrm>
            <a:off x="6111921" y="4237125"/>
            <a:ext cx="3839876" cy="945924"/>
          </a:xfrm>
        </p:spPr>
        <p:txBody>
          <a:bodyPr/>
          <a:lstStyle/>
          <a:p>
            <a:r>
              <a:rPr lang="en-US"/>
              <a:t>DIGITAL SKILLS &amp; RESEARCH METHODS </a:t>
            </a:r>
          </a:p>
          <a:p>
            <a:r>
              <a:rPr lang="en-US"/>
              <a:t>05 MARCH 2022 Group1 </a:t>
            </a:r>
          </a:p>
          <a:p>
            <a:r>
              <a:rPr lang="en-US"/>
              <a:t>LECTURE: </a:t>
            </a:r>
            <a:r>
              <a:rPr lang="en-US" err="1"/>
              <a:t>Seyed</a:t>
            </a:r>
            <a:r>
              <a:rPr lang="en-US"/>
              <a:t> </a:t>
            </a:r>
            <a:r>
              <a:rPr lang="en-US" err="1"/>
              <a:t>Navid</a:t>
            </a:r>
            <a:r>
              <a:rPr lang="en-US"/>
              <a:t> </a:t>
            </a:r>
            <a:r>
              <a:rPr lang="en-US" err="1"/>
              <a:t>Nasirpourosgoei</a:t>
            </a:r>
            <a:endParaRPr lang="en-US"/>
          </a:p>
        </p:txBody>
      </p:sp>
      <p:pic>
        <p:nvPicPr>
          <p:cNvPr id="5" name="Picture 4" descr="Logo, company name&#10;&#10;Description automatically generated">
            <a:extLst>
              <a:ext uri="{FF2B5EF4-FFF2-40B4-BE49-F238E27FC236}">
                <a16:creationId xmlns:a16="http://schemas.microsoft.com/office/drawing/2014/main" id="{A1E1296F-635F-4497-8509-8989AFC648E4}"/>
              </a:ext>
            </a:extLst>
          </p:cNvPr>
          <p:cNvPicPr>
            <a:picLocks noChangeAspect="1"/>
          </p:cNvPicPr>
          <p:nvPr/>
        </p:nvPicPr>
        <p:blipFill>
          <a:blip r:embed="rId3"/>
          <a:stretch>
            <a:fillRect/>
          </a:stretch>
        </p:blipFill>
        <p:spPr>
          <a:xfrm>
            <a:off x="1887537" y="2819399"/>
            <a:ext cx="3743325" cy="1219200"/>
          </a:xfrm>
          <a:prstGeom prst="rect">
            <a:avLst/>
          </a:prstGeom>
        </p:spPr>
      </p:pic>
    </p:spTree>
    <p:extLst>
      <p:ext uri="{BB962C8B-B14F-4D97-AF65-F5344CB8AC3E}">
        <p14:creationId xmlns:p14="http://schemas.microsoft.com/office/powerpoint/2010/main" val="3980699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3A64E45A-CC38-4411-A976-0AED6443635D}"/>
              </a:ext>
            </a:extLst>
          </p:cNvPr>
          <p:cNvSpPr txBox="1"/>
          <p:nvPr/>
        </p:nvSpPr>
        <p:spPr>
          <a:xfrm>
            <a:off x="109684" y="386504"/>
            <a:ext cx="7342622" cy="1215566"/>
          </a:xfrm>
          <a:prstGeom prst="rect">
            <a:avLst/>
          </a:prstGeom>
        </p:spPr>
        <p:txBody>
          <a:bodyPr vert="horz" lIns="91440" tIns="45720" rIns="91440" bIns="0" rtlCol="0" anchor="b">
            <a:normAutofit/>
          </a:bodyPr>
          <a:lstStyle/>
          <a:p>
            <a:pPr>
              <a:lnSpc>
                <a:spcPct val="90000"/>
              </a:lnSpc>
              <a:spcBef>
                <a:spcPct val="0"/>
              </a:spcBef>
              <a:spcAft>
                <a:spcPts val="600"/>
              </a:spcAft>
            </a:pPr>
            <a:r>
              <a:rPr lang="en-US" sz="4400" b="1" kern="1200">
                <a:solidFill>
                  <a:schemeClr val="accent1"/>
                </a:solidFill>
                <a:latin typeface="+mj-lt"/>
                <a:ea typeface="+mj-ea"/>
                <a:cs typeface="+mj-cs"/>
              </a:rPr>
              <a:t>G</a:t>
            </a:r>
            <a:r>
              <a:rPr lang="en-US" sz="4400" b="1">
                <a:solidFill>
                  <a:schemeClr val="accent1"/>
                </a:solidFill>
                <a:latin typeface="+mj-lt"/>
                <a:ea typeface="+mj-ea"/>
                <a:cs typeface="+mj-cs"/>
              </a:rPr>
              <a:t>ROUP 1</a:t>
            </a:r>
            <a:r>
              <a:rPr lang="en-US" sz="4400" b="1" kern="1200">
                <a:solidFill>
                  <a:schemeClr val="accent1"/>
                </a:solidFill>
                <a:latin typeface="+mj-lt"/>
                <a:ea typeface="+mj-ea"/>
                <a:cs typeface="+mj-cs"/>
              </a:rPr>
              <a:t> MEMBERS </a:t>
            </a:r>
          </a:p>
        </p:txBody>
      </p:sp>
      <p:pic>
        <p:nvPicPr>
          <p:cNvPr id="20" name="Picture 19" descr="One in a crowd">
            <a:extLst>
              <a:ext uri="{FF2B5EF4-FFF2-40B4-BE49-F238E27FC236}">
                <a16:creationId xmlns:a16="http://schemas.microsoft.com/office/drawing/2014/main" id="{ED789A3C-5A06-41C5-9E9E-08B5C55BA238}"/>
              </a:ext>
            </a:extLst>
          </p:cNvPr>
          <p:cNvPicPr>
            <a:picLocks noChangeAspect="1"/>
          </p:cNvPicPr>
          <p:nvPr/>
        </p:nvPicPr>
        <p:blipFill rotWithShape="1">
          <a:blip r:embed="rId2"/>
          <a:srcRect l="23603" r="15411" b="-2"/>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11" name="Footer Placeholder 10">
            <a:extLst>
              <a:ext uri="{FF2B5EF4-FFF2-40B4-BE49-F238E27FC236}">
                <a16:creationId xmlns:a16="http://schemas.microsoft.com/office/drawing/2014/main" id="{47F4D2C2-B71A-4089-A3FE-603C32706CA6}"/>
              </a:ext>
            </a:extLst>
          </p:cNvPr>
          <p:cNvSpPr>
            <a:spLocks noGrp="1"/>
          </p:cNvSpPr>
          <p:nvPr>
            <p:ph type="ftr" sz="quarter" idx="14"/>
          </p:nvPr>
        </p:nvSpPr>
        <p:spPr>
          <a:xfrm>
            <a:off x="338530" y="6356350"/>
            <a:ext cx="4114800" cy="365125"/>
          </a:xfrm>
        </p:spPr>
        <p:txBody>
          <a:bodyPr vert="horz" lIns="91440" tIns="45720" rIns="91440" bIns="45720" rtlCol="0" anchor="ctr">
            <a:normAutofit/>
          </a:bodyPr>
          <a:lstStyle/>
          <a:p>
            <a:pPr>
              <a:spcAft>
                <a:spcPts val="600"/>
              </a:spcAft>
            </a:pPr>
            <a:r>
              <a:rPr lang="en-US" kern="1200">
                <a:latin typeface="+mn-lt"/>
                <a:ea typeface="+mn-ea"/>
                <a:cs typeface="+mn-cs"/>
              </a:rPr>
              <a:t>Add a footer</a:t>
            </a:r>
          </a:p>
        </p:txBody>
      </p:sp>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a:xfrm>
            <a:off x="11146971" y="6356350"/>
            <a:ext cx="740227" cy="365125"/>
          </a:xfrm>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2</a:t>
            </a:fld>
            <a:endParaRPr lang="en-US"/>
          </a:p>
        </p:txBody>
      </p:sp>
      <p:pic>
        <p:nvPicPr>
          <p:cNvPr id="29" name="Picture 28" descr="A picture containing person, person&#10;&#10;Description automatically generated">
            <a:extLst>
              <a:ext uri="{FF2B5EF4-FFF2-40B4-BE49-F238E27FC236}">
                <a16:creationId xmlns:a16="http://schemas.microsoft.com/office/drawing/2014/main" id="{DB2D9391-E53A-432A-8B98-3DF880C30868}"/>
              </a:ext>
            </a:extLst>
          </p:cNvPr>
          <p:cNvPicPr>
            <a:picLocks noChangeAspect="1"/>
          </p:cNvPicPr>
          <p:nvPr/>
        </p:nvPicPr>
        <p:blipFill>
          <a:blip r:embed="rId3"/>
          <a:stretch>
            <a:fillRect/>
          </a:stretch>
        </p:blipFill>
        <p:spPr>
          <a:xfrm>
            <a:off x="633487" y="1725521"/>
            <a:ext cx="2508514" cy="3688037"/>
          </a:xfrm>
          <a:prstGeom prst="rect">
            <a:avLst/>
          </a:prstGeom>
        </p:spPr>
      </p:pic>
      <p:pic>
        <p:nvPicPr>
          <p:cNvPr id="31" name="Picture 30" descr="A person taking a selfie&#10;&#10;Description automatically generated">
            <a:extLst>
              <a:ext uri="{FF2B5EF4-FFF2-40B4-BE49-F238E27FC236}">
                <a16:creationId xmlns:a16="http://schemas.microsoft.com/office/drawing/2014/main" id="{64FED247-4603-4A52-98A0-E644BAB50FB8}"/>
              </a:ext>
            </a:extLst>
          </p:cNvPr>
          <p:cNvPicPr>
            <a:picLocks noChangeAspect="1"/>
          </p:cNvPicPr>
          <p:nvPr/>
        </p:nvPicPr>
        <p:blipFill rotWithShape="1">
          <a:blip r:embed="rId4"/>
          <a:srcRect l="-1" t="3294" r="2613"/>
          <a:stretch/>
        </p:blipFill>
        <p:spPr>
          <a:xfrm>
            <a:off x="4053679" y="1725521"/>
            <a:ext cx="2477983" cy="3688037"/>
          </a:xfrm>
          <a:prstGeom prst="rect">
            <a:avLst/>
          </a:prstGeom>
        </p:spPr>
      </p:pic>
      <p:sp>
        <p:nvSpPr>
          <p:cNvPr id="32" name="TextBox 31">
            <a:extLst>
              <a:ext uri="{FF2B5EF4-FFF2-40B4-BE49-F238E27FC236}">
                <a16:creationId xmlns:a16="http://schemas.microsoft.com/office/drawing/2014/main" id="{95863F8B-DCB1-4556-B8A0-0BEBD935E1E0}"/>
              </a:ext>
            </a:extLst>
          </p:cNvPr>
          <p:cNvSpPr txBox="1"/>
          <p:nvPr/>
        </p:nvSpPr>
        <p:spPr>
          <a:xfrm>
            <a:off x="633487" y="5463116"/>
            <a:ext cx="2508514" cy="646331"/>
          </a:xfrm>
          <a:prstGeom prst="rect">
            <a:avLst/>
          </a:prstGeom>
          <a:noFill/>
        </p:spPr>
        <p:txBody>
          <a:bodyPr wrap="square" rtlCol="0">
            <a:spAutoFit/>
          </a:bodyPr>
          <a:lstStyle/>
          <a:p>
            <a:pPr algn="ctr"/>
            <a:r>
              <a:rPr lang="en-GB" b="1"/>
              <a:t>Stefania </a:t>
            </a:r>
            <a:r>
              <a:rPr lang="en-GB" b="1" err="1"/>
              <a:t>Enoaica</a:t>
            </a:r>
            <a:r>
              <a:rPr lang="en-GB" b="1"/>
              <a:t> </a:t>
            </a:r>
          </a:p>
          <a:p>
            <a:pPr algn="ctr"/>
            <a:r>
              <a:rPr lang="en-GB" b="1"/>
              <a:t>ID 2124107</a:t>
            </a:r>
          </a:p>
        </p:txBody>
      </p:sp>
      <p:sp>
        <p:nvSpPr>
          <p:cNvPr id="33" name="TextBox 32">
            <a:extLst>
              <a:ext uri="{FF2B5EF4-FFF2-40B4-BE49-F238E27FC236}">
                <a16:creationId xmlns:a16="http://schemas.microsoft.com/office/drawing/2014/main" id="{A05C4121-D194-4B17-8EC2-046AA13176A9}"/>
              </a:ext>
            </a:extLst>
          </p:cNvPr>
          <p:cNvSpPr txBox="1"/>
          <p:nvPr/>
        </p:nvSpPr>
        <p:spPr>
          <a:xfrm>
            <a:off x="4453330" y="5532281"/>
            <a:ext cx="1873956" cy="646331"/>
          </a:xfrm>
          <a:prstGeom prst="rect">
            <a:avLst/>
          </a:prstGeom>
          <a:noFill/>
        </p:spPr>
        <p:txBody>
          <a:bodyPr wrap="square" rtlCol="0">
            <a:spAutoFit/>
          </a:bodyPr>
          <a:lstStyle/>
          <a:p>
            <a:pPr algn="ctr"/>
            <a:r>
              <a:rPr lang="en-GB" b="1"/>
              <a:t>Berfin Sahin</a:t>
            </a:r>
          </a:p>
          <a:p>
            <a:pPr algn="ctr"/>
            <a:r>
              <a:rPr lang="en-GB" b="1"/>
              <a:t>ID 2120511</a:t>
            </a:r>
          </a:p>
        </p:txBody>
      </p:sp>
    </p:spTree>
    <p:extLst>
      <p:ext uri="{BB962C8B-B14F-4D97-AF65-F5344CB8AC3E}">
        <p14:creationId xmlns:p14="http://schemas.microsoft.com/office/powerpoint/2010/main" val="972005540"/>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9B6F0C1-3F60-4D86-B954-AEECEFCCE1BA}"/>
              </a:ext>
            </a:extLst>
          </p:cNvPr>
          <p:cNvSpPr>
            <a:spLocks noGrp="1"/>
          </p:cNvSpPr>
          <p:nvPr>
            <p:ph type="ftr" sz="quarter" idx="10"/>
          </p:nvPr>
        </p:nvSpPr>
        <p:spPr/>
        <p:txBody>
          <a:bodyPr/>
          <a:lstStyle/>
          <a:p>
            <a:r>
              <a:rPr lang="en-US" noProof="0">
                <a:solidFill>
                  <a:schemeClr val="accent4">
                    <a:lumMod val="50000"/>
                  </a:schemeClr>
                </a:solidFill>
              </a:rPr>
              <a:t>Stefania Florentina </a:t>
            </a:r>
            <a:r>
              <a:rPr lang="en-US" noProof="0" err="1">
                <a:solidFill>
                  <a:schemeClr val="accent4">
                    <a:lumMod val="50000"/>
                  </a:schemeClr>
                </a:solidFill>
              </a:rPr>
              <a:t>Enoaica</a:t>
            </a:r>
            <a:r>
              <a:rPr lang="en-US" noProof="0">
                <a:solidFill>
                  <a:schemeClr val="accent4">
                    <a:lumMod val="50000"/>
                  </a:schemeClr>
                </a:solidFill>
              </a:rPr>
              <a:t> </a:t>
            </a:r>
          </a:p>
        </p:txBody>
      </p:sp>
      <p:sp>
        <p:nvSpPr>
          <p:cNvPr id="3" name="Slide Number Placeholder 2">
            <a:extLst>
              <a:ext uri="{FF2B5EF4-FFF2-40B4-BE49-F238E27FC236}">
                <a16:creationId xmlns:a16="http://schemas.microsoft.com/office/drawing/2014/main" id="{561E26C3-456E-4814-A696-706F17526E40}"/>
              </a:ext>
            </a:extLst>
          </p:cNvPr>
          <p:cNvSpPr>
            <a:spLocks noGrp="1"/>
          </p:cNvSpPr>
          <p:nvPr>
            <p:ph type="sldNum" sz="quarter" idx="11"/>
          </p:nvPr>
        </p:nvSpPr>
        <p:spPr/>
        <p:txBody>
          <a:bodyPr/>
          <a:lstStyle/>
          <a:p>
            <a:fld id="{8699F50C-BE38-4BD0-BA84-9B090E1F2B9B}" type="slidenum">
              <a:rPr lang="en-US" noProof="0" smtClean="0"/>
              <a:t>3</a:t>
            </a:fld>
            <a:endParaRPr lang="en-US" noProof="0"/>
          </a:p>
        </p:txBody>
      </p:sp>
      <p:sp>
        <p:nvSpPr>
          <p:cNvPr id="4" name="TextBox 3">
            <a:extLst>
              <a:ext uri="{FF2B5EF4-FFF2-40B4-BE49-F238E27FC236}">
                <a16:creationId xmlns:a16="http://schemas.microsoft.com/office/drawing/2014/main" id="{05B67F2F-6D6D-41D9-BFA2-D20F0A2C4FEA}"/>
              </a:ext>
            </a:extLst>
          </p:cNvPr>
          <p:cNvSpPr txBox="1"/>
          <p:nvPr/>
        </p:nvSpPr>
        <p:spPr>
          <a:xfrm>
            <a:off x="2136710" y="233265"/>
            <a:ext cx="5570376" cy="923330"/>
          </a:xfrm>
          <a:prstGeom prst="rect">
            <a:avLst/>
          </a:prstGeom>
          <a:noFill/>
        </p:spPr>
        <p:txBody>
          <a:bodyPr wrap="square" rtlCol="0">
            <a:spAutoFit/>
          </a:bodyPr>
          <a:lstStyle/>
          <a:p>
            <a:pPr algn="ctr"/>
            <a:r>
              <a:rPr lang="en-GB" sz="5400" b="1"/>
              <a:t>INTRODUCTION</a:t>
            </a:r>
          </a:p>
        </p:txBody>
      </p:sp>
      <p:sp>
        <p:nvSpPr>
          <p:cNvPr id="5" name="TextBox 4">
            <a:extLst>
              <a:ext uri="{FF2B5EF4-FFF2-40B4-BE49-F238E27FC236}">
                <a16:creationId xmlns:a16="http://schemas.microsoft.com/office/drawing/2014/main" id="{4A3BCB72-00D8-4108-BEA8-C5A96382C01E}"/>
              </a:ext>
            </a:extLst>
          </p:cNvPr>
          <p:cNvSpPr txBox="1"/>
          <p:nvPr/>
        </p:nvSpPr>
        <p:spPr>
          <a:xfrm>
            <a:off x="401216" y="1259507"/>
            <a:ext cx="9041364" cy="4993931"/>
          </a:xfrm>
          <a:prstGeom prst="rect">
            <a:avLst/>
          </a:prstGeom>
          <a:noFill/>
        </p:spPr>
        <p:txBody>
          <a:bodyPr wrap="square" rtlCol="0">
            <a:spAutoFit/>
          </a:bodyPr>
          <a:lstStyle/>
          <a:p>
            <a:pPr indent="457200" algn="just">
              <a:lnSpc>
                <a:spcPct val="200000"/>
              </a:lnSpc>
            </a:pPr>
            <a:r>
              <a:rPr lang="en-GB" sz="1800">
                <a:effectLst/>
                <a:latin typeface="Times New Roman" panose="02020603050405020304" pitchFamily="18" charset="0"/>
                <a:ea typeface="Liberation Serif"/>
                <a:cs typeface="Liberation Serif"/>
              </a:rPr>
              <a:t>Digital collaboration is the process of collaborating via the use of digital technology. It differs significantly from traditional cooperation in that it brings together a larger network of individuals who are able to do far more than they could on their own </a:t>
            </a:r>
            <a:r>
              <a:rPr lang="en-GB" sz="1800">
                <a:solidFill>
                  <a:srgbClr val="000000"/>
                </a:solidFill>
                <a:effectLst/>
                <a:latin typeface="Times New Roman" panose="02020603050405020304" pitchFamily="18" charset="0"/>
                <a:ea typeface="Liberation Serif"/>
                <a:cs typeface="Liberation Serif"/>
              </a:rPr>
              <a:t>(Blau et al., 2020)</a:t>
            </a:r>
            <a:r>
              <a:rPr lang="en-GB" sz="1800">
                <a:effectLst/>
                <a:latin typeface="Times New Roman" panose="02020603050405020304" pitchFamily="18" charset="0"/>
                <a:ea typeface="Liberation Serif"/>
                <a:cs typeface="Liberation Serif"/>
              </a:rPr>
              <a:t>. Online collaboration tools are applications, software programmes, or platforms that assist organisations and their employees in streamlining the creative process and working more successfully and efficiently as a result of the Internet </a:t>
            </a:r>
            <a:r>
              <a:rPr lang="en-GB" sz="1800">
                <a:solidFill>
                  <a:srgbClr val="000000"/>
                </a:solidFill>
                <a:effectLst/>
                <a:latin typeface="Times New Roman" panose="02020603050405020304" pitchFamily="18" charset="0"/>
                <a:ea typeface="Liberation Serif"/>
                <a:cs typeface="Liberation Serif"/>
              </a:rPr>
              <a:t>(Schönbrodt et al., 2022)</a:t>
            </a:r>
            <a:r>
              <a:rPr lang="en-GB" sz="1800">
                <a:effectLst/>
                <a:latin typeface="Times New Roman" panose="02020603050405020304" pitchFamily="18" charset="0"/>
                <a:ea typeface="Liberation Serif"/>
                <a:cs typeface="Liberation Serif"/>
              </a:rPr>
              <a:t>. The technologies, which are often referred to as team collaboration tools, allow managers and employees to assign tasks and track progress while also reporting on outcomes and overall improving workflows and communication both within and outside the organisation.</a:t>
            </a:r>
          </a:p>
        </p:txBody>
      </p:sp>
    </p:spTree>
    <p:extLst>
      <p:ext uri="{BB962C8B-B14F-4D97-AF65-F5344CB8AC3E}">
        <p14:creationId xmlns:p14="http://schemas.microsoft.com/office/powerpoint/2010/main" val="3527473242"/>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id="{1ABD613F-111C-41D6-9F8E-8B2C42A5E047}"/>
              </a:ext>
            </a:extLst>
          </p:cNvPr>
          <p:cNvSpPr>
            <a:spLocks noGrp="1"/>
          </p:cNvSpPr>
          <p:nvPr>
            <p:ph type="title"/>
          </p:nvPr>
        </p:nvSpPr>
        <p:spPr>
          <a:xfrm>
            <a:off x="0" y="827317"/>
            <a:ext cx="7342622" cy="1215566"/>
          </a:xfrm>
        </p:spPr>
        <p:txBody>
          <a:bodyPr/>
          <a:lstStyle/>
          <a:p>
            <a:r>
              <a:rPr lang="en-US" b="0"/>
              <a:t>MICROSOFT TEAMS </a:t>
            </a:r>
          </a:p>
        </p:txBody>
      </p:sp>
      <p:sp>
        <p:nvSpPr>
          <p:cNvPr id="42" name="Content Placeholder 6">
            <a:extLst>
              <a:ext uri="{FF2B5EF4-FFF2-40B4-BE49-F238E27FC236}">
                <a16:creationId xmlns:a16="http://schemas.microsoft.com/office/drawing/2014/main" id="{55EACD59-7C51-4810-94C6-BCB4D12346DC}"/>
              </a:ext>
            </a:extLst>
          </p:cNvPr>
          <p:cNvSpPr>
            <a:spLocks noGrp="1"/>
          </p:cNvSpPr>
          <p:nvPr>
            <p:ph idx="1"/>
          </p:nvPr>
        </p:nvSpPr>
        <p:spPr>
          <a:xfrm>
            <a:off x="251926" y="2668123"/>
            <a:ext cx="4942829" cy="4897799"/>
          </a:xfrm>
        </p:spPr>
        <p:txBody>
          <a:bodyPr>
            <a:normAutofit/>
          </a:bodyPr>
          <a:lstStyle/>
          <a:p>
            <a:pPr lvl="0"/>
            <a:r>
              <a:rPr lang="en-US" sz="1800"/>
              <a:t>Microsoft Teams is a digital app which is a part of Microsoft 365.</a:t>
            </a:r>
          </a:p>
          <a:p>
            <a:pPr lvl="0"/>
            <a:r>
              <a:rPr lang="en-US" sz="1800"/>
              <a:t>In Microsoft 365 is more than one digital platform which help people in their work life or education(</a:t>
            </a:r>
            <a:r>
              <a:rPr lang="en-US" sz="1800" err="1"/>
              <a:t>Word,Forms,Excel,ect</a:t>
            </a:r>
            <a:r>
              <a:rPr lang="en-US" sz="1800"/>
              <a:t>).</a:t>
            </a:r>
          </a:p>
          <a:p>
            <a:pPr lvl="0"/>
            <a:r>
              <a:rPr lang="en-US" sz="1800"/>
              <a:t>We can use Microsoft Teams for meetings, conference, school(university).</a:t>
            </a:r>
          </a:p>
          <a:p>
            <a:pPr lvl="0"/>
            <a:r>
              <a:rPr lang="en-US" sz="1800"/>
              <a:t>MS Teams is simplified and extend the functionality of SharePoint with other participants.</a:t>
            </a:r>
          </a:p>
          <a:p>
            <a:pPr lvl="0"/>
            <a:endParaRPr lang="en-US" sz="1800"/>
          </a:p>
          <a:p>
            <a:pPr lvl="0"/>
            <a:endParaRPr lang="en-US"/>
          </a:p>
        </p:txBody>
      </p:sp>
      <p:sp>
        <p:nvSpPr>
          <p:cNvPr id="35" name="Footer Placeholder 34">
            <a:extLst>
              <a:ext uri="{FF2B5EF4-FFF2-40B4-BE49-F238E27FC236}">
                <a16:creationId xmlns:a16="http://schemas.microsoft.com/office/drawing/2014/main" id="{6390A22B-EC07-E942-A46F-F36FDD7FDB9D}"/>
              </a:ext>
            </a:extLst>
          </p:cNvPr>
          <p:cNvSpPr>
            <a:spLocks noGrp="1"/>
          </p:cNvSpPr>
          <p:nvPr>
            <p:ph type="ftr" sz="quarter" idx="15"/>
          </p:nvPr>
        </p:nvSpPr>
        <p:spPr/>
        <p:txBody>
          <a:bodyPr/>
          <a:lstStyle/>
          <a:p>
            <a:pPr algn="ctr"/>
            <a:r>
              <a:rPr lang="en-US">
                <a:solidFill>
                  <a:schemeClr val="tx1">
                    <a:lumMod val="50000"/>
                  </a:schemeClr>
                </a:solidFill>
              </a:rPr>
              <a:t>Stefania Florentina </a:t>
            </a:r>
            <a:r>
              <a:rPr lang="en-US" err="1">
                <a:solidFill>
                  <a:schemeClr val="tx1">
                    <a:lumMod val="50000"/>
                  </a:schemeClr>
                </a:solidFill>
              </a:rPr>
              <a:t>Enoica</a:t>
            </a:r>
            <a:r>
              <a:rPr lang="en-US">
                <a:solidFill>
                  <a:schemeClr val="tx1">
                    <a:lumMod val="50000"/>
                  </a:schemeClr>
                </a:solidFill>
              </a:rPr>
              <a:t> </a:t>
            </a:r>
          </a:p>
        </p:txBody>
      </p:sp>
      <p:sp>
        <p:nvSpPr>
          <p:cNvPr id="10" name="Slide Number Placeholder 9">
            <a:extLst>
              <a:ext uri="{FF2B5EF4-FFF2-40B4-BE49-F238E27FC236}">
                <a16:creationId xmlns:a16="http://schemas.microsoft.com/office/drawing/2014/main" id="{A267D224-5586-43DC-82CA-8605E158298B}"/>
              </a:ext>
            </a:extLst>
          </p:cNvPr>
          <p:cNvSpPr>
            <a:spLocks noGrp="1"/>
          </p:cNvSpPr>
          <p:nvPr>
            <p:ph type="sldNum" sz="quarter" idx="16"/>
          </p:nvPr>
        </p:nvSpPr>
        <p:spPr/>
        <p:txBody>
          <a:bodyPr/>
          <a:lstStyle/>
          <a:p>
            <a:fld id="{8699F50C-BE38-4BD0-BA84-9B090E1F2B9B}" type="slidenum">
              <a:rPr lang="en-US" smtClean="0"/>
              <a:pPr/>
              <a:t>4</a:t>
            </a:fld>
            <a:endParaRPr lang="en-US"/>
          </a:p>
        </p:txBody>
      </p:sp>
      <p:pic>
        <p:nvPicPr>
          <p:cNvPr id="5" name="Picture Placeholder 4" descr="A person using a computer&#10;&#10;Description automatically generated with low confidence">
            <a:extLst>
              <a:ext uri="{FF2B5EF4-FFF2-40B4-BE49-F238E27FC236}">
                <a16:creationId xmlns:a16="http://schemas.microsoft.com/office/drawing/2014/main" id="{88FAE142-2DB5-46D0-A538-51F90B90FCEC}"/>
              </a:ext>
            </a:extLst>
          </p:cNvPr>
          <p:cNvPicPr>
            <a:picLocks noGrp="1" noChangeAspect="1"/>
          </p:cNvPicPr>
          <p:nvPr>
            <p:ph type="pic" sz="quarter" idx="14"/>
          </p:nvPr>
        </p:nvPicPr>
        <p:blipFill>
          <a:blip r:embed="rId2"/>
          <a:srcRect l="12988" r="12988"/>
          <a:stretch>
            <a:fillRect/>
          </a:stretch>
        </p:blipFill>
        <p:spPr>
          <a:xfrm>
            <a:off x="6096000" y="1435100"/>
            <a:ext cx="6021821" cy="5422900"/>
          </a:xfrm>
        </p:spPr>
      </p:pic>
      <p:sp>
        <p:nvSpPr>
          <p:cNvPr id="2" name="TextBox 1">
            <a:extLst>
              <a:ext uri="{FF2B5EF4-FFF2-40B4-BE49-F238E27FC236}">
                <a16:creationId xmlns:a16="http://schemas.microsoft.com/office/drawing/2014/main" id="{B3E2F367-F716-49FC-AEDA-40C3C7A312C1}"/>
              </a:ext>
            </a:extLst>
          </p:cNvPr>
          <p:cNvSpPr txBox="1"/>
          <p:nvPr/>
        </p:nvSpPr>
        <p:spPr>
          <a:xfrm>
            <a:off x="1903802" y="1967875"/>
            <a:ext cx="3741575" cy="369332"/>
          </a:xfrm>
          <a:prstGeom prst="rect">
            <a:avLst/>
          </a:prstGeom>
          <a:noFill/>
        </p:spPr>
        <p:txBody>
          <a:bodyPr wrap="square" rtlCol="0">
            <a:spAutoFit/>
          </a:bodyPr>
          <a:lstStyle/>
          <a:p>
            <a:r>
              <a:rPr lang="en-GB"/>
              <a:t>Rationale </a:t>
            </a:r>
          </a:p>
        </p:txBody>
      </p:sp>
    </p:spTree>
    <p:extLst>
      <p:ext uri="{BB962C8B-B14F-4D97-AF65-F5344CB8AC3E}">
        <p14:creationId xmlns:p14="http://schemas.microsoft.com/office/powerpoint/2010/main" val="3205466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18C8783-69BB-47E0-B8CF-E9385112DC33}"/>
              </a:ext>
            </a:extLst>
          </p:cNvPr>
          <p:cNvSpPr>
            <a:spLocks noGrp="1"/>
          </p:cNvSpPr>
          <p:nvPr>
            <p:ph type="ftr" sz="quarter" idx="17"/>
          </p:nvPr>
        </p:nvSpPr>
        <p:spPr>
          <a:xfrm>
            <a:off x="338530" y="6356350"/>
            <a:ext cx="4114800" cy="365125"/>
          </a:xfrm>
        </p:spPr>
        <p:txBody>
          <a:bodyPr vert="horz" lIns="91440" tIns="45720" rIns="91440" bIns="45720" rtlCol="0" anchor="ctr">
            <a:normAutofit/>
          </a:bodyPr>
          <a:lstStyle/>
          <a:p>
            <a:pPr>
              <a:spcAft>
                <a:spcPts val="600"/>
              </a:spcAft>
            </a:pPr>
            <a:r>
              <a:rPr lang="en-US">
                <a:solidFill>
                  <a:schemeClr val="accent4">
                    <a:lumMod val="75000"/>
                  </a:schemeClr>
                </a:solidFill>
              </a:rPr>
              <a:t>Berfin Sahin</a:t>
            </a:r>
            <a:endParaRPr lang="en-US" kern="1200">
              <a:solidFill>
                <a:schemeClr val="accent4">
                  <a:lumMod val="75000"/>
                </a:schemeClr>
              </a:solidFill>
              <a:latin typeface="+mn-lt"/>
              <a:ea typeface="+mn-ea"/>
              <a:cs typeface="+mn-cs"/>
            </a:endParaRPr>
          </a:p>
        </p:txBody>
      </p:sp>
      <p:sp>
        <p:nvSpPr>
          <p:cNvPr id="3" name="Slide Number Placeholder 2">
            <a:extLst>
              <a:ext uri="{FF2B5EF4-FFF2-40B4-BE49-F238E27FC236}">
                <a16:creationId xmlns:a16="http://schemas.microsoft.com/office/drawing/2014/main" id="{FD2294F5-93B1-4B44-82B5-912F9EF4E165}"/>
              </a:ext>
            </a:extLst>
          </p:cNvPr>
          <p:cNvSpPr>
            <a:spLocks noGrp="1"/>
          </p:cNvSpPr>
          <p:nvPr>
            <p:ph type="sldNum" sz="quarter" idx="18"/>
          </p:nvPr>
        </p:nvSpPr>
        <p:spPr>
          <a:xfrm>
            <a:off x="11146971" y="6356350"/>
            <a:ext cx="740227" cy="365125"/>
          </a:xfrm>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5</a:t>
            </a:fld>
            <a:endParaRPr lang="en-US"/>
          </a:p>
        </p:txBody>
      </p:sp>
      <p:sp>
        <p:nvSpPr>
          <p:cNvPr id="4" name="TextBox 3">
            <a:extLst>
              <a:ext uri="{FF2B5EF4-FFF2-40B4-BE49-F238E27FC236}">
                <a16:creationId xmlns:a16="http://schemas.microsoft.com/office/drawing/2014/main" id="{CEDEEAD2-81A1-48C2-88A0-CC3161B055E6}"/>
              </a:ext>
            </a:extLst>
          </p:cNvPr>
          <p:cNvSpPr txBox="1"/>
          <p:nvPr/>
        </p:nvSpPr>
        <p:spPr>
          <a:xfrm>
            <a:off x="518678" y="209028"/>
            <a:ext cx="8333222" cy="1147969"/>
          </a:xfrm>
          <a:prstGeom prst="rect">
            <a:avLst/>
          </a:prstGeom>
        </p:spPr>
        <p:txBody>
          <a:bodyPr vert="horz" lIns="91440" tIns="45720" rIns="91440" bIns="0" rtlCol="0" anchor="b">
            <a:normAutofit/>
          </a:bodyPr>
          <a:lstStyle/>
          <a:p>
            <a:pPr>
              <a:lnSpc>
                <a:spcPct val="90000"/>
              </a:lnSpc>
              <a:spcBef>
                <a:spcPct val="0"/>
              </a:spcBef>
              <a:spcAft>
                <a:spcPts val="600"/>
              </a:spcAft>
            </a:pPr>
            <a:r>
              <a:rPr lang="en-US" sz="4400" b="1" kern="1200">
                <a:solidFill>
                  <a:schemeClr val="accent1"/>
                </a:solidFill>
                <a:latin typeface="+mj-lt"/>
                <a:ea typeface="+mj-ea"/>
                <a:cs typeface="+mj-cs"/>
              </a:rPr>
              <a:t>Proposed method </a:t>
            </a:r>
          </a:p>
        </p:txBody>
      </p:sp>
      <p:graphicFrame>
        <p:nvGraphicFramePr>
          <p:cNvPr id="7" name="TextBox 4">
            <a:extLst>
              <a:ext uri="{FF2B5EF4-FFF2-40B4-BE49-F238E27FC236}">
                <a16:creationId xmlns:a16="http://schemas.microsoft.com/office/drawing/2014/main" id="{DC5D2C6F-ED18-4381-91FF-39724D22C710}"/>
              </a:ext>
            </a:extLst>
          </p:cNvPr>
          <p:cNvGraphicFramePr/>
          <p:nvPr>
            <p:extLst>
              <p:ext uri="{D42A27DB-BD31-4B8C-83A1-F6EECF244321}">
                <p14:modId xmlns:p14="http://schemas.microsoft.com/office/powerpoint/2010/main" val="2405002965"/>
              </p:ext>
            </p:extLst>
          </p:nvPr>
        </p:nvGraphicFramePr>
        <p:xfrm>
          <a:off x="518678"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80742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B02A649-C00C-4CC3-88C2-B12A4319A386}"/>
              </a:ext>
            </a:extLst>
          </p:cNvPr>
          <p:cNvSpPr>
            <a:spLocks noGrp="1"/>
          </p:cNvSpPr>
          <p:nvPr>
            <p:ph type="ftr" sz="quarter" idx="10"/>
          </p:nvPr>
        </p:nvSpPr>
        <p:spPr/>
        <p:txBody>
          <a:bodyPr/>
          <a:lstStyle/>
          <a:p>
            <a:r>
              <a:rPr lang="en-US">
                <a:solidFill>
                  <a:schemeClr val="accent4">
                    <a:lumMod val="75000"/>
                  </a:schemeClr>
                </a:solidFill>
              </a:rPr>
              <a:t>Stefania Florentina </a:t>
            </a:r>
            <a:r>
              <a:rPr lang="en-US" err="1">
                <a:solidFill>
                  <a:schemeClr val="accent4">
                    <a:lumMod val="75000"/>
                  </a:schemeClr>
                </a:solidFill>
              </a:rPr>
              <a:t>Enoaica</a:t>
            </a:r>
            <a:endParaRPr lang="en-US" noProof="0">
              <a:solidFill>
                <a:schemeClr val="accent4">
                  <a:lumMod val="75000"/>
                </a:schemeClr>
              </a:solidFill>
              <a:cs typeface="Calibri"/>
            </a:endParaRPr>
          </a:p>
        </p:txBody>
      </p:sp>
      <p:sp>
        <p:nvSpPr>
          <p:cNvPr id="3" name="Slide Number Placeholder 2">
            <a:extLst>
              <a:ext uri="{FF2B5EF4-FFF2-40B4-BE49-F238E27FC236}">
                <a16:creationId xmlns:a16="http://schemas.microsoft.com/office/drawing/2014/main" id="{1B5C43BA-3EF8-4248-B4DB-8C6C531E2764}"/>
              </a:ext>
            </a:extLst>
          </p:cNvPr>
          <p:cNvSpPr>
            <a:spLocks noGrp="1"/>
          </p:cNvSpPr>
          <p:nvPr>
            <p:ph type="sldNum" sz="quarter" idx="11"/>
          </p:nvPr>
        </p:nvSpPr>
        <p:spPr/>
        <p:txBody>
          <a:bodyPr/>
          <a:lstStyle/>
          <a:p>
            <a:fld id="{8699F50C-BE38-4BD0-BA84-9B090E1F2B9B}" type="slidenum">
              <a:rPr lang="en-US" noProof="0" smtClean="0"/>
              <a:t>6</a:t>
            </a:fld>
            <a:endParaRPr lang="en-US" noProof="0"/>
          </a:p>
        </p:txBody>
      </p:sp>
      <p:sp>
        <p:nvSpPr>
          <p:cNvPr id="4" name="TextBox 3">
            <a:extLst>
              <a:ext uri="{FF2B5EF4-FFF2-40B4-BE49-F238E27FC236}">
                <a16:creationId xmlns:a16="http://schemas.microsoft.com/office/drawing/2014/main" id="{2A9BFA36-BC7D-4F13-9D41-2E07481141E8}"/>
              </a:ext>
            </a:extLst>
          </p:cNvPr>
          <p:cNvSpPr txBox="1"/>
          <p:nvPr/>
        </p:nvSpPr>
        <p:spPr>
          <a:xfrm>
            <a:off x="117986" y="3067666"/>
            <a:ext cx="8229600" cy="2467897"/>
          </a:xfrm>
          <a:prstGeom prst="rect">
            <a:avLst/>
          </a:prstGeom>
          <a:noFill/>
        </p:spPr>
        <p:txBody>
          <a:bodyPr wrap="square" rtlCol="0">
            <a:spAutoFit/>
          </a:bodyPr>
          <a:lstStyle/>
          <a:p>
            <a:endParaRPr lang="en-GB"/>
          </a:p>
        </p:txBody>
      </p:sp>
      <p:sp>
        <p:nvSpPr>
          <p:cNvPr id="7" name="TextBox 6">
            <a:extLst>
              <a:ext uri="{FF2B5EF4-FFF2-40B4-BE49-F238E27FC236}">
                <a16:creationId xmlns:a16="http://schemas.microsoft.com/office/drawing/2014/main" id="{219AD0AD-05C2-4CFF-A6F7-1112A15048D7}"/>
              </a:ext>
            </a:extLst>
          </p:cNvPr>
          <p:cNvSpPr txBox="1"/>
          <p:nvPr/>
        </p:nvSpPr>
        <p:spPr>
          <a:xfrm>
            <a:off x="717755" y="2202426"/>
            <a:ext cx="8445910" cy="3942735"/>
          </a:xfrm>
          <a:prstGeom prst="rect">
            <a:avLst/>
          </a:prstGeom>
          <a:noFill/>
        </p:spPr>
        <p:txBody>
          <a:bodyPr wrap="square" rtlCol="0">
            <a:spAutoFit/>
          </a:bodyPr>
          <a:lstStyle/>
          <a:p>
            <a:endParaRPr lang="en-GB"/>
          </a:p>
        </p:txBody>
      </p:sp>
      <p:pic>
        <p:nvPicPr>
          <p:cNvPr id="8" name="Picture 7">
            <a:extLst>
              <a:ext uri="{FF2B5EF4-FFF2-40B4-BE49-F238E27FC236}">
                <a16:creationId xmlns:a16="http://schemas.microsoft.com/office/drawing/2014/main" id="{ADEBE3F3-3A53-4320-8AD4-AE2C3EAC416D}"/>
              </a:ext>
            </a:extLst>
          </p:cNvPr>
          <p:cNvPicPr>
            <a:picLocks noChangeAspect="1"/>
          </p:cNvPicPr>
          <p:nvPr/>
        </p:nvPicPr>
        <p:blipFill>
          <a:blip r:embed="rId2"/>
          <a:stretch>
            <a:fillRect/>
          </a:stretch>
        </p:blipFill>
        <p:spPr>
          <a:xfrm>
            <a:off x="206475" y="1362760"/>
            <a:ext cx="8298227" cy="4474210"/>
          </a:xfrm>
          <a:prstGeom prst="rect">
            <a:avLst/>
          </a:prstGeom>
        </p:spPr>
      </p:pic>
      <p:sp>
        <p:nvSpPr>
          <p:cNvPr id="9" name="TextBox 8">
            <a:extLst>
              <a:ext uri="{FF2B5EF4-FFF2-40B4-BE49-F238E27FC236}">
                <a16:creationId xmlns:a16="http://schemas.microsoft.com/office/drawing/2014/main" id="{8971E0F2-68B9-4516-BAF8-EED7745BCC80}"/>
              </a:ext>
            </a:extLst>
          </p:cNvPr>
          <p:cNvSpPr txBox="1"/>
          <p:nvPr/>
        </p:nvSpPr>
        <p:spPr>
          <a:xfrm>
            <a:off x="589935" y="566796"/>
            <a:ext cx="6597445" cy="584775"/>
          </a:xfrm>
          <a:prstGeom prst="rect">
            <a:avLst/>
          </a:prstGeom>
          <a:noFill/>
        </p:spPr>
        <p:txBody>
          <a:bodyPr wrap="square" rtlCol="0">
            <a:spAutoFit/>
          </a:bodyPr>
          <a:lstStyle/>
          <a:p>
            <a:pPr algn="ctr"/>
            <a:r>
              <a:rPr lang="en-GB" sz="3200"/>
              <a:t>Proposed method (Research Question)</a:t>
            </a:r>
          </a:p>
        </p:txBody>
      </p:sp>
      <p:sp>
        <p:nvSpPr>
          <p:cNvPr id="10" name="TextBox 9">
            <a:extLst>
              <a:ext uri="{FF2B5EF4-FFF2-40B4-BE49-F238E27FC236}">
                <a16:creationId xmlns:a16="http://schemas.microsoft.com/office/drawing/2014/main" id="{294A9F6E-ED4D-43D0-B560-126D36C0276C}"/>
              </a:ext>
            </a:extLst>
          </p:cNvPr>
          <p:cNvSpPr txBox="1"/>
          <p:nvPr/>
        </p:nvSpPr>
        <p:spPr>
          <a:xfrm>
            <a:off x="717755" y="5392822"/>
            <a:ext cx="4739148" cy="338554"/>
          </a:xfrm>
          <a:prstGeom prst="rect">
            <a:avLst/>
          </a:prstGeom>
          <a:noFill/>
        </p:spPr>
        <p:txBody>
          <a:bodyPr wrap="square" rtlCol="0">
            <a:spAutoFit/>
          </a:bodyPr>
          <a:lstStyle/>
          <a:p>
            <a:r>
              <a:rPr lang="en-GB" sz="1600"/>
              <a:t>Will we ask group 1 </a:t>
            </a:r>
          </a:p>
        </p:txBody>
      </p:sp>
    </p:spTree>
    <p:extLst>
      <p:ext uri="{BB962C8B-B14F-4D97-AF65-F5344CB8AC3E}">
        <p14:creationId xmlns:p14="http://schemas.microsoft.com/office/powerpoint/2010/main" val="1645637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3">
            <a:extLst>
              <a:ext uri="{FF2B5EF4-FFF2-40B4-BE49-F238E27FC236}">
                <a16:creationId xmlns:a16="http://schemas.microsoft.com/office/drawing/2014/main" id="{F64048FA-1C7E-4BEF-8273-A6490A2211F4}"/>
              </a:ext>
            </a:extLst>
          </p:cNvPr>
          <p:cNvSpPr>
            <a:spLocks noGrp="1"/>
          </p:cNvSpPr>
          <p:nvPr>
            <p:ph type="title"/>
          </p:nvPr>
        </p:nvSpPr>
        <p:spPr/>
        <p:txBody>
          <a:bodyPr/>
          <a:lstStyle/>
          <a:p>
            <a:r>
              <a:rPr lang="en-US" b="0"/>
              <a:t>Ethnical Consideration </a:t>
            </a:r>
          </a:p>
        </p:txBody>
      </p:sp>
      <p:sp>
        <p:nvSpPr>
          <p:cNvPr id="12" name="Text Placeholder 18">
            <a:extLst>
              <a:ext uri="{FF2B5EF4-FFF2-40B4-BE49-F238E27FC236}">
                <a16:creationId xmlns:a16="http://schemas.microsoft.com/office/drawing/2014/main" id="{FAA9D8EA-A7CA-4ED0-94D3-29382CDEBB32}"/>
              </a:ext>
            </a:extLst>
          </p:cNvPr>
          <p:cNvSpPr>
            <a:spLocks noGrp="1"/>
          </p:cNvSpPr>
          <p:nvPr>
            <p:ph type="body" sz="quarter" idx="16"/>
          </p:nvPr>
        </p:nvSpPr>
        <p:spPr>
          <a:xfrm>
            <a:off x="445848" y="2039406"/>
            <a:ext cx="7368596" cy="4072146"/>
          </a:xfrm>
        </p:spPr>
        <p:txBody>
          <a:bodyPr/>
          <a:lstStyle/>
          <a:p>
            <a:r>
              <a:rPr lang="en-US"/>
              <a:t>Companies provides constantly digital platform to evaluate the usability in resolving problems, finding information and improve their product.</a:t>
            </a:r>
          </a:p>
          <a:p>
            <a:r>
              <a:rPr lang="en-US"/>
              <a:t>The most digital tool as communication used during COVID-19 was Microsoft Teams for almost all companies in this hard time.</a:t>
            </a:r>
          </a:p>
          <a:p>
            <a:r>
              <a:rPr lang="en-US"/>
              <a:t>Schools also was one of the participants who encourage and evaluated Microsoft teams for student to help them to have a properly learning and study comfortable as far from the main learning face-to-face place(campuses).</a:t>
            </a:r>
          </a:p>
        </p:txBody>
      </p:sp>
      <p:sp>
        <p:nvSpPr>
          <p:cNvPr id="3" name="Footer Placeholder 2">
            <a:extLst>
              <a:ext uri="{FF2B5EF4-FFF2-40B4-BE49-F238E27FC236}">
                <a16:creationId xmlns:a16="http://schemas.microsoft.com/office/drawing/2014/main" id="{16764F18-9B71-4D59-80A4-C9436CB2F479}"/>
              </a:ext>
            </a:extLst>
          </p:cNvPr>
          <p:cNvSpPr>
            <a:spLocks noGrp="1"/>
          </p:cNvSpPr>
          <p:nvPr>
            <p:ph type="ftr" sz="quarter" idx="17"/>
          </p:nvPr>
        </p:nvSpPr>
        <p:spPr/>
        <p:txBody>
          <a:bodyPr/>
          <a:lstStyle/>
          <a:p>
            <a:r>
              <a:rPr lang="en-US">
                <a:solidFill>
                  <a:schemeClr val="accent4">
                    <a:lumMod val="75000"/>
                  </a:schemeClr>
                </a:solidFill>
              </a:rPr>
              <a:t>Stefania Florentina </a:t>
            </a:r>
            <a:r>
              <a:rPr lang="en-US" err="1">
                <a:solidFill>
                  <a:schemeClr val="accent4">
                    <a:lumMod val="75000"/>
                  </a:schemeClr>
                </a:solidFill>
              </a:rPr>
              <a:t>Enoaica</a:t>
            </a:r>
            <a:r>
              <a:rPr lang="en-US">
                <a:solidFill>
                  <a:schemeClr val="accent4">
                    <a:lumMod val="75000"/>
                  </a:schemeClr>
                </a:solidFill>
              </a:rPr>
              <a:t> </a:t>
            </a:r>
          </a:p>
        </p:txBody>
      </p:sp>
      <p:sp>
        <p:nvSpPr>
          <p:cNvPr id="4" name="Slide Number Placeholder 3">
            <a:extLst>
              <a:ext uri="{FF2B5EF4-FFF2-40B4-BE49-F238E27FC236}">
                <a16:creationId xmlns:a16="http://schemas.microsoft.com/office/drawing/2014/main" id="{7553D90E-F2EA-4BA1-ACBD-9D3D0EB22C8A}"/>
              </a:ext>
            </a:extLst>
          </p:cNvPr>
          <p:cNvSpPr>
            <a:spLocks noGrp="1"/>
          </p:cNvSpPr>
          <p:nvPr>
            <p:ph type="sldNum" sz="quarter" idx="18"/>
          </p:nvPr>
        </p:nvSpPr>
        <p:spPr/>
        <p:txBody>
          <a:bodyPr/>
          <a:lstStyle/>
          <a:p>
            <a:fld id="{8699F50C-BE38-4BD0-BA84-9B090E1F2B9B}" type="slidenum">
              <a:rPr lang="en-US" smtClean="0"/>
              <a:pPr/>
              <a:t>7</a:t>
            </a:fld>
            <a:endParaRPr lang="en-US"/>
          </a:p>
        </p:txBody>
      </p:sp>
    </p:spTree>
    <p:extLst>
      <p:ext uri="{BB962C8B-B14F-4D97-AF65-F5344CB8AC3E}">
        <p14:creationId xmlns:p14="http://schemas.microsoft.com/office/powerpoint/2010/main" val="297370768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4B18EF4-8BDE-4981-97B4-537CC4A318A1}"/>
              </a:ext>
            </a:extLst>
          </p:cNvPr>
          <p:cNvSpPr>
            <a:spLocks noGrp="1"/>
          </p:cNvSpPr>
          <p:nvPr>
            <p:ph type="ftr" sz="quarter" idx="17"/>
          </p:nvPr>
        </p:nvSpPr>
        <p:spPr>
          <a:xfrm>
            <a:off x="338530" y="6356350"/>
            <a:ext cx="4114800" cy="365125"/>
          </a:xfrm>
        </p:spPr>
        <p:txBody>
          <a:bodyPr vert="horz" lIns="91440" tIns="45720" rIns="91440" bIns="45720" rtlCol="0" anchor="ctr">
            <a:normAutofit/>
          </a:bodyPr>
          <a:lstStyle/>
          <a:p>
            <a:pPr>
              <a:spcAft>
                <a:spcPts val="600"/>
              </a:spcAft>
            </a:pPr>
            <a:r>
              <a:rPr lang="en-US" kern="1200">
                <a:solidFill>
                  <a:schemeClr val="accent4">
                    <a:lumMod val="50000"/>
                  </a:schemeClr>
                </a:solidFill>
                <a:latin typeface="+mn-lt"/>
                <a:ea typeface="+mn-ea"/>
                <a:cs typeface="+mn-cs"/>
              </a:rPr>
              <a:t>Berfin Sahin</a:t>
            </a:r>
          </a:p>
        </p:txBody>
      </p:sp>
      <p:sp>
        <p:nvSpPr>
          <p:cNvPr id="3" name="Slide Number Placeholder 2">
            <a:extLst>
              <a:ext uri="{FF2B5EF4-FFF2-40B4-BE49-F238E27FC236}">
                <a16:creationId xmlns:a16="http://schemas.microsoft.com/office/drawing/2014/main" id="{B94FCBDB-DF8C-45EA-A529-D6D9C7FEB648}"/>
              </a:ext>
            </a:extLst>
          </p:cNvPr>
          <p:cNvSpPr>
            <a:spLocks noGrp="1"/>
          </p:cNvSpPr>
          <p:nvPr>
            <p:ph type="sldNum" sz="quarter" idx="18"/>
          </p:nvPr>
        </p:nvSpPr>
        <p:spPr>
          <a:xfrm>
            <a:off x="11146971" y="6356350"/>
            <a:ext cx="740227" cy="365125"/>
          </a:xfrm>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8</a:t>
            </a:fld>
            <a:endParaRPr lang="en-US"/>
          </a:p>
        </p:txBody>
      </p:sp>
      <p:sp>
        <p:nvSpPr>
          <p:cNvPr id="5" name="TextBox 4">
            <a:extLst>
              <a:ext uri="{FF2B5EF4-FFF2-40B4-BE49-F238E27FC236}">
                <a16:creationId xmlns:a16="http://schemas.microsoft.com/office/drawing/2014/main" id="{CBC6A3F1-BF21-4624-A923-7603229127C5}"/>
              </a:ext>
            </a:extLst>
          </p:cNvPr>
          <p:cNvSpPr txBox="1"/>
          <p:nvPr/>
        </p:nvSpPr>
        <p:spPr>
          <a:xfrm>
            <a:off x="518678" y="209028"/>
            <a:ext cx="8333222" cy="1147969"/>
          </a:xfrm>
          <a:prstGeom prst="rect">
            <a:avLst/>
          </a:prstGeom>
        </p:spPr>
        <p:txBody>
          <a:bodyPr vert="horz" lIns="91440" tIns="45720" rIns="91440" bIns="0" rtlCol="0" anchor="b">
            <a:normAutofit/>
          </a:bodyPr>
          <a:lstStyle/>
          <a:p>
            <a:pPr>
              <a:lnSpc>
                <a:spcPct val="90000"/>
              </a:lnSpc>
              <a:spcBef>
                <a:spcPct val="0"/>
              </a:spcBef>
              <a:spcAft>
                <a:spcPts val="600"/>
              </a:spcAft>
            </a:pPr>
            <a:r>
              <a:rPr lang="en-US" sz="4400" b="1" kern="1200">
                <a:solidFill>
                  <a:schemeClr val="accent1"/>
                </a:solidFill>
                <a:latin typeface="+mj-lt"/>
                <a:ea typeface="+mj-ea"/>
                <a:cs typeface="+mj-cs"/>
              </a:rPr>
              <a:t>Hypothesis </a:t>
            </a:r>
          </a:p>
        </p:txBody>
      </p:sp>
      <p:sp>
        <p:nvSpPr>
          <p:cNvPr id="4" name="TextBox 3">
            <a:extLst>
              <a:ext uri="{FF2B5EF4-FFF2-40B4-BE49-F238E27FC236}">
                <a16:creationId xmlns:a16="http://schemas.microsoft.com/office/drawing/2014/main" id="{72BD8B8F-AA4F-4512-972A-81953BD83067}"/>
              </a:ext>
            </a:extLst>
          </p:cNvPr>
          <p:cNvSpPr txBox="1"/>
          <p:nvPr/>
        </p:nvSpPr>
        <p:spPr>
          <a:xfrm>
            <a:off x="518678" y="1671924"/>
            <a:ext cx="10835122" cy="4505039"/>
          </a:xfrm>
          <a:prstGeom prst="rect">
            <a:avLst/>
          </a:prstGeom>
        </p:spPr>
        <p:txBody>
          <a:bodyPr rtlCol="0">
            <a:normAutofit/>
          </a:bodyPr>
          <a:lstStyle/>
          <a:p>
            <a:pPr indent="-228600">
              <a:lnSpc>
                <a:spcPct val="90000"/>
              </a:lnSpc>
              <a:spcAft>
                <a:spcPts val="600"/>
              </a:spcAft>
              <a:buClr>
                <a:schemeClr val="accent2"/>
              </a:buClr>
              <a:buFont typeface="Arial" panose="020B0604020202020204" pitchFamily="34" charset="0"/>
              <a:buChar char="•"/>
            </a:pPr>
            <a:r>
              <a:rPr lang="en-US" sz="2000">
                <a:effectLst/>
              </a:rPr>
              <a:t>Project management software, remote videoconferencing systems, digital asset management (DAM) systems, web-based tracking, and messaging services are some of the most popular types of tools for businesses.</a:t>
            </a:r>
          </a:p>
          <a:p>
            <a:pPr indent="-228600">
              <a:lnSpc>
                <a:spcPct val="90000"/>
              </a:lnSpc>
              <a:spcAft>
                <a:spcPts val="600"/>
              </a:spcAft>
              <a:buClr>
                <a:schemeClr val="accent2"/>
              </a:buClr>
              <a:buFont typeface="Arial" panose="020B0604020202020204" pitchFamily="34" charset="0"/>
              <a:buChar char="•"/>
            </a:pPr>
            <a:r>
              <a:rPr lang="en-US" sz="2000">
                <a:effectLst/>
              </a:rPr>
              <a:t>Best collaboration tools promote productivity, foster innovation, and ensure that every stakeholder understands exactly what they need to accomplish and when they need to do it, among other things. They simplify the process of gaining access to and working on files, projects, and digital models. They assist firms of all shapes and sizes in managing resources and projects more efficiently, as well as ensuring that everyone is operating within the appropriate brand rules. </a:t>
            </a:r>
          </a:p>
          <a:p>
            <a:pPr indent="-228600">
              <a:lnSpc>
                <a:spcPct val="90000"/>
              </a:lnSpc>
              <a:spcAft>
                <a:spcPts val="600"/>
              </a:spcAft>
              <a:buClr>
                <a:schemeClr val="accent2"/>
              </a:buClr>
              <a:buFont typeface="Arial" panose="020B0604020202020204" pitchFamily="34" charset="0"/>
              <a:buChar char="•"/>
            </a:pPr>
            <a:r>
              <a:rPr lang="en-US" sz="2000">
                <a:effectLst/>
              </a:rPr>
              <a:t>Even before the Covid-19 pandemic, working from home was becoming more widespread. Collaboration tools help hybrid teams working both in and out of the office stay connected and productive. Not only that, but business software is being implemented remotely. The greatest online collaboration solutions employ highly secure cloud storage, but not all collaboration systems do. Local storage exposes your data to theft or compromise by attackers. Take advantage of cloud collaboration platforms that have ISO certification, which</a:t>
            </a:r>
            <a:endParaRPr lang="en-US" sz="2000"/>
          </a:p>
        </p:txBody>
      </p:sp>
    </p:spTree>
    <p:extLst>
      <p:ext uri="{BB962C8B-B14F-4D97-AF65-F5344CB8AC3E}">
        <p14:creationId xmlns:p14="http://schemas.microsoft.com/office/powerpoint/2010/main" val="314095176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Footer Placeholder 3">
            <a:extLst>
              <a:ext uri="{FF2B5EF4-FFF2-40B4-BE49-F238E27FC236}">
                <a16:creationId xmlns:a16="http://schemas.microsoft.com/office/drawing/2014/main" id="{A08264A5-65C1-45C7-B3E1-5748E5C1FF73}"/>
              </a:ext>
            </a:extLst>
          </p:cNvPr>
          <p:cNvSpPr>
            <a:spLocks noGrp="1"/>
          </p:cNvSpPr>
          <p:nvPr>
            <p:ph type="ftr" sz="quarter" idx="17"/>
          </p:nvPr>
        </p:nvSpPr>
        <p:spPr>
          <a:xfrm>
            <a:off x="338530" y="6356350"/>
            <a:ext cx="4114800" cy="365125"/>
          </a:xfrm>
        </p:spPr>
        <p:txBody>
          <a:bodyPr vert="horz" lIns="91440" tIns="45720" rIns="91440" bIns="45720" rtlCol="0" anchor="ctr">
            <a:normAutofit/>
          </a:bodyPr>
          <a:lstStyle/>
          <a:p>
            <a:pPr>
              <a:spcAft>
                <a:spcPts val="600"/>
              </a:spcAft>
            </a:pPr>
            <a:r>
              <a:rPr lang="en-US" kern="1200">
                <a:latin typeface="+mn-lt"/>
                <a:ea typeface="+mn-ea"/>
                <a:cs typeface="+mn-cs"/>
              </a:rPr>
              <a:t>Add a footer</a:t>
            </a:r>
          </a:p>
        </p:txBody>
      </p:sp>
      <p:sp>
        <p:nvSpPr>
          <p:cNvPr id="35" name="Slide Number Placeholder 4">
            <a:extLst>
              <a:ext uri="{FF2B5EF4-FFF2-40B4-BE49-F238E27FC236}">
                <a16:creationId xmlns:a16="http://schemas.microsoft.com/office/drawing/2014/main" id="{AC9AE4C7-14BB-4585-975E-25BE318CECC9}"/>
              </a:ext>
            </a:extLst>
          </p:cNvPr>
          <p:cNvSpPr>
            <a:spLocks noGrp="1"/>
          </p:cNvSpPr>
          <p:nvPr>
            <p:ph type="sldNum" sz="quarter" idx="18"/>
          </p:nvPr>
        </p:nvSpPr>
        <p:spPr>
          <a:xfrm>
            <a:off x="11146971" y="6356350"/>
            <a:ext cx="740227" cy="365125"/>
          </a:xfrm>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9</a:t>
            </a:fld>
            <a:endParaRPr lang="en-US"/>
          </a:p>
        </p:txBody>
      </p:sp>
      <p:sp>
        <p:nvSpPr>
          <p:cNvPr id="13" name="TextBox 12">
            <a:extLst>
              <a:ext uri="{FF2B5EF4-FFF2-40B4-BE49-F238E27FC236}">
                <a16:creationId xmlns:a16="http://schemas.microsoft.com/office/drawing/2014/main" id="{C3DF6301-53AC-46F1-8BAC-EEF114221F61}"/>
              </a:ext>
            </a:extLst>
          </p:cNvPr>
          <p:cNvSpPr txBox="1"/>
          <p:nvPr/>
        </p:nvSpPr>
        <p:spPr>
          <a:xfrm>
            <a:off x="3553976" y="1430280"/>
            <a:ext cx="8333222" cy="1147969"/>
          </a:xfrm>
          <a:prstGeom prst="rect">
            <a:avLst/>
          </a:prstGeom>
        </p:spPr>
        <p:txBody>
          <a:bodyPr vert="horz" lIns="91440" tIns="45720" rIns="91440" bIns="0" rtlCol="0" anchor="b">
            <a:normAutofit/>
          </a:bodyPr>
          <a:lstStyle/>
          <a:p>
            <a:pPr>
              <a:lnSpc>
                <a:spcPct val="90000"/>
              </a:lnSpc>
              <a:spcBef>
                <a:spcPct val="0"/>
              </a:spcBef>
              <a:spcAft>
                <a:spcPts val="600"/>
              </a:spcAft>
            </a:pPr>
            <a:r>
              <a:rPr lang="en-US" sz="4400" b="1" kern="1200">
                <a:solidFill>
                  <a:schemeClr val="accent1"/>
                </a:solidFill>
                <a:latin typeface="+mj-lt"/>
                <a:ea typeface="+mj-ea"/>
                <a:cs typeface="+mj-cs"/>
              </a:rPr>
              <a:t>Research timeline </a:t>
            </a:r>
          </a:p>
        </p:txBody>
      </p:sp>
      <p:graphicFrame>
        <p:nvGraphicFramePr>
          <p:cNvPr id="27" name="Table 27">
            <a:extLst>
              <a:ext uri="{FF2B5EF4-FFF2-40B4-BE49-F238E27FC236}">
                <a16:creationId xmlns:a16="http://schemas.microsoft.com/office/drawing/2014/main" id="{09F047B0-7523-4A7E-AD02-2BD79896C6C7}"/>
              </a:ext>
            </a:extLst>
          </p:cNvPr>
          <p:cNvGraphicFramePr>
            <a:graphicFrameLocks noGrp="1"/>
          </p:cNvGraphicFramePr>
          <p:nvPr>
            <p:extLst>
              <p:ext uri="{D42A27DB-BD31-4B8C-83A1-F6EECF244321}">
                <p14:modId xmlns:p14="http://schemas.microsoft.com/office/powerpoint/2010/main" val="789616760"/>
              </p:ext>
            </p:extLst>
          </p:nvPr>
        </p:nvGraphicFramePr>
        <p:xfrm>
          <a:off x="896365" y="2578249"/>
          <a:ext cx="10835125" cy="2075470"/>
        </p:xfrm>
        <a:graphic>
          <a:graphicData uri="http://schemas.openxmlformats.org/drawingml/2006/table">
            <a:tbl>
              <a:tblPr firstRow="1" bandRow="1">
                <a:tableStyleId>{8799B23B-EC83-4686-B30A-512413B5E67A}</a:tableStyleId>
              </a:tblPr>
              <a:tblGrid>
                <a:gridCol w="2711907">
                  <a:extLst>
                    <a:ext uri="{9D8B030D-6E8A-4147-A177-3AD203B41FA5}">
                      <a16:colId xmlns:a16="http://schemas.microsoft.com/office/drawing/2014/main" val="3068559199"/>
                    </a:ext>
                  </a:extLst>
                </a:gridCol>
                <a:gridCol w="1966046">
                  <a:extLst>
                    <a:ext uri="{9D8B030D-6E8A-4147-A177-3AD203B41FA5}">
                      <a16:colId xmlns:a16="http://schemas.microsoft.com/office/drawing/2014/main" val="3954377410"/>
                    </a:ext>
                  </a:extLst>
                </a:gridCol>
                <a:gridCol w="2793803">
                  <a:extLst>
                    <a:ext uri="{9D8B030D-6E8A-4147-A177-3AD203B41FA5}">
                      <a16:colId xmlns:a16="http://schemas.microsoft.com/office/drawing/2014/main" val="570442074"/>
                    </a:ext>
                  </a:extLst>
                </a:gridCol>
                <a:gridCol w="2244189">
                  <a:extLst>
                    <a:ext uri="{9D8B030D-6E8A-4147-A177-3AD203B41FA5}">
                      <a16:colId xmlns:a16="http://schemas.microsoft.com/office/drawing/2014/main" val="1047138786"/>
                    </a:ext>
                  </a:extLst>
                </a:gridCol>
                <a:gridCol w="1119180">
                  <a:extLst>
                    <a:ext uri="{9D8B030D-6E8A-4147-A177-3AD203B41FA5}">
                      <a16:colId xmlns:a16="http://schemas.microsoft.com/office/drawing/2014/main" val="931219675"/>
                    </a:ext>
                  </a:extLst>
                </a:gridCol>
              </a:tblGrid>
              <a:tr h="2075470">
                <a:tc>
                  <a:txBody>
                    <a:bodyPr/>
                    <a:lstStyle/>
                    <a:p>
                      <a:r>
                        <a:rPr lang="en-GB" sz="1900" b="1" cap="all" spc="60">
                          <a:solidFill>
                            <a:schemeClr val="tx1">
                              <a:lumMod val="75000"/>
                              <a:lumOff val="25000"/>
                            </a:schemeClr>
                          </a:solidFill>
                        </a:rPr>
                        <a:t>Week3 </a:t>
                      </a:r>
                    </a:p>
                    <a:p>
                      <a:r>
                        <a:rPr lang="en-GB" sz="1900" b="1" cap="all" spc="60">
                          <a:solidFill>
                            <a:schemeClr val="tx1">
                              <a:lumMod val="75000"/>
                              <a:lumOff val="25000"/>
                            </a:schemeClr>
                          </a:solidFill>
                        </a:rPr>
                        <a:t>Introduction and Rationale </a:t>
                      </a:r>
                    </a:p>
                    <a:p>
                      <a:r>
                        <a:rPr lang="en-GB" sz="1900" b="1" cap="all" spc="60">
                          <a:solidFill>
                            <a:schemeClr val="tx1">
                              <a:lumMod val="75000"/>
                              <a:lumOff val="25000"/>
                            </a:schemeClr>
                          </a:solidFill>
                        </a:rPr>
                        <a:t>Stefania Florentina </a:t>
                      </a:r>
                      <a:r>
                        <a:rPr lang="en-GB" sz="1900" b="1" cap="all" spc="60" err="1">
                          <a:solidFill>
                            <a:schemeClr val="tx1">
                              <a:lumMod val="75000"/>
                              <a:lumOff val="25000"/>
                            </a:schemeClr>
                          </a:solidFill>
                        </a:rPr>
                        <a:t>Enoaica</a:t>
                      </a:r>
                      <a:r>
                        <a:rPr lang="en-GB" sz="1900" b="1" cap="all" spc="60">
                          <a:solidFill>
                            <a:schemeClr val="tx1">
                              <a:lumMod val="75000"/>
                              <a:lumOff val="25000"/>
                            </a:schemeClr>
                          </a:solidFill>
                        </a:rPr>
                        <a:t> </a:t>
                      </a:r>
                    </a:p>
                  </a:txBody>
                  <a:tcPr marL="244509" marR="146706" marT="146706" marB="146706"/>
                </a:tc>
                <a:tc>
                  <a:txBody>
                    <a:bodyPr/>
                    <a:lstStyle/>
                    <a:p>
                      <a:r>
                        <a:rPr lang="en-GB" sz="1900" b="1" cap="all" spc="60">
                          <a:solidFill>
                            <a:schemeClr val="tx1">
                              <a:lumMod val="75000"/>
                              <a:lumOff val="25000"/>
                            </a:schemeClr>
                          </a:solidFill>
                        </a:rPr>
                        <a:t>Week4 proposed method </a:t>
                      </a:r>
                    </a:p>
                    <a:p>
                      <a:r>
                        <a:rPr lang="en-GB" sz="1900" b="1" cap="all" spc="60">
                          <a:solidFill>
                            <a:schemeClr val="tx1">
                              <a:lumMod val="75000"/>
                              <a:lumOff val="25000"/>
                            </a:schemeClr>
                          </a:solidFill>
                        </a:rPr>
                        <a:t>Berfin Sahin </a:t>
                      </a:r>
                    </a:p>
                  </a:txBody>
                  <a:tcPr marL="244509" marR="146706" marT="146706" marB="146706"/>
                </a:tc>
                <a:tc>
                  <a:txBody>
                    <a:bodyPr/>
                    <a:lstStyle/>
                    <a:p>
                      <a:r>
                        <a:rPr lang="en-GB" sz="1900" b="1" cap="all" spc="60">
                          <a:solidFill>
                            <a:schemeClr val="tx1">
                              <a:lumMod val="75000"/>
                              <a:lumOff val="25000"/>
                            </a:schemeClr>
                          </a:solidFill>
                        </a:rPr>
                        <a:t>Week4 Ethnical consideration and research question </a:t>
                      </a:r>
                    </a:p>
                    <a:p>
                      <a:r>
                        <a:rPr lang="en-GB" sz="1900" b="1" cap="all" spc="60">
                          <a:solidFill>
                            <a:schemeClr val="tx1">
                              <a:lumMod val="75000"/>
                              <a:lumOff val="25000"/>
                            </a:schemeClr>
                          </a:solidFill>
                        </a:rPr>
                        <a:t>Stefania  Florentina </a:t>
                      </a:r>
                      <a:r>
                        <a:rPr lang="en-GB" sz="1900" b="1" cap="all" spc="60" err="1">
                          <a:solidFill>
                            <a:schemeClr val="tx1">
                              <a:lumMod val="75000"/>
                              <a:lumOff val="25000"/>
                            </a:schemeClr>
                          </a:solidFill>
                        </a:rPr>
                        <a:t>Enoaica</a:t>
                      </a:r>
                      <a:r>
                        <a:rPr lang="en-GB" sz="1900" b="1" cap="all" spc="60">
                          <a:solidFill>
                            <a:schemeClr val="tx1">
                              <a:lumMod val="75000"/>
                              <a:lumOff val="25000"/>
                            </a:schemeClr>
                          </a:solidFill>
                        </a:rPr>
                        <a:t> </a:t>
                      </a:r>
                    </a:p>
                  </a:txBody>
                  <a:tcPr marL="244509" marR="146706" marT="146706" marB="146706"/>
                </a:tc>
                <a:tc>
                  <a:txBody>
                    <a:bodyPr/>
                    <a:lstStyle/>
                    <a:p>
                      <a:r>
                        <a:rPr lang="en-GB" sz="1900" b="1" cap="all" spc="60">
                          <a:solidFill>
                            <a:schemeClr val="tx1">
                              <a:lumMod val="75000"/>
                              <a:lumOff val="25000"/>
                            </a:schemeClr>
                          </a:solidFill>
                        </a:rPr>
                        <a:t>Week 4</a:t>
                      </a:r>
                    </a:p>
                    <a:p>
                      <a:r>
                        <a:rPr lang="en-GB" sz="1900" b="1" cap="all" spc="60">
                          <a:solidFill>
                            <a:schemeClr val="tx1">
                              <a:lumMod val="75000"/>
                              <a:lumOff val="25000"/>
                            </a:schemeClr>
                          </a:solidFill>
                        </a:rPr>
                        <a:t>HYPOTHESIS  BERFIN SAHIN </a:t>
                      </a:r>
                    </a:p>
                  </a:txBody>
                  <a:tcPr marL="244509" marR="146706" marT="146706" marB="146706"/>
                </a:tc>
                <a:tc>
                  <a:txBody>
                    <a:bodyPr/>
                    <a:lstStyle/>
                    <a:p>
                      <a:endParaRPr lang="en-GB" sz="1900" b="1" cap="all" spc="60">
                        <a:solidFill>
                          <a:schemeClr val="tx1">
                            <a:lumMod val="75000"/>
                            <a:lumOff val="25000"/>
                          </a:schemeClr>
                        </a:solidFill>
                      </a:endParaRPr>
                    </a:p>
                  </a:txBody>
                  <a:tcPr marL="244509" marR="146706" marT="146706" marB="146706"/>
                </a:tc>
                <a:extLst>
                  <a:ext uri="{0D108BD9-81ED-4DB2-BD59-A6C34878D82A}">
                    <a16:rowId xmlns:a16="http://schemas.microsoft.com/office/drawing/2014/main" val="613821442"/>
                  </a:ext>
                </a:extLst>
              </a:tr>
            </a:tbl>
          </a:graphicData>
        </a:graphic>
      </p:graphicFrame>
    </p:spTree>
    <p:extLst>
      <p:ext uri="{BB962C8B-B14F-4D97-AF65-F5344CB8AC3E}">
        <p14:creationId xmlns:p14="http://schemas.microsoft.com/office/powerpoint/2010/main" val="226095575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Footer Placeholder 1">
            <a:extLst>
              <a:ext uri="{FF2B5EF4-FFF2-40B4-BE49-F238E27FC236}">
                <a16:creationId xmlns:a16="http://schemas.microsoft.com/office/drawing/2014/main" id="{18622C4C-746A-4A49-89BA-A7B75BC25CF2}"/>
              </a:ext>
            </a:extLst>
          </p:cNvPr>
          <p:cNvSpPr>
            <a:spLocks noGrp="1"/>
          </p:cNvSpPr>
          <p:nvPr>
            <p:ph type="ftr" sz="quarter" idx="17"/>
          </p:nvPr>
        </p:nvSpPr>
        <p:spPr>
          <a:xfrm>
            <a:off x="338530" y="6356350"/>
            <a:ext cx="4114800" cy="365125"/>
          </a:xfrm>
        </p:spPr>
        <p:txBody>
          <a:bodyPr anchor="ctr">
            <a:normAutofit/>
          </a:bodyPr>
          <a:lstStyle/>
          <a:p>
            <a:pPr>
              <a:spcAft>
                <a:spcPts val="600"/>
              </a:spcAft>
            </a:pPr>
            <a:r>
              <a:rPr lang="en-US" noProof="0"/>
              <a:t>Add a footer</a:t>
            </a:r>
          </a:p>
        </p:txBody>
      </p:sp>
      <p:sp>
        <p:nvSpPr>
          <p:cNvPr id="2" name="Slide Number Placeholder 1">
            <a:extLst>
              <a:ext uri="{FF2B5EF4-FFF2-40B4-BE49-F238E27FC236}">
                <a16:creationId xmlns:a16="http://schemas.microsoft.com/office/drawing/2014/main" id="{CD4BD05F-6F41-4DC6-98B4-D58BCFF6D692}"/>
              </a:ext>
            </a:extLst>
          </p:cNvPr>
          <p:cNvSpPr>
            <a:spLocks noGrp="1"/>
          </p:cNvSpPr>
          <p:nvPr>
            <p:ph type="sldNum" sz="quarter" idx="18"/>
          </p:nvPr>
        </p:nvSpPr>
        <p:spPr>
          <a:xfrm>
            <a:off x="11146971" y="6356350"/>
            <a:ext cx="740227" cy="365125"/>
          </a:xfrm>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10</a:t>
            </a:fld>
            <a:endParaRPr lang="en-US"/>
          </a:p>
        </p:txBody>
      </p:sp>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836730" y="298480"/>
            <a:ext cx="8333222" cy="1147969"/>
          </a:xfrm>
        </p:spPr>
        <p:txBody>
          <a:bodyPr vert="horz" lIns="91440" tIns="45720" rIns="91440" bIns="0" rtlCol="0" anchor="b">
            <a:normAutofit/>
          </a:bodyPr>
          <a:lstStyle/>
          <a:p>
            <a:pPr algn="ctr"/>
            <a:r>
              <a:rPr lang="en-US" b="1" kern="1200"/>
              <a:t>Reference list </a:t>
            </a:r>
          </a:p>
        </p:txBody>
      </p:sp>
      <p:graphicFrame>
        <p:nvGraphicFramePr>
          <p:cNvPr id="29" name="TextBox 2">
            <a:extLst>
              <a:ext uri="{FF2B5EF4-FFF2-40B4-BE49-F238E27FC236}">
                <a16:creationId xmlns:a16="http://schemas.microsoft.com/office/drawing/2014/main" id="{3352394B-D9F5-4C8A-8DBC-B7CFFE91CA82}"/>
              </a:ext>
            </a:extLst>
          </p:cNvPr>
          <p:cNvGraphicFramePr/>
          <p:nvPr>
            <p:extLst>
              <p:ext uri="{D42A27DB-BD31-4B8C-83A1-F6EECF244321}">
                <p14:modId xmlns:p14="http://schemas.microsoft.com/office/powerpoint/2010/main" val="2970800054"/>
              </p:ext>
            </p:extLst>
          </p:nvPr>
        </p:nvGraphicFramePr>
        <p:xfrm>
          <a:off x="-1478397" y="1626832"/>
          <a:ext cx="12553834" cy="4729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58238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85B7E-8819-4B38-8C27-EEBF68F51032}"/>
              </a:ext>
            </a:extLst>
          </p:cNvPr>
          <p:cNvSpPr>
            <a:spLocks noGrp="1"/>
          </p:cNvSpPr>
          <p:nvPr>
            <p:ph type="title"/>
          </p:nvPr>
        </p:nvSpPr>
        <p:spPr>
          <a:xfrm>
            <a:off x="4124325" y="1856853"/>
            <a:ext cx="13134975" cy="1657871"/>
          </a:xfrm>
        </p:spPr>
        <p:txBody>
          <a:bodyPr/>
          <a:lstStyle/>
          <a:p>
            <a:r>
              <a:rPr lang="en-GB"/>
              <a:t>THANK YOU!</a:t>
            </a:r>
          </a:p>
        </p:txBody>
      </p:sp>
    </p:spTree>
    <p:extLst>
      <p:ext uri="{BB962C8B-B14F-4D97-AF65-F5344CB8AC3E}">
        <p14:creationId xmlns:p14="http://schemas.microsoft.com/office/powerpoint/2010/main" val="93155759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theme/theme1.xml><?xml version="1.0" encoding="utf-8"?>
<a:theme xmlns:a="http://schemas.openxmlformats.org/drawingml/2006/main" name="Office Theme">
  <a:themeElements>
    <a:clrScheme name="Custom 14">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951641_Hexagon presentation light_AAS_v4" id="{358289A0-A26B-433F-AD2B-1F8832C96153}" vid="{92CDC91D-95BF-4897-87D6-494563DF7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5" ma:contentTypeDescription="Create a new document." ma:contentTypeScope="" ma:versionID="4130472bfdff2ac1af0f06e2209b110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773789d747fcdd2c321140e7458273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7F4215-C6BB-44A3-9A5E-9446E6835900}">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E48C1BF-438C-4E9A-908D-CE61AE9890C0}">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80A5AF1-8C57-4290-936E-5FD27C95725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Hexagon presentation light</Template>
  <TotalTime>0</TotalTime>
  <Words>825</Words>
  <Application>Microsoft Office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Black</vt:lpstr>
      <vt:lpstr>Calibri</vt:lpstr>
      <vt:lpstr>Gill Sans SemiBold</vt:lpstr>
      <vt:lpstr>Times New Roman</vt:lpstr>
      <vt:lpstr>Office Theme</vt:lpstr>
      <vt:lpstr>Which digital tool is most used for collaboration at UWTSD?</vt:lpstr>
      <vt:lpstr>PowerPoint Presentation</vt:lpstr>
      <vt:lpstr>PowerPoint Presentation</vt:lpstr>
      <vt:lpstr>MICROSOFT TEAMS </vt:lpstr>
      <vt:lpstr>PowerPoint Presentation</vt:lpstr>
      <vt:lpstr>PowerPoint Presentation</vt:lpstr>
      <vt:lpstr>Ethnical Consideration </vt:lpstr>
      <vt:lpstr>PowerPoint Presentation</vt:lpstr>
      <vt:lpstr>PowerPoint Presentation</vt:lpstr>
      <vt:lpstr>Reference list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most commonly tool used at UWTSD?</dc:title>
  <dc:creator>Berfin Sahin</dc:creator>
  <cp:lastModifiedBy>Stefania</cp:lastModifiedBy>
  <cp:revision>2</cp:revision>
  <dcterms:created xsi:type="dcterms:W3CDTF">2022-02-19T19:37:25Z</dcterms:created>
  <dcterms:modified xsi:type="dcterms:W3CDTF">2022-02-27T09:38:18Z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