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2"/>
  </p:notesMasterIdLst>
  <p:sldIdLst>
    <p:sldId id="256" r:id="rId2"/>
    <p:sldId id="257" r:id="rId3"/>
    <p:sldId id="279" r:id="rId4"/>
    <p:sldId id="280" r:id="rId5"/>
    <p:sldId id="264" r:id="rId6"/>
    <p:sldId id="265" r:id="rId7"/>
    <p:sldId id="266" r:id="rId8"/>
    <p:sldId id="281" r:id="rId9"/>
    <p:sldId id="267" r:id="rId10"/>
    <p:sldId id="263" r:id="rId11"/>
    <p:sldId id="268" r:id="rId12"/>
    <p:sldId id="269" r:id="rId13"/>
    <p:sldId id="274" r:id="rId14"/>
    <p:sldId id="282" r:id="rId15"/>
    <p:sldId id="284" r:id="rId16"/>
    <p:sldId id="276" r:id="rId17"/>
    <p:sldId id="270" r:id="rId18"/>
    <p:sldId id="271" r:id="rId19"/>
    <p:sldId id="277" r:id="rId20"/>
    <p:sldId id="278" r:id="rId21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906"/>
    <p:restoredTop sz="81503" autoAdjust="0"/>
  </p:normalViewPr>
  <p:slideViewPr>
    <p:cSldViewPr snapToGrid="0" snapToObjects="1">
      <p:cViewPr>
        <p:scale>
          <a:sx n="48" d="100"/>
          <a:sy n="48" d="100"/>
        </p:scale>
        <p:origin x="963" y="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10/7/2017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2876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3137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75329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66758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6754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71040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34159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57976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30583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03185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212599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907704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79395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447417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650590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093944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219853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12284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10/7/2017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10/7/2017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10/7/2017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10/7/2017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10/7/2017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10/7/2017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1828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10/7/2017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zDZFcDGpL4U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tiff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998976" cy="566729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7332" y="776224"/>
            <a:ext cx="4470826" cy="4356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188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094356" cy="565708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9016" y="656844"/>
            <a:ext cx="4724400" cy="434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85091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864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94044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718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23474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6050" y="313795"/>
            <a:ext cx="4924119" cy="503849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232" y="686667"/>
            <a:ext cx="4316117" cy="4324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97273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026" y="2852928"/>
            <a:ext cx="7468110" cy="2791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0946" y="236728"/>
            <a:ext cx="7346190" cy="261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19660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732" y="169672"/>
            <a:ext cx="8854056" cy="4938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65723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0556"/>
            <a:ext cx="9144000" cy="5184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9843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5280" y="2694690"/>
            <a:ext cx="4596384" cy="261087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552" y="312928"/>
            <a:ext cx="4902200" cy="2501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811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666219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hlinkClick r:id="rId3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4816" y="0"/>
            <a:ext cx="6839712" cy="5687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25585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536" y="0"/>
            <a:ext cx="3730752" cy="564479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093285" y="2969920"/>
            <a:ext cx="39480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Progressive vs episodic progress</a:t>
            </a:r>
          </a:p>
          <a:p>
            <a:endParaRPr lang="en-US" dirty="0"/>
          </a:p>
          <a:p>
            <a:r>
              <a:rPr lang="en-US" dirty="0"/>
              <a:t>Revolutionary science</a:t>
            </a:r>
          </a:p>
          <a:p>
            <a:endParaRPr lang="en-US" dirty="0"/>
          </a:p>
          <a:p>
            <a:r>
              <a:rPr lang="en-US" dirty="0"/>
              <a:t>Core concepts </a:t>
            </a:r>
            <a:r>
              <a:rPr lang="mr-IN" dirty="0"/>
              <a:t>=</a:t>
            </a:r>
            <a:r>
              <a:rPr lang="en-US" dirty="0"/>
              <a:t> paradigm</a:t>
            </a:r>
          </a:p>
          <a:p>
            <a:endParaRPr lang="en-US" dirty="0"/>
          </a:p>
          <a:p>
            <a:r>
              <a:rPr lang="en-US" dirty="0"/>
              <a:t>Paradigm shifts work beyond science</a:t>
            </a:r>
          </a:p>
          <a:p>
            <a:r>
              <a:rPr lang="en-US" dirty="0"/>
              <a:t> </a:t>
            </a:r>
          </a:p>
        </p:txBody>
      </p:sp>
      <p:sp>
        <p:nvSpPr>
          <p:cNvPr id="5" name="Rectangle 4"/>
          <p:cNvSpPr/>
          <p:nvPr/>
        </p:nvSpPr>
        <p:spPr>
          <a:xfrm>
            <a:off x="4093285" y="370734"/>
            <a:ext cx="4572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err="1"/>
              <a:t>Cynnydd</a:t>
            </a:r>
            <a:r>
              <a:rPr lang="en-GB" dirty="0"/>
              <a:t> </a:t>
            </a:r>
            <a:r>
              <a:rPr lang="en-GB" dirty="0" err="1"/>
              <a:t>episodig</a:t>
            </a:r>
            <a:r>
              <a:rPr lang="en-GB" dirty="0"/>
              <a:t> v </a:t>
            </a:r>
            <a:r>
              <a:rPr lang="en-GB" dirty="0" err="1"/>
              <a:t>blaengar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Gwyddoniaeth</a:t>
            </a:r>
            <a:r>
              <a:rPr lang="en-GB" dirty="0"/>
              <a:t> </a:t>
            </a:r>
            <a:r>
              <a:rPr lang="en-GB" dirty="0" err="1"/>
              <a:t>chwyldroadol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Cysyniadau</a:t>
            </a:r>
            <a:r>
              <a:rPr lang="en-GB" dirty="0"/>
              <a:t> </a:t>
            </a:r>
            <a:r>
              <a:rPr lang="en-GB" dirty="0" err="1"/>
              <a:t>craidd</a:t>
            </a:r>
            <a:r>
              <a:rPr lang="en-GB" dirty="0"/>
              <a:t> = </a:t>
            </a:r>
            <a:r>
              <a:rPr lang="en-GB" dirty="0" err="1"/>
              <a:t>patrwm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Newidiadau</a:t>
            </a:r>
            <a:r>
              <a:rPr lang="en-GB" dirty="0"/>
              <a:t> </a:t>
            </a:r>
            <a:r>
              <a:rPr lang="en-GB" dirty="0" err="1"/>
              <a:t>ym</a:t>
            </a:r>
            <a:r>
              <a:rPr lang="en-GB" dirty="0"/>
              <a:t> </a:t>
            </a:r>
            <a:r>
              <a:rPr lang="en-GB" dirty="0" err="1"/>
              <a:t>mhatrymau</a:t>
            </a:r>
            <a:r>
              <a:rPr lang="en-GB" dirty="0"/>
              <a:t> </a:t>
            </a:r>
            <a:r>
              <a:rPr lang="en-GB" dirty="0" err="1"/>
              <a:t>tu</a:t>
            </a:r>
            <a:r>
              <a:rPr lang="en-GB" dirty="0"/>
              <a:t> </a:t>
            </a:r>
            <a:r>
              <a:rPr lang="en-GB" dirty="0" err="1"/>
              <a:t>hwnt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Wyddoniaeth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7512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786040" y="367386"/>
            <a:ext cx="4572000" cy="424731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err="1"/>
              <a:t>Meddylwyr</a:t>
            </a:r>
            <a:r>
              <a:rPr lang="en-GB" dirty="0"/>
              <a:t>, </a:t>
            </a:r>
            <a:r>
              <a:rPr lang="en-GB" dirty="0" err="1"/>
              <a:t>damcaniaethwyr</a:t>
            </a:r>
            <a:r>
              <a:rPr lang="en-GB" dirty="0"/>
              <a:t> ac </a:t>
            </a:r>
            <a:r>
              <a:rPr lang="en-GB" dirty="0" err="1"/>
              <a:t>ymchwilwyr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Dulliau</a:t>
            </a:r>
            <a:r>
              <a:rPr lang="en-GB" dirty="0"/>
              <a:t> </a:t>
            </a:r>
            <a:r>
              <a:rPr lang="en-GB" dirty="0" err="1"/>
              <a:t>positifydd</a:t>
            </a:r>
            <a:r>
              <a:rPr lang="en-GB" dirty="0"/>
              <a:t> a </a:t>
            </a:r>
            <a:r>
              <a:rPr lang="en-GB" dirty="0" err="1"/>
              <a:t>natruriolaidd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Patrymau</a:t>
            </a:r>
            <a:r>
              <a:rPr lang="en-GB" dirty="0"/>
              <a:t> </a:t>
            </a:r>
            <a:r>
              <a:rPr lang="en-GB" dirty="0" err="1"/>
              <a:t>normadol</a:t>
            </a:r>
            <a:r>
              <a:rPr lang="en-GB" dirty="0"/>
              <a:t> a </a:t>
            </a:r>
            <a:r>
              <a:rPr lang="en-GB" dirty="0" err="1"/>
              <a:t>dehongliadol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Effeithiolrwydd</a:t>
            </a:r>
            <a:r>
              <a:rPr lang="en-GB" dirty="0"/>
              <a:t> a </a:t>
            </a:r>
            <a:r>
              <a:rPr lang="en-GB" dirty="0" err="1"/>
              <a:t>gwelliant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Theori</a:t>
            </a:r>
            <a:r>
              <a:rPr lang="en-GB" dirty="0"/>
              <a:t> </a:t>
            </a:r>
            <a:r>
              <a:rPr lang="en-GB" dirty="0" err="1"/>
              <a:t>cymhlethdod</a:t>
            </a:r>
            <a:r>
              <a:rPr lang="en-GB" dirty="0"/>
              <a:t> – </a:t>
            </a:r>
            <a:r>
              <a:rPr lang="en-GB" dirty="0" err="1"/>
              <a:t>cyfannol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Ymchwil</a:t>
            </a:r>
            <a:r>
              <a:rPr lang="en-GB" dirty="0"/>
              <a:t> a </a:t>
            </a:r>
            <a:r>
              <a:rPr lang="en-GB" dirty="0" err="1"/>
              <a:t>gwerthuso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Gwerthuso</a:t>
            </a:r>
            <a:r>
              <a:rPr lang="en-GB" dirty="0"/>
              <a:t>, </a:t>
            </a:r>
            <a:r>
              <a:rPr lang="en-GB" dirty="0" err="1"/>
              <a:t>gwleidyddiaeth</a:t>
            </a:r>
            <a:r>
              <a:rPr lang="en-GB" dirty="0"/>
              <a:t> a </a:t>
            </a:r>
            <a:r>
              <a:rPr lang="en-GB" dirty="0" err="1"/>
              <a:t>chreu</a:t>
            </a:r>
            <a:r>
              <a:rPr lang="en-GB" dirty="0"/>
              <a:t> </a:t>
            </a:r>
            <a:r>
              <a:rPr lang="en-GB" dirty="0" err="1"/>
              <a:t>polisi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Dyfodol</a:t>
            </a:r>
            <a:r>
              <a:rPr lang="en-GB" dirty="0"/>
              <a:t> </a:t>
            </a:r>
            <a:r>
              <a:rPr lang="en-GB" dirty="0" err="1"/>
              <a:t>Llwyddiannus</a:t>
            </a:r>
            <a:r>
              <a:rPr lang="en-GB" dirty="0"/>
              <a:t> – </a:t>
            </a:r>
            <a:r>
              <a:rPr lang="en-GB" dirty="0" err="1"/>
              <a:t>chwyldro</a:t>
            </a:r>
            <a:r>
              <a:rPr lang="en-GB" dirty="0"/>
              <a:t>?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387386" cy="5716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23192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387386" cy="571650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962144" y="999744"/>
            <a:ext cx="3768917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Thinkers, theorists and researchers</a:t>
            </a:r>
          </a:p>
          <a:p>
            <a:endParaRPr lang="en-US" dirty="0"/>
          </a:p>
          <a:p>
            <a:r>
              <a:rPr lang="en-US" dirty="0"/>
              <a:t>Positivist and naturalist approaches</a:t>
            </a:r>
          </a:p>
          <a:p>
            <a:endParaRPr lang="en-US" dirty="0"/>
          </a:p>
          <a:p>
            <a:r>
              <a:rPr lang="en-US" dirty="0"/>
              <a:t>Normative and interpretive paradigms</a:t>
            </a:r>
          </a:p>
          <a:p>
            <a:endParaRPr lang="en-US" dirty="0"/>
          </a:p>
          <a:p>
            <a:r>
              <a:rPr lang="en-US" dirty="0"/>
              <a:t>Effectiveness </a:t>
            </a:r>
            <a:r>
              <a:rPr lang="en-US" b="1" dirty="0"/>
              <a:t>and</a:t>
            </a:r>
            <a:r>
              <a:rPr lang="en-US" dirty="0"/>
              <a:t> improvement</a:t>
            </a:r>
          </a:p>
          <a:p>
            <a:endParaRPr lang="en-US" dirty="0"/>
          </a:p>
          <a:p>
            <a:r>
              <a:rPr lang="en-US" dirty="0"/>
              <a:t>Complexity theory </a:t>
            </a:r>
            <a:r>
              <a:rPr lang="mr-IN" dirty="0"/>
              <a:t>–</a:t>
            </a:r>
            <a:r>
              <a:rPr lang="en-US" dirty="0"/>
              <a:t> holistic</a:t>
            </a:r>
          </a:p>
          <a:p>
            <a:endParaRPr lang="en-US" dirty="0"/>
          </a:p>
          <a:p>
            <a:r>
              <a:rPr lang="en-US" dirty="0"/>
              <a:t>Research and Evaluation</a:t>
            </a:r>
          </a:p>
          <a:p>
            <a:endParaRPr lang="en-US" dirty="0"/>
          </a:p>
          <a:p>
            <a:r>
              <a:rPr lang="en-US" dirty="0"/>
              <a:t>Evaluation, politics and policy making</a:t>
            </a:r>
          </a:p>
          <a:p>
            <a:endParaRPr lang="en-US" dirty="0"/>
          </a:p>
          <a:p>
            <a:r>
              <a:rPr lang="en-US" dirty="0"/>
              <a:t>Successful Futures </a:t>
            </a:r>
            <a:r>
              <a:rPr lang="mr-IN" dirty="0"/>
              <a:t>–</a:t>
            </a:r>
            <a:r>
              <a:rPr lang="en-US" dirty="0"/>
              <a:t> a revolution?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49354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846984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596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2212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96896" y="1987296"/>
            <a:ext cx="12886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Assessment</a:t>
            </a:r>
          </a:p>
          <a:p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5349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87387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7223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32" y="876808"/>
            <a:ext cx="8255000" cy="325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92614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122</Words>
  <Application>Microsoft Office PowerPoint</Application>
  <PresentationFormat>On-screen Show (4:3)</PresentationFormat>
  <Paragraphs>65</Paragraphs>
  <Slides>20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Calibri Light</vt:lpstr>
      <vt:lpstr>Mangal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Louis Dare</cp:lastModifiedBy>
  <cp:revision>32</cp:revision>
  <cp:lastPrinted>2017-10-05T14:53:52Z</cp:lastPrinted>
  <dcterms:created xsi:type="dcterms:W3CDTF">2017-02-08T11:33:06Z</dcterms:created>
  <dcterms:modified xsi:type="dcterms:W3CDTF">2017-10-07T12:42:13Z</dcterms:modified>
</cp:coreProperties>
</file>