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165" r:id="rId1"/>
  </p:sldMasterIdLst>
  <p:notesMasterIdLst>
    <p:notesMasterId r:id="rId13"/>
  </p:notesMasterIdLst>
  <p:sldIdLst>
    <p:sldId id="256" r:id="rId2"/>
    <p:sldId id="257" r:id="rId3"/>
    <p:sldId id="258" r:id="rId4"/>
    <p:sldId id="259" r:id="rId5"/>
    <p:sldId id="260" r:id="rId6"/>
    <p:sldId id="261" r:id="rId7"/>
    <p:sldId id="265" r:id="rId8"/>
    <p:sldId id="263" r:id="rId9"/>
    <p:sldId id="266" r:id="rId10"/>
    <p:sldId id="267" r:id="rId11"/>
    <p:sldId id="268"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35" autoAdjust="0"/>
  </p:normalViewPr>
  <p:slideViewPr>
    <p:cSldViewPr snapToGrid="0">
      <p:cViewPr varScale="1">
        <p:scale>
          <a:sx n="85" d="100"/>
          <a:sy n="85" d="100"/>
        </p:scale>
        <p:origin x="774" y="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470332-210C-4AC9-B90D-144632882587}" type="doc">
      <dgm:prSet loTypeId="urn:microsoft.com/office/officeart/2008/layout/LinedList" loCatId="list" qsTypeId="urn:microsoft.com/office/officeart/2005/8/quickstyle/simple4" qsCatId="simple" csTypeId="urn:microsoft.com/office/officeart/2005/8/colors/colorful1" csCatId="colorful" phldr="1"/>
      <dgm:spPr/>
      <dgm:t>
        <a:bodyPr/>
        <a:lstStyle/>
        <a:p>
          <a:endParaRPr lang="en-US"/>
        </a:p>
      </dgm:t>
    </dgm:pt>
    <dgm:pt modelId="{2C1A8D5B-79CE-4CB3-8365-09C46B1387C0}">
      <dgm:prSet/>
      <dgm:spPr/>
      <dgm:t>
        <a:bodyPr/>
        <a:lstStyle/>
        <a:p>
          <a:r>
            <a:rPr lang="en-GB" b="0" i="0" baseline="0" dirty="0"/>
            <a:t>INTRODUCTION</a:t>
          </a:r>
          <a:endParaRPr lang="en-US" dirty="0"/>
        </a:p>
      </dgm:t>
    </dgm:pt>
    <dgm:pt modelId="{ECC18936-5127-403B-8482-0C018CA9BDB0}" type="parTrans" cxnId="{A913C7A4-D648-40E2-B6D0-8E9C5D431A84}">
      <dgm:prSet/>
      <dgm:spPr/>
      <dgm:t>
        <a:bodyPr/>
        <a:lstStyle/>
        <a:p>
          <a:endParaRPr lang="en-US"/>
        </a:p>
      </dgm:t>
    </dgm:pt>
    <dgm:pt modelId="{93F4FB76-2EDB-4483-BA9E-78FE4207D868}" type="sibTrans" cxnId="{A913C7A4-D648-40E2-B6D0-8E9C5D431A84}">
      <dgm:prSet/>
      <dgm:spPr/>
      <dgm:t>
        <a:bodyPr/>
        <a:lstStyle/>
        <a:p>
          <a:endParaRPr lang="en-US"/>
        </a:p>
      </dgm:t>
    </dgm:pt>
    <dgm:pt modelId="{A2D81DD5-4B1C-44B5-BC0B-96FC8319C258}">
      <dgm:prSet/>
      <dgm:spPr/>
      <dgm:t>
        <a:bodyPr/>
        <a:lstStyle/>
        <a:p>
          <a:r>
            <a:rPr lang="en-GB" b="0" i="0" baseline="0" dirty="0"/>
            <a:t>Overview of the Brand</a:t>
          </a:r>
          <a:endParaRPr lang="en-US" dirty="0"/>
        </a:p>
      </dgm:t>
    </dgm:pt>
    <dgm:pt modelId="{2A4A3A28-26D1-413C-83F3-4A31992A7208}" type="parTrans" cxnId="{2AAE3EF1-A826-4BDD-BC2C-F9D768AB4E88}">
      <dgm:prSet/>
      <dgm:spPr/>
      <dgm:t>
        <a:bodyPr/>
        <a:lstStyle/>
        <a:p>
          <a:endParaRPr lang="en-US"/>
        </a:p>
      </dgm:t>
    </dgm:pt>
    <dgm:pt modelId="{FABBF056-CCA7-4C4A-AFC1-738CF7D5FC70}" type="sibTrans" cxnId="{2AAE3EF1-A826-4BDD-BC2C-F9D768AB4E88}">
      <dgm:prSet/>
      <dgm:spPr/>
      <dgm:t>
        <a:bodyPr/>
        <a:lstStyle/>
        <a:p>
          <a:endParaRPr lang="en-US"/>
        </a:p>
      </dgm:t>
    </dgm:pt>
    <dgm:pt modelId="{2711C809-3678-409C-95CB-AC7C7EA61795}">
      <dgm:prSet/>
      <dgm:spPr/>
      <dgm:t>
        <a:bodyPr/>
        <a:lstStyle/>
        <a:p>
          <a:r>
            <a:rPr lang="en-GB" b="0" i="0" baseline="0" dirty="0"/>
            <a:t>Nature and Role of the guest services and facilities</a:t>
          </a:r>
          <a:endParaRPr lang="en-US" dirty="0"/>
        </a:p>
      </dgm:t>
    </dgm:pt>
    <dgm:pt modelId="{01A64613-23FF-48BC-A177-E89CA3393606}" type="parTrans" cxnId="{9660034C-48EF-44A5-85FB-6DAFD62BECBE}">
      <dgm:prSet/>
      <dgm:spPr/>
      <dgm:t>
        <a:bodyPr/>
        <a:lstStyle/>
        <a:p>
          <a:endParaRPr lang="en-US"/>
        </a:p>
      </dgm:t>
    </dgm:pt>
    <dgm:pt modelId="{A7F3C458-5D3F-4A4D-980A-8047EBCC6977}" type="sibTrans" cxnId="{9660034C-48EF-44A5-85FB-6DAFD62BECBE}">
      <dgm:prSet/>
      <dgm:spPr/>
      <dgm:t>
        <a:bodyPr/>
        <a:lstStyle/>
        <a:p>
          <a:endParaRPr lang="en-US"/>
        </a:p>
      </dgm:t>
    </dgm:pt>
    <dgm:pt modelId="{2C6B6A11-4731-48C2-90C4-8B2F802EFE80}">
      <dgm:prSet/>
      <dgm:spPr/>
      <dgm:t>
        <a:bodyPr/>
        <a:lstStyle/>
        <a:p>
          <a:r>
            <a:rPr lang="en-GB" b="0" i="0" baseline="0" dirty="0"/>
            <a:t>Need to consider the role and function of guest services</a:t>
          </a:r>
          <a:endParaRPr lang="en-US" dirty="0"/>
        </a:p>
      </dgm:t>
    </dgm:pt>
    <dgm:pt modelId="{B57D3611-8EC3-477C-A300-9A146ADB2672}" type="parTrans" cxnId="{D23A0C23-AE13-4146-AFBF-33675573ECB7}">
      <dgm:prSet/>
      <dgm:spPr/>
      <dgm:t>
        <a:bodyPr/>
        <a:lstStyle/>
        <a:p>
          <a:endParaRPr lang="en-US"/>
        </a:p>
      </dgm:t>
    </dgm:pt>
    <dgm:pt modelId="{904B39A0-A3B5-4BBC-9E75-050605B23748}" type="sibTrans" cxnId="{D23A0C23-AE13-4146-AFBF-33675573ECB7}">
      <dgm:prSet/>
      <dgm:spPr/>
      <dgm:t>
        <a:bodyPr/>
        <a:lstStyle/>
        <a:p>
          <a:endParaRPr lang="en-US"/>
        </a:p>
      </dgm:t>
    </dgm:pt>
    <dgm:pt modelId="{202A281F-A143-4B9B-A1D2-B1EC4F46A8EC}">
      <dgm:prSet/>
      <dgm:spPr/>
      <dgm:t>
        <a:bodyPr/>
        <a:lstStyle/>
        <a:p>
          <a:r>
            <a:rPr lang="en-GB" b="0" i="0" baseline="0" dirty="0"/>
            <a:t>Importance of Hospitality and Strategies that help in meeting the expectations</a:t>
          </a:r>
          <a:endParaRPr lang="en-US" dirty="0"/>
        </a:p>
      </dgm:t>
    </dgm:pt>
    <dgm:pt modelId="{7D060446-7855-4029-9A2B-453F1E271C9F}" type="parTrans" cxnId="{020E43BA-DDDB-4AA2-91AB-0EED5EE754EB}">
      <dgm:prSet/>
      <dgm:spPr/>
      <dgm:t>
        <a:bodyPr/>
        <a:lstStyle/>
        <a:p>
          <a:endParaRPr lang="en-US"/>
        </a:p>
      </dgm:t>
    </dgm:pt>
    <dgm:pt modelId="{E3543D9F-501F-440D-9DEB-682F2C529750}" type="sibTrans" cxnId="{020E43BA-DDDB-4AA2-91AB-0EED5EE754EB}">
      <dgm:prSet/>
      <dgm:spPr/>
      <dgm:t>
        <a:bodyPr/>
        <a:lstStyle/>
        <a:p>
          <a:endParaRPr lang="en-US"/>
        </a:p>
      </dgm:t>
    </dgm:pt>
    <dgm:pt modelId="{C8639ECE-7615-4C66-ADF0-353637CBB29C}">
      <dgm:prSet/>
      <dgm:spPr/>
      <dgm:t>
        <a:bodyPr/>
        <a:lstStyle/>
        <a:p>
          <a:r>
            <a:rPr lang="en-GB" b="0" i="0" baseline="0" dirty="0"/>
            <a:t>CONCLUSION</a:t>
          </a:r>
          <a:endParaRPr lang="en-US" dirty="0"/>
        </a:p>
      </dgm:t>
    </dgm:pt>
    <dgm:pt modelId="{18F5D43F-2700-4C94-ACDF-8C92F2333D27}" type="parTrans" cxnId="{E9DE4424-9B34-472D-B5E1-3CB6C9EF0250}">
      <dgm:prSet/>
      <dgm:spPr/>
      <dgm:t>
        <a:bodyPr/>
        <a:lstStyle/>
        <a:p>
          <a:endParaRPr lang="en-US"/>
        </a:p>
      </dgm:t>
    </dgm:pt>
    <dgm:pt modelId="{3CB6B8B3-3ED4-42E7-819A-8E2BA32AE1B1}" type="sibTrans" cxnId="{E9DE4424-9B34-472D-B5E1-3CB6C9EF0250}">
      <dgm:prSet/>
      <dgm:spPr/>
      <dgm:t>
        <a:bodyPr/>
        <a:lstStyle/>
        <a:p>
          <a:endParaRPr lang="en-US"/>
        </a:p>
      </dgm:t>
    </dgm:pt>
    <dgm:pt modelId="{44DBE77C-010C-450C-99C7-81ADF6DA359C}">
      <dgm:prSet/>
      <dgm:spPr/>
      <dgm:t>
        <a:bodyPr/>
        <a:lstStyle/>
        <a:p>
          <a:r>
            <a:rPr lang="en-GB" b="0" i="0" baseline="0" dirty="0"/>
            <a:t>REFERENCES</a:t>
          </a:r>
          <a:endParaRPr lang="en-US" dirty="0"/>
        </a:p>
      </dgm:t>
    </dgm:pt>
    <dgm:pt modelId="{710F2299-5E2A-4CD3-B72B-979AC0EE6D08}" type="parTrans" cxnId="{C3A5D6F6-6DCD-4E00-BA21-95E3292351C4}">
      <dgm:prSet/>
      <dgm:spPr/>
      <dgm:t>
        <a:bodyPr/>
        <a:lstStyle/>
        <a:p>
          <a:endParaRPr lang="en-US"/>
        </a:p>
      </dgm:t>
    </dgm:pt>
    <dgm:pt modelId="{814BC9A1-2002-4106-800E-B6C93FD50D8D}" type="sibTrans" cxnId="{C3A5D6F6-6DCD-4E00-BA21-95E3292351C4}">
      <dgm:prSet/>
      <dgm:spPr/>
      <dgm:t>
        <a:bodyPr/>
        <a:lstStyle/>
        <a:p>
          <a:endParaRPr lang="en-US"/>
        </a:p>
      </dgm:t>
    </dgm:pt>
    <dgm:pt modelId="{1F7FBD2F-F604-46CF-9A1D-7D380C7F70EC}">
      <dgm:prSet/>
      <dgm:spPr/>
      <dgm:t>
        <a:bodyPr/>
        <a:lstStyle/>
        <a:p>
          <a:r>
            <a:rPr lang="en-GB" b="0" i="0" u="none" dirty="0">
              <a:latin typeface="Century Gothic" panose="020B0502020202020204" pitchFamily="34" charset="0"/>
              <a:cs typeface="Times New Roman" panose="02020603050405020304" pitchFamily="18" charset="0"/>
            </a:rPr>
            <a:t>Main Consumers of Conrad Hotel and Resort </a:t>
          </a:r>
          <a:endParaRPr lang="en-US" b="0" i="0" u="none" dirty="0">
            <a:latin typeface="Century Gothic" panose="020B0502020202020204" pitchFamily="34" charset="0"/>
          </a:endParaRPr>
        </a:p>
      </dgm:t>
    </dgm:pt>
    <dgm:pt modelId="{6235FD18-06F8-4973-9E26-D390844390B2}" type="parTrans" cxnId="{B97E282F-4B55-4896-A722-5C0CC6299037}">
      <dgm:prSet/>
      <dgm:spPr/>
      <dgm:t>
        <a:bodyPr/>
        <a:lstStyle/>
        <a:p>
          <a:endParaRPr lang="en-GB"/>
        </a:p>
      </dgm:t>
    </dgm:pt>
    <dgm:pt modelId="{12409EF2-2DA5-4947-8DED-8850EAD1B090}" type="sibTrans" cxnId="{B97E282F-4B55-4896-A722-5C0CC6299037}">
      <dgm:prSet/>
      <dgm:spPr/>
      <dgm:t>
        <a:bodyPr/>
        <a:lstStyle/>
        <a:p>
          <a:endParaRPr lang="en-GB"/>
        </a:p>
      </dgm:t>
    </dgm:pt>
    <dgm:pt modelId="{17006D65-03D6-4545-A145-B64384B31AD5}" type="pres">
      <dgm:prSet presAssocID="{75470332-210C-4AC9-B90D-144632882587}" presName="vert0" presStyleCnt="0">
        <dgm:presLayoutVars>
          <dgm:dir/>
          <dgm:animOne val="branch"/>
          <dgm:animLvl val="lvl"/>
        </dgm:presLayoutVars>
      </dgm:prSet>
      <dgm:spPr/>
    </dgm:pt>
    <dgm:pt modelId="{A80B04A7-60B6-4D37-BC6D-9BB041DF2719}" type="pres">
      <dgm:prSet presAssocID="{2C1A8D5B-79CE-4CB3-8365-09C46B1387C0}" presName="thickLine" presStyleLbl="alignNode1" presStyleIdx="0" presStyleCnt="8"/>
      <dgm:spPr/>
    </dgm:pt>
    <dgm:pt modelId="{5AE06BCC-B0A6-48FB-9812-B0A087B5830A}" type="pres">
      <dgm:prSet presAssocID="{2C1A8D5B-79CE-4CB3-8365-09C46B1387C0}" presName="horz1" presStyleCnt="0"/>
      <dgm:spPr/>
    </dgm:pt>
    <dgm:pt modelId="{DF035894-C2F8-48A8-8F2B-E67AD733133B}" type="pres">
      <dgm:prSet presAssocID="{2C1A8D5B-79CE-4CB3-8365-09C46B1387C0}" presName="tx1" presStyleLbl="revTx" presStyleIdx="0" presStyleCnt="8"/>
      <dgm:spPr/>
    </dgm:pt>
    <dgm:pt modelId="{05C138BB-6A41-40DC-B8E9-059FE2923CBB}" type="pres">
      <dgm:prSet presAssocID="{2C1A8D5B-79CE-4CB3-8365-09C46B1387C0}" presName="vert1" presStyleCnt="0"/>
      <dgm:spPr/>
    </dgm:pt>
    <dgm:pt modelId="{A850A758-1587-4282-8DB8-2D481D12C317}" type="pres">
      <dgm:prSet presAssocID="{A2D81DD5-4B1C-44B5-BC0B-96FC8319C258}" presName="thickLine" presStyleLbl="alignNode1" presStyleIdx="1" presStyleCnt="8"/>
      <dgm:spPr/>
    </dgm:pt>
    <dgm:pt modelId="{CA7B6F49-9173-46F3-AE65-F93226FB8FDF}" type="pres">
      <dgm:prSet presAssocID="{A2D81DD5-4B1C-44B5-BC0B-96FC8319C258}" presName="horz1" presStyleCnt="0"/>
      <dgm:spPr/>
    </dgm:pt>
    <dgm:pt modelId="{B01C4969-354D-4D8D-AD17-D50A66FCA0CF}" type="pres">
      <dgm:prSet presAssocID="{A2D81DD5-4B1C-44B5-BC0B-96FC8319C258}" presName="tx1" presStyleLbl="revTx" presStyleIdx="1" presStyleCnt="8"/>
      <dgm:spPr/>
    </dgm:pt>
    <dgm:pt modelId="{7A00E375-E313-4CA7-B962-C8E8F37EC111}" type="pres">
      <dgm:prSet presAssocID="{A2D81DD5-4B1C-44B5-BC0B-96FC8319C258}" presName="vert1" presStyleCnt="0"/>
      <dgm:spPr/>
    </dgm:pt>
    <dgm:pt modelId="{B1FAD598-83E5-4E0F-9DDE-5FFC448184BD}" type="pres">
      <dgm:prSet presAssocID="{1F7FBD2F-F604-46CF-9A1D-7D380C7F70EC}" presName="thickLine" presStyleLbl="alignNode1" presStyleIdx="2" presStyleCnt="8"/>
      <dgm:spPr/>
    </dgm:pt>
    <dgm:pt modelId="{2EBB1EDD-E5A2-4B03-892B-5997BDB050DF}" type="pres">
      <dgm:prSet presAssocID="{1F7FBD2F-F604-46CF-9A1D-7D380C7F70EC}" presName="horz1" presStyleCnt="0"/>
      <dgm:spPr/>
    </dgm:pt>
    <dgm:pt modelId="{352E86A1-7DA0-4234-8D2A-22137E88C0AA}" type="pres">
      <dgm:prSet presAssocID="{1F7FBD2F-F604-46CF-9A1D-7D380C7F70EC}" presName="tx1" presStyleLbl="revTx" presStyleIdx="2" presStyleCnt="8"/>
      <dgm:spPr/>
    </dgm:pt>
    <dgm:pt modelId="{2225A0E8-8423-4A92-BC22-122D61D7BB22}" type="pres">
      <dgm:prSet presAssocID="{1F7FBD2F-F604-46CF-9A1D-7D380C7F70EC}" presName="vert1" presStyleCnt="0"/>
      <dgm:spPr/>
    </dgm:pt>
    <dgm:pt modelId="{9B4D69A5-3C87-400C-9D7C-0DFA299F82A8}" type="pres">
      <dgm:prSet presAssocID="{2711C809-3678-409C-95CB-AC7C7EA61795}" presName="thickLine" presStyleLbl="alignNode1" presStyleIdx="3" presStyleCnt="8"/>
      <dgm:spPr/>
    </dgm:pt>
    <dgm:pt modelId="{4D608349-FED4-4201-8DC8-6996B93922A4}" type="pres">
      <dgm:prSet presAssocID="{2711C809-3678-409C-95CB-AC7C7EA61795}" presName="horz1" presStyleCnt="0"/>
      <dgm:spPr/>
    </dgm:pt>
    <dgm:pt modelId="{984E2AEE-6AF8-46E2-8540-DDFC38E72A92}" type="pres">
      <dgm:prSet presAssocID="{2711C809-3678-409C-95CB-AC7C7EA61795}" presName="tx1" presStyleLbl="revTx" presStyleIdx="3" presStyleCnt="8"/>
      <dgm:spPr/>
    </dgm:pt>
    <dgm:pt modelId="{4B5CF747-E1A1-4857-A5AE-15CD69968D24}" type="pres">
      <dgm:prSet presAssocID="{2711C809-3678-409C-95CB-AC7C7EA61795}" presName="vert1" presStyleCnt="0"/>
      <dgm:spPr/>
    </dgm:pt>
    <dgm:pt modelId="{C10D8065-A196-446D-98F2-430C2A073319}" type="pres">
      <dgm:prSet presAssocID="{2C6B6A11-4731-48C2-90C4-8B2F802EFE80}" presName="thickLine" presStyleLbl="alignNode1" presStyleIdx="4" presStyleCnt="8"/>
      <dgm:spPr/>
    </dgm:pt>
    <dgm:pt modelId="{1DC4666D-EE30-46D2-A1EF-4A4680FBF757}" type="pres">
      <dgm:prSet presAssocID="{2C6B6A11-4731-48C2-90C4-8B2F802EFE80}" presName="horz1" presStyleCnt="0"/>
      <dgm:spPr/>
    </dgm:pt>
    <dgm:pt modelId="{21497E56-8655-4AC4-98B1-075EFFC1FFFE}" type="pres">
      <dgm:prSet presAssocID="{2C6B6A11-4731-48C2-90C4-8B2F802EFE80}" presName="tx1" presStyleLbl="revTx" presStyleIdx="4" presStyleCnt="8"/>
      <dgm:spPr/>
    </dgm:pt>
    <dgm:pt modelId="{5EE00355-380F-4022-8B6F-3C7A286807B9}" type="pres">
      <dgm:prSet presAssocID="{2C6B6A11-4731-48C2-90C4-8B2F802EFE80}" presName="vert1" presStyleCnt="0"/>
      <dgm:spPr/>
    </dgm:pt>
    <dgm:pt modelId="{6467F8FF-C65B-4B3D-BB7A-381920BB7BBB}" type="pres">
      <dgm:prSet presAssocID="{202A281F-A143-4B9B-A1D2-B1EC4F46A8EC}" presName="thickLine" presStyleLbl="alignNode1" presStyleIdx="5" presStyleCnt="8"/>
      <dgm:spPr/>
    </dgm:pt>
    <dgm:pt modelId="{6512C7AA-C4E4-49C2-B1EF-6E5790DE3D6A}" type="pres">
      <dgm:prSet presAssocID="{202A281F-A143-4B9B-A1D2-B1EC4F46A8EC}" presName="horz1" presStyleCnt="0"/>
      <dgm:spPr/>
    </dgm:pt>
    <dgm:pt modelId="{E3B0DFFA-DB32-4D44-B5B1-49C62806D6A1}" type="pres">
      <dgm:prSet presAssocID="{202A281F-A143-4B9B-A1D2-B1EC4F46A8EC}" presName="tx1" presStyleLbl="revTx" presStyleIdx="5" presStyleCnt="8"/>
      <dgm:spPr/>
    </dgm:pt>
    <dgm:pt modelId="{7AE47F46-BBD5-4419-A83E-43357C5FAB40}" type="pres">
      <dgm:prSet presAssocID="{202A281F-A143-4B9B-A1D2-B1EC4F46A8EC}" presName="vert1" presStyleCnt="0"/>
      <dgm:spPr/>
    </dgm:pt>
    <dgm:pt modelId="{2DDE4F8A-0EF8-40E0-8688-DCA7DB1869AC}" type="pres">
      <dgm:prSet presAssocID="{C8639ECE-7615-4C66-ADF0-353637CBB29C}" presName="thickLine" presStyleLbl="alignNode1" presStyleIdx="6" presStyleCnt="8"/>
      <dgm:spPr/>
    </dgm:pt>
    <dgm:pt modelId="{DB8E5B04-163C-4F31-8653-7B2A1287F234}" type="pres">
      <dgm:prSet presAssocID="{C8639ECE-7615-4C66-ADF0-353637CBB29C}" presName="horz1" presStyleCnt="0"/>
      <dgm:spPr/>
    </dgm:pt>
    <dgm:pt modelId="{8E2E8D05-E27A-4F84-9105-549A46B5765A}" type="pres">
      <dgm:prSet presAssocID="{C8639ECE-7615-4C66-ADF0-353637CBB29C}" presName="tx1" presStyleLbl="revTx" presStyleIdx="6" presStyleCnt="8"/>
      <dgm:spPr/>
    </dgm:pt>
    <dgm:pt modelId="{D7E84F31-17C5-42D4-9591-46C13052237A}" type="pres">
      <dgm:prSet presAssocID="{C8639ECE-7615-4C66-ADF0-353637CBB29C}" presName="vert1" presStyleCnt="0"/>
      <dgm:spPr/>
    </dgm:pt>
    <dgm:pt modelId="{3DAD3773-AE66-4F9E-A01E-B1B3458A0678}" type="pres">
      <dgm:prSet presAssocID="{44DBE77C-010C-450C-99C7-81ADF6DA359C}" presName="thickLine" presStyleLbl="alignNode1" presStyleIdx="7" presStyleCnt="8"/>
      <dgm:spPr/>
    </dgm:pt>
    <dgm:pt modelId="{F1A819D0-6B5A-4E1C-AFE7-C38AD078D3C7}" type="pres">
      <dgm:prSet presAssocID="{44DBE77C-010C-450C-99C7-81ADF6DA359C}" presName="horz1" presStyleCnt="0"/>
      <dgm:spPr/>
    </dgm:pt>
    <dgm:pt modelId="{F2F82110-C5FC-47CD-A903-36F487EAA9E9}" type="pres">
      <dgm:prSet presAssocID="{44DBE77C-010C-450C-99C7-81ADF6DA359C}" presName="tx1" presStyleLbl="revTx" presStyleIdx="7" presStyleCnt="8"/>
      <dgm:spPr/>
    </dgm:pt>
    <dgm:pt modelId="{6F35BE12-FFD8-4073-80FB-E1AEBB0FFA73}" type="pres">
      <dgm:prSet presAssocID="{44DBE77C-010C-450C-99C7-81ADF6DA359C}" presName="vert1" presStyleCnt="0"/>
      <dgm:spPr/>
    </dgm:pt>
  </dgm:ptLst>
  <dgm:cxnLst>
    <dgm:cxn modelId="{ED6B0C1E-7CEF-4A6F-B0E9-A2A21D527723}" type="presOf" srcId="{A2D81DD5-4B1C-44B5-BC0B-96FC8319C258}" destId="{B01C4969-354D-4D8D-AD17-D50A66FCA0CF}" srcOrd="0" destOrd="0" presId="urn:microsoft.com/office/officeart/2008/layout/LinedList"/>
    <dgm:cxn modelId="{D23A0C23-AE13-4146-AFBF-33675573ECB7}" srcId="{75470332-210C-4AC9-B90D-144632882587}" destId="{2C6B6A11-4731-48C2-90C4-8B2F802EFE80}" srcOrd="4" destOrd="0" parTransId="{B57D3611-8EC3-477C-A300-9A146ADB2672}" sibTransId="{904B39A0-A3B5-4BBC-9E75-050605B23748}"/>
    <dgm:cxn modelId="{E9DE4424-9B34-472D-B5E1-3CB6C9EF0250}" srcId="{75470332-210C-4AC9-B90D-144632882587}" destId="{C8639ECE-7615-4C66-ADF0-353637CBB29C}" srcOrd="6" destOrd="0" parTransId="{18F5D43F-2700-4C94-ACDF-8C92F2333D27}" sibTransId="{3CB6B8B3-3ED4-42E7-819A-8E2BA32AE1B1}"/>
    <dgm:cxn modelId="{F2F91D29-5F91-48F1-B606-19F0B3E81973}" type="presOf" srcId="{2C6B6A11-4731-48C2-90C4-8B2F802EFE80}" destId="{21497E56-8655-4AC4-98B1-075EFFC1FFFE}" srcOrd="0" destOrd="0" presId="urn:microsoft.com/office/officeart/2008/layout/LinedList"/>
    <dgm:cxn modelId="{B97E282F-4B55-4896-A722-5C0CC6299037}" srcId="{75470332-210C-4AC9-B90D-144632882587}" destId="{1F7FBD2F-F604-46CF-9A1D-7D380C7F70EC}" srcOrd="2" destOrd="0" parTransId="{6235FD18-06F8-4973-9E26-D390844390B2}" sibTransId="{12409EF2-2DA5-4947-8DED-8850EAD1B090}"/>
    <dgm:cxn modelId="{43B0395E-BE62-4B61-BB55-D20E86671ADE}" type="presOf" srcId="{75470332-210C-4AC9-B90D-144632882587}" destId="{17006D65-03D6-4545-A145-B64384B31AD5}" srcOrd="0" destOrd="0" presId="urn:microsoft.com/office/officeart/2008/layout/LinedList"/>
    <dgm:cxn modelId="{9660034C-48EF-44A5-85FB-6DAFD62BECBE}" srcId="{75470332-210C-4AC9-B90D-144632882587}" destId="{2711C809-3678-409C-95CB-AC7C7EA61795}" srcOrd="3" destOrd="0" parTransId="{01A64613-23FF-48BC-A177-E89CA3393606}" sibTransId="{A7F3C458-5D3F-4A4D-980A-8047EBCC6977}"/>
    <dgm:cxn modelId="{4F935E76-EBA3-44A4-A190-6B84EAA4EF9B}" type="presOf" srcId="{202A281F-A143-4B9B-A1D2-B1EC4F46A8EC}" destId="{E3B0DFFA-DB32-4D44-B5B1-49C62806D6A1}" srcOrd="0" destOrd="0" presId="urn:microsoft.com/office/officeart/2008/layout/LinedList"/>
    <dgm:cxn modelId="{A913C7A4-D648-40E2-B6D0-8E9C5D431A84}" srcId="{75470332-210C-4AC9-B90D-144632882587}" destId="{2C1A8D5B-79CE-4CB3-8365-09C46B1387C0}" srcOrd="0" destOrd="0" parTransId="{ECC18936-5127-403B-8482-0C018CA9BDB0}" sibTransId="{93F4FB76-2EDB-4483-BA9E-78FE4207D868}"/>
    <dgm:cxn modelId="{368FF7A5-63B9-4F50-B75E-EF9E57D01A31}" type="presOf" srcId="{44DBE77C-010C-450C-99C7-81ADF6DA359C}" destId="{F2F82110-C5FC-47CD-A903-36F487EAA9E9}" srcOrd="0" destOrd="0" presId="urn:microsoft.com/office/officeart/2008/layout/LinedList"/>
    <dgm:cxn modelId="{020E43BA-DDDB-4AA2-91AB-0EED5EE754EB}" srcId="{75470332-210C-4AC9-B90D-144632882587}" destId="{202A281F-A143-4B9B-A1D2-B1EC4F46A8EC}" srcOrd="5" destOrd="0" parTransId="{7D060446-7855-4029-9A2B-453F1E271C9F}" sibTransId="{E3543D9F-501F-440D-9DEB-682F2C529750}"/>
    <dgm:cxn modelId="{EDBA4ABF-C9C9-4AAD-886E-CD0C8671D35C}" type="presOf" srcId="{2C1A8D5B-79CE-4CB3-8365-09C46B1387C0}" destId="{DF035894-C2F8-48A8-8F2B-E67AD733133B}" srcOrd="0" destOrd="0" presId="urn:microsoft.com/office/officeart/2008/layout/LinedList"/>
    <dgm:cxn modelId="{C551A3C0-9003-4ACE-9AAA-382D89170D19}" type="presOf" srcId="{1F7FBD2F-F604-46CF-9A1D-7D380C7F70EC}" destId="{352E86A1-7DA0-4234-8D2A-22137E88C0AA}" srcOrd="0" destOrd="0" presId="urn:microsoft.com/office/officeart/2008/layout/LinedList"/>
    <dgm:cxn modelId="{2E395AC3-E348-4144-AFD6-346397A3877C}" type="presOf" srcId="{C8639ECE-7615-4C66-ADF0-353637CBB29C}" destId="{8E2E8D05-E27A-4F84-9105-549A46B5765A}" srcOrd="0" destOrd="0" presId="urn:microsoft.com/office/officeart/2008/layout/LinedList"/>
    <dgm:cxn modelId="{69F52DD8-7495-4B79-8DD5-34828FF4955B}" type="presOf" srcId="{2711C809-3678-409C-95CB-AC7C7EA61795}" destId="{984E2AEE-6AF8-46E2-8540-DDFC38E72A92}" srcOrd="0" destOrd="0" presId="urn:microsoft.com/office/officeart/2008/layout/LinedList"/>
    <dgm:cxn modelId="{2AAE3EF1-A826-4BDD-BC2C-F9D768AB4E88}" srcId="{75470332-210C-4AC9-B90D-144632882587}" destId="{A2D81DD5-4B1C-44B5-BC0B-96FC8319C258}" srcOrd="1" destOrd="0" parTransId="{2A4A3A28-26D1-413C-83F3-4A31992A7208}" sibTransId="{FABBF056-CCA7-4C4A-AFC1-738CF7D5FC70}"/>
    <dgm:cxn modelId="{C3A5D6F6-6DCD-4E00-BA21-95E3292351C4}" srcId="{75470332-210C-4AC9-B90D-144632882587}" destId="{44DBE77C-010C-450C-99C7-81ADF6DA359C}" srcOrd="7" destOrd="0" parTransId="{710F2299-5E2A-4CD3-B72B-979AC0EE6D08}" sibTransId="{814BC9A1-2002-4106-800E-B6C93FD50D8D}"/>
    <dgm:cxn modelId="{C5AE52C3-0945-4C87-B921-E7D89CF209E3}" type="presParOf" srcId="{17006D65-03D6-4545-A145-B64384B31AD5}" destId="{A80B04A7-60B6-4D37-BC6D-9BB041DF2719}" srcOrd="0" destOrd="0" presId="urn:microsoft.com/office/officeart/2008/layout/LinedList"/>
    <dgm:cxn modelId="{E487D51E-8FE6-4A0F-8958-5F552F676837}" type="presParOf" srcId="{17006D65-03D6-4545-A145-B64384B31AD5}" destId="{5AE06BCC-B0A6-48FB-9812-B0A087B5830A}" srcOrd="1" destOrd="0" presId="urn:microsoft.com/office/officeart/2008/layout/LinedList"/>
    <dgm:cxn modelId="{B157ED08-250F-4D63-A544-F7068F921BB0}" type="presParOf" srcId="{5AE06BCC-B0A6-48FB-9812-B0A087B5830A}" destId="{DF035894-C2F8-48A8-8F2B-E67AD733133B}" srcOrd="0" destOrd="0" presId="urn:microsoft.com/office/officeart/2008/layout/LinedList"/>
    <dgm:cxn modelId="{CC9EF32E-C9EB-4589-8F91-4569A81AE0AC}" type="presParOf" srcId="{5AE06BCC-B0A6-48FB-9812-B0A087B5830A}" destId="{05C138BB-6A41-40DC-B8E9-059FE2923CBB}" srcOrd="1" destOrd="0" presId="urn:microsoft.com/office/officeart/2008/layout/LinedList"/>
    <dgm:cxn modelId="{384C8DED-894B-4A5D-9A01-72F1E2320A56}" type="presParOf" srcId="{17006D65-03D6-4545-A145-B64384B31AD5}" destId="{A850A758-1587-4282-8DB8-2D481D12C317}" srcOrd="2" destOrd="0" presId="urn:microsoft.com/office/officeart/2008/layout/LinedList"/>
    <dgm:cxn modelId="{79049559-8107-47D7-A69C-798ECE243A00}" type="presParOf" srcId="{17006D65-03D6-4545-A145-B64384B31AD5}" destId="{CA7B6F49-9173-46F3-AE65-F93226FB8FDF}" srcOrd="3" destOrd="0" presId="urn:microsoft.com/office/officeart/2008/layout/LinedList"/>
    <dgm:cxn modelId="{70E0686A-482F-480E-B6FB-454431334B28}" type="presParOf" srcId="{CA7B6F49-9173-46F3-AE65-F93226FB8FDF}" destId="{B01C4969-354D-4D8D-AD17-D50A66FCA0CF}" srcOrd="0" destOrd="0" presId="urn:microsoft.com/office/officeart/2008/layout/LinedList"/>
    <dgm:cxn modelId="{C4D49872-1BDF-47A2-8A5E-D6A27BE54D0E}" type="presParOf" srcId="{CA7B6F49-9173-46F3-AE65-F93226FB8FDF}" destId="{7A00E375-E313-4CA7-B962-C8E8F37EC111}" srcOrd="1" destOrd="0" presId="urn:microsoft.com/office/officeart/2008/layout/LinedList"/>
    <dgm:cxn modelId="{8B08C815-B342-494F-8EFA-EC3132955724}" type="presParOf" srcId="{17006D65-03D6-4545-A145-B64384B31AD5}" destId="{B1FAD598-83E5-4E0F-9DDE-5FFC448184BD}" srcOrd="4" destOrd="0" presId="urn:microsoft.com/office/officeart/2008/layout/LinedList"/>
    <dgm:cxn modelId="{D123AD65-81EF-4CC0-8DAF-39A6D3C4C2F2}" type="presParOf" srcId="{17006D65-03D6-4545-A145-B64384B31AD5}" destId="{2EBB1EDD-E5A2-4B03-892B-5997BDB050DF}" srcOrd="5" destOrd="0" presId="urn:microsoft.com/office/officeart/2008/layout/LinedList"/>
    <dgm:cxn modelId="{88454671-5C4A-446D-8E6C-1E831A0DD9E2}" type="presParOf" srcId="{2EBB1EDD-E5A2-4B03-892B-5997BDB050DF}" destId="{352E86A1-7DA0-4234-8D2A-22137E88C0AA}" srcOrd="0" destOrd="0" presId="urn:microsoft.com/office/officeart/2008/layout/LinedList"/>
    <dgm:cxn modelId="{C786D8DB-B7DE-41FB-8534-0F237836DD65}" type="presParOf" srcId="{2EBB1EDD-E5A2-4B03-892B-5997BDB050DF}" destId="{2225A0E8-8423-4A92-BC22-122D61D7BB22}" srcOrd="1" destOrd="0" presId="urn:microsoft.com/office/officeart/2008/layout/LinedList"/>
    <dgm:cxn modelId="{9770AAED-76C8-4F67-827A-E7E71812D771}" type="presParOf" srcId="{17006D65-03D6-4545-A145-B64384B31AD5}" destId="{9B4D69A5-3C87-400C-9D7C-0DFA299F82A8}" srcOrd="6" destOrd="0" presId="urn:microsoft.com/office/officeart/2008/layout/LinedList"/>
    <dgm:cxn modelId="{C9A7DCAC-ABC9-465D-BB1C-AC3C1716E56E}" type="presParOf" srcId="{17006D65-03D6-4545-A145-B64384B31AD5}" destId="{4D608349-FED4-4201-8DC8-6996B93922A4}" srcOrd="7" destOrd="0" presId="urn:microsoft.com/office/officeart/2008/layout/LinedList"/>
    <dgm:cxn modelId="{A12A3A97-6498-49B5-9EE4-F4C74731BF51}" type="presParOf" srcId="{4D608349-FED4-4201-8DC8-6996B93922A4}" destId="{984E2AEE-6AF8-46E2-8540-DDFC38E72A92}" srcOrd="0" destOrd="0" presId="urn:microsoft.com/office/officeart/2008/layout/LinedList"/>
    <dgm:cxn modelId="{302C0676-89E2-404C-8FEC-3A5005E0F9BC}" type="presParOf" srcId="{4D608349-FED4-4201-8DC8-6996B93922A4}" destId="{4B5CF747-E1A1-4857-A5AE-15CD69968D24}" srcOrd="1" destOrd="0" presId="urn:microsoft.com/office/officeart/2008/layout/LinedList"/>
    <dgm:cxn modelId="{451F4A0A-C451-490C-B0C8-8ACA6C1EF657}" type="presParOf" srcId="{17006D65-03D6-4545-A145-B64384B31AD5}" destId="{C10D8065-A196-446D-98F2-430C2A073319}" srcOrd="8" destOrd="0" presId="urn:microsoft.com/office/officeart/2008/layout/LinedList"/>
    <dgm:cxn modelId="{18781A52-BE2C-4997-AFC7-19128844618B}" type="presParOf" srcId="{17006D65-03D6-4545-A145-B64384B31AD5}" destId="{1DC4666D-EE30-46D2-A1EF-4A4680FBF757}" srcOrd="9" destOrd="0" presId="urn:microsoft.com/office/officeart/2008/layout/LinedList"/>
    <dgm:cxn modelId="{EAE6E8CA-A7EE-409D-854D-DFE6812091DA}" type="presParOf" srcId="{1DC4666D-EE30-46D2-A1EF-4A4680FBF757}" destId="{21497E56-8655-4AC4-98B1-075EFFC1FFFE}" srcOrd="0" destOrd="0" presId="urn:microsoft.com/office/officeart/2008/layout/LinedList"/>
    <dgm:cxn modelId="{ECB90DBA-849A-4C91-B933-C0660D236239}" type="presParOf" srcId="{1DC4666D-EE30-46D2-A1EF-4A4680FBF757}" destId="{5EE00355-380F-4022-8B6F-3C7A286807B9}" srcOrd="1" destOrd="0" presId="urn:microsoft.com/office/officeart/2008/layout/LinedList"/>
    <dgm:cxn modelId="{546E5C5C-A945-46D9-ACBB-CE8545CA6098}" type="presParOf" srcId="{17006D65-03D6-4545-A145-B64384B31AD5}" destId="{6467F8FF-C65B-4B3D-BB7A-381920BB7BBB}" srcOrd="10" destOrd="0" presId="urn:microsoft.com/office/officeart/2008/layout/LinedList"/>
    <dgm:cxn modelId="{42ADA93D-E18A-4D24-8992-37C0407BFC45}" type="presParOf" srcId="{17006D65-03D6-4545-A145-B64384B31AD5}" destId="{6512C7AA-C4E4-49C2-B1EF-6E5790DE3D6A}" srcOrd="11" destOrd="0" presId="urn:microsoft.com/office/officeart/2008/layout/LinedList"/>
    <dgm:cxn modelId="{3A4DBB13-FA62-4312-8CE9-036BE1DCEB3D}" type="presParOf" srcId="{6512C7AA-C4E4-49C2-B1EF-6E5790DE3D6A}" destId="{E3B0DFFA-DB32-4D44-B5B1-49C62806D6A1}" srcOrd="0" destOrd="0" presId="urn:microsoft.com/office/officeart/2008/layout/LinedList"/>
    <dgm:cxn modelId="{3F4E3431-ADD0-49FE-8CD3-2670E85777F5}" type="presParOf" srcId="{6512C7AA-C4E4-49C2-B1EF-6E5790DE3D6A}" destId="{7AE47F46-BBD5-4419-A83E-43357C5FAB40}" srcOrd="1" destOrd="0" presId="urn:microsoft.com/office/officeart/2008/layout/LinedList"/>
    <dgm:cxn modelId="{11CC2B87-927B-4C68-86B5-249E2C224627}" type="presParOf" srcId="{17006D65-03D6-4545-A145-B64384B31AD5}" destId="{2DDE4F8A-0EF8-40E0-8688-DCA7DB1869AC}" srcOrd="12" destOrd="0" presId="urn:microsoft.com/office/officeart/2008/layout/LinedList"/>
    <dgm:cxn modelId="{2BAD8117-B657-4FAD-B667-5D52CB09C35C}" type="presParOf" srcId="{17006D65-03D6-4545-A145-B64384B31AD5}" destId="{DB8E5B04-163C-4F31-8653-7B2A1287F234}" srcOrd="13" destOrd="0" presId="urn:microsoft.com/office/officeart/2008/layout/LinedList"/>
    <dgm:cxn modelId="{4D2552A9-A209-4F2F-821B-A440A1E0951C}" type="presParOf" srcId="{DB8E5B04-163C-4F31-8653-7B2A1287F234}" destId="{8E2E8D05-E27A-4F84-9105-549A46B5765A}" srcOrd="0" destOrd="0" presId="urn:microsoft.com/office/officeart/2008/layout/LinedList"/>
    <dgm:cxn modelId="{09834306-46C7-47D8-91D8-AFB25C7297F4}" type="presParOf" srcId="{DB8E5B04-163C-4F31-8653-7B2A1287F234}" destId="{D7E84F31-17C5-42D4-9591-46C13052237A}" srcOrd="1" destOrd="0" presId="urn:microsoft.com/office/officeart/2008/layout/LinedList"/>
    <dgm:cxn modelId="{449C9FB8-2A3C-4C68-A7E6-57719F0A63E1}" type="presParOf" srcId="{17006D65-03D6-4545-A145-B64384B31AD5}" destId="{3DAD3773-AE66-4F9E-A01E-B1B3458A0678}" srcOrd="14" destOrd="0" presId="urn:microsoft.com/office/officeart/2008/layout/LinedList"/>
    <dgm:cxn modelId="{B08529D4-DAD2-4763-B79B-6E05B46D8BAD}" type="presParOf" srcId="{17006D65-03D6-4545-A145-B64384B31AD5}" destId="{F1A819D0-6B5A-4E1C-AFE7-C38AD078D3C7}" srcOrd="15" destOrd="0" presId="urn:microsoft.com/office/officeart/2008/layout/LinedList"/>
    <dgm:cxn modelId="{8B3BFC68-E638-4208-9210-45855B5A9891}" type="presParOf" srcId="{F1A819D0-6B5A-4E1C-AFE7-C38AD078D3C7}" destId="{F2F82110-C5FC-47CD-A903-36F487EAA9E9}" srcOrd="0" destOrd="0" presId="urn:microsoft.com/office/officeart/2008/layout/LinedList"/>
    <dgm:cxn modelId="{A4961A29-DFCA-4B54-BC88-B7C58885E7BC}" type="presParOf" srcId="{F1A819D0-6B5A-4E1C-AFE7-C38AD078D3C7}" destId="{6F35BE12-FFD8-4073-80FB-E1AEBB0FFA73}"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0B04A7-60B6-4D37-BC6D-9BB041DF2719}">
      <dsp:nvSpPr>
        <dsp:cNvPr id="0" name=""/>
        <dsp:cNvSpPr/>
      </dsp:nvSpPr>
      <dsp:spPr>
        <a:xfrm>
          <a:off x="0" y="0"/>
          <a:ext cx="6290226" cy="0"/>
        </a:xfrm>
        <a:prstGeom prst="line">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w="9525" cap="flat" cmpd="sng" algn="ctr">
          <a:solidFill>
            <a:schemeClr val="accent2">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DF035894-C2F8-48A8-8F2B-E67AD733133B}">
      <dsp:nvSpPr>
        <dsp:cNvPr id="0" name=""/>
        <dsp:cNvSpPr/>
      </dsp:nvSpPr>
      <dsp:spPr>
        <a:xfrm>
          <a:off x="0" y="0"/>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baseline="0" dirty="0"/>
            <a:t>INTRODUCTION</a:t>
          </a:r>
          <a:endParaRPr lang="en-US" sz="1900" kern="1200" dirty="0"/>
        </a:p>
      </dsp:txBody>
      <dsp:txXfrm>
        <a:off x="0" y="0"/>
        <a:ext cx="6290226" cy="680968"/>
      </dsp:txXfrm>
    </dsp:sp>
    <dsp:sp modelId="{A850A758-1587-4282-8DB8-2D481D12C317}">
      <dsp:nvSpPr>
        <dsp:cNvPr id="0" name=""/>
        <dsp:cNvSpPr/>
      </dsp:nvSpPr>
      <dsp:spPr>
        <a:xfrm>
          <a:off x="0" y="680968"/>
          <a:ext cx="6290226" cy="0"/>
        </a:xfrm>
        <a:prstGeom prst="line">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w="9525" cap="flat" cmpd="sng" algn="ctr">
          <a:solidFill>
            <a:schemeClr val="accent3">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B01C4969-354D-4D8D-AD17-D50A66FCA0CF}">
      <dsp:nvSpPr>
        <dsp:cNvPr id="0" name=""/>
        <dsp:cNvSpPr/>
      </dsp:nvSpPr>
      <dsp:spPr>
        <a:xfrm>
          <a:off x="0" y="680968"/>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baseline="0" dirty="0"/>
            <a:t>Overview of the Brand</a:t>
          </a:r>
          <a:endParaRPr lang="en-US" sz="1900" kern="1200" dirty="0"/>
        </a:p>
      </dsp:txBody>
      <dsp:txXfrm>
        <a:off x="0" y="680968"/>
        <a:ext cx="6290226" cy="680968"/>
      </dsp:txXfrm>
    </dsp:sp>
    <dsp:sp modelId="{B1FAD598-83E5-4E0F-9DDE-5FFC448184BD}">
      <dsp:nvSpPr>
        <dsp:cNvPr id="0" name=""/>
        <dsp:cNvSpPr/>
      </dsp:nvSpPr>
      <dsp:spPr>
        <a:xfrm>
          <a:off x="0" y="1361936"/>
          <a:ext cx="6290226" cy="0"/>
        </a:xfrm>
        <a:prstGeom prst="line">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w="9525" cap="flat" cmpd="sng" algn="ctr">
          <a:solidFill>
            <a:schemeClr val="accent4">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352E86A1-7DA0-4234-8D2A-22137E88C0AA}">
      <dsp:nvSpPr>
        <dsp:cNvPr id="0" name=""/>
        <dsp:cNvSpPr/>
      </dsp:nvSpPr>
      <dsp:spPr>
        <a:xfrm>
          <a:off x="0" y="1361936"/>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u="none" kern="1200" dirty="0">
              <a:latin typeface="Century Gothic" panose="020B0502020202020204" pitchFamily="34" charset="0"/>
              <a:cs typeface="Times New Roman" panose="02020603050405020304" pitchFamily="18" charset="0"/>
            </a:rPr>
            <a:t>Main Consumers of Conrad Hotel and Resort </a:t>
          </a:r>
          <a:endParaRPr lang="en-US" sz="1900" b="0" i="0" u="none" kern="1200" dirty="0">
            <a:latin typeface="Century Gothic" panose="020B0502020202020204" pitchFamily="34" charset="0"/>
          </a:endParaRPr>
        </a:p>
      </dsp:txBody>
      <dsp:txXfrm>
        <a:off x="0" y="1361936"/>
        <a:ext cx="6290226" cy="680968"/>
      </dsp:txXfrm>
    </dsp:sp>
    <dsp:sp modelId="{9B4D69A5-3C87-400C-9D7C-0DFA299F82A8}">
      <dsp:nvSpPr>
        <dsp:cNvPr id="0" name=""/>
        <dsp:cNvSpPr/>
      </dsp:nvSpPr>
      <dsp:spPr>
        <a:xfrm>
          <a:off x="0" y="2042904"/>
          <a:ext cx="6290226" cy="0"/>
        </a:xfrm>
        <a:prstGeom prst="line">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w="9525" cap="flat" cmpd="sng" algn="ctr">
          <a:solidFill>
            <a:schemeClr val="accent5">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984E2AEE-6AF8-46E2-8540-DDFC38E72A92}">
      <dsp:nvSpPr>
        <dsp:cNvPr id="0" name=""/>
        <dsp:cNvSpPr/>
      </dsp:nvSpPr>
      <dsp:spPr>
        <a:xfrm>
          <a:off x="0" y="2042904"/>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baseline="0" dirty="0"/>
            <a:t>Nature and Role of the guest services and facilities</a:t>
          </a:r>
          <a:endParaRPr lang="en-US" sz="1900" kern="1200" dirty="0"/>
        </a:p>
      </dsp:txBody>
      <dsp:txXfrm>
        <a:off x="0" y="2042904"/>
        <a:ext cx="6290226" cy="680968"/>
      </dsp:txXfrm>
    </dsp:sp>
    <dsp:sp modelId="{C10D8065-A196-446D-98F2-430C2A073319}">
      <dsp:nvSpPr>
        <dsp:cNvPr id="0" name=""/>
        <dsp:cNvSpPr/>
      </dsp:nvSpPr>
      <dsp:spPr>
        <a:xfrm>
          <a:off x="0" y="2723872"/>
          <a:ext cx="6290226" cy="0"/>
        </a:xfrm>
        <a:prstGeom prst="line">
          <a:avLst/>
        </a:prstGeom>
        <a:gradFill rotWithShape="0">
          <a:gsLst>
            <a:gs pos="0">
              <a:schemeClr val="accent6">
                <a:hueOff val="0"/>
                <a:satOff val="0"/>
                <a:lumOff val="0"/>
                <a:alphaOff val="0"/>
                <a:tint val="96000"/>
                <a:satMod val="100000"/>
                <a:lumMod val="104000"/>
              </a:schemeClr>
            </a:gs>
            <a:gs pos="78000">
              <a:schemeClr val="accent6">
                <a:hueOff val="0"/>
                <a:satOff val="0"/>
                <a:lumOff val="0"/>
                <a:alphaOff val="0"/>
                <a:shade val="100000"/>
                <a:satMod val="110000"/>
                <a:lumMod val="100000"/>
              </a:schemeClr>
            </a:gs>
          </a:gsLst>
          <a:lin ang="5400000" scaled="0"/>
        </a:gradFill>
        <a:ln w="9525" cap="flat" cmpd="sng" algn="ctr">
          <a:solidFill>
            <a:schemeClr val="accent6">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21497E56-8655-4AC4-98B1-075EFFC1FFFE}">
      <dsp:nvSpPr>
        <dsp:cNvPr id="0" name=""/>
        <dsp:cNvSpPr/>
      </dsp:nvSpPr>
      <dsp:spPr>
        <a:xfrm>
          <a:off x="0" y="2723872"/>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baseline="0" dirty="0"/>
            <a:t>Need to consider the role and function of guest services</a:t>
          </a:r>
          <a:endParaRPr lang="en-US" sz="1900" kern="1200" dirty="0"/>
        </a:p>
      </dsp:txBody>
      <dsp:txXfrm>
        <a:off x="0" y="2723872"/>
        <a:ext cx="6290226" cy="680968"/>
      </dsp:txXfrm>
    </dsp:sp>
    <dsp:sp modelId="{6467F8FF-C65B-4B3D-BB7A-381920BB7BBB}">
      <dsp:nvSpPr>
        <dsp:cNvPr id="0" name=""/>
        <dsp:cNvSpPr/>
      </dsp:nvSpPr>
      <dsp:spPr>
        <a:xfrm>
          <a:off x="0" y="3404840"/>
          <a:ext cx="6290226" cy="0"/>
        </a:xfrm>
        <a:prstGeom prst="line">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w="9525" cap="flat" cmpd="sng" algn="ctr">
          <a:solidFill>
            <a:schemeClr val="accent2">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E3B0DFFA-DB32-4D44-B5B1-49C62806D6A1}">
      <dsp:nvSpPr>
        <dsp:cNvPr id="0" name=""/>
        <dsp:cNvSpPr/>
      </dsp:nvSpPr>
      <dsp:spPr>
        <a:xfrm>
          <a:off x="0" y="3404840"/>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baseline="0" dirty="0"/>
            <a:t>Importance of Hospitality and Strategies that help in meeting the expectations</a:t>
          </a:r>
          <a:endParaRPr lang="en-US" sz="1900" kern="1200" dirty="0"/>
        </a:p>
      </dsp:txBody>
      <dsp:txXfrm>
        <a:off x="0" y="3404840"/>
        <a:ext cx="6290226" cy="680968"/>
      </dsp:txXfrm>
    </dsp:sp>
    <dsp:sp modelId="{2DDE4F8A-0EF8-40E0-8688-DCA7DB1869AC}">
      <dsp:nvSpPr>
        <dsp:cNvPr id="0" name=""/>
        <dsp:cNvSpPr/>
      </dsp:nvSpPr>
      <dsp:spPr>
        <a:xfrm>
          <a:off x="0" y="4085808"/>
          <a:ext cx="6290226" cy="0"/>
        </a:xfrm>
        <a:prstGeom prst="line">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w="9525" cap="flat" cmpd="sng" algn="ctr">
          <a:solidFill>
            <a:schemeClr val="accent3">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8E2E8D05-E27A-4F84-9105-549A46B5765A}">
      <dsp:nvSpPr>
        <dsp:cNvPr id="0" name=""/>
        <dsp:cNvSpPr/>
      </dsp:nvSpPr>
      <dsp:spPr>
        <a:xfrm>
          <a:off x="0" y="4085808"/>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baseline="0" dirty="0"/>
            <a:t>CONCLUSION</a:t>
          </a:r>
          <a:endParaRPr lang="en-US" sz="1900" kern="1200" dirty="0"/>
        </a:p>
      </dsp:txBody>
      <dsp:txXfrm>
        <a:off x="0" y="4085808"/>
        <a:ext cx="6290226" cy="680968"/>
      </dsp:txXfrm>
    </dsp:sp>
    <dsp:sp modelId="{3DAD3773-AE66-4F9E-A01E-B1B3458A0678}">
      <dsp:nvSpPr>
        <dsp:cNvPr id="0" name=""/>
        <dsp:cNvSpPr/>
      </dsp:nvSpPr>
      <dsp:spPr>
        <a:xfrm>
          <a:off x="0" y="4766776"/>
          <a:ext cx="6290226" cy="0"/>
        </a:xfrm>
        <a:prstGeom prst="line">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w="9525" cap="flat" cmpd="sng" algn="ctr">
          <a:solidFill>
            <a:schemeClr val="accent4">
              <a:hueOff val="0"/>
              <a:satOff val="0"/>
              <a:lumOff val="0"/>
              <a:alphaOff val="0"/>
            </a:schemeClr>
          </a:solidFill>
          <a:prstDash val="solid"/>
        </a:ln>
        <a:effectLst/>
        <a:scene3d>
          <a:camera prst="orthographicFront">
            <a:rot lat="0" lon="0" rev="0"/>
          </a:camera>
          <a:lightRig rig="threePt" dir="t"/>
        </a:scene3d>
        <a:sp3d>
          <a:bevelT w="25400" h="12700"/>
        </a:sp3d>
      </dsp:spPr>
      <dsp:style>
        <a:lnRef idx="1">
          <a:scrgbClr r="0" g="0" b="0"/>
        </a:lnRef>
        <a:fillRef idx="3">
          <a:scrgbClr r="0" g="0" b="0"/>
        </a:fillRef>
        <a:effectRef idx="2">
          <a:scrgbClr r="0" g="0" b="0"/>
        </a:effectRef>
        <a:fontRef idx="minor">
          <a:schemeClr val="lt1"/>
        </a:fontRef>
      </dsp:style>
    </dsp:sp>
    <dsp:sp modelId="{F2F82110-C5FC-47CD-A903-36F487EAA9E9}">
      <dsp:nvSpPr>
        <dsp:cNvPr id="0" name=""/>
        <dsp:cNvSpPr/>
      </dsp:nvSpPr>
      <dsp:spPr>
        <a:xfrm>
          <a:off x="0" y="4766776"/>
          <a:ext cx="6290226" cy="6809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b="0" i="0" kern="1200" baseline="0" dirty="0"/>
            <a:t>REFERENCES</a:t>
          </a:r>
          <a:endParaRPr lang="en-US" sz="1900" kern="1200" dirty="0"/>
        </a:p>
      </dsp:txBody>
      <dsp:txXfrm>
        <a:off x="0" y="4766776"/>
        <a:ext cx="6290226" cy="68096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C849C9-BAAE-4F73-B9AB-367942650FC0}" type="datetimeFigureOut">
              <a:rPr lang="en-US" smtClean="0"/>
              <a:t>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F9B045-1824-4788-94E2-C4C535A501C4}" type="slidenum">
              <a:rPr lang="en-US" smtClean="0"/>
              <a:t>‹#›</a:t>
            </a:fld>
            <a:endParaRPr lang="en-US"/>
          </a:p>
        </p:txBody>
      </p:sp>
    </p:spTree>
    <p:extLst>
      <p:ext uri="{BB962C8B-B14F-4D97-AF65-F5344CB8AC3E}">
        <p14:creationId xmlns:p14="http://schemas.microsoft.com/office/powerpoint/2010/main" val="1216274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BF9B045-1824-4788-94E2-C4C535A501C4}" type="slidenum">
              <a:rPr lang="en-US" smtClean="0"/>
              <a:t>2</a:t>
            </a:fld>
            <a:endParaRPr lang="en-US"/>
          </a:p>
        </p:txBody>
      </p:sp>
    </p:spTree>
    <p:extLst>
      <p:ext uri="{BB962C8B-B14F-4D97-AF65-F5344CB8AC3E}">
        <p14:creationId xmlns:p14="http://schemas.microsoft.com/office/powerpoint/2010/main" val="3244747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3</a:t>
            </a:fld>
            <a:endParaRPr lang="en-US"/>
          </a:p>
        </p:txBody>
      </p:sp>
    </p:spTree>
    <p:extLst>
      <p:ext uri="{BB962C8B-B14F-4D97-AF65-F5344CB8AC3E}">
        <p14:creationId xmlns:p14="http://schemas.microsoft.com/office/powerpoint/2010/main" val="1850127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4</a:t>
            </a:fld>
            <a:endParaRPr lang="en-US"/>
          </a:p>
        </p:txBody>
      </p:sp>
    </p:spTree>
    <p:extLst>
      <p:ext uri="{BB962C8B-B14F-4D97-AF65-F5344CB8AC3E}">
        <p14:creationId xmlns:p14="http://schemas.microsoft.com/office/powerpoint/2010/main" val="966316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5</a:t>
            </a:fld>
            <a:endParaRPr lang="en-US"/>
          </a:p>
        </p:txBody>
      </p:sp>
    </p:spTree>
    <p:extLst>
      <p:ext uri="{BB962C8B-B14F-4D97-AF65-F5344CB8AC3E}">
        <p14:creationId xmlns:p14="http://schemas.microsoft.com/office/powerpoint/2010/main" val="37657659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6</a:t>
            </a:fld>
            <a:endParaRPr lang="en-US"/>
          </a:p>
        </p:txBody>
      </p:sp>
    </p:spTree>
    <p:extLst>
      <p:ext uri="{BB962C8B-B14F-4D97-AF65-F5344CB8AC3E}">
        <p14:creationId xmlns:p14="http://schemas.microsoft.com/office/powerpoint/2010/main" val="21468268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7</a:t>
            </a:fld>
            <a:endParaRPr lang="en-US"/>
          </a:p>
        </p:txBody>
      </p:sp>
    </p:spTree>
    <p:extLst>
      <p:ext uri="{BB962C8B-B14F-4D97-AF65-F5344CB8AC3E}">
        <p14:creationId xmlns:p14="http://schemas.microsoft.com/office/powerpoint/2010/main" val="26823959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8</a:t>
            </a:fld>
            <a:endParaRPr lang="en-US"/>
          </a:p>
        </p:txBody>
      </p:sp>
    </p:spTree>
    <p:extLst>
      <p:ext uri="{BB962C8B-B14F-4D97-AF65-F5344CB8AC3E}">
        <p14:creationId xmlns:p14="http://schemas.microsoft.com/office/powerpoint/2010/main" val="19992666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9</a:t>
            </a:fld>
            <a:endParaRPr lang="en-US"/>
          </a:p>
        </p:txBody>
      </p:sp>
    </p:spTree>
    <p:extLst>
      <p:ext uri="{BB962C8B-B14F-4D97-AF65-F5344CB8AC3E}">
        <p14:creationId xmlns:p14="http://schemas.microsoft.com/office/powerpoint/2010/main" val="591623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a:buFont typeface="Arial" panose="020B0604020202020204" pitchFamily="34" charset="0"/>
              <a:buChar char="•"/>
            </a:pPr>
            <a:endParaRPr lang="en-US" sz="1200" kern="1200" dirty="0">
              <a:solidFill>
                <a:schemeClr val="tx1"/>
              </a:solidFill>
              <a:effectLst/>
              <a:latin typeface="Times New Roman" panose="02020603050405020304" pitchFamily="18" charset="0"/>
              <a:ea typeface="+mn-ea"/>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5BF9B045-1824-4788-94E2-C4C535A501C4}" type="slidenum">
              <a:rPr lang="en-US" smtClean="0"/>
              <a:t>10</a:t>
            </a:fld>
            <a:endParaRPr lang="en-US"/>
          </a:p>
        </p:txBody>
      </p:sp>
    </p:spTree>
    <p:extLst>
      <p:ext uri="{BB962C8B-B14F-4D97-AF65-F5344CB8AC3E}">
        <p14:creationId xmlns:p14="http://schemas.microsoft.com/office/powerpoint/2010/main" val="35466861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76769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9226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134712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8325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2/8/2023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96142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78287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90637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89584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9410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5750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2/8/2023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520043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smtClean="0"/>
              <a:pPr/>
              <a:t>2/8/2023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5914344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smtClean="0"/>
              <a:pPr/>
              <a:t>2/8/2023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956458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2/8/2023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7053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2/8/2023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548647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004380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smtClean="0"/>
              <a:t>2/8/2023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8008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smtClean="0"/>
              <a:pPr/>
              <a:t>2/8/2023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34744130"/>
      </p:ext>
    </p:extLst>
  </p:cSld>
  <p:clrMap bg1="lt1" tx1="dk1" bg2="lt2" tx2="dk2" accent1="accent1" accent2="accent2" accent3="accent3" accent4="accent4" accent5="accent5" accent6="accent6" hlink="hlink" folHlink="folHlink"/>
  <p:sldLayoutIdLst>
    <p:sldLayoutId id="2147484166" r:id="rId1"/>
    <p:sldLayoutId id="2147484167" r:id="rId2"/>
    <p:sldLayoutId id="2147484168" r:id="rId3"/>
    <p:sldLayoutId id="2147484169" r:id="rId4"/>
    <p:sldLayoutId id="2147484170" r:id="rId5"/>
    <p:sldLayoutId id="2147484171" r:id="rId6"/>
    <p:sldLayoutId id="2147484172" r:id="rId7"/>
    <p:sldLayoutId id="2147484173" r:id="rId8"/>
    <p:sldLayoutId id="2147484174" r:id="rId9"/>
    <p:sldLayoutId id="2147484175" r:id="rId10"/>
    <p:sldLayoutId id="2147484176" r:id="rId11"/>
    <p:sldLayoutId id="2147484177" r:id="rId12"/>
    <p:sldLayoutId id="2147484178" r:id="rId13"/>
    <p:sldLayoutId id="2147484179" r:id="rId14"/>
    <p:sldLayoutId id="2147484180" r:id="rId15"/>
    <p:sldLayoutId id="2147484181" r:id="rId16"/>
    <p:sldLayoutId id="2147484182"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fi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hyperlink" Target="https://creativecommons.org/licenses/by-nd/3.0/" TargetMode="External"/><Relationship Id="rId5" Type="http://schemas.openxmlformats.org/officeDocument/2006/relationships/hyperlink" Target="https://www.flickr.com/photos/4thglryofgod/18024929258/" TargetMode="External"/><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9" name="Picture 13">
            <a:extLst>
              <a:ext uri="{FF2B5EF4-FFF2-40B4-BE49-F238E27FC236}">
                <a16:creationId xmlns:a16="http://schemas.microsoft.com/office/drawing/2014/main" id="{5625F917-F103-4246-B4D2-9DE6B3E5E7E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1"/>
          <p:cNvSpPr>
            <a:spLocks noGrp="1"/>
          </p:cNvSpPr>
          <p:nvPr>
            <p:ph type="ctrTitle"/>
          </p:nvPr>
        </p:nvSpPr>
        <p:spPr>
          <a:xfrm>
            <a:off x="4189192" y="764373"/>
            <a:ext cx="7317007" cy="1293028"/>
          </a:xfrm>
        </p:spPr>
        <p:txBody>
          <a:bodyPr vert="horz" lIns="91440" tIns="45720" rIns="91440" bIns="45720" rtlCol="0" anchor="ctr">
            <a:normAutofit/>
          </a:bodyPr>
          <a:lstStyle/>
          <a:p>
            <a:pPr algn="r"/>
            <a:br>
              <a:rPr lang="en-US" sz="4000" u="sng" spc="0" dirty="0"/>
            </a:br>
            <a:endParaRPr lang="en-US" sz="4000" u="sng" spc="0" dirty="0"/>
          </a:p>
        </p:txBody>
      </p:sp>
      <p:sp>
        <p:nvSpPr>
          <p:cNvPr id="40" name="Rectangle 15">
            <a:extLst>
              <a:ext uri="{FF2B5EF4-FFF2-40B4-BE49-F238E27FC236}">
                <a16:creationId xmlns:a16="http://schemas.microsoft.com/office/drawing/2014/main" id="{B5288A68-FCCF-43BF-A52B-2AF0BEA290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966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descr="A picture containing icon&#10;&#10;Description automatically generated">
            <a:extLst>
              <a:ext uri="{FF2B5EF4-FFF2-40B4-BE49-F238E27FC236}">
                <a16:creationId xmlns:a16="http://schemas.microsoft.com/office/drawing/2014/main" id="{78135D5A-1B5B-A0FA-CE31-CE586EA128C5}"/>
              </a:ext>
            </a:extLst>
          </p:cNvPr>
          <p:cNvPicPr>
            <a:picLocks noChangeAspect="1"/>
          </p:cNvPicPr>
          <p:nvPr/>
        </p:nvPicPr>
        <p:blipFill>
          <a:blip r:embed="rId3"/>
          <a:stretch>
            <a:fillRect/>
          </a:stretch>
        </p:blipFill>
        <p:spPr>
          <a:xfrm>
            <a:off x="640079" y="2553749"/>
            <a:ext cx="2909033" cy="714386"/>
          </a:xfrm>
          <a:prstGeom prst="rect">
            <a:avLst/>
          </a:prstGeom>
        </p:spPr>
      </p:pic>
      <p:pic>
        <p:nvPicPr>
          <p:cNvPr id="4" name="Picture 3" descr="Shape&#10;&#10;Description automatically generated with medium confidence"/>
          <p:cNvPicPr>
            <a:picLocks noChangeAspect="1"/>
          </p:cNvPicPr>
          <p:nvPr/>
        </p:nvPicPr>
        <p:blipFill>
          <a:blip r:embed="rId4"/>
          <a:stretch>
            <a:fillRect/>
          </a:stretch>
        </p:blipFill>
        <p:spPr>
          <a:xfrm>
            <a:off x="640079" y="3589867"/>
            <a:ext cx="2909033" cy="548721"/>
          </a:xfrm>
          <a:prstGeom prst="rect">
            <a:avLst/>
          </a:prstGeom>
        </p:spPr>
      </p:pic>
      <p:sp>
        <p:nvSpPr>
          <p:cNvPr id="5" name="TextBox 4">
            <a:extLst>
              <a:ext uri="{FF2B5EF4-FFF2-40B4-BE49-F238E27FC236}">
                <a16:creationId xmlns:a16="http://schemas.microsoft.com/office/drawing/2014/main" id="{639B6BCF-4A26-C994-6B06-2132122D12DA}"/>
              </a:ext>
            </a:extLst>
          </p:cNvPr>
          <p:cNvSpPr txBox="1"/>
          <p:nvPr/>
        </p:nvSpPr>
        <p:spPr>
          <a:xfrm>
            <a:off x="4189192" y="2194560"/>
            <a:ext cx="7317008" cy="4024125"/>
          </a:xfrm>
          <a:prstGeom prst="rect">
            <a:avLst/>
          </a:prstGeom>
        </p:spPr>
        <p:txBody>
          <a:bodyPr vert="horz" lIns="91440" tIns="45720" rIns="91440" bIns="45720" rtlCol="0">
            <a:normAutofit/>
          </a:bodyPr>
          <a:lstStyle/>
          <a:p>
            <a:pPr defTabSz="914400">
              <a:lnSpc>
                <a:spcPct val="90000"/>
              </a:lnSpc>
              <a:spcBef>
                <a:spcPts val="1000"/>
              </a:spcBef>
              <a:buClr>
                <a:schemeClr val="tx1">
                  <a:lumMod val="85000"/>
                  <a:lumOff val="15000"/>
                </a:schemeClr>
              </a:buClr>
              <a:buSzPct val="80000"/>
            </a:pPr>
            <a:r>
              <a:rPr lang="en-US" sz="3600" b="1" dirty="0"/>
              <a:t>    The role and importance of quality service, hospitality, and guest services within the hotel Industry.</a:t>
            </a:r>
          </a:p>
        </p:txBody>
      </p:sp>
    </p:spTree>
    <p:extLst>
      <p:ext uri="{BB962C8B-B14F-4D97-AF65-F5344CB8AC3E}">
        <p14:creationId xmlns:p14="http://schemas.microsoft.com/office/powerpoint/2010/main" val="16721791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ounded Rectangle 14">
            <a:extLst>
              <a:ext uri="{FF2B5EF4-FFF2-40B4-BE49-F238E27FC236}">
                <a16:creationId xmlns:a16="http://schemas.microsoft.com/office/drawing/2014/main" id="{12CC1C37-8BC7-4374-8300-E73C369150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CC82757-F96F-41CB-B2B8-49689F436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A37F53D-999D-4551-B3F8-064DBF3155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6" name="Picture 15">
            <a:extLst>
              <a:ext uri="{FF2B5EF4-FFF2-40B4-BE49-F238E27FC236}">
                <a16:creationId xmlns:a16="http://schemas.microsoft.com/office/drawing/2014/main" id="{A9C99389-A1E4-4A6F-BF8E-9013FF0491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US" i="1">
                <a:solidFill>
                  <a:schemeClr val="bg1"/>
                </a:solidFill>
                <a:latin typeface="Times New Roman" panose="02020603050405020304" pitchFamily="18" charset="0"/>
                <a:cs typeface="Times New Roman" panose="02020603050405020304" pitchFamily="18" charset="0"/>
              </a:rPr>
              <a:t>Table of Content.</a:t>
            </a:r>
            <a:br>
              <a:rPr lang="en-US" i="1">
                <a:solidFill>
                  <a:schemeClr val="bg1"/>
                </a:solidFill>
                <a:latin typeface="Times New Roman" panose="02020603050405020304" pitchFamily="18" charset="0"/>
                <a:cs typeface="Times New Roman" panose="02020603050405020304" pitchFamily="18" charset="0"/>
              </a:rPr>
            </a:br>
            <a:endParaRPr lang="en-US" i="1">
              <a:solidFill>
                <a:schemeClr val="bg1"/>
              </a:solidFill>
              <a:latin typeface="Times New Roman" panose="02020603050405020304" pitchFamily="18" charset="0"/>
              <a:cs typeface="Times New Roman" panose="02020603050405020304" pitchFamily="18" charset="0"/>
            </a:endParaRPr>
          </a:p>
        </p:txBody>
      </p:sp>
      <p:graphicFrame>
        <p:nvGraphicFramePr>
          <p:cNvPr id="6" name="Rectangle 1">
            <a:extLst>
              <a:ext uri="{FF2B5EF4-FFF2-40B4-BE49-F238E27FC236}">
                <a16:creationId xmlns:a16="http://schemas.microsoft.com/office/drawing/2014/main" id="{C8C77CC7-BB28-8084-DB9D-86AFB4195604}"/>
              </a:ext>
            </a:extLst>
          </p:cNvPr>
          <p:cNvGraphicFramePr>
            <a:graphicFrameLocks noGrp="1"/>
          </p:cNvGraphicFramePr>
          <p:nvPr>
            <p:ph idx="1"/>
            <p:extLst>
              <p:ext uri="{D42A27DB-BD31-4B8C-83A1-F6EECF244321}">
                <p14:modId xmlns:p14="http://schemas.microsoft.com/office/powerpoint/2010/main" val="2850538356"/>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480586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799" y="764373"/>
            <a:ext cx="3977639" cy="1600200"/>
          </a:xfrm>
        </p:spPr>
        <p:txBody>
          <a:bodyPr anchor="b">
            <a:normAutofit/>
          </a:bodyPr>
          <a:lstStyle/>
          <a:p>
            <a:pPr lvl="0" algn="l"/>
            <a:r>
              <a:rPr lang="en-GB" sz="3200" b="1" i="1" u="sng">
                <a:latin typeface="Times New Roman" panose="02020603050405020304" pitchFamily="18" charset="0"/>
                <a:cs typeface="Times New Roman" panose="02020603050405020304" pitchFamily="18" charset="0"/>
              </a:rPr>
              <a:t>INTRODUCTION</a:t>
            </a:r>
            <a:br>
              <a:rPr lang="en-US" sz="3200" b="1" i="1" u="sng">
                <a:latin typeface="Times New Roman" panose="02020603050405020304" pitchFamily="18" charset="0"/>
                <a:cs typeface="Times New Roman" panose="02020603050405020304" pitchFamily="18" charset="0"/>
              </a:rPr>
            </a:br>
            <a:endParaRPr lang="en-US" sz="3200" i="1" u="sng">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29769" y="2364573"/>
            <a:ext cx="3977639" cy="3854112"/>
          </a:xfrm>
        </p:spPr>
        <p:txBody>
          <a:bodyPr>
            <a:normAutofit/>
          </a:bodyPr>
          <a:lstStyle/>
          <a:p>
            <a:pPr marL="0" indent="0">
              <a:buNone/>
            </a:pPr>
            <a:r>
              <a:rPr lang="en-GB" sz="1600" dirty="0">
                <a:latin typeface="Times New Roman" panose="02020603050405020304" pitchFamily="18" charset="0"/>
                <a:cs typeface="Times New Roman" panose="02020603050405020304" pitchFamily="18" charset="0"/>
              </a:rPr>
              <a:t>Hospitality is one of the fastest growing industries in the business world which refers to all the tasks and aspects related to the hospitality business. This business includes welcoming the customers, providing them pleasant experiences through dining, lodging, events, entertainment or travel. The following presentation covers role and importance of quality service in order to increase the customer's satisfaction. </a:t>
            </a:r>
            <a:endParaRPr lang="en-US" sz="1600" dirty="0"/>
          </a:p>
        </p:txBody>
      </p:sp>
      <p:sp useBgFill="1">
        <p:nvSpPr>
          <p:cNvPr id="13" name="Rectangle 8">
            <a:extLst>
              <a:ext uri="{FF2B5EF4-FFF2-40B4-BE49-F238E27FC236}">
                <a16:creationId xmlns:a16="http://schemas.microsoft.com/office/drawing/2014/main" id="{8D25211A-4CA0-4B53-82BB-1EE7C7F3C7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1379" y="0"/>
            <a:ext cx="724061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19213" r="5460"/>
          <a:stretch/>
        </p:blipFill>
        <p:spPr>
          <a:xfrm>
            <a:off x="5304147" y="10"/>
            <a:ext cx="6887853" cy="6857990"/>
          </a:xfrm>
          <a:prstGeom prst="rect">
            <a:avLst/>
          </a:prstGeom>
        </p:spPr>
      </p:pic>
    </p:spTree>
    <p:extLst>
      <p:ext uri="{BB962C8B-B14F-4D97-AF65-F5344CB8AC3E}">
        <p14:creationId xmlns:p14="http://schemas.microsoft.com/office/powerpoint/2010/main" val="1100708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3600" y="245085"/>
            <a:ext cx="6832600" cy="1293028"/>
          </a:xfrm>
        </p:spPr>
        <p:txBody>
          <a:bodyPr>
            <a:normAutofit/>
          </a:bodyPr>
          <a:lstStyle/>
          <a:p>
            <a:pPr lvl="1" rtl="0">
              <a:spcBef>
                <a:spcPct val="0"/>
              </a:spcBef>
            </a:pPr>
            <a:r>
              <a:rPr lang="en-GB" b="1" i="1" dirty="0">
                <a:latin typeface="Tenorite" panose="020B0604020202020204" pitchFamily="2" charset="0"/>
                <a:cs typeface="Times New Roman" panose="02020603050405020304" pitchFamily="18" charset="0"/>
              </a:rPr>
              <a:t>               </a:t>
            </a:r>
            <a:br>
              <a:rPr lang="en-US" b="1" i="1" u="sng" dirty="0">
                <a:latin typeface="Times New Roman" panose="02020603050405020304" pitchFamily="18" charset="0"/>
                <a:cs typeface="Times New Roman" panose="02020603050405020304" pitchFamily="18" charset="0"/>
              </a:rPr>
            </a:br>
            <a:r>
              <a:rPr lang="en-US" sz="2800" b="1" i="1" dirty="0">
                <a:latin typeface="Arial Black" panose="020B0A04020102020204" pitchFamily="34" charset="0"/>
                <a:cs typeface="Times New Roman" panose="02020603050405020304" pitchFamily="18" charset="0"/>
              </a:rPr>
              <a:t>             </a:t>
            </a:r>
            <a:r>
              <a:rPr lang="en-GB" sz="2800" b="1" i="1" dirty="0">
                <a:solidFill>
                  <a:schemeClr val="tx1"/>
                </a:solidFill>
                <a:latin typeface="Arial Black" panose="020B0A04020102020204" pitchFamily="34" charset="0"/>
                <a:cs typeface="Times New Roman" panose="02020603050405020304" pitchFamily="18" charset="0"/>
              </a:rPr>
              <a:t>Overview of the Brand</a:t>
            </a:r>
            <a:endParaRPr lang="en-US" sz="2800" i="1" dirty="0">
              <a:solidFill>
                <a:schemeClr val="tx1"/>
              </a:solidFill>
              <a:latin typeface="Arial Black" panose="020B0A04020102020204" pitchFamily="34" charset="0"/>
              <a:cs typeface="Times New Roman" panose="02020603050405020304" pitchFamily="18" charset="0"/>
            </a:endParaRPr>
          </a:p>
        </p:txBody>
      </p:sp>
      <p:sp>
        <p:nvSpPr>
          <p:cNvPr id="2070" name="Rectangle 2069">
            <a:extLst>
              <a:ext uri="{FF2B5EF4-FFF2-40B4-BE49-F238E27FC236}">
                <a16:creationId xmlns:a16="http://schemas.microsoft.com/office/drawing/2014/main" id="{21495152-D769-451A-92DB-5A3DE73FCD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6478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few skyscrapers in a city&#10;&#10;Description automatically generated with low confidence">
            <a:extLst>
              <a:ext uri="{FF2B5EF4-FFF2-40B4-BE49-F238E27FC236}">
                <a16:creationId xmlns:a16="http://schemas.microsoft.com/office/drawing/2014/main" id="{FD0BBC73-D509-0664-2885-1DD5A24FFC1D}"/>
              </a:ext>
            </a:extLst>
          </p:cNvPr>
          <p:cNvPicPr>
            <a:picLocks noChangeAspect="1"/>
          </p:cNvPicPr>
          <p:nvPr/>
        </p:nvPicPr>
        <p:blipFill rotWithShape="1">
          <a:blip r:embed="rId3"/>
          <a:srcRect t="22006" r="1" b="2337"/>
          <a:stretch/>
        </p:blipFill>
        <p:spPr>
          <a:xfrm>
            <a:off x="1" y="-2"/>
            <a:ext cx="4169661" cy="4206240"/>
          </a:xfrm>
          <a:prstGeom prst="rect">
            <a:avLst/>
          </a:prstGeom>
        </p:spPr>
      </p:pic>
      <p:pic>
        <p:nvPicPr>
          <p:cNvPr id="7" name="Picture 6" descr="A picture containing colonnade&#10;&#10;Description automatically generated">
            <a:extLst>
              <a:ext uri="{FF2B5EF4-FFF2-40B4-BE49-F238E27FC236}">
                <a16:creationId xmlns:a16="http://schemas.microsoft.com/office/drawing/2014/main" id="{67F406D5-6270-D788-8B95-17E2DF7A6F04}"/>
              </a:ext>
            </a:extLst>
          </p:cNvPr>
          <p:cNvPicPr>
            <a:picLocks noChangeAspect="1"/>
          </p:cNvPicPr>
          <p:nvPr/>
        </p:nvPicPr>
        <p:blipFill rotWithShape="1">
          <a:blip r:embed="rId4"/>
          <a:srcRect l="17912" r="9365" b="1"/>
          <a:stretch/>
        </p:blipFill>
        <p:spPr>
          <a:xfrm>
            <a:off x="-1" y="4206239"/>
            <a:ext cx="4169662" cy="2651761"/>
          </a:xfrm>
          <a:prstGeom prst="rect">
            <a:avLst/>
          </a:prstGeom>
        </p:spPr>
      </p:pic>
      <p:sp>
        <p:nvSpPr>
          <p:cNvPr id="3" name="Content Placeholder 2"/>
          <p:cNvSpPr>
            <a:spLocks noGrp="1"/>
          </p:cNvSpPr>
          <p:nvPr>
            <p:ph idx="1"/>
          </p:nvPr>
        </p:nvSpPr>
        <p:spPr>
          <a:xfrm>
            <a:off x="4673600" y="2194560"/>
            <a:ext cx="6832600" cy="4024125"/>
          </a:xfrm>
        </p:spPr>
        <p:txBody>
          <a:bodyPr>
            <a:normAutofit/>
          </a:bodyPr>
          <a:lstStyle/>
          <a:p>
            <a:r>
              <a:rPr lang="en-GB" dirty="0">
                <a:solidFill>
                  <a:srgbClr val="111111"/>
                </a:solidFill>
                <a:latin typeface="Abadi" panose="020B0604020104020204" pitchFamily="34" charset="0"/>
              </a:rPr>
              <a:t>In 2013 </a:t>
            </a:r>
            <a:r>
              <a:rPr lang="en-GB" b="0" i="0" dirty="0">
                <a:solidFill>
                  <a:srgbClr val="111111"/>
                </a:solidFill>
                <a:effectLst/>
                <a:latin typeface="Abadi" panose="020B0604020104020204" pitchFamily="34" charset="0"/>
              </a:rPr>
              <a:t>Hilton  </a:t>
            </a:r>
            <a:r>
              <a:rPr lang="en-GB" b="0" i="0" dirty="0">
                <a:solidFill>
                  <a:srgbClr val="111111"/>
                </a:solidFill>
                <a:effectLst/>
                <a:latin typeface="Abadi" panose="020B0604020104020204" pitchFamily="34" charset="0"/>
                <a:cs typeface="Arial" panose="020B0604020202020204" pitchFamily="34" charset="0"/>
              </a:rPr>
              <a:t>announced</a:t>
            </a:r>
            <a:r>
              <a:rPr lang="en-GB" b="0" i="0" dirty="0">
                <a:solidFill>
                  <a:srgbClr val="111111"/>
                </a:solidFill>
                <a:effectLst/>
                <a:latin typeface="Abadi" panose="020B0604020104020204" pitchFamily="34" charset="0"/>
              </a:rPr>
              <a:t> the official opening a 555 room Conrad Hotel Dubai.</a:t>
            </a:r>
            <a:endParaRPr lang="en-GB" i="0" dirty="0">
              <a:effectLst/>
              <a:latin typeface="Abadi" panose="020B0604020104020204" pitchFamily="34" charset="0"/>
            </a:endParaRPr>
          </a:p>
          <a:p>
            <a:r>
              <a:rPr lang="en-GB" b="0" i="0" dirty="0">
                <a:solidFill>
                  <a:srgbClr val="111111"/>
                </a:solidFill>
                <a:effectLst/>
                <a:latin typeface="Abadi" panose="020B0604020104020204" pitchFamily="34" charset="0"/>
              </a:rPr>
              <a:t>Conrad Hotel &amp; Resort has </a:t>
            </a:r>
            <a:r>
              <a:rPr lang="en-GB" dirty="0">
                <a:latin typeface="Abadi" panose="020B0604020104020204" pitchFamily="34" charset="0"/>
              </a:rPr>
              <a:t>44 proprieties in 22 countries.</a:t>
            </a:r>
          </a:p>
          <a:p>
            <a:r>
              <a:rPr lang="en-GB" b="0" i="0" dirty="0">
                <a:solidFill>
                  <a:srgbClr val="111111"/>
                </a:solidFill>
                <a:effectLst/>
                <a:latin typeface="Abadi" panose="020B0604020104020204" pitchFamily="34" charset="0"/>
              </a:rPr>
              <a:t>Conrad Hotel &amp; Resort has 555 </a:t>
            </a:r>
            <a:r>
              <a:rPr lang="en-GB" b="0" i="0" dirty="0">
                <a:solidFill>
                  <a:srgbClr val="000000"/>
                </a:solidFill>
                <a:effectLst/>
                <a:latin typeface="WordVisi_MSFontService"/>
              </a:rPr>
              <a:t>luxury rooms.</a:t>
            </a:r>
            <a:endParaRPr lang="en-GB" i="0" dirty="0">
              <a:effectLst/>
              <a:latin typeface="Abadi" panose="020B0604020104020204" pitchFamily="34" charset="0"/>
            </a:endParaRPr>
          </a:p>
        </p:txBody>
      </p:sp>
    </p:spTree>
    <p:extLst>
      <p:ext uri="{BB962C8B-B14F-4D97-AF65-F5344CB8AC3E}">
        <p14:creationId xmlns:p14="http://schemas.microsoft.com/office/powerpoint/2010/main" val="154536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5130" y="508136"/>
            <a:ext cx="9404723" cy="1400530"/>
          </a:xfrm>
        </p:spPr>
        <p:txBody>
          <a:bodyPr>
            <a:normAutofit/>
          </a:bodyPr>
          <a:lstStyle/>
          <a:p>
            <a:pPr lvl="1" algn="ctr" defTabSz="457200" rtl="0">
              <a:spcBef>
                <a:spcPct val="0"/>
              </a:spcBef>
            </a:pPr>
            <a:r>
              <a:rPr lang="en-GB" sz="3600" b="1" i="1" u="sng" dirty="0">
                <a:latin typeface="Times New Roman" panose="02020603050405020304" pitchFamily="18" charset="0"/>
                <a:cs typeface="Times New Roman" panose="02020603050405020304" pitchFamily="18" charset="0"/>
              </a:rPr>
              <a:t>Main Consumers of Conrad Hotel and Resort </a:t>
            </a:r>
            <a:br>
              <a:rPr lang="en-US" sz="3600" b="1" i="1" u="sng" dirty="0">
                <a:latin typeface="Times New Roman" panose="02020603050405020304" pitchFamily="18" charset="0"/>
                <a:cs typeface="Times New Roman" panose="02020603050405020304" pitchFamily="18" charset="0"/>
              </a:rPr>
            </a:br>
            <a:endParaRPr lang="en-US" sz="3600" i="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45130" y="1587886"/>
            <a:ext cx="4507779" cy="4195481"/>
          </a:xfrm>
        </p:spPr>
        <p:txBody>
          <a:bodyPr>
            <a:normAutofit fontScale="92500"/>
          </a:bodyPr>
          <a:lstStyle/>
          <a:p>
            <a:pPr marL="0" indent="0" algn="just">
              <a:lnSpc>
                <a:spcPct val="150000"/>
              </a:lnSpc>
              <a:buNone/>
            </a:pPr>
            <a:r>
              <a:rPr lang="en-GB" sz="1800" dirty="0">
                <a:latin typeface="Times New Roman" panose="02020603050405020304" pitchFamily="18" charset="0"/>
                <a:cs typeface="Times New Roman" panose="02020603050405020304" pitchFamily="18" charset="0"/>
              </a:rPr>
              <a:t>Every company or hotel has its own target market and potential customers who provide benefits of high income and profitability of the hotel. It is very important for the brand to identify its main consumers as the employees can easily focus.</a:t>
            </a:r>
            <a:r>
              <a:rPr lang="en-GB" sz="1400" b="0" i="0" dirty="0">
                <a:solidFill>
                  <a:srgbClr val="000000"/>
                </a:solidFill>
                <a:effectLst/>
                <a:latin typeface="Times New Roman" panose="02020603050405020304" pitchFamily="18" charset="0"/>
              </a:rPr>
              <a:t> </a:t>
            </a:r>
            <a:r>
              <a:rPr lang="en-GB" sz="1800" b="0" i="0" dirty="0">
                <a:solidFill>
                  <a:srgbClr val="000000"/>
                </a:solidFill>
                <a:effectLst/>
                <a:latin typeface="Times New Roman" panose="02020603050405020304" pitchFamily="18" charset="0"/>
              </a:rPr>
              <a:t>The main and targeted customers of the corporation include business travellers who book their tickets on the last moment , and he target age of adult guests range between 25 to 35 who belongs to the upper middle-class family.</a:t>
            </a:r>
            <a:endParaRPr lang="en-US" sz="1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5370286" y="1785257"/>
            <a:ext cx="6299200" cy="3091543"/>
          </a:xfrm>
          <a:prstGeom prst="rect">
            <a:avLst/>
          </a:prstGeom>
        </p:spPr>
      </p:pic>
    </p:spTree>
    <p:extLst>
      <p:ext uri="{BB962C8B-B14F-4D97-AF65-F5344CB8AC3E}">
        <p14:creationId xmlns:p14="http://schemas.microsoft.com/office/powerpoint/2010/main" val="532019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5000" y="783143"/>
            <a:ext cx="8610600" cy="1293028"/>
          </a:xfrm>
        </p:spPr>
        <p:txBody>
          <a:bodyPr>
            <a:normAutofit fontScale="90000"/>
          </a:bodyPr>
          <a:lstStyle/>
          <a:p>
            <a:pPr lvl="1" algn="ctr" defTabSz="457200" rtl="0">
              <a:spcBef>
                <a:spcPct val="0"/>
              </a:spcBef>
            </a:pPr>
            <a:r>
              <a:rPr lang="en-GB" sz="3600" b="1" i="1" u="sng" dirty="0">
                <a:latin typeface="Times New Roman" panose="02020603050405020304" pitchFamily="18" charset="0"/>
                <a:cs typeface="Times New Roman" panose="02020603050405020304" pitchFamily="18" charset="0"/>
              </a:rPr>
              <a:t>Nature and Role of the guest services and facilities</a:t>
            </a:r>
            <a:br>
              <a:rPr lang="en-US" sz="3600" b="1" i="1" u="sng" dirty="0">
                <a:latin typeface="Times New Roman" panose="02020603050405020304" pitchFamily="18" charset="0"/>
                <a:cs typeface="Times New Roman" panose="02020603050405020304" pitchFamily="18" charset="0"/>
              </a:rPr>
            </a:br>
            <a:endParaRPr lang="en-US" sz="3600" i="1"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77535" y="1934207"/>
            <a:ext cx="5061961" cy="4195481"/>
          </a:xfrm>
        </p:spPr>
        <p:txBody>
          <a:bodyPr>
            <a:normAutofit/>
          </a:bodyPr>
          <a:lstStyle/>
          <a:p>
            <a:pPr marL="0" indent="0" algn="just">
              <a:lnSpc>
                <a:spcPct val="150000"/>
              </a:lnSpc>
              <a:buNone/>
            </a:pPr>
            <a:r>
              <a:rPr lang="en-GB" sz="1800" dirty="0">
                <a:latin typeface="Times New Roman" panose="02020603050405020304" pitchFamily="18" charset="0"/>
                <a:cs typeface="Times New Roman" panose="02020603050405020304" pitchFamily="18" charset="0"/>
              </a:rPr>
              <a:t>The nature of hospitality service that is provided by Conrad Hotel and Resort to its guests and customers is to meet every expectations of the customers. Satisfaction of the needs and wants of the guests is the most important phase of providing guests services as happy customers bring profitable results for the brand as well as the employees working in the hotel brand(</a:t>
            </a:r>
            <a:r>
              <a:rPr lang="en-GB" sz="1800" dirty="0" err="1">
                <a:latin typeface="Times New Roman" panose="02020603050405020304" pitchFamily="18" charset="0"/>
                <a:cs typeface="Times New Roman" panose="02020603050405020304" pitchFamily="18" charset="0"/>
              </a:rPr>
              <a:t>Shulga</a:t>
            </a:r>
            <a:r>
              <a:rPr lang="en-GB" sz="1800" dirty="0">
                <a:latin typeface="Times New Roman" panose="02020603050405020304" pitchFamily="18" charset="0"/>
                <a:cs typeface="Times New Roman" panose="02020603050405020304" pitchFamily="18" charset="0"/>
              </a:rPr>
              <a:t> and Busser, 2020). </a:t>
            </a:r>
            <a:endParaRPr lang="en-US" sz="18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6502400" y="2380342"/>
            <a:ext cx="5283200" cy="3048001"/>
          </a:xfrm>
          <a:prstGeom prst="rect">
            <a:avLst/>
          </a:prstGeom>
        </p:spPr>
      </p:pic>
    </p:spTree>
    <p:extLst>
      <p:ext uri="{BB962C8B-B14F-4D97-AF65-F5344CB8AC3E}">
        <p14:creationId xmlns:p14="http://schemas.microsoft.com/office/powerpoint/2010/main" val="2755923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3600" y="764373"/>
            <a:ext cx="6832600" cy="1293028"/>
          </a:xfrm>
        </p:spPr>
        <p:txBody>
          <a:bodyPr>
            <a:normAutofit/>
          </a:bodyPr>
          <a:lstStyle/>
          <a:p>
            <a:pPr lvl="1" defTabSz="457200" rtl="0">
              <a:spcBef>
                <a:spcPct val="0"/>
              </a:spcBef>
            </a:pPr>
            <a:r>
              <a:rPr lang="en-GB" sz="2400" b="1" i="1" u="sng" dirty="0">
                <a:latin typeface="Arial" panose="020B0604020202020204" pitchFamily="34" charset="0"/>
                <a:cs typeface="Arial" panose="020B0604020202020204" pitchFamily="34" charset="0"/>
              </a:rPr>
              <a:t>Need to consider the role and function of guest services</a:t>
            </a:r>
            <a:br>
              <a:rPr lang="en-US" b="1" i="1" u="sng" dirty="0">
                <a:latin typeface="Times New Roman" panose="02020603050405020304" pitchFamily="18" charset="0"/>
                <a:cs typeface="Times New Roman" panose="02020603050405020304" pitchFamily="18" charset="0"/>
              </a:rPr>
            </a:br>
            <a:endParaRPr lang="en-US" i="1" dirty="0">
              <a:latin typeface="Times New Roman" panose="02020603050405020304" pitchFamily="18" charset="0"/>
              <a:cs typeface="Times New Roman" panose="02020603050405020304" pitchFamily="18" charset="0"/>
            </a:endParaRPr>
          </a:p>
        </p:txBody>
      </p:sp>
      <p:pic>
        <p:nvPicPr>
          <p:cNvPr id="6" name="Picture 5" descr="A picture containing text, table&#10;&#10;Description automatically generated">
            <a:extLst>
              <a:ext uri="{FF2B5EF4-FFF2-40B4-BE49-F238E27FC236}">
                <a16:creationId xmlns:a16="http://schemas.microsoft.com/office/drawing/2014/main" id="{E8C8A4ED-A398-244F-AE01-AB4A95C9E5DA}"/>
              </a:ext>
            </a:extLst>
          </p:cNvPr>
          <p:cNvPicPr>
            <a:picLocks noChangeAspect="1"/>
          </p:cNvPicPr>
          <p:nvPr/>
        </p:nvPicPr>
        <p:blipFill rotWithShape="1">
          <a:blip r:embed="rId3"/>
          <a:srcRect r="2831" b="-2"/>
          <a:stretch/>
        </p:blipFill>
        <p:spPr>
          <a:xfrm>
            <a:off x="674761" y="1417832"/>
            <a:ext cx="3577880" cy="2441448"/>
          </a:xfrm>
          <a:prstGeom prst="rect">
            <a:avLst/>
          </a:prstGeom>
        </p:spPr>
      </p:pic>
      <p:pic>
        <p:nvPicPr>
          <p:cNvPr id="9" name="Content Placeholder 8" descr="Text&#10;&#10;Description automatically generated">
            <a:extLst>
              <a:ext uri="{FF2B5EF4-FFF2-40B4-BE49-F238E27FC236}">
                <a16:creationId xmlns:a16="http://schemas.microsoft.com/office/drawing/2014/main" id="{BCCF1672-CA37-B3FD-67E6-1D3D62BEE0CD}"/>
              </a:ext>
            </a:extLst>
          </p:cNvPr>
          <p:cNvPicPr>
            <a:picLocks noChangeAspect="1"/>
          </p:cNvPicPr>
          <p:nvPr/>
        </p:nvPicPr>
        <p:blipFill rotWithShape="1">
          <a:blip r:embed="rId4"/>
          <a:srcRect t="17367" r="-8" b="14324"/>
          <a:stretch/>
        </p:blipFill>
        <p:spPr>
          <a:xfrm>
            <a:off x="685800" y="4075625"/>
            <a:ext cx="3577880" cy="2443852"/>
          </a:xfrm>
          <a:prstGeom prst="rect">
            <a:avLst/>
          </a:prstGeom>
        </p:spPr>
      </p:pic>
      <p:sp>
        <p:nvSpPr>
          <p:cNvPr id="19" name="Content Placeholder 18">
            <a:extLst>
              <a:ext uri="{FF2B5EF4-FFF2-40B4-BE49-F238E27FC236}">
                <a16:creationId xmlns:a16="http://schemas.microsoft.com/office/drawing/2014/main" id="{C8A0B85D-C535-2066-CDF3-DD4C80E802D9}"/>
              </a:ext>
            </a:extLst>
          </p:cNvPr>
          <p:cNvSpPr>
            <a:spLocks noGrp="1"/>
          </p:cNvSpPr>
          <p:nvPr>
            <p:ph idx="1"/>
          </p:nvPr>
        </p:nvSpPr>
        <p:spPr>
          <a:xfrm>
            <a:off x="4684639" y="2495352"/>
            <a:ext cx="6832600" cy="4024125"/>
          </a:xfrm>
        </p:spPr>
        <p:txBody>
          <a:bodyPr>
            <a:normAutofit/>
          </a:bodyPr>
          <a:lstStyle/>
          <a:p>
            <a:r>
              <a:rPr lang="en-GB" b="1" i="0" dirty="0">
                <a:effectLst/>
                <a:latin typeface="arial" panose="020B0604020202020204" pitchFamily="34" charset="0"/>
              </a:rPr>
              <a:t>Essential Soft and Hard Skills </a:t>
            </a:r>
          </a:p>
          <a:p>
            <a:endParaRPr lang="en-GB" b="1" dirty="0">
              <a:latin typeface="arial" panose="020B0604020202020204" pitchFamily="34" charset="0"/>
            </a:endParaRPr>
          </a:p>
          <a:p>
            <a:r>
              <a:rPr lang="en-GB" b="1" i="0" dirty="0">
                <a:effectLst/>
                <a:latin typeface="Arial" panose="020B0604020202020204" pitchFamily="34" charset="0"/>
                <a:cs typeface="Arial" panose="020B0604020202020204" pitchFamily="34" charset="0"/>
              </a:rPr>
              <a:t>Communication</a:t>
            </a:r>
          </a:p>
          <a:p>
            <a:endParaRPr lang="en-GB" b="1" dirty="0">
              <a:latin typeface="Arial" panose="020B0604020202020204" pitchFamily="34" charset="0"/>
              <a:cs typeface="Arial" panose="020B0604020202020204" pitchFamily="34" charset="0"/>
            </a:endParaRPr>
          </a:p>
          <a:p>
            <a:r>
              <a:rPr lang="en-GB" b="1" i="0" dirty="0">
                <a:effectLst/>
                <a:latin typeface="arial" panose="020B0604020202020204" pitchFamily="34" charset="0"/>
              </a:rPr>
              <a:t> Attitude</a:t>
            </a:r>
          </a:p>
          <a:p>
            <a:endParaRPr lang="en-GB" b="1" dirty="0">
              <a:latin typeface="arial" panose="020B0604020202020204" pitchFamily="34" charset="0"/>
            </a:endParaRPr>
          </a:p>
          <a:p>
            <a:r>
              <a:rPr lang="en-GB" b="1" i="0" dirty="0">
                <a:effectLst/>
                <a:latin typeface="Arial" panose="020B0604020202020204" pitchFamily="34" charset="0"/>
              </a:rPr>
              <a:t>Years Experience</a:t>
            </a:r>
          </a:p>
          <a:p>
            <a:endParaRPr lang="en-GB" b="1" i="0" dirty="0">
              <a:effectLst/>
              <a:latin typeface="arial" panose="020B0604020202020204" pitchFamily="34" charset="0"/>
            </a:endParaRPr>
          </a:p>
          <a:p>
            <a:endParaRPr lang="en-GB" b="1" dirty="0">
              <a:latin typeface="arial" panose="020B0604020202020204" pitchFamily="34" charset="0"/>
              <a:cs typeface="Arial" panose="020B0604020202020204" pitchFamily="34" charset="0"/>
            </a:endParaRPr>
          </a:p>
          <a:p>
            <a:pPr marL="0" indent="0">
              <a:buNone/>
            </a:pPr>
            <a:endParaRPr lang="en-GB" b="1" i="0" dirty="0">
              <a:effectLst/>
              <a:latin typeface="arial" panose="020B0604020202020204" pitchFamily="34" charset="0"/>
            </a:endParaRPr>
          </a:p>
          <a:p>
            <a:endParaRPr lang="en-US" dirty="0"/>
          </a:p>
        </p:txBody>
      </p:sp>
    </p:spTree>
    <p:extLst>
      <p:ext uri="{BB962C8B-B14F-4D97-AF65-F5344CB8AC3E}">
        <p14:creationId xmlns:p14="http://schemas.microsoft.com/office/powerpoint/2010/main" val="2825492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0911" y="123002"/>
            <a:ext cx="8571089" cy="1676110"/>
          </a:xfrm>
        </p:spPr>
        <p:txBody>
          <a:bodyPr>
            <a:normAutofit/>
          </a:bodyPr>
          <a:lstStyle/>
          <a:p>
            <a:pPr lvl="1" algn="ctr" defTabSz="457200" rtl="0">
              <a:spcBef>
                <a:spcPct val="0"/>
              </a:spcBef>
            </a:pPr>
            <a:r>
              <a:rPr lang="en-GB" sz="3600" b="1" i="1" u="sng" dirty="0">
                <a:latin typeface="Times New Roman" panose="02020603050405020304" pitchFamily="18" charset="0"/>
                <a:cs typeface="Times New Roman" panose="02020603050405020304" pitchFamily="18" charset="0"/>
              </a:rPr>
              <a:t>Importance of Hospitality and Strategies that help in meeting the expectations</a:t>
            </a:r>
            <a:endParaRPr lang="en-US" sz="3600" i="1" dirty="0">
              <a:latin typeface="Times New Roman" panose="02020603050405020304" pitchFamily="18" charset="0"/>
              <a:cs typeface="Times New Roman" panose="02020603050405020304" pitchFamily="18" charset="0"/>
            </a:endParaRPr>
          </a:p>
        </p:txBody>
      </p:sp>
      <p:sp>
        <p:nvSpPr>
          <p:cNvPr id="12" name="Content Placeholder 11">
            <a:extLst>
              <a:ext uri="{FF2B5EF4-FFF2-40B4-BE49-F238E27FC236}">
                <a16:creationId xmlns:a16="http://schemas.microsoft.com/office/drawing/2014/main" id="{1037EA36-9C71-2B8F-1850-7CB8B27676AF}"/>
              </a:ext>
            </a:extLst>
          </p:cNvPr>
          <p:cNvSpPr>
            <a:spLocks noGrp="1"/>
          </p:cNvSpPr>
          <p:nvPr>
            <p:ph idx="1"/>
          </p:nvPr>
        </p:nvSpPr>
        <p:spPr>
          <a:xfrm>
            <a:off x="4803671" y="310098"/>
            <a:ext cx="6510618" cy="5471925"/>
          </a:xfrm>
        </p:spPr>
        <p:txBody>
          <a:bodyPr/>
          <a:lstStyle/>
          <a:p>
            <a:endParaRPr lang="en-GB" dirty="0"/>
          </a:p>
          <a:p>
            <a:endParaRPr lang="en-GB" dirty="0"/>
          </a:p>
          <a:p>
            <a:endParaRPr lang="en-GB" dirty="0"/>
          </a:p>
          <a:p>
            <a:endParaRPr lang="en-GB" dirty="0"/>
          </a:p>
        </p:txBody>
      </p:sp>
      <p:sp>
        <p:nvSpPr>
          <p:cNvPr id="13" name="Text Placeholder 12">
            <a:extLst>
              <a:ext uri="{FF2B5EF4-FFF2-40B4-BE49-F238E27FC236}">
                <a16:creationId xmlns:a16="http://schemas.microsoft.com/office/drawing/2014/main" id="{AA2510FB-9BD9-D59D-3928-25FAA42F4C1B}"/>
              </a:ext>
            </a:extLst>
          </p:cNvPr>
          <p:cNvSpPr>
            <a:spLocks noGrp="1"/>
          </p:cNvSpPr>
          <p:nvPr>
            <p:ph type="body" sz="half" idx="2"/>
          </p:nvPr>
        </p:nvSpPr>
        <p:spPr>
          <a:xfrm>
            <a:off x="8477956" y="4989689"/>
            <a:ext cx="3432564" cy="1467556"/>
          </a:xfrm>
        </p:spPr>
        <p:txBody>
          <a:bodyPr/>
          <a:lstStyle/>
          <a:p>
            <a:r>
              <a:rPr lang="en-GB" sz="1600" b="0" i="0" dirty="0">
                <a:solidFill>
                  <a:srgbClr val="001238"/>
                </a:solidFill>
                <a:effectLst/>
                <a:latin typeface="Poppins" panose="020B0502040204020203" pitchFamily="2" charset="0"/>
              </a:rPr>
              <a:t>“</a:t>
            </a:r>
            <a:r>
              <a:rPr lang="en-GB" sz="1600" b="0" i="1" dirty="0">
                <a:solidFill>
                  <a:srgbClr val="001238"/>
                </a:solidFill>
                <a:effectLst/>
                <a:latin typeface="Poppins" panose="020B0502040204020203" pitchFamily="2" charset="0"/>
              </a:rPr>
              <a:t>The key is to set realistic customer expectations and then not just meet them but exceed them – preferably in unexpected and helpful ways.</a:t>
            </a:r>
            <a:r>
              <a:rPr lang="en-GB" sz="1600" b="0" i="0" dirty="0">
                <a:solidFill>
                  <a:srgbClr val="001238"/>
                </a:solidFill>
                <a:effectLst/>
                <a:latin typeface="Poppins" panose="020B0502040204020203" pitchFamily="2" charset="0"/>
              </a:rPr>
              <a:t>” – Richard Branson, </a:t>
            </a:r>
            <a:endParaRPr lang="en-GB" dirty="0"/>
          </a:p>
        </p:txBody>
      </p:sp>
      <p:sp>
        <p:nvSpPr>
          <p:cNvPr id="7" name="Rectangle 3">
            <a:extLst>
              <a:ext uri="{FF2B5EF4-FFF2-40B4-BE49-F238E27FC236}">
                <a16:creationId xmlns:a16="http://schemas.microsoft.com/office/drawing/2014/main" id="{B533B7F6-5CD1-FD56-4BE2-76269F98AB54}"/>
              </a:ext>
            </a:extLst>
          </p:cNvPr>
          <p:cNvSpPr>
            <a:spLocks noChangeArrowheads="1"/>
          </p:cNvSpPr>
          <p:nvPr/>
        </p:nvSpPr>
        <p:spPr bwMode="auto">
          <a:xfrm>
            <a:off x="101477" y="2069506"/>
            <a:ext cx="8094255" cy="195310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5870" rIns="0" bIns="-1587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2100" dirty="0">
                <a:solidFill>
                  <a:srgbClr val="202124"/>
                </a:solidFill>
                <a:latin typeface="inherit"/>
              </a:rPr>
              <a:t>        </a:t>
            </a:r>
            <a:r>
              <a:rPr lang="en-GB" dirty="0">
                <a:latin typeface="Cambria" panose="02040503050406030204" pitchFamily="18" charset="0"/>
                <a:ea typeface="Cambria" panose="02040503050406030204" pitchFamily="18" charset="0"/>
                <a:cs typeface="Times New Roman" panose="02020603050405020304" pitchFamily="18" charset="0"/>
              </a:rPr>
              <a:t>Conrad Hotel</a:t>
            </a:r>
            <a:r>
              <a:rPr lang="en-US" altLang="en-US" dirty="0">
                <a:solidFill>
                  <a:srgbClr val="202124"/>
                </a:solidFill>
                <a:latin typeface="Cambria" panose="02040503050406030204" pitchFamily="18" charset="0"/>
                <a:ea typeface="Cambria" panose="02040503050406030204" pitchFamily="18" charset="0"/>
              </a:rPr>
              <a:t> tr</a:t>
            </a:r>
            <a:r>
              <a:rPr kumimoji="0" lang="en-US" altLang="en-US" b="0" i="0" u="none" strike="noStrike" cap="none" normalizeH="0" baseline="0" dirty="0">
                <a:ln>
                  <a:noFill/>
                </a:ln>
                <a:solidFill>
                  <a:srgbClr val="202124"/>
                </a:solidFill>
                <a:effectLst/>
                <a:latin typeface="Cambria" panose="02040503050406030204" pitchFamily="18" charset="0"/>
                <a:ea typeface="Cambria" panose="02040503050406030204" pitchFamily="18" charset="0"/>
              </a:rPr>
              <a:t>ies to beat expectations by</a:t>
            </a:r>
            <a:r>
              <a:rPr kumimoji="0" lang="en-US" altLang="en-US" b="0" i="0" u="none" strike="noStrike" cap="none" normalizeH="0" baseline="0" dirty="0">
                <a:ln>
                  <a:noFill/>
                </a:ln>
                <a:solidFill>
                  <a:schemeClr val="tx1"/>
                </a:solidFill>
                <a:effectLst/>
                <a:latin typeface="Cambria" panose="02040503050406030204" pitchFamily="18" charset="0"/>
                <a:ea typeface="Cambria" panose="02040503050406030204" pitchFamily="18"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a:ln>
                <a:noFill/>
              </a:ln>
              <a:solidFill>
                <a:schemeClr val="tx1"/>
              </a:solidFill>
              <a:effectLst/>
              <a:latin typeface="Cambria" panose="02040503050406030204" pitchFamily="18" charset="0"/>
              <a:ea typeface="Cambria" panose="02040503050406030204" pitchFamily="18" charset="0"/>
            </a:endParaRP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dirty="0">
                <a:solidFill>
                  <a:srgbClr val="333333"/>
                </a:solidFill>
                <a:latin typeface="Cambria" panose="02040503050406030204" pitchFamily="18" charset="0"/>
                <a:ea typeface="Cambria" panose="02040503050406030204" pitchFamily="18" charset="0"/>
              </a:rPr>
              <a:t>F</a:t>
            </a:r>
            <a:r>
              <a:rPr lang="en-GB" b="0" i="0" dirty="0">
                <a:solidFill>
                  <a:srgbClr val="333333"/>
                </a:solidFill>
                <a:effectLst/>
                <a:latin typeface="Cambria" panose="02040503050406030204" pitchFamily="18" charset="0"/>
                <a:ea typeface="Cambria" panose="02040503050406030204" pitchFamily="18" charset="0"/>
              </a:rPr>
              <a:t>itness centre </a:t>
            </a:r>
            <a:r>
              <a:rPr lang="en-GB" dirty="0">
                <a:solidFill>
                  <a:srgbClr val="333333"/>
                </a:solidFill>
                <a:latin typeface="Cambria" panose="02040503050406030204" pitchFamily="18" charset="0"/>
                <a:ea typeface="Cambria" panose="02040503050406030204" pitchFamily="18" charset="0"/>
              </a:rPr>
              <a:t>,S</a:t>
            </a:r>
            <a:r>
              <a:rPr lang="en-GB" b="0" i="0" dirty="0">
                <a:solidFill>
                  <a:srgbClr val="333333"/>
                </a:solidFill>
                <a:effectLst/>
                <a:latin typeface="Cambria" panose="02040503050406030204" pitchFamily="18" charset="0"/>
                <a:ea typeface="Cambria" panose="02040503050406030204" pitchFamily="18" charset="0"/>
              </a:rPr>
              <a:t>pa , Yoga, Pilates, and Meditation.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dirty="0">
                <a:solidFill>
                  <a:srgbClr val="333333"/>
                </a:solidFill>
                <a:latin typeface="Cambria" panose="02040503050406030204" pitchFamily="18" charset="0"/>
                <a:ea typeface="Cambria" panose="02040503050406030204" pitchFamily="18" charset="0"/>
              </a:rPr>
              <a:t>Bathrooms in three different styles customized by the customer.</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dirty="0">
                <a:solidFill>
                  <a:srgbClr val="333333"/>
                </a:solidFill>
                <a:latin typeface="Cambria" panose="02040503050406030204" pitchFamily="18" charset="0"/>
                <a:ea typeface="Cambria" panose="02040503050406030204" pitchFamily="18" charset="0"/>
              </a:rPr>
              <a:t>Pillow in 14 different option.</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dirty="0">
                <a:solidFill>
                  <a:srgbClr val="333333"/>
                </a:solidFill>
                <a:latin typeface="Cambria" panose="02040503050406030204" pitchFamily="18" charset="0"/>
                <a:ea typeface="Cambria" panose="02040503050406030204" pitchFamily="18" charset="0"/>
              </a:rPr>
              <a:t>The Hilton </a:t>
            </a:r>
            <a:r>
              <a:rPr lang="en-GB" dirty="0" err="1">
                <a:solidFill>
                  <a:srgbClr val="333333"/>
                </a:solidFill>
                <a:latin typeface="Cambria" panose="02040503050406030204" pitchFamily="18" charset="0"/>
                <a:ea typeface="Cambria" panose="02040503050406030204" pitchFamily="18" charset="0"/>
              </a:rPr>
              <a:t>Honors</a:t>
            </a:r>
            <a:r>
              <a:rPr lang="en-GB" dirty="0">
                <a:solidFill>
                  <a:srgbClr val="333333"/>
                </a:solidFill>
                <a:latin typeface="Cambria" panose="02040503050406030204" pitchFamily="18" charset="0"/>
                <a:ea typeface="Cambria" panose="02040503050406030204" pitchFamily="18" charset="0"/>
              </a:rPr>
              <a:t> app where the Conrad Concierge service can be downloaded.</a:t>
            </a:r>
            <a:endParaRPr kumimoji="0" lang="en-US" altLang="en-US" b="0" i="0" u="none" strike="noStrike" cap="none" normalizeH="0" baseline="0" dirty="0">
              <a:ln>
                <a:noFill/>
              </a:ln>
              <a:solidFill>
                <a:schemeClr val="tx1"/>
              </a:solidFill>
              <a:effectLst/>
              <a:latin typeface="Cambria" panose="02040503050406030204" pitchFamily="18" charset="0"/>
              <a:ea typeface="Cambria" panose="020405030504060302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5" name="Picture 14" descr="Graphical user interface, application&#10;&#10;Description automatically generated">
            <a:extLst>
              <a:ext uri="{FF2B5EF4-FFF2-40B4-BE49-F238E27FC236}">
                <a16:creationId xmlns:a16="http://schemas.microsoft.com/office/drawing/2014/main" id="{E7D7C7E7-8B33-23A0-4078-4CBB86D9B375}"/>
              </a:ext>
            </a:extLst>
          </p:cNvPr>
          <p:cNvPicPr>
            <a:picLocks noChangeAspect="1"/>
          </p:cNvPicPr>
          <p:nvPr/>
        </p:nvPicPr>
        <p:blipFill>
          <a:blip r:embed="rId3"/>
          <a:stretch>
            <a:fillRect/>
          </a:stretch>
        </p:blipFill>
        <p:spPr>
          <a:xfrm>
            <a:off x="281480" y="4131866"/>
            <a:ext cx="5181771" cy="2599110"/>
          </a:xfrm>
          <a:prstGeom prst="rect">
            <a:avLst/>
          </a:prstGeom>
        </p:spPr>
      </p:pic>
      <p:pic>
        <p:nvPicPr>
          <p:cNvPr id="17" name="Picture 16" descr="A bed with white sheets&#10;&#10;Description automatically generated with low confidence">
            <a:extLst>
              <a:ext uri="{FF2B5EF4-FFF2-40B4-BE49-F238E27FC236}">
                <a16:creationId xmlns:a16="http://schemas.microsoft.com/office/drawing/2014/main" id="{E2C32E85-2DFF-44B1-966A-B38FF54B51A2}"/>
              </a:ext>
            </a:extLst>
          </p:cNvPr>
          <p:cNvPicPr>
            <a:picLocks noChangeAspect="1"/>
          </p:cNvPicPr>
          <p:nvPr/>
        </p:nvPicPr>
        <p:blipFill>
          <a:blip r:embed="rId4"/>
          <a:stretch>
            <a:fillRect/>
          </a:stretch>
        </p:blipFill>
        <p:spPr>
          <a:xfrm>
            <a:off x="8477956" y="1983168"/>
            <a:ext cx="3211951" cy="2125784"/>
          </a:xfrm>
          <a:prstGeom prst="rect">
            <a:avLst/>
          </a:prstGeom>
        </p:spPr>
      </p:pic>
    </p:spTree>
    <p:extLst>
      <p:ext uri="{BB962C8B-B14F-4D97-AF65-F5344CB8AC3E}">
        <p14:creationId xmlns:p14="http://schemas.microsoft.com/office/powerpoint/2010/main" val="2504429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GB" sz="3600" b="1" i="1" u="sng" dirty="0">
                <a:latin typeface="Times New Roman" panose="02020603050405020304" pitchFamily="18" charset="0"/>
                <a:cs typeface="Times New Roman" panose="02020603050405020304" pitchFamily="18" charset="0"/>
              </a:rPr>
              <a:t>CONCLUSION</a:t>
            </a:r>
            <a:br>
              <a:rPr lang="en-US" sz="3600" b="1" i="1" u="sng" dirty="0">
                <a:latin typeface="Times New Roman" panose="02020603050405020304" pitchFamily="18" charset="0"/>
                <a:cs typeface="Times New Roman" panose="02020603050405020304" pitchFamily="18" charset="0"/>
              </a:rPr>
            </a:br>
            <a:endParaRPr lang="en-US" sz="3600" i="1"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103313" y="2052918"/>
            <a:ext cx="5399088" cy="4195481"/>
          </a:xfrm>
        </p:spPr>
        <p:txBody>
          <a:bodyPr>
            <a:normAutofit/>
          </a:bodyPr>
          <a:lstStyle/>
          <a:p>
            <a:pPr marL="0" indent="0" algn="just">
              <a:lnSpc>
                <a:spcPct val="150000"/>
              </a:lnSpc>
              <a:buNone/>
            </a:pPr>
            <a:r>
              <a:rPr lang="en-GB" sz="1800" dirty="0">
                <a:latin typeface="Times New Roman" panose="02020603050405020304" pitchFamily="18" charset="0"/>
                <a:cs typeface="Times New Roman" panose="02020603050405020304" pitchFamily="18" charset="0"/>
              </a:rPr>
              <a:t>The above presentation includes the brief discussion regarding the importance of the services which are provided under hospitality by the staff members to its customers. The presentation took the consideration of Conrad Hotel and Resort in order to understand the customer's expectations and needs from a hotel brand. It covers the target customers of the hotel, so that identification of the needs can be easily done</a:t>
            </a:r>
            <a:endParaRPr lang="en-US" sz="18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024914" y="2417561"/>
            <a:ext cx="4688115" cy="2691467"/>
          </a:xfrm>
          <a:prstGeom prst="rect">
            <a:avLst/>
          </a:prstGeom>
        </p:spPr>
      </p:pic>
    </p:spTree>
    <p:extLst>
      <p:ext uri="{BB962C8B-B14F-4D97-AF65-F5344CB8AC3E}">
        <p14:creationId xmlns:p14="http://schemas.microsoft.com/office/powerpoint/2010/main" val="258200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ctr"/>
            <a:r>
              <a:rPr lang="en-GB" sz="3600" b="1" i="1" u="sng" dirty="0">
                <a:latin typeface="Times New Roman" panose="02020603050405020304" pitchFamily="18" charset="0"/>
                <a:cs typeface="Times New Roman" panose="02020603050405020304" pitchFamily="18" charset="0"/>
              </a:rPr>
              <a:t>REFERENCES</a:t>
            </a:r>
            <a:br>
              <a:rPr lang="en-US" sz="3600" b="1" i="1" u="sng" dirty="0">
                <a:latin typeface="Times New Roman" panose="02020603050405020304" pitchFamily="18" charset="0"/>
                <a:cs typeface="Times New Roman" panose="02020603050405020304" pitchFamily="18" charset="0"/>
              </a:rPr>
            </a:br>
            <a:endParaRPr lang="en-US" sz="3600" i="1" u="sng"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normAutofit lnSpcReduction="10000"/>
          </a:bodyPr>
          <a:lstStyle/>
          <a:p>
            <a:pPr algn="just"/>
            <a:r>
              <a:rPr lang="en-GB" sz="1800" dirty="0" err="1">
                <a:latin typeface="Times New Roman" panose="02020603050405020304" pitchFamily="18" charset="0"/>
                <a:cs typeface="Times New Roman" panose="02020603050405020304" pitchFamily="18" charset="0"/>
              </a:rPr>
              <a:t>Bavik</a:t>
            </a:r>
            <a:r>
              <a:rPr lang="en-GB" sz="1800" dirty="0">
                <a:latin typeface="Times New Roman" panose="02020603050405020304" pitchFamily="18" charset="0"/>
                <a:cs typeface="Times New Roman" panose="02020603050405020304" pitchFamily="18" charset="0"/>
              </a:rPr>
              <a:t>, A., 2020. A systematic review of the servant leadership literature in management and hospitality. </a:t>
            </a:r>
            <a:r>
              <a:rPr lang="en-GB" sz="1800" i="1" dirty="0">
                <a:latin typeface="Times New Roman" panose="02020603050405020304" pitchFamily="18" charset="0"/>
                <a:cs typeface="Times New Roman" panose="02020603050405020304" pitchFamily="18" charset="0"/>
              </a:rPr>
              <a:t>International journal of contemporary Hospitality Management</a:t>
            </a:r>
            <a:r>
              <a:rPr lang="en-GB" sz="1800" dirty="0">
                <a:latin typeface="Times New Roman" panose="02020603050405020304" pitchFamily="18" charset="0"/>
                <a:cs typeface="Times New Roman" panose="02020603050405020304" pitchFamily="18" charset="0"/>
              </a:rPr>
              <a:t>, </a:t>
            </a:r>
            <a:r>
              <a:rPr lang="en-GB" sz="1800" i="1" dirty="0">
                <a:latin typeface="Times New Roman" panose="02020603050405020304" pitchFamily="18" charset="0"/>
                <a:cs typeface="Times New Roman" panose="02020603050405020304" pitchFamily="18" charset="0"/>
              </a:rPr>
              <a:t>32</a:t>
            </a:r>
            <a:r>
              <a:rPr lang="en-GB" sz="1800" dirty="0">
                <a:latin typeface="Times New Roman" panose="02020603050405020304" pitchFamily="18" charset="0"/>
                <a:cs typeface="Times New Roman" panose="02020603050405020304" pitchFamily="18" charset="0"/>
              </a:rPr>
              <a:t>(1), pp.347-382.</a:t>
            </a:r>
            <a:endParaRPr lang="en-US" sz="1800" dirty="0">
              <a:latin typeface="Times New Roman" panose="02020603050405020304" pitchFamily="18" charset="0"/>
              <a:cs typeface="Times New Roman" panose="02020603050405020304" pitchFamily="18" charset="0"/>
            </a:endParaRPr>
          </a:p>
          <a:p>
            <a:pPr algn="just"/>
            <a:r>
              <a:rPr lang="en-GB" sz="1800" dirty="0" err="1">
                <a:latin typeface="Times New Roman" panose="02020603050405020304" pitchFamily="18" charset="0"/>
                <a:cs typeface="Times New Roman" panose="02020603050405020304" pitchFamily="18" charset="0"/>
              </a:rPr>
              <a:t>Busulwa</a:t>
            </a:r>
            <a:r>
              <a:rPr lang="en-GB" sz="1800" dirty="0">
                <a:latin typeface="Times New Roman" panose="02020603050405020304" pitchFamily="18" charset="0"/>
                <a:cs typeface="Times New Roman" panose="02020603050405020304" pitchFamily="18" charset="0"/>
              </a:rPr>
              <a:t>, R., Pickering, M. and Mao, I., 2022. Digital transformation and hospitality management competencies: Toward an integrative framework. </a:t>
            </a:r>
            <a:r>
              <a:rPr lang="en-GB" sz="1800" i="1" dirty="0">
                <a:latin typeface="Times New Roman" panose="02020603050405020304" pitchFamily="18" charset="0"/>
                <a:cs typeface="Times New Roman" panose="02020603050405020304" pitchFamily="18" charset="0"/>
              </a:rPr>
              <a:t>International Journal of Hospitality Management</a:t>
            </a:r>
            <a:r>
              <a:rPr lang="en-GB" sz="1800" dirty="0">
                <a:latin typeface="Times New Roman" panose="02020603050405020304" pitchFamily="18" charset="0"/>
                <a:cs typeface="Times New Roman" panose="02020603050405020304" pitchFamily="18" charset="0"/>
              </a:rPr>
              <a:t>, </a:t>
            </a:r>
            <a:r>
              <a:rPr lang="en-GB" sz="1800" i="1" dirty="0">
                <a:latin typeface="Times New Roman" panose="02020603050405020304" pitchFamily="18" charset="0"/>
                <a:cs typeface="Times New Roman" panose="02020603050405020304" pitchFamily="18" charset="0"/>
              </a:rPr>
              <a:t>102</a:t>
            </a:r>
            <a:r>
              <a:rPr lang="en-GB" sz="1800" dirty="0">
                <a:latin typeface="Times New Roman" panose="02020603050405020304" pitchFamily="18" charset="0"/>
                <a:cs typeface="Times New Roman" panose="02020603050405020304" pitchFamily="18" charset="0"/>
              </a:rPr>
              <a:t>, p.103132.</a:t>
            </a:r>
            <a:endParaRPr lang="en-US" sz="1800" dirty="0">
              <a:latin typeface="Times New Roman" panose="02020603050405020304" pitchFamily="18" charset="0"/>
              <a:cs typeface="Times New Roman" panose="02020603050405020304" pitchFamily="18" charset="0"/>
            </a:endParaRPr>
          </a:p>
          <a:p>
            <a:pPr algn="just"/>
            <a:r>
              <a:rPr lang="en-GB" sz="1800" dirty="0" err="1">
                <a:latin typeface="Times New Roman" panose="02020603050405020304" pitchFamily="18" charset="0"/>
                <a:cs typeface="Times New Roman" panose="02020603050405020304" pitchFamily="18" charset="0"/>
              </a:rPr>
              <a:t>Elkhwesky</a:t>
            </a:r>
            <a:r>
              <a:rPr lang="en-GB" sz="1800" dirty="0">
                <a:latin typeface="Times New Roman" panose="02020603050405020304" pitchFamily="18" charset="0"/>
                <a:cs typeface="Times New Roman" panose="02020603050405020304" pitchFamily="18" charset="0"/>
              </a:rPr>
              <a:t>, Z. and </a:t>
            </a:r>
            <a:r>
              <a:rPr lang="en-GB" sz="1800" dirty="0" err="1">
                <a:latin typeface="Times New Roman" panose="02020603050405020304" pitchFamily="18" charset="0"/>
                <a:cs typeface="Times New Roman" panose="02020603050405020304" pitchFamily="18" charset="0"/>
              </a:rPr>
              <a:t>Elkhwesky</a:t>
            </a:r>
            <a:r>
              <a:rPr lang="en-GB" sz="1800" dirty="0">
                <a:latin typeface="Times New Roman" panose="02020603050405020304" pitchFamily="18" charset="0"/>
                <a:cs typeface="Times New Roman" panose="02020603050405020304" pitchFamily="18" charset="0"/>
              </a:rPr>
              <a:t>, E.F.Y., 2022. A systematic and critical review of Internet of Things in contemporary hospitality: a roadmap and avenues for future research. </a:t>
            </a:r>
            <a:r>
              <a:rPr lang="en-GB" sz="1800" i="1" dirty="0">
                <a:latin typeface="Times New Roman" panose="02020603050405020304" pitchFamily="18" charset="0"/>
                <a:cs typeface="Times New Roman" panose="02020603050405020304" pitchFamily="18" charset="0"/>
              </a:rPr>
              <a:t>International Journal of Contemporary Hospitality Management</a:t>
            </a:r>
            <a:r>
              <a:rPr lang="en-GB" sz="1800" dirty="0">
                <a:latin typeface="Times New Roman" panose="02020603050405020304" pitchFamily="18" charset="0"/>
                <a:cs typeface="Times New Roman" panose="02020603050405020304" pitchFamily="18" charset="0"/>
              </a:rPr>
              <a:t>,.</a:t>
            </a:r>
          </a:p>
          <a:p>
            <a:pPr algn="just"/>
            <a:r>
              <a:rPr lang="en-GB" sz="1800" b="0" i="0" dirty="0" err="1">
                <a:solidFill>
                  <a:srgbClr val="000000"/>
                </a:solidFill>
                <a:effectLst/>
                <a:latin typeface="Times New Roman" panose="02020603050405020304" pitchFamily="18" charset="0"/>
              </a:rPr>
              <a:t>Sann</a:t>
            </a:r>
            <a:r>
              <a:rPr lang="en-GB" sz="1800" b="0" i="0" dirty="0">
                <a:solidFill>
                  <a:srgbClr val="000000"/>
                </a:solidFill>
                <a:effectLst/>
                <a:latin typeface="Times New Roman" panose="02020603050405020304" pitchFamily="18" charset="0"/>
              </a:rPr>
              <a:t>, R. and Lai, P.C., 2020. Understanding homophily of service failure within the hotel guest cycle: Applying NLP-aspect-based sentiment analysis to the hospitality industry. </a:t>
            </a:r>
            <a:r>
              <a:rPr lang="en-GB" sz="1800" b="0" i="1" dirty="0">
                <a:solidFill>
                  <a:srgbClr val="000000"/>
                </a:solidFill>
                <a:effectLst/>
                <a:latin typeface="Times New Roman" panose="02020603050405020304" pitchFamily="18" charset="0"/>
              </a:rPr>
              <a:t>International Journal of Hospitality Management</a:t>
            </a:r>
            <a:r>
              <a:rPr lang="en-GB" sz="1800" b="0" i="0" dirty="0">
                <a:solidFill>
                  <a:srgbClr val="000000"/>
                </a:solidFill>
                <a:effectLst/>
                <a:latin typeface="Times New Roman" panose="02020603050405020304" pitchFamily="18" charset="0"/>
              </a:rPr>
              <a:t>, </a:t>
            </a:r>
            <a:r>
              <a:rPr lang="en-GB" sz="1800" b="0" i="1" dirty="0">
                <a:solidFill>
                  <a:srgbClr val="000000"/>
                </a:solidFill>
                <a:effectLst/>
                <a:latin typeface="Times New Roman" panose="02020603050405020304" pitchFamily="18" charset="0"/>
              </a:rPr>
              <a:t>91</a:t>
            </a:r>
            <a:r>
              <a:rPr lang="en-GB" sz="1800" b="0" i="0" dirty="0">
                <a:solidFill>
                  <a:srgbClr val="000000"/>
                </a:solidFill>
                <a:effectLst/>
                <a:latin typeface="Times New Roman" panose="02020603050405020304" pitchFamily="18" charset="0"/>
              </a:rPr>
              <a:t>, p.102678.</a:t>
            </a:r>
          </a:p>
          <a:p>
            <a:pPr algn="just"/>
            <a:r>
              <a:rPr lang="en-GB" sz="1800" b="0" i="0" dirty="0">
                <a:solidFill>
                  <a:srgbClr val="000000"/>
                </a:solidFill>
                <a:effectLst/>
                <a:latin typeface="Arial" panose="020B0604020202020204" pitchFamily="34" charset="0"/>
              </a:rPr>
              <a:t>•</a:t>
            </a:r>
            <a:r>
              <a:rPr lang="en-GB" sz="1800" b="0" i="0" dirty="0">
                <a:solidFill>
                  <a:srgbClr val="000000"/>
                </a:solidFill>
                <a:effectLst/>
                <a:latin typeface="Times New Roman" panose="02020603050405020304" pitchFamily="18" charset="0"/>
              </a:rPr>
              <a:t>Shin, H.H. and </a:t>
            </a:r>
            <a:r>
              <a:rPr lang="en-GB" sz="1800" b="0" i="0" dirty="0" err="1">
                <a:solidFill>
                  <a:srgbClr val="000000"/>
                </a:solidFill>
                <a:effectLst/>
                <a:latin typeface="Times New Roman" panose="02020603050405020304" pitchFamily="18" charset="0"/>
              </a:rPr>
              <a:t>Jeong</a:t>
            </a:r>
            <a:r>
              <a:rPr lang="en-GB" sz="1800" b="0" i="0" dirty="0">
                <a:solidFill>
                  <a:srgbClr val="000000"/>
                </a:solidFill>
                <a:effectLst/>
                <a:latin typeface="Times New Roman" panose="02020603050405020304" pitchFamily="18" charset="0"/>
              </a:rPr>
              <a:t>, M., 2020. Guests’ perceptions of robot concierge and their adoption intentions. </a:t>
            </a:r>
            <a:r>
              <a:rPr lang="en-GB" sz="1800" b="0" i="1" dirty="0">
                <a:solidFill>
                  <a:srgbClr val="000000"/>
                </a:solidFill>
                <a:effectLst/>
                <a:latin typeface="Times New Roman" panose="02020603050405020304" pitchFamily="18" charset="0"/>
              </a:rPr>
              <a:t>International Journal of Contemporary Hospitality Management</a:t>
            </a:r>
            <a:r>
              <a:rPr lang="en-GB" sz="1800" b="0" i="0" dirty="0">
                <a:solidFill>
                  <a:srgbClr val="000000"/>
                </a:solidFill>
                <a:effectLst/>
                <a:latin typeface="Times New Roman" panose="02020603050405020304" pitchFamily="18" charset="0"/>
              </a:rPr>
              <a:t>, </a:t>
            </a:r>
            <a:r>
              <a:rPr lang="en-GB" sz="1800" b="0" i="1" dirty="0">
                <a:solidFill>
                  <a:srgbClr val="000000"/>
                </a:solidFill>
                <a:effectLst/>
                <a:latin typeface="Times New Roman" panose="02020603050405020304" pitchFamily="18" charset="0"/>
              </a:rPr>
              <a:t>32</a:t>
            </a:r>
            <a:r>
              <a:rPr lang="en-GB" sz="1800" b="0" i="0" dirty="0">
                <a:solidFill>
                  <a:srgbClr val="000000"/>
                </a:solidFill>
                <a:effectLst/>
                <a:latin typeface="Times New Roman" panose="02020603050405020304" pitchFamily="18" charset="0"/>
              </a:rPr>
              <a:t>(8), pp.2613-2633. </a:t>
            </a:r>
            <a:endParaRPr lang="en-GB" sz="1800" dirty="0">
              <a:latin typeface="Times New Roman" panose="02020603050405020304" pitchFamily="18" charset="0"/>
              <a:cs typeface="Times New Roman" panose="02020603050405020304" pitchFamily="18" charset="0"/>
            </a:endParaRPr>
          </a:p>
          <a:p>
            <a:pPr algn="just"/>
            <a:r>
              <a:rPr lang="en-GB" sz="1800" b="0" i="0" dirty="0">
                <a:solidFill>
                  <a:srgbClr val="000000"/>
                </a:solidFill>
                <a:effectLst/>
                <a:latin typeface="Times New Roman" panose="02020603050405020304" pitchFamily="18" charset="0"/>
                <a:cs typeface="Times New Roman" panose="02020603050405020304" pitchFamily="18" charset="0"/>
              </a:rPr>
              <a:t>Stephen Au. (2023). </a:t>
            </a:r>
            <a:r>
              <a:rPr lang="en-GB" sz="1800" b="0" i="1" dirty="0">
                <a:solidFill>
                  <a:srgbClr val="000000"/>
                </a:solidFill>
                <a:effectLst/>
                <a:latin typeface="Times New Roman" panose="02020603050405020304" pitchFamily="18" charset="0"/>
                <a:cs typeface="Times New Roman" panose="02020603050405020304" pitchFamily="18" charset="0"/>
              </a:rPr>
              <a:t>Conrad Hotels &amp; Resorts: 10 Most Popular Locations &amp; Best Redemptions</a:t>
            </a:r>
            <a:r>
              <a:rPr lang="en-GB" sz="1800" b="0" i="0" dirty="0">
                <a:solidFill>
                  <a:srgbClr val="000000"/>
                </a:solidFill>
                <a:effectLst/>
                <a:latin typeface="Times New Roman" panose="02020603050405020304" pitchFamily="18" charset="0"/>
                <a:cs typeface="Times New Roman" panose="02020603050405020304" pitchFamily="18" charset="0"/>
              </a:rPr>
              <a:t>. [Online]. . Last Updated: January 17. Available at: https://upgradedpoints.com/ [Accessed 8 February 2023].</a:t>
            </a:r>
          </a:p>
          <a:p>
            <a:pPr algn="just"/>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9440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DE20DFA-89DB-4DCD-9C6A-E6F94CA7549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13" name="Picture 12">
            <a:extLst>
              <a:ext uri="{FF2B5EF4-FFF2-40B4-BE49-F238E27FC236}">
                <a16:creationId xmlns:a16="http://schemas.microsoft.com/office/drawing/2014/main" id="{B606DC21-B3AA-4AE9-844F-E667E84438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15" name="Rectangle 14">
            <a:extLst>
              <a:ext uri="{FF2B5EF4-FFF2-40B4-BE49-F238E27FC236}">
                <a16:creationId xmlns:a16="http://schemas.microsoft.com/office/drawing/2014/main" id="{E8F1C256-2F11-4A02-95F5-6AF1309D4B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 sunset, outdoor, dark&#10;&#10;Description automatically generated">
            <a:extLst>
              <a:ext uri="{FF2B5EF4-FFF2-40B4-BE49-F238E27FC236}">
                <a16:creationId xmlns:a16="http://schemas.microsoft.com/office/drawing/2014/main" id="{73355BB9-5A2B-CE5A-9C28-1B25D7366CB0}"/>
              </a:ext>
            </a:extLst>
          </p:cNvPr>
          <p:cNvPicPr>
            <a:picLocks noChangeAspect="1"/>
          </p:cNvPicPr>
          <p:nvPr/>
        </p:nvPicPr>
        <p:blipFill rotWithShape="1">
          <a:blip r:embed="rId4">
            <a:alphaModFix amt="40000"/>
            <a:extLst>
              <a:ext uri="{837473B0-CC2E-450A-ABE3-18F120FF3D39}">
                <a1611:picAttrSrcUrl xmlns:a1611="http://schemas.microsoft.com/office/drawing/2016/11/main" r:id="rId5"/>
              </a:ext>
            </a:extLst>
          </a:blip>
          <a:srcRect t="15211" r="9091" b="7602"/>
          <a:stretch/>
        </p:blipFill>
        <p:spPr>
          <a:xfrm>
            <a:off x="20" y="10"/>
            <a:ext cx="12191980" cy="6857990"/>
          </a:xfrm>
          <a:prstGeom prst="rect">
            <a:avLst/>
          </a:prstGeom>
        </p:spPr>
      </p:pic>
      <p:pic>
        <p:nvPicPr>
          <p:cNvPr id="25" name="Picture 16">
            <a:extLst>
              <a:ext uri="{FF2B5EF4-FFF2-40B4-BE49-F238E27FC236}">
                <a16:creationId xmlns:a16="http://schemas.microsoft.com/office/drawing/2014/main" id="{D58DF76B-DED5-42E0-858C-715D29C802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pic>
        <p:nvPicPr>
          <p:cNvPr id="26" name="Picture 18">
            <a:extLst>
              <a:ext uri="{FF2B5EF4-FFF2-40B4-BE49-F238E27FC236}">
                <a16:creationId xmlns:a16="http://schemas.microsoft.com/office/drawing/2014/main" id="{91DB274C-2710-4178-96F7-5B9CB12984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6" name="Title 5">
            <a:extLst>
              <a:ext uri="{FF2B5EF4-FFF2-40B4-BE49-F238E27FC236}">
                <a16:creationId xmlns:a16="http://schemas.microsoft.com/office/drawing/2014/main" id="{5ECB42A0-0197-6172-60E7-B7E2DCB2EC13}"/>
              </a:ext>
            </a:extLst>
          </p:cNvPr>
          <p:cNvSpPr>
            <a:spLocks noGrp="1"/>
          </p:cNvSpPr>
          <p:nvPr>
            <p:ph type="title"/>
          </p:nvPr>
        </p:nvSpPr>
        <p:spPr>
          <a:xfrm>
            <a:off x="2841585" y="4604000"/>
            <a:ext cx="9448800" cy="1825096"/>
          </a:xfrm>
        </p:spPr>
        <p:txBody>
          <a:bodyPr vert="horz" lIns="91440" tIns="45720" rIns="91440" bIns="45720" rtlCol="0" anchor="b">
            <a:normAutofit fontScale="90000"/>
          </a:bodyPr>
          <a:lstStyle/>
          <a:p>
            <a:pPr algn="l"/>
            <a:r>
              <a:rPr lang="en-US" sz="4800" dirty="0" err="1">
                <a:solidFill>
                  <a:srgbClr val="FF0000"/>
                </a:solidFill>
              </a:rPr>
              <a:t>Andreea</a:t>
            </a:r>
            <a:r>
              <a:rPr lang="en-US" sz="4800" dirty="0">
                <a:solidFill>
                  <a:srgbClr val="FF0000"/>
                </a:solidFill>
              </a:rPr>
              <a:t> </a:t>
            </a:r>
            <a:r>
              <a:rPr lang="en-US" sz="4800" dirty="0" err="1">
                <a:solidFill>
                  <a:srgbClr val="FF0000"/>
                </a:solidFill>
              </a:rPr>
              <a:t>cristina</a:t>
            </a:r>
            <a:r>
              <a:rPr lang="en-US" sz="4800" dirty="0">
                <a:solidFill>
                  <a:srgbClr val="FF0000"/>
                </a:solidFill>
              </a:rPr>
              <a:t> mirica</a:t>
            </a:r>
            <a:br>
              <a:rPr lang="en-US" sz="4800" dirty="0">
                <a:solidFill>
                  <a:srgbClr val="FF0000"/>
                </a:solidFill>
              </a:rPr>
            </a:br>
            <a:r>
              <a:rPr lang="en-US" sz="4800" dirty="0">
                <a:solidFill>
                  <a:srgbClr val="FF0000"/>
                </a:solidFill>
              </a:rPr>
              <a:t>student id: 2211629</a:t>
            </a:r>
            <a:br>
              <a:rPr lang="en-US" sz="4800" dirty="0">
                <a:solidFill>
                  <a:srgbClr val="FF0000"/>
                </a:solidFill>
              </a:rPr>
            </a:br>
            <a:endParaRPr lang="en-US" sz="4800" dirty="0">
              <a:solidFill>
                <a:srgbClr val="FF0000"/>
              </a:solidFill>
            </a:endParaRPr>
          </a:p>
        </p:txBody>
      </p:sp>
      <p:sp>
        <p:nvSpPr>
          <p:cNvPr id="4" name="TextBox 3">
            <a:extLst>
              <a:ext uri="{FF2B5EF4-FFF2-40B4-BE49-F238E27FC236}">
                <a16:creationId xmlns:a16="http://schemas.microsoft.com/office/drawing/2014/main" id="{71B5F3AB-33A4-C4F0-888E-361333B43397}"/>
              </a:ext>
            </a:extLst>
          </p:cNvPr>
          <p:cNvSpPr txBox="1"/>
          <p:nvPr/>
        </p:nvSpPr>
        <p:spPr>
          <a:xfrm>
            <a:off x="9489017" y="6657945"/>
            <a:ext cx="270298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www.flickr.com/photos/4thglryofgod/18024929258/">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d/3.0/">
                  <a:extLst>
                    <a:ext uri="{A12FA001-AC4F-418D-AE19-62706E023703}">
                      <ahyp:hlinkClr xmlns:ahyp="http://schemas.microsoft.com/office/drawing/2018/hyperlinkcolor" val="tx"/>
                    </a:ext>
                  </a:extLst>
                </a:hlinkClick>
              </a:rPr>
              <a:t>CC BY-ND</a:t>
            </a:r>
            <a:endParaRPr lang="en-GB" sz="700">
              <a:solidFill>
                <a:srgbClr val="FFFFFF"/>
              </a:solidFill>
            </a:endParaRPr>
          </a:p>
        </p:txBody>
      </p:sp>
    </p:spTree>
    <p:extLst>
      <p:ext uri="{BB962C8B-B14F-4D97-AF65-F5344CB8AC3E}">
        <p14:creationId xmlns:p14="http://schemas.microsoft.com/office/powerpoint/2010/main" val="212519710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3162</TotalTime>
  <Words>804</Words>
  <Application>Microsoft Office PowerPoint</Application>
  <PresentationFormat>Widescreen</PresentationFormat>
  <Paragraphs>61</Paragraphs>
  <Slides>11</Slides>
  <Notes>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11</vt:i4>
      </vt:variant>
    </vt:vector>
  </HeadingPairs>
  <TitlesOfParts>
    <vt:vector size="24" baseType="lpstr">
      <vt:lpstr>Abadi</vt:lpstr>
      <vt:lpstr>Arial</vt:lpstr>
      <vt:lpstr>Arial</vt:lpstr>
      <vt:lpstr>Arial Black</vt:lpstr>
      <vt:lpstr>Calibri</vt:lpstr>
      <vt:lpstr>Cambria</vt:lpstr>
      <vt:lpstr>Century Gothic</vt:lpstr>
      <vt:lpstr>inherit</vt:lpstr>
      <vt:lpstr>Poppins</vt:lpstr>
      <vt:lpstr>Tenorite</vt:lpstr>
      <vt:lpstr>Times New Roman</vt:lpstr>
      <vt:lpstr>WordVisi_MSFontService</vt:lpstr>
      <vt:lpstr>Vapor Trail</vt:lpstr>
      <vt:lpstr> </vt:lpstr>
      <vt:lpstr>Table of Content. </vt:lpstr>
      <vt:lpstr>INTRODUCTION </vt:lpstr>
      <vt:lpstr>                             Overview of the Brand</vt:lpstr>
      <vt:lpstr>Main Consumers of Conrad Hotel and Resort  </vt:lpstr>
      <vt:lpstr>Nature and Role of the guest services and facilities </vt:lpstr>
      <vt:lpstr>Need to consider the role and function of guest services </vt:lpstr>
      <vt:lpstr>Importance of Hospitality and Strategies that help in meeting the expectations</vt:lpstr>
      <vt:lpstr>CONCLUSION </vt:lpstr>
      <vt:lpstr>REFERENCES </vt:lpstr>
      <vt:lpstr>Andreea cristina mirica student id: 2211629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HOSPITALITY MANAGEMENT </dc:title>
  <dc:creator>user</dc:creator>
  <cp:lastModifiedBy>Andreea-Cristina</cp:lastModifiedBy>
  <cp:revision>30</cp:revision>
  <dcterms:created xsi:type="dcterms:W3CDTF">2023-01-31T13:27:25Z</dcterms:created>
  <dcterms:modified xsi:type="dcterms:W3CDTF">2023-02-10T17:56:05Z</dcterms:modified>
</cp:coreProperties>
</file>