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9" r:id="rId4"/>
    <p:sldId id="260" r:id="rId5"/>
    <p:sldId id="261" r:id="rId6"/>
    <p:sldId id="270" r:id="rId7"/>
    <p:sldId id="271" r:id="rId8"/>
    <p:sldId id="259" r:id="rId9"/>
    <p:sldId id="262" r:id="rId10"/>
    <p:sldId id="263" r:id="rId11"/>
    <p:sldId id="265" r:id="rId12"/>
    <p:sldId id="272"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4C3B6F-C261-E1BB-9C40-7309A2EC944C}" v="71" dt="2024-06-19T23:36:21.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6/19/2024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6/19/2024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6/19/2024</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849854"/>
            <a:ext cx="8883128" cy="2074712"/>
          </a:xfrm>
        </p:spPr>
        <p:txBody>
          <a:bodyPr>
            <a:normAutofit fontScale="90000"/>
          </a:bodyPr>
          <a:lstStyle/>
          <a:p>
            <a:r>
              <a:rPr lang="en-GB" sz="4000"/>
              <a:t>BMHP6009: Living with Care: The Older Person </a:t>
            </a:r>
            <a:br>
              <a:rPr lang="en-US" sz="4000"/>
            </a:br>
            <a:r>
              <a:rPr lang="en-US" sz="4000"/>
              <a:t>(Domiciliary Care VS Residential Care</a:t>
            </a:r>
            <a:r>
              <a:rPr lang="en-GB" sz="4000"/>
              <a:t>)</a:t>
            </a:r>
          </a:p>
        </p:txBody>
      </p:sp>
      <p:sp>
        <p:nvSpPr>
          <p:cNvPr id="3" name="Subtitle 2"/>
          <p:cNvSpPr>
            <a:spLocks noGrp="1"/>
          </p:cNvSpPr>
          <p:nvPr>
            <p:ph type="subTitle" idx="1"/>
          </p:nvPr>
        </p:nvSpPr>
        <p:spPr/>
        <p:txBody>
          <a:bodyPr vert="horz" lIns="91440" tIns="45720" rIns="91440" bIns="45720" rtlCol="0" anchor="t">
            <a:normAutofit fontScale="77500" lnSpcReduction="20000"/>
          </a:bodyPr>
          <a:lstStyle/>
          <a:p>
            <a:r>
              <a:rPr lang="en-GB"/>
              <a:t>Student Name: </a:t>
            </a:r>
            <a:r>
              <a:rPr lang="en-GB" err="1"/>
              <a:t>parveen</a:t>
            </a:r>
            <a:r>
              <a:rPr lang="en-GB"/>
              <a:t> iqbal</a:t>
            </a:r>
          </a:p>
          <a:p>
            <a:r>
              <a:rPr lang="en-GB"/>
              <a:t>Student ID: 2132796</a:t>
            </a:r>
            <a:endParaRPr lang="en-GB">
              <a:cs typeface="Times New Roman"/>
            </a:endParaRPr>
          </a:p>
          <a:p>
            <a:r>
              <a:rPr lang="en-GB">
                <a:cs typeface="Times New Roman"/>
              </a:rPr>
              <a:t>Lecturer: joanne davies </a:t>
            </a:r>
            <a:endParaRPr lang="en-GB"/>
          </a:p>
          <a:p>
            <a:r>
              <a:rPr lang="en-GB"/>
              <a:t>Component 1 – Debate Presentation and supporting paper</a:t>
            </a:r>
          </a:p>
        </p:txBody>
      </p:sp>
    </p:spTree>
    <p:extLst>
      <p:ext uri="{BB962C8B-B14F-4D97-AF65-F5344CB8AC3E}">
        <p14:creationId xmlns:p14="http://schemas.microsoft.com/office/powerpoint/2010/main" val="862753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1"/>
            <a:ext cx="10353761" cy="1013138"/>
          </a:xfrm>
        </p:spPr>
        <p:txBody>
          <a:bodyPr/>
          <a:lstStyle/>
          <a:p>
            <a:r>
              <a:rPr lang="en-GB"/>
              <a:t>Introduction </a:t>
            </a:r>
          </a:p>
        </p:txBody>
      </p:sp>
      <p:sp>
        <p:nvSpPr>
          <p:cNvPr id="3" name="Content Placeholder 2"/>
          <p:cNvSpPr>
            <a:spLocks noGrp="1"/>
          </p:cNvSpPr>
          <p:nvPr>
            <p:ph idx="1"/>
          </p:nvPr>
        </p:nvSpPr>
        <p:spPr/>
        <p:txBody>
          <a:bodyPr>
            <a:normAutofit fontScale="85000" lnSpcReduction="10000"/>
          </a:bodyPr>
          <a:lstStyle/>
          <a:p>
            <a:pPr algn="just">
              <a:lnSpc>
                <a:spcPct val="150000"/>
              </a:lnSpc>
              <a:buFont typeface="Wingdings" panose="05000000000000000000" pitchFamily="2" charset="2"/>
              <a:buChar char="Ø"/>
            </a:pPr>
            <a:r>
              <a:rPr lang="en-GB" b="1"/>
              <a:t>This is a group debate presentation and in this task, the author will critically evaluate the residential care topic with the context of “Remaining in your own home is best for everyone”.</a:t>
            </a:r>
          </a:p>
          <a:p>
            <a:pPr algn="just">
              <a:lnSpc>
                <a:spcPct val="150000"/>
              </a:lnSpc>
              <a:buFont typeface="Wingdings" panose="05000000000000000000" pitchFamily="2" charset="2"/>
              <a:buChar char="Ø"/>
            </a:pPr>
            <a:r>
              <a:rPr lang="en-GB" b="1"/>
              <a:t> Residential care is referred to as the services for people who are unable to live due to many factors like old age, disability, severe illness and so on (</a:t>
            </a:r>
            <a:r>
              <a:rPr lang="en-GB" b="1" err="1"/>
              <a:t>Maresova</a:t>
            </a:r>
            <a:r>
              <a:rPr lang="en-GB" b="1"/>
              <a:t> et al., 2019). This type of care offers a range of services like medical, nursing, accommodation, social and other services as well to live a better life. </a:t>
            </a:r>
          </a:p>
          <a:p>
            <a:pPr algn="just">
              <a:lnSpc>
                <a:spcPct val="150000"/>
              </a:lnSpc>
              <a:buFont typeface="Wingdings" panose="05000000000000000000" pitchFamily="2" charset="2"/>
              <a:buChar char="Ø"/>
            </a:pPr>
            <a:r>
              <a:rPr lang="en-US" b="1"/>
              <a:t>Domiciliary care is known as in-home care or personal care, where people can get assistance from their homes (Moriarty and </a:t>
            </a:r>
            <a:r>
              <a:rPr lang="en-US" b="1" err="1"/>
              <a:t>Manthorpe</a:t>
            </a:r>
            <a:r>
              <a:rPr lang="en-US" b="1"/>
              <a:t>, 2018). This type of care are including laundry and cleaning, home maintenance, and repair.</a:t>
            </a:r>
            <a:endParaRPr lang="en-GB" b="1"/>
          </a:p>
        </p:txBody>
      </p:sp>
    </p:spTree>
    <p:extLst>
      <p:ext uri="{BB962C8B-B14F-4D97-AF65-F5344CB8AC3E}">
        <p14:creationId xmlns:p14="http://schemas.microsoft.com/office/powerpoint/2010/main" val="2618213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3564-1C56-4037-AE83-5524CF4087AD}"/>
              </a:ext>
            </a:extLst>
          </p:cNvPr>
          <p:cNvSpPr>
            <a:spLocks noGrp="1"/>
          </p:cNvSpPr>
          <p:nvPr>
            <p:ph type="title"/>
          </p:nvPr>
        </p:nvSpPr>
        <p:spPr/>
        <p:txBody>
          <a:bodyPr/>
          <a:lstStyle/>
          <a:p>
            <a:r>
              <a:rPr lang="en-US"/>
              <a:t>End of Life Care</a:t>
            </a:r>
          </a:p>
        </p:txBody>
      </p:sp>
      <p:sp>
        <p:nvSpPr>
          <p:cNvPr id="3" name="Content Placeholder 2">
            <a:extLst>
              <a:ext uri="{FF2B5EF4-FFF2-40B4-BE49-F238E27FC236}">
                <a16:creationId xmlns:a16="http://schemas.microsoft.com/office/drawing/2014/main" id="{5CE39545-69FF-4652-9FA6-C3E46876B850}"/>
              </a:ext>
            </a:extLst>
          </p:cNvPr>
          <p:cNvSpPr>
            <a:spLocks noGrp="1"/>
          </p:cNvSpPr>
          <p:nvPr>
            <p:ph idx="1"/>
          </p:nvPr>
        </p:nvSpPr>
        <p:spPr/>
        <p:txBody>
          <a:bodyPr/>
          <a:lstStyle/>
          <a:p>
            <a:pPr>
              <a:buFont typeface="Wingdings" panose="05000000000000000000" pitchFamily="2" charset="2"/>
              <a:buChar char="Ø"/>
            </a:pPr>
            <a:r>
              <a:rPr lang="en-US"/>
              <a:t>End-of-life care presents the concepts of healthcare which is provided in the period of one individual's death (Darrell, 2017).  End-of-life care helps a person to cover care and proper support for their mental and physical needs.</a:t>
            </a:r>
          </a:p>
          <a:p>
            <a:pPr>
              <a:buFont typeface="Wingdings" panose="05000000000000000000" pitchFamily="2" charset="2"/>
              <a:buChar char="Ø"/>
            </a:pPr>
            <a:r>
              <a:rPr lang="en-US"/>
              <a:t>End-of-life care has several delivery systems and this delivery system is important for elderly people. These delivery services are home care, hospital service, care of the home, and health professionals (Darrell, 2017).</a:t>
            </a:r>
          </a:p>
          <a:p>
            <a:pPr>
              <a:buFont typeface="Wingdings" panose="05000000000000000000" pitchFamily="2" charset="2"/>
              <a:buChar char="Ø"/>
            </a:pPr>
            <a:r>
              <a:rPr lang="en-US"/>
              <a:t>End-of-life care delivery services can provide elder people with psychological support, care, and treatment from hospitals.</a:t>
            </a:r>
          </a:p>
        </p:txBody>
      </p:sp>
    </p:spTree>
    <p:extLst>
      <p:ext uri="{BB962C8B-B14F-4D97-AF65-F5344CB8AC3E}">
        <p14:creationId xmlns:p14="http://schemas.microsoft.com/office/powerpoint/2010/main" val="2730890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Available funding option for residential care in UK</a:t>
            </a:r>
          </a:p>
        </p:txBody>
      </p:sp>
      <p:sp>
        <p:nvSpPr>
          <p:cNvPr id="3" name="Content Placeholder 2"/>
          <p:cNvSpPr>
            <a:spLocks noGrp="1"/>
          </p:cNvSpPr>
          <p:nvPr>
            <p:ph idx="1"/>
          </p:nvPr>
        </p:nvSpPr>
        <p:spPr>
          <a:xfrm>
            <a:off x="913795" y="2096064"/>
            <a:ext cx="4641185" cy="3695136"/>
          </a:xfrm>
        </p:spPr>
        <p:txBody>
          <a:bodyPr/>
          <a:lstStyle/>
          <a:p>
            <a:r>
              <a:rPr lang="en-GB" b="1"/>
              <a:t>Local authority fund</a:t>
            </a:r>
          </a:p>
          <a:p>
            <a:r>
              <a:rPr lang="en-GB" b="1"/>
              <a:t>Disability benefits</a:t>
            </a:r>
          </a:p>
          <a:p>
            <a:r>
              <a:rPr lang="en-GB" b="1"/>
              <a:t>Self fund </a:t>
            </a:r>
          </a:p>
          <a:p>
            <a:r>
              <a:rPr lang="en-GB" b="1"/>
              <a:t>Annuities and insurance (</a:t>
            </a:r>
            <a:r>
              <a:rPr lang="en-GB" b="1" err="1"/>
              <a:t>Wettstein</a:t>
            </a:r>
            <a:r>
              <a:rPr lang="en-GB" b="1"/>
              <a:t> et al., 2021)</a:t>
            </a:r>
          </a:p>
          <a:p>
            <a:r>
              <a:rPr lang="en-GB" b="1"/>
              <a:t>NHS</a:t>
            </a:r>
          </a:p>
          <a:p>
            <a:r>
              <a:rPr lang="en-GB" b="1"/>
              <a:t>Charity </a:t>
            </a:r>
          </a:p>
        </p:txBody>
      </p:sp>
      <p:pic>
        <p:nvPicPr>
          <p:cNvPr id="2050" name="Picture 2" descr="National Health Service (NHS) | Britannic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5020" y="2096064"/>
            <a:ext cx="5392536" cy="33674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034573" y="5463540"/>
            <a:ext cx="2249334" cy="369332"/>
          </a:xfrm>
          <a:prstGeom prst="rect">
            <a:avLst/>
          </a:prstGeom>
        </p:spPr>
        <p:txBody>
          <a:bodyPr wrap="none">
            <a:spAutoFit/>
          </a:bodyPr>
          <a:lstStyle/>
          <a:p>
            <a:pPr algn="just"/>
            <a:r>
              <a:rPr lang="en-GB" b="1"/>
              <a:t>(</a:t>
            </a:r>
            <a:r>
              <a:rPr lang="en-GB" b="1" err="1"/>
              <a:t>Nadash</a:t>
            </a:r>
            <a:r>
              <a:rPr lang="en-GB" b="1"/>
              <a:t> et al., 2018).</a:t>
            </a:r>
          </a:p>
        </p:txBody>
      </p:sp>
    </p:spTree>
    <p:extLst>
      <p:ext uri="{BB962C8B-B14F-4D97-AF65-F5344CB8AC3E}">
        <p14:creationId xmlns:p14="http://schemas.microsoft.com/office/powerpoint/2010/main" val="287481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Funding options for care among other countries</a:t>
            </a:r>
          </a:p>
        </p:txBody>
      </p:sp>
      <p:sp>
        <p:nvSpPr>
          <p:cNvPr id="3" name="Content Placeholder 2"/>
          <p:cNvSpPr>
            <a:spLocks noGrp="1"/>
          </p:cNvSpPr>
          <p:nvPr>
            <p:ph idx="1"/>
          </p:nvPr>
        </p:nvSpPr>
        <p:spPr>
          <a:xfrm>
            <a:off x="913795" y="2096064"/>
            <a:ext cx="6607145" cy="3695136"/>
          </a:xfrm>
        </p:spPr>
        <p:txBody>
          <a:bodyPr/>
          <a:lstStyle/>
          <a:p>
            <a:pPr algn="just"/>
            <a:r>
              <a:rPr lang="en-GB" b="1"/>
              <a:t>Medicaid, Medicare, and private insurance are the primary funding options in the USA.</a:t>
            </a:r>
          </a:p>
          <a:p>
            <a:pPr algn="just"/>
            <a:r>
              <a:rPr lang="en-GB" b="1"/>
              <a:t>Germany government allow mainly two types of funding options for care for example long-term social and care insurance (</a:t>
            </a:r>
            <a:r>
              <a:rPr lang="en-GB" b="1" err="1"/>
              <a:t>Nadash</a:t>
            </a:r>
            <a:r>
              <a:rPr lang="en-GB" b="1"/>
              <a:t> et al., 2018).</a:t>
            </a:r>
          </a:p>
          <a:p>
            <a:pPr algn="just"/>
            <a:r>
              <a:rPr lang="en-GB" b="1"/>
              <a:t>Japan also support long-term care coverage funding options for care.</a:t>
            </a:r>
          </a:p>
          <a:p>
            <a:pPr algn="just"/>
            <a:endParaRPr lang="en-GB"/>
          </a:p>
        </p:txBody>
      </p:sp>
      <p:pic>
        <p:nvPicPr>
          <p:cNvPr id="4" name="Picture 3"/>
          <p:cNvPicPr>
            <a:picLocks noChangeAspect="1"/>
          </p:cNvPicPr>
          <p:nvPr/>
        </p:nvPicPr>
        <p:blipFill>
          <a:blip r:embed="rId2"/>
          <a:stretch>
            <a:fillRect/>
          </a:stretch>
        </p:blipFill>
        <p:spPr>
          <a:xfrm>
            <a:off x="7727324" y="2096064"/>
            <a:ext cx="3991927" cy="3116139"/>
          </a:xfrm>
          <a:prstGeom prst="rect">
            <a:avLst/>
          </a:prstGeom>
        </p:spPr>
      </p:pic>
      <p:sp>
        <p:nvSpPr>
          <p:cNvPr id="6" name="Rectangle 5">
            <a:extLst>
              <a:ext uri="{FF2B5EF4-FFF2-40B4-BE49-F238E27FC236}">
                <a16:creationId xmlns:a16="http://schemas.microsoft.com/office/drawing/2014/main" id="{E651F6CB-A240-452E-9F50-2710527F945E}"/>
              </a:ext>
            </a:extLst>
          </p:cNvPr>
          <p:cNvSpPr/>
          <p:nvPr/>
        </p:nvSpPr>
        <p:spPr>
          <a:xfrm>
            <a:off x="8484807" y="5591145"/>
            <a:ext cx="2191626" cy="369332"/>
          </a:xfrm>
          <a:prstGeom prst="rect">
            <a:avLst/>
          </a:prstGeom>
        </p:spPr>
        <p:txBody>
          <a:bodyPr wrap="none">
            <a:spAutoFit/>
          </a:bodyPr>
          <a:lstStyle/>
          <a:p>
            <a:r>
              <a:rPr lang="en-GB" b="1">
                <a:solidFill>
                  <a:prstClr val="white"/>
                </a:solidFill>
                <a:effectLst>
                  <a:outerShdw blurRad="50800" dist="38100" dir="2700000" algn="tl" rotWithShape="0">
                    <a:srgbClr val="000000">
                      <a:alpha val="48000"/>
                    </a:srgbClr>
                  </a:outerShdw>
                </a:effectLst>
              </a:rPr>
              <a:t>(</a:t>
            </a:r>
            <a:r>
              <a:rPr lang="en-GB" b="1" err="1">
                <a:solidFill>
                  <a:prstClr val="white"/>
                </a:solidFill>
                <a:effectLst>
                  <a:outerShdw blurRad="50800" dist="38100" dir="2700000" algn="tl" rotWithShape="0">
                    <a:srgbClr val="000000">
                      <a:alpha val="48000"/>
                    </a:srgbClr>
                  </a:outerShdw>
                </a:effectLst>
              </a:rPr>
              <a:t>Nadash</a:t>
            </a:r>
            <a:r>
              <a:rPr lang="en-GB" b="1">
                <a:solidFill>
                  <a:prstClr val="white"/>
                </a:solidFill>
                <a:effectLst>
                  <a:outerShdw blurRad="50800" dist="38100" dir="2700000" algn="tl" rotWithShape="0">
                    <a:srgbClr val="000000">
                      <a:alpha val="48000"/>
                    </a:srgbClr>
                  </a:outerShdw>
                </a:effectLst>
              </a:rPr>
              <a:t> et al., 2018)</a:t>
            </a:r>
            <a:endParaRPr lang="en-US"/>
          </a:p>
        </p:txBody>
      </p:sp>
    </p:spTree>
    <p:extLst>
      <p:ext uri="{BB962C8B-B14F-4D97-AF65-F5344CB8AC3E}">
        <p14:creationId xmlns:p14="http://schemas.microsoft.com/office/powerpoint/2010/main" val="1434885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79552-63BF-418A-AF98-668CE20B9422}"/>
              </a:ext>
            </a:extLst>
          </p:cNvPr>
          <p:cNvSpPr>
            <a:spLocks noGrp="1"/>
          </p:cNvSpPr>
          <p:nvPr>
            <p:ph type="title"/>
          </p:nvPr>
        </p:nvSpPr>
        <p:spPr/>
        <p:txBody>
          <a:bodyPr/>
          <a:lstStyle/>
          <a:p>
            <a:r>
              <a:rPr lang="en-US"/>
              <a:t>Gap Between need and availability End of life care</a:t>
            </a:r>
          </a:p>
        </p:txBody>
      </p:sp>
      <p:sp>
        <p:nvSpPr>
          <p:cNvPr id="3" name="Content Placeholder 2">
            <a:extLst>
              <a:ext uri="{FF2B5EF4-FFF2-40B4-BE49-F238E27FC236}">
                <a16:creationId xmlns:a16="http://schemas.microsoft.com/office/drawing/2014/main" id="{5C51B4E7-2B2B-4DC4-A815-69C8AD1BC496}"/>
              </a:ext>
            </a:extLst>
          </p:cNvPr>
          <p:cNvSpPr>
            <a:spLocks noGrp="1"/>
          </p:cNvSpPr>
          <p:nvPr>
            <p:ph idx="1"/>
          </p:nvPr>
        </p:nvSpPr>
        <p:spPr/>
        <p:txBody>
          <a:bodyPr/>
          <a:lstStyle/>
          <a:p>
            <a:pPr marL="0" indent="0">
              <a:buNone/>
            </a:pPr>
            <a:r>
              <a:rPr lang="en-US"/>
              <a:t>Elderly people needs to follow some areas for understanding gap between need and availability end of  life care.</a:t>
            </a:r>
          </a:p>
          <a:p>
            <a:pPr marL="0" indent="0">
              <a:buNone/>
            </a:pPr>
            <a:endParaRPr lang="en-US"/>
          </a:p>
        </p:txBody>
      </p:sp>
      <p:sp>
        <p:nvSpPr>
          <p:cNvPr id="4" name="Arrow: Down 3">
            <a:extLst>
              <a:ext uri="{FF2B5EF4-FFF2-40B4-BE49-F238E27FC236}">
                <a16:creationId xmlns:a16="http://schemas.microsoft.com/office/drawing/2014/main" id="{A754F016-1E18-48AD-9014-DC6A5DEDCDCA}"/>
              </a:ext>
            </a:extLst>
          </p:cNvPr>
          <p:cNvSpPr/>
          <p:nvPr/>
        </p:nvSpPr>
        <p:spPr>
          <a:xfrm>
            <a:off x="5781868" y="3345797"/>
            <a:ext cx="236376" cy="57849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0148F89-860D-43E0-B419-EBFB25C759A1}"/>
              </a:ext>
            </a:extLst>
          </p:cNvPr>
          <p:cNvSpPr txBox="1"/>
          <p:nvPr/>
        </p:nvSpPr>
        <p:spPr>
          <a:xfrm>
            <a:off x="3749349" y="2996280"/>
            <a:ext cx="4301413"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a:t>To prevent social isolation and being alone </a:t>
            </a:r>
          </a:p>
        </p:txBody>
      </p:sp>
      <p:sp>
        <p:nvSpPr>
          <p:cNvPr id="6" name="TextBox 5">
            <a:extLst>
              <a:ext uri="{FF2B5EF4-FFF2-40B4-BE49-F238E27FC236}">
                <a16:creationId xmlns:a16="http://schemas.microsoft.com/office/drawing/2014/main" id="{7A5853AF-1E47-4AA3-8108-69A2E9E69EC5}"/>
              </a:ext>
            </a:extLst>
          </p:cNvPr>
          <p:cNvSpPr txBox="1"/>
          <p:nvPr/>
        </p:nvSpPr>
        <p:spPr>
          <a:xfrm>
            <a:off x="2817845" y="3909918"/>
            <a:ext cx="6941975"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a:t>To promote physical activity including reduce stress, improve balance</a:t>
            </a:r>
          </a:p>
        </p:txBody>
      </p:sp>
      <p:sp>
        <p:nvSpPr>
          <p:cNvPr id="7" name="Arrow: Down 6">
            <a:extLst>
              <a:ext uri="{FF2B5EF4-FFF2-40B4-BE49-F238E27FC236}">
                <a16:creationId xmlns:a16="http://schemas.microsoft.com/office/drawing/2014/main" id="{9037A30D-7338-4826-BF28-A6E42D4CB010}"/>
              </a:ext>
            </a:extLst>
          </p:cNvPr>
          <p:cNvSpPr/>
          <p:nvPr/>
        </p:nvSpPr>
        <p:spPr>
          <a:xfrm>
            <a:off x="5781868" y="4279621"/>
            <a:ext cx="236376" cy="57849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E46F035-A31F-4EB1-BD83-5B1C3367617E}"/>
              </a:ext>
            </a:extLst>
          </p:cNvPr>
          <p:cNvSpPr txBox="1"/>
          <p:nvPr/>
        </p:nvSpPr>
        <p:spPr>
          <a:xfrm>
            <a:off x="4379166" y="4864510"/>
            <a:ext cx="3278156"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a:t>To manage chronic conditions</a:t>
            </a:r>
          </a:p>
        </p:txBody>
      </p:sp>
      <p:sp>
        <p:nvSpPr>
          <p:cNvPr id="10" name="TextBox 9">
            <a:extLst>
              <a:ext uri="{FF2B5EF4-FFF2-40B4-BE49-F238E27FC236}">
                <a16:creationId xmlns:a16="http://schemas.microsoft.com/office/drawing/2014/main" id="{BA723456-8D64-4AFE-865A-863780296B80}"/>
              </a:ext>
            </a:extLst>
          </p:cNvPr>
          <p:cNvSpPr txBox="1"/>
          <p:nvPr/>
        </p:nvSpPr>
        <p:spPr>
          <a:xfrm>
            <a:off x="5320003" y="5821497"/>
            <a:ext cx="1551993" cy="369332"/>
          </a:xfrm>
          <a:prstGeom prst="rect">
            <a:avLst/>
          </a:prstGeom>
          <a:noFill/>
        </p:spPr>
        <p:txBody>
          <a:bodyPr wrap="square" rtlCol="0">
            <a:spAutoFit/>
          </a:bodyPr>
          <a:lstStyle/>
          <a:p>
            <a:r>
              <a:rPr lang="en-US"/>
              <a:t>(Self-made)</a:t>
            </a:r>
          </a:p>
        </p:txBody>
      </p:sp>
    </p:spTree>
    <p:extLst>
      <p:ext uri="{BB962C8B-B14F-4D97-AF65-F5344CB8AC3E}">
        <p14:creationId xmlns:p14="http://schemas.microsoft.com/office/powerpoint/2010/main" val="2911650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3B011-F010-4658-B357-21AAE06C0145}"/>
              </a:ext>
            </a:extLst>
          </p:cNvPr>
          <p:cNvSpPr>
            <a:spLocks noGrp="1"/>
          </p:cNvSpPr>
          <p:nvPr>
            <p:ph type="title"/>
          </p:nvPr>
        </p:nvSpPr>
        <p:spPr/>
        <p:txBody>
          <a:bodyPr/>
          <a:lstStyle/>
          <a:p>
            <a:r>
              <a:rPr lang="en-US"/>
              <a:t>Planning For end of life</a:t>
            </a:r>
          </a:p>
        </p:txBody>
      </p:sp>
      <p:sp>
        <p:nvSpPr>
          <p:cNvPr id="3" name="Content Placeholder 2">
            <a:extLst>
              <a:ext uri="{FF2B5EF4-FFF2-40B4-BE49-F238E27FC236}">
                <a16:creationId xmlns:a16="http://schemas.microsoft.com/office/drawing/2014/main" id="{96CB0CA8-CCD5-4680-AD6A-C756DA8E6918}"/>
              </a:ext>
            </a:extLst>
          </p:cNvPr>
          <p:cNvSpPr>
            <a:spLocks noGrp="1"/>
          </p:cNvSpPr>
          <p:nvPr>
            <p:ph idx="1"/>
          </p:nvPr>
        </p:nvSpPr>
        <p:spPr/>
        <p:txBody>
          <a:bodyPr/>
          <a:lstStyle/>
          <a:p>
            <a:pPr marL="0" indent="0">
              <a:buNone/>
            </a:pPr>
            <a:r>
              <a:rPr lang="en-US"/>
              <a:t>Two types of components are most effective for planning end of life care and these are:</a:t>
            </a:r>
          </a:p>
          <a:p>
            <a:pPr marL="0" indent="0" algn="just">
              <a:buNone/>
            </a:pPr>
            <a:endParaRPr lang="en-US"/>
          </a:p>
        </p:txBody>
      </p:sp>
      <p:sp>
        <p:nvSpPr>
          <p:cNvPr id="8" name="TextBox 7">
            <a:extLst>
              <a:ext uri="{FF2B5EF4-FFF2-40B4-BE49-F238E27FC236}">
                <a16:creationId xmlns:a16="http://schemas.microsoft.com/office/drawing/2014/main" id="{DFD25AAD-1409-459C-B15D-9A806303AA6B}"/>
              </a:ext>
            </a:extLst>
          </p:cNvPr>
          <p:cNvSpPr txBox="1"/>
          <p:nvPr/>
        </p:nvSpPr>
        <p:spPr>
          <a:xfrm>
            <a:off x="1370282" y="4194701"/>
            <a:ext cx="8837408"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US"/>
              <a:t>DNR: This type of planning needs to take all types of medical care and records for elder people. It is important for better communication with elder people and healthcare providers.</a:t>
            </a:r>
          </a:p>
        </p:txBody>
      </p:sp>
      <p:sp>
        <p:nvSpPr>
          <p:cNvPr id="9" name="TextBox 8">
            <a:extLst>
              <a:ext uri="{FF2B5EF4-FFF2-40B4-BE49-F238E27FC236}">
                <a16:creationId xmlns:a16="http://schemas.microsoft.com/office/drawing/2014/main" id="{9B3D90B7-5589-4F62-8D16-45E190D523A5}"/>
              </a:ext>
            </a:extLst>
          </p:cNvPr>
          <p:cNvSpPr txBox="1"/>
          <p:nvPr/>
        </p:nvSpPr>
        <p:spPr>
          <a:xfrm>
            <a:off x="1216986" y="3244334"/>
            <a:ext cx="91440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a:t>Living Will: It provides natural death and treatment and it is an opportunity for end of life care.</a:t>
            </a:r>
          </a:p>
        </p:txBody>
      </p:sp>
      <p:sp>
        <p:nvSpPr>
          <p:cNvPr id="11" name="Arrow: Down 10">
            <a:extLst>
              <a:ext uri="{FF2B5EF4-FFF2-40B4-BE49-F238E27FC236}">
                <a16:creationId xmlns:a16="http://schemas.microsoft.com/office/drawing/2014/main" id="{7FF7B553-6734-4B48-8DDE-25D61F9A9681}"/>
              </a:ext>
            </a:extLst>
          </p:cNvPr>
          <p:cNvSpPr/>
          <p:nvPr/>
        </p:nvSpPr>
        <p:spPr>
          <a:xfrm>
            <a:off x="5479019" y="3620466"/>
            <a:ext cx="325095" cy="5742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A2F5CE03-EA97-4DE1-BC78-1D869686CE3E}"/>
              </a:ext>
            </a:extLst>
          </p:cNvPr>
          <p:cNvSpPr txBox="1"/>
          <p:nvPr/>
        </p:nvSpPr>
        <p:spPr>
          <a:xfrm>
            <a:off x="5129939" y="5377912"/>
            <a:ext cx="1526583" cy="369332"/>
          </a:xfrm>
          <a:prstGeom prst="rect">
            <a:avLst/>
          </a:prstGeom>
          <a:noFill/>
        </p:spPr>
        <p:txBody>
          <a:bodyPr wrap="square" rtlCol="0">
            <a:spAutoFit/>
          </a:bodyPr>
          <a:lstStyle/>
          <a:p>
            <a:r>
              <a:rPr lang="en-US"/>
              <a:t>  (Self-made)</a:t>
            </a:r>
          </a:p>
        </p:txBody>
      </p:sp>
    </p:spTree>
    <p:extLst>
      <p:ext uri="{BB962C8B-B14F-4D97-AF65-F5344CB8AC3E}">
        <p14:creationId xmlns:p14="http://schemas.microsoft.com/office/powerpoint/2010/main" val="3254038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Residential care and domiciliary care</a:t>
            </a:r>
          </a:p>
        </p:txBody>
      </p:sp>
      <p:sp>
        <p:nvSpPr>
          <p:cNvPr id="3" name="Content Placeholder 2"/>
          <p:cNvSpPr>
            <a:spLocks noGrp="1"/>
          </p:cNvSpPr>
          <p:nvPr>
            <p:ph idx="1"/>
          </p:nvPr>
        </p:nvSpPr>
        <p:spPr>
          <a:xfrm>
            <a:off x="913795" y="2096064"/>
            <a:ext cx="6287105" cy="2457275"/>
          </a:xfrm>
        </p:spPr>
        <p:txBody>
          <a:bodyPr>
            <a:normAutofit fontScale="85000" lnSpcReduction="10000"/>
          </a:bodyPr>
          <a:lstStyle/>
          <a:p>
            <a:r>
              <a:rPr lang="en-GB" b="1"/>
              <a:t>Residential care is one of the best types of care and services for people who are unable to live independently (WHO, 2020).</a:t>
            </a:r>
          </a:p>
          <a:p>
            <a:r>
              <a:rPr lang="en-GB" b="1"/>
              <a:t>It provides a range of services like medical, personal care, social services, accommodation and the best living environment.</a:t>
            </a:r>
          </a:p>
          <a:p>
            <a:r>
              <a:rPr lang="en-GB" b="1"/>
              <a:t>Recreational program is also offered by the residential care (Keeler et al., 2015).</a:t>
            </a:r>
          </a:p>
        </p:txBody>
      </p:sp>
      <p:pic>
        <p:nvPicPr>
          <p:cNvPr id="1026" name="Picture 2" descr="Residential Care Home: An Alternative to Assisted Living – DailyCar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0900" y="2096063"/>
            <a:ext cx="4625340" cy="318459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73E81D2-85DE-4B47-8E1B-29C3EACD816D}"/>
              </a:ext>
            </a:extLst>
          </p:cNvPr>
          <p:cNvSpPr/>
          <p:nvPr/>
        </p:nvSpPr>
        <p:spPr>
          <a:xfrm>
            <a:off x="913795" y="4713482"/>
            <a:ext cx="6096000" cy="923330"/>
          </a:xfrm>
          <a:prstGeom prst="rect">
            <a:avLst/>
          </a:prstGeom>
        </p:spPr>
        <p:txBody>
          <a:bodyPr>
            <a:spAutoFit/>
          </a:bodyPr>
          <a:lstStyle/>
          <a:p>
            <a:pPr marL="285750" indent="-285750">
              <a:buFont typeface="Arial" panose="020B0604020202020204" pitchFamily="34" charset="0"/>
              <a:buChar char="•"/>
            </a:pPr>
            <a:r>
              <a:rPr lang="en-US" b="1"/>
              <a:t>Domiciliary care : Domiciliary care is </a:t>
            </a:r>
            <a:r>
              <a:rPr lang="en-US" b="1" err="1"/>
              <a:t>recognised</a:t>
            </a:r>
            <a:r>
              <a:rPr lang="en-US" b="1"/>
              <a:t> as home care and this type of care services are provided by a person's own home (Moriarty and </a:t>
            </a:r>
            <a:r>
              <a:rPr lang="en-US" b="1" err="1"/>
              <a:t>Manthorpe</a:t>
            </a:r>
            <a:r>
              <a:rPr lang="en-US" b="1"/>
              <a:t>, 2018). </a:t>
            </a:r>
          </a:p>
        </p:txBody>
      </p:sp>
    </p:spTree>
    <p:extLst>
      <p:ext uri="{BB962C8B-B14F-4D97-AF65-F5344CB8AC3E}">
        <p14:creationId xmlns:p14="http://schemas.microsoft.com/office/powerpoint/2010/main" val="1266402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Residential care and Domiciliary care relationship with end of life care and palliative care</a:t>
            </a:r>
          </a:p>
        </p:txBody>
      </p:sp>
      <p:sp>
        <p:nvSpPr>
          <p:cNvPr id="3" name="Content Placeholder 2"/>
          <p:cNvSpPr>
            <a:spLocks noGrp="1"/>
          </p:cNvSpPr>
          <p:nvPr>
            <p:ph idx="1"/>
          </p:nvPr>
        </p:nvSpPr>
        <p:spPr>
          <a:xfrm>
            <a:off x="1073815" y="2438964"/>
            <a:ext cx="5669885" cy="3695136"/>
          </a:xfrm>
        </p:spPr>
        <p:txBody>
          <a:bodyPr/>
          <a:lstStyle/>
          <a:p>
            <a:r>
              <a:rPr lang="en-GB" b="1">
                <a:effectLst/>
              </a:rPr>
              <a:t>End-of-life care is a type of care at the end of life.</a:t>
            </a:r>
          </a:p>
          <a:p>
            <a:r>
              <a:rPr lang="en-GB" b="1">
                <a:effectLst/>
              </a:rPr>
              <a:t>Palliative care is provided when a person knows about the terminal illness this care is offered in residential care (</a:t>
            </a:r>
            <a:r>
              <a:rPr lang="en-GB" b="1" err="1">
                <a:effectLst/>
              </a:rPr>
              <a:t>Sarmento</a:t>
            </a:r>
            <a:r>
              <a:rPr lang="en-GB" b="1">
                <a:effectLst/>
              </a:rPr>
              <a:t> et al., 2017).</a:t>
            </a:r>
          </a:p>
          <a:p>
            <a:r>
              <a:rPr lang="en-GB" b="1">
                <a:effectLst/>
              </a:rPr>
              <a:t>End-of-life care are very critical to provide in residential care.</a:t>
            </a:r>
          </a:p>
        </p:txBody>
      </p:sp>
      <p:pic>
        <p:nvPicPr>
          <p:cNvPr id="3074" name="Picture 2" descr="Palliative ca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6581" y="2438964"/>
            <a:ext cx="3749040" cy="281693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609075" y="5255895"/>
            <a:ext cx="2384051" cy="369332"/>
          </a:xfrm>
          <a:prstGeom prst="rect">
            <a:avLst/>
          </a:prstGeom>
        </p:spPr>
        <p:txBody>
          <a:bodyPr wrap="none">
            <a:spAutoFit/>
          </a:bodyPr>
          <a:lstStyle/>
          <a:p>
            <a:r>
              <a:rPr lang="en-GB" b="1"/>
              <a:t>(</a:t>
            </a:r>
            <a:r>
              <a:rPr lang="en-GB" b="1" err="1"/>
              <a:t>Wettstein</a:t>
            </a:r>
            <a:r>
              <a:rPr lang="en-GB" b="1"/>
              <a:t> et al., 2021)</a:t>
            </a:r>
            <a:endParaRPr lang="en-GB"/>
          </a:p>
        </p:txBody>
      </p:sp>
    </p:spTree>
    <p:extLst>
      <p:ext uri="{BB962C8B-B14F-4D97-AF65-F5344CB8AC3E}">
        <p14:creationId xmlns:p14="http://schemas.microsoft.com/office/powerpoint/2010/main" val="2461689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How and where  are palliative and end of life care services provided</a:t>
            </a:r>
          </a:p>
        </p:txBody>
      </p:sp>
      <p:sp>
        <p:nvSpPr>
          <p:cNvPr id="3" name="Content Placeholder 2"/>
          <p:cNvSpPr>
            <a:spLocks noGrp="1"/>
          </p:cNvSpPr>
          <p:nvPr>
            <p:ph idx="1"/>
          </p:nvPr>
        </p:nvSpPr>
        <p:spPr>
          <a:xfrm>
            <a:off x="913795" y="2096064"/>
            <a:ext cx="5967065" cy="3695136"/>
          </a:xfrm>
        </p:spPr>
        <p:txBody>
          <a:bodyPr/>
          <a:lstStyle/>
          <a:p>
            <a:r>
              <a:rPr lang="en-GB"/>
              <a:t>•</a:t>
            </a:r>
            <a:r>
              <a:rPr lang="en-GB" b="1"/>
              <a:t>Residential care and domiciliary care can be provided with some sort of palliative care to improve the illness of old patients.</a:t>
            </a:r>
          </a:p>
          <a:p>
            <a:r>
              <a:rPr lang="en-GB" b="1"/>
              <a:t> End-of-life care is a tertiary or specialized type of health services provided only in special centres.</a:t>
            </a:r>
          </a:p>
          <a:p>
            <a:r>
              <a:rPr lang="en-GB" b="1"/>
              <a:t>In terms of palliative care it can be provided in residential care through symptom relief treatment and other supportive treatment.</a:t>
            </a:r>
          </a:p>
        </p:txBody>
      </p:sp>
      <p:pic>
        <p:nvPicPr>
          <p:cNvPr id="4098" name="Picture 2" descr="End Of Life Care Planning | Melodia Care Hospi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0860" y="2263139"/>
            <a:ext cx="4755485" cy="28575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720516" y="5263192"/>
            <a:ext cx="1563248" cy="369332"/>
          </a:xfrm>
          <a:prstGeom prst="rect">
            <a:avLst/>
          </a:prstGeom>
        </p:spPr>
        <p:txBody>
          <a:bodyPr wrap="none">
            <a:spAutoFit/>
          </a:bodyPr>
          <a:lstStyle/>
          <a:p>
            <a:r>
              <a:rPr lang="en-GB" b="1"/>
              <a:t>(WHO, 2020).</a:t>
            </a:r>
          </a:p>
        </p:txBody>
      </p:sp>
    </p:spTree>
    <p:extLst>
      <p:ext uri="{BB962C8B-B14F-4D97-AF65-F5344CB8AC3E}">
        <p14:creationId xmlns:p14="http://schemas.microsoft.com/office/powerpoint/2010/main" val="67698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Policy, legislation, and theories related to older people health care</a:t>
            </a:r>
          </a:p>
        </p:txBody>
      </p:sp>
      <p:sp>
        <p:nvSpPr>
          <p:cNvPr id="3" name="Content Placeholder 2"/>
          <p:cNvSpPr>
            <a:spLocks noGrp="1"/>
          </p:cNvSpPr>
          <p:nvPr>
            <p:ph idx="1"/>
          </p:nvPr>
        </p:nvSpPr>
        <p:spPr>
          <a:xfrm>
            <a:off x="913795" y="2096064"/>
            <a:ext cx="6035645" cy="3695136"/>
          </a:xfrm>
        </p:spPr>
        <p:txBody>
          <a:bodyPr>
            <a:normAutofit fontScale="92500"/>
          </a:bodyPr>
          <a:lstStyle/>
          <a:p>
            <a:r>
              <a:rPr lang="en-GB"/>
              <a:t>• The Human rights act 1998, health and Social Care Act 2008, and Care Act 2014  are the core legislations that help to ensure health care for older people.</a:t>
            </a:r>
          </a:p>
          <a:p>
            <a:r>
              <a:rPr lang="en-GB"/>
              <a:t>NHS end-of-life care strategy (2008) and Living well for longer strong policies that ensure residential and domiciliary health care for older people.</a:t>
            </a:r>
          </a:p>
          <a:p>
            <a:r>
              <a:rPr lang="en-GB"/>
              <a:t>Activity theory and disengagement theory are also related and used in residential care and domiciliary care to improve the health of older people (</a:t>
            </a:r>
            <a:r>
              <a:rPr lang="en-GB" err="1"/>
              <a:t>Pintu</a:t>
            </a:r>
            <a:r>
              <a:rPr lang="en-GB"/>
              <a:t> and </a:t>
            </a:r>
            <a:r>
              <a:rPr lang="en-GB" err="1"/>
              <a:t>Neri</a:t>
            </a:r>
            <a:r>
              <a:rPr lang="en-GB"/>
              <a:t>, 2017).</a:t>
            </a:r>
          </a:p>
        </p:txBody>
      </p:sp>
      <p:pic>
        <p:nvPicPr>
          <p:cNvPr id="6146" name="Picture 2" descr="Disengagement Theory | SpringerLi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9440" y="2019864"/>
            <a:ext cx="4919980" cy="358083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30181" y="5684643"/>
            <a:ext cx="2155398" cy="369332"/>
          </a:xfrm>
          <a:prstGeom prst="rect">
            <a:avLst/>
          </a:prstGeom>
        </p:spPr>
        <p:txBody>
          <a:bodyPr wrap="none">
            <a:spAutoFit/>
          </a:bodyPr>
          <a:lstStyle/>
          <a:p>
            <a:r>
              <a:rPr lang="en-GB" b="1"/>
              <a:t>(Keeler et al., 2015).</a:t>
            </a:r>
          </a:p>
        </p:txBody>
      </p:sp>
    </p:spTree>
    <p:extLst>
      <p:ext uri="{BB962C8B-B14F-4D97-AF65-F5344CB8AC3E}">
        <p14:creationId xmlns:p14="http://schemas.microsoft.com/office/powerpoint/2010/main" val="997302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94826-7BE5-4524-83AC-DCAC1FC45E63}"/>
              </a:ext>
            </a:extLst>
          </p:cNvPr>
          <p:cNvSpPr>
            <a:spLocks noGrp="1"/>
          </p:cNvSpPr>
          <p:nvPr>
            <p:ph type="title"/>
          </p:nvPr>
        </p:nvSpPr>
        <p:spPr/>
        <p:txBody>
          <a:bodyPr/>
          <a:lstStyle/>
          <a:p>
            <a:r>
              <a:rPr lang="en-US"/>
              <a:t>Pros and Cons of Domiciliary care</a:t>
            </a:r>
          </a:p>
        </p:txBody>
      </p:sp>
      <p:sp>
        <p:nvSpPr>
          <p:cNvPr id="3" name="Content Placeholder 2">
            <a:extLst>
              <a:ext uri="{FF2B5EF4-FFF2-40B4-BE49-F238E27FC236}">
                <a16:creationId xmlns:a16="http://schemas.microsoft.com/office/drawing/2014/main" id="{1E77FD36-B168-4D22-BA3D-9B174E5762D0}"/>
              </a:ext>
            </a:extLst>
          </p:cNvPr>
          <p:cNvSpPr>
            <a:spLocks noGrp="1"/>
          </p:cNvSpPr>
          <p:nvPr>
            <p:ph idx="1"/>
          </p:nvPr>
        </p:nvSpPr>
        <p:spPr/>
        <p:txBody>
          <a:bodyPr/>
          <a:lstStyle/>
          <a:p>
            <a:r>
              <a:rPr lang="en-US"/>
              <a:t>Benefits: Domiciliary care is indispensable for encouraging freedom, refining the quality of life, and preserving the dignity of persons who need funding ( Age UK, 2023). It also assistances to lessen the burden on healthcare services by provided that care in a more calm and familiar environment.</a:t>
            </a:r>
          </a:p>
          <a:p>
            <a:r>
              <a:rPr lang="en-US"/>
              <a:t>Disadvantages: Domiciliary care is not accessible, shortage of caregivers, limited isolation process, and this care never ensures safety.</a:t>
            </a:r>
          </a:p>
          <a:p>
            <a:pPr marL="0" indent="0">
              <a:buNone/>
            </a:pPr>
            <a:endParaRPr lang="en-US"/>
          </a:p>
        </p:txBody>
      </p:sp>
    </p:spTree>
    <p:extLst>
      <p:ext uri="{BB962C8B-B14F-4D97-AF65-F5344CB8AC3E}">
        <p14:creationId xmlns:p14="http://schemas.microsoft.com/office/powerpoint/2010/main" val="3920912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Pros and cons of residential care</a:t>
            </a:r>
          </a:p>
        </p:txBody>
      </p:sp>
      <p:sp>
        <p:nvSpPr>
          <p:cNvPr id="3" name="Content Placeholder 2"/>
          <p:cNvSpPr>
            <a:spLocks noGrp="1"/>
          </p:cNvSpPr>
          <p:nvPr>
            <p:ph idx="1"/>
          </p:nvPr>
        </p:nvSpPr>
        <p:spPr>
          <a:xfrm>
            <a:off x="913795" y="2096064"/>
            <a:ext cx="6447125" cy="3695136"/>
          </a:xfrm>
        </p:spPr>
        <p:txBody>
          <a:bodyPr>
            <a:normAutofit fontScale="92500" lnSpcReduction="10000"/>
          </a:bodyPr>
          <a:lstStyle/>
          <a:p>
            <a:pPr algn="just"/>
            <a:r>
              <a:rPr lang="en-GB" b="1"/>
              <a:t>A supportive community environment, healthy accommodation services, 24-hour supportive health care, access to activities, and a supportive environment are the main pros of residential health care.</a:t>
            </a:r>
          </a:p>
          <a:p>
            <a:pPr algn="just"/>
            <a:r>
              <a:rPr lang="en-GB" b="1"/>
              <a:t>Isolation from family members and loneliness can affect the overall quality of older people's lives (</a:t>
            </a:r>
            <a:r>
              <a:rPr lang="en-GB" b="1" err="1"/>
              <a:t>Beridze</a:t>
            </a:r>
            <a:r>
              <a:rPr lang="en-GB" b="1"/>
              <a:t> et al., 2020).</a:t>
            </a:r>
          </a:p>
          <a:p>
            <a:pPr algn="just"/>
            <a:r>
              <a:rPr lang="en-GB" b="1"/>
              <a:t> High costs can affect the affordability of many older people.</a:t>
            </a:r>
          </a:p>
          <a:p>
            <a:pPr algn="just"/>
            <a:r>
              <a:rPr lang="en-GB" b="1"/>
              <a:t>Loos of  freedom is also a cons of residential care,</a:t>
            </a:r>
          </a:p>
        </p:txBody>
      </p:sp>
      <p:pic>
        <p:nvPicPr>
          <p:cNvPr id="5" name="Picture 4"/>
          <p:cNvPicPr>
            <a:picLocks noChangeAspect="1"/>
          </p:cNvPicPr>
          <p:nvPr/>
        </p:nvPicPr>
        <p:blipFill>
          <a:blip r:embed="rId2"/>
          <a:stretch>
            <a:fillRect/>
          </a:stretch>
        </p:blipFill>
        <p:spPr>
          <a:xfrm>
            <a:off x="7520940" y="2096064"/>
            <a:ext cx="4366260" cy="3504636"/>
          </a:xfrm>
          <a:prstGeom prst="rect">
            <a:avLst/>
          </a:prstGeom>
        </p:spPr>
      </p:pic>
      <p:sp>
        <p:nvSpPr>
          <p:cNvPr id="6" name="Rectangle 5"/>
          <p:cNvSpPr/>
          <p:nvPr/>
        </p:nvSpPr>
        <p:spPr>
          <a:xfrm>
            <a:off x="8437216" y="5600700"/>
            <a:ext cx="2533707" cy="369332"/>
          </a:xfrm>
          <a:prstGeom prst="rect">
            <a:avLst/>
          </a:prstGeom>
        </p:spPr>
        <p:txBody>
          <a:bodyPr wrap="none">
            <a:spAutoFit/>
          </a:bodyPr>
          <a:lstStyle/>
          <a:p>
            <a:r>
              <a:rPr lang="en-GB" b="1"/>
              <a:t>(</a:t>
            </a:r>
            <a:r>
              <a:rPr lang="en-GB" b="1" err="1"/>
              <a:t>Maresova</a:t>
            </a:r>
            <a:r>
              <a:rPr lang="en-GB" b="1"/>
              <a:t> et al., 2019). </a:t>
            </a:r>
            <a:endParaRPr lang="en-GB"/>
          </a:p>
        </p:txBody>
      </p:sp>
    </p:spTree>
    <p:extLst>
      <p:ext uri="{BB962C8B-B14F-4D97-AF65-F5344CB8AC3E}">
        <p14:creationId xmlns:p14="http://schemas.microsoft.com/office/powerpoint/2010/main" val="985196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conclusion</a:t>
            </a:r>
          </a:p>
        </p:txBody>
      </p:sp>
      <p:sp>
        <p:nvSpPr>
          <p:cNvPr id="3" name="Content Placeholder 2"/>
          <p:cNvSpPr>
            <a:spLocks noGrp="1"/>
          </p:cNvSpPr>
          <p:nvPr>
            <p:ph idx="1"/>
          </p:nvPr>
        </p:nvSpPr>
        <p:spPr/>
        <p:txBody>
          <a:bodyPr/>
          <a:lstStyle/>
          <a:p>
            <a:pPr algn="just"/>
            <a:r>
              <a:rPr lang="en-GB" b="1"/>
              <a:t>Overall, residential is a very effective type of health care for older people. This type of health care can provide quality palliative care for old health care-seeking people. Different government roles, legislations and policies are also met by residential care services for older people. Palliative and primary-level health care and support are the main aims of residential care and domiciliary care. Like many advantages of residential care, it also has some disadvantages like loneliness and isolation, high-cost services and lack of independence. Overall, residential care can be a good health care service for older people with a better supportive community environment.</a:t>
            </a:r>
          </a:p>
        </p:txBody>
      </p:sp>
    </p:spTree>
    <p:extLst>
      <p:ext uri="{BB962C8B-B14F-4D97-AF65-F5344CB8AC3E}">
        <p14:creationId xmlns:p14="http://schemas.microsoft.com/office/powerpoint/2010/main" val="1019701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119" y="0"/>
            <a:ext cx="10353761" cy="739140"/>
          </a:xfrm>
        </p:spPr>
        <p:txBody>
          <a:bodyPr/>
          <a:lstStyle/>
          <a:p>
            <a:r>
              <a:rPr lang="en-GB"/>
              <a:t>references</a:t>
            </a:r>
          </a:p>
        </p:txBody>
      </p:sp>
      <p:sp>
        <p:nvSpPr>
          <p:cNvPr id="3" name="Content Placeholder 2"/>
          <p:cNvSpPr>
            <a:spLocks noGrp="1"/>
          </p:cNvSpPr>
          <p:nvPr>
            <p:ph idx="1"/>
          </p:nvPr>
        </p:nvSpPr>
        <p:spPr>
          <a:xfrm>
            <a:off x="143691" y="885506"/>
            <a:ext cx="12192000" cy="4783805"/>
          </a:xfrm>
        </p:spPr>
        <p:txBody>
          <a:bodyPr>
            <a:noAutofit/>
          </a:bodyPr>
          <a:lstStyle/>
          <a:p>
            <a:r>
              <a:rPr lang="en-US" sz="1200">
                <a:effectLst/>
              </a:rPr>
              <a:t>Age UK., (2023). </a:t>
            </a:r>
            <a:r>
              <a:rPr lang="en-US" sz="1200" i="1">
                <a:effectLst/>
              </a:rPr>
              <a:t>Domiciliary care services, Age UK. </a:t>
            </a:r>
            <a:r>
              <a:rPr lang="en-US" sz="1200">
                <a:effectLst/>
              </a:rPr>
              <a:t>[online] Available at: https://www.ageuk.org.uk/information-advice/care/domiciliary-care/ (Accessed: 24 May 2024).</a:t>
            </a:r>
          </a:p>
          <a:p>
            <a:r>
              <a:rPr lang="en-US" sz="1200" err="1">
                <a:effectLst/>
              </a:rPr>
              <a:t>Beridze</a:t>
            </a:r>
            <a:r>
              <a:rPr lang="en-US" sz="1200">
                <a:effectLst/>
              </a:rPr>
              <a:t>, G., Ayala, A., Ribeiro, O., Fernández-</a:t>
            </a:r>
            <a:r>
              <a:rPr lang="en-US" sz="1200" err="1">
                <a:effectLst/>
              </a:rPr>
              <a:t>Mayoralas</a:t>
            </a:r>
            <a:r>
              <a:rPr lang="en-US" sz="1200">
                <a:effectLst/>
              </a:rPr>
              <a:t>, G., Rodríguez-</a:t>
            </a:r>
            <a:r>
              <a:rPr lang="en-US" sz="1200" err="1">
                <a:effectLst/>
              </a:rPr>
              <a:t>Blázquez</a:t>
            </a:r>
            <a:r>
              <a:rPr lang="en-US" sz="1200">
                <a:effectLst/>
              </a:rPr>
              <a:t>, C., Rodríguez-Rodríguez, V., </a:t>
            </a:r>
            <a:r>
              <a:rPr lang="en-US" sz="1200" err="1">
                <a:effectLst/>
              </a:rPr>
              <a:t>Rojo</a:t>
            </a:r>
            <a:r>
              <a:rPr lang="en-US" sz="1200">
                <a:effectLst/>
              </a:rPr>
              <a:t>-Pérez, F., </a:t>
            </a:r>
            <a:r>
              <a:rPr lang="en-US" sz="1200" err="1">
                <a:effectLst/>
              </a:rPr>
              <a:t>Forjaz</a:t>
            </a:r>
            <a:r>
              <a:rPr lang="en-US" sz="1200">
                <a:effectLst/>
              </a:rPr>
              <a:t>, M.J. and Calderón-</a:t>
            </a:r>
            <a:r>
              <a:rPr lang="en-US" sz="1200" err="1">
                <a:effectLst/>
              </a:rPr>
              <a:t>Larrañaga</a:t>
            </a:r>
            <a:r>
              <a:rPr lang="en-US" sz="1200">
                <a:effectLst/>
              </a:rPr>
              <a:t>, A., (2020). Are loneliness and social isolation associated with quality of life in older adults? Insights from Northern and Southern Europe. </a:t>
            </a:r>
            <a:r>
              <a:rPr lang="en-US" sz="1200" i="1">
                <a:effectLst/>
              </a:rPr>
              <a:t>International journal of environmental research and public health</a:t>
            </a:r>
            <a:r>
              <a:rPr lang="en-US" sz="1200">
                <a:effectLst/>
              </a:rPr>
              <a:t>, 17(22), p.8637.</a:t>
            </a:r>
          </a:p>
          <a:p>
            <a:r>
              <a:rPr lang="en-US" sz="1200">
                <a:effectLst/>
              </a:rPr>
              <a:t>Darrell, L.P., (2017). </a:t>
            </a:r>
            <a:r>
              <a:rPr lang="en-US" sz="1200" i="1">
                <a:effectLst/>
              </a:rPr>
              <a:t>End-of-Life Care Issues. </a:t>
            </a:r>
            <a:r>
              <a:rPr lang="en-US" sz="1200">
                <a:effectLst/>
              </a:rPr>
              <a:t>In Encyclopedia of Social Work.</a:t>
            </a:r>
          </a:p>
          <a:p>
            <a:r>
              <a:rPr lang="en-US" sz="1200">
                <a:effectLst/>
              </a:rPr>
              <a:t>Moriarty, J., &amp; </a:t>
            </a:r>
            <a:r>
              <a:rPr lang="en-US" sz="1200" err="1">
                <a:effectLst/>
              </a:rPr>
              <a:t>Manthorpe</a:t>
            </a:r>
            <a:r>
              <a:rPr lang="en-US" sz="1200">
                <a:effectLst/>
              </a:rPr>
              <a:t>, J., (2018). The effectiveness of domiciliary care services for older people. </a:t>
            </a:r>
            <a:r>
              <a:rPr lang="en-US" sz="1200" i="1">
                <a:effectLst/>
              </a:rPr>
              <a:t>Journal of Long-Term Care</a:t>
            </a:r>
            <a:r>
              <a:rPr lang="en-US" sz="1200">
                <a:effectLst/>
              </a:rPr>
              <a:t>, 3, 45-56. Retrieved from https://www.journaloflongtermcare.org/articles/10.31389/jltc.</a:t>
            </a:r>
            <a:endParaRPr lang="en-GB" sz="1200">
              <a:effectLst/>
            </a:endParaRPr>
          </a:p>
          <a:p>
            <a:r>
              <a:rPr lang="en-GB" sz="1200" err="1">
                <a:effectLst/>
              </a:rPr>
              <a:t>Maresova</a:t>
            </a:r>
            <a:r>
              <a:rPr lang="en-GB" sz="1200">
                <a:effectLst/>
              </a:rPr>
              <a:t>, P., </a:t>
            </a:r>
            <a:r>
              <a:rPr lang="en-GB" sz="1200" err="1">
                <a:effectLst/>
              </a:rPr>
              <a:t>Javanmardi</a:t>
            </a:r>
            <a:r>
              <a:rPr lang="en-GB" sz="1200">
                <a:effectLst/>
              </a:rPr>
              <a:t>, E., </a:t>
            </a:r>
            <a:r>
              <a:rPr lang="en-GB" sz="1200" err="1">
                <a:effectLst/>
              </a:rPr>
              <a:t>Barakovic</a:t>
            </a:r>
            <a:r>
              <a:rPr lang="en-GB" sz="1200">
                <a:effectLst/>
              </a:rPr>
              <a:t>, S., </a:t>
            </a:r>
            <a:r>
              <a:rPr lang="en-GB" sz="1200" err="1">
                <a:effectLst/>
              </a:rPr>
              <a:t>Barakovic</a:t>
            </a:r>
            <a:r>
              <a:rPr lang="en-GB" sz="1200">
                <a:effectLst/>
              </a:rPr>
              <a:t> </a:t>
            </a:r>
            <a:r>
              <a:rPr lang="en-GB" sz="1200" err="1">
                <a:effectLst/>
              </a:rPr>
              <a:t>Husic</a:t>
            </a:r>
            <a:r>
              <a:rPr lang="en-GB" sz="1200">
                <a:effectLst/>
              </a:rPr>
              <a:t>, J., </a:t>
            </a:r>
            <a:r>
              <a:rPr lang="en-GB" sz="1200" err="1">
                <a:effectLst/>
              </a:rPr>
              <a:t>Tomsone</a:t>
            </a:r>
            <a:r>
              <a:rPr lang="en-GB" sz="1200">
                <a:effectLst/>
              </a:rPr>
              <a:t>, S., </a:t>
            </a:r>
            <a:r>
              <a:rPr lang="en-GB" sz="1200" err="1">
                <a:effectLst/>
              </a:rPr>
              <a:t>Krejcar</a:t>
            </a:r>
            <a:r>
              <a:rPr lang="en-GB" sz="1200">
                <a:effectLst/>
              </a:rPr>
              <a:t>, O. and </a:t>
            </a:r>
            <a:r>
              <a:rPr lang="en-GB" sz="1200" err="1">
                <a:effectLst/>
              </a:rPr>
              <a:t>Kuca</a:t>
            </a:r>
            <a:r>
              <a:rPr lang="en-GB" sz="1200">
                <a:effectLst/>
              </a:rPr>
              <a:t>, K., (2019). Consequences of chronic diseases and other limitations associated with old age–a scoping review. </a:t>
            </a:r>
            <a:r>
              <a:rPr lang="en-GB" sz="1200" i="1">
                <a:effectLst/>
              </a:rPr>
              <a:t>BMC public health</a:t>
            </a:r>
            <a:r>
              <a:rPr lang="en-GB" sz="1200">
                <a:effectLst/>
              </a:rPr>
              <a:t>, </a:t>
            </a:r>
            <a:r>
              <a:rPr lang="en-GB" sz="1200" i="1">
                <a:effectLst/>
              </a:rPr>
              <a:t>19</a:t>
            </a:r>
            <a:r>
              <a:rPr lang="en-GB" sz="1200">
                <a:effectLst/>
              </a:rPr>
              <a:t>, pp.1-17.</a:t>
            </a:r>
          </a:p>
          <a:p>
            <a:r>
              <a:rPr lang="en-GB" sz="1200">
                <a:effectLst/>
              </a:rPr>
              <a:t>World Health Organization, 2., (2020). </a:t>
            </a:r>
            <a:r>
              <a:rPr lang="en-GB" sz="1200" i="1">
                <a:effectLst/>
              </a:rPr>
              <a:t>Guidance on COVID-19 for the care of older people and people living in long-term care facilities, other non-acute care facilities and home care</a:t>
            </a:r>
            <a:r>
              <a:rPr lang="en-GB" sz="1200">
                <a:effectLst/>
              </a:rPr>
              <a:t> (No. WPR/DSE/2020/015). WHO Regional Office for the Western Pacific.</a:t>
            </a:r>
          </a:p>
          <a:p>
            <a:r>
              <a:rPr lang="en-GB" sz="1200">
                <a:effectLst/>
              </a:rPr>
              <a:t>Keeler, B.L., Wood, S.A., </a:t>
            </a:r>
            <a:r>
              <a:rPr lang="en-GB" sz="1200" err="1">
                <a:effectLst/>
              </a:rPr>
              <a:t>Polasky</a:t>
            </a:r>
            <a:r>
              <a:rPr lang="en-GB" sz="1200">
                <a:effectLst/>
              </a:rPr>
              <a:t>, S., Kling, C., </a:t>
            </a:r>
            <a:r>
              <a:rPr lang="en-GB" sz="1200" err="1">
                <a:effectLst/>
              </a:rPr>
              <a:t>Filstrup</a:t>
            </a:r>
            <a:r>
              <a:rPr lang="en-GB" sz="1200">
                <a:effectLst/>
              </a:rPr>
              <a:t>, C.T. and Downing, J.A., (2015). Recreational demand for clean water: evidence from </a:t>
            </a:r>
            <a:r>
              <a:rPr lang="en-GB" sz="1200" err="1">
                <a:effectLst/>
              </a:rPr>
              <a:t>geotagged</a:t>
            </a:r>
            <a:r>
              <a:rPr lang="en-GB" sz="1200">
                <a:effectLst/>
              </a:rPr>
              <a:t> photographs by visitors to lakes. </a:t>
            </a:r>
            <a:r>
              <a:rPr lang="en-GB" sz="1200" i="1">
                <a:effectLst/>
              </a:rPr>
              <a:t>Frontiers in Ecology and the Environment</a:t>
            </a:r>
            <a:r>
              <a:rPr lang="en-GB" sz="1200">
                <a:effectLst/>
              </a:rPr>
              <a:t>, </a:t>
            </a:r>
            <a:r>
              <a:rPr lang="en-GB" sz="1200" i="1">
                <a:effectLst/>
              </a:rPr>
              <a:t>13</a:t>
            </a:r>
            <a:r>
              <a:rPr lang="en-GB" sz="1200">
                <a:effectLst/>
              </a:rPr>
              <a:t>(2), pp.76-81.</a:t>
            </a:r>
          </a:p>
          <a:p>
            <a:r>
              <a:rPr lang="en-GB" sz="1200" err="1">
                <a:effectLst/>
              </a:rPr>
              <a:t>Wettstein</a:t>
            </a:r>
            <a:r>
              <a:rPr lang="en-GB" sz="1200">
                <a:effectLst/>
              </a:rPr>
              <a:t>, G., </a:t>
            </a:r>
            <a:r>
              <a:rPr lang="en-GB" sz="1200" err="1">
                <a:effectLst/>
              </a:rPr>
              <a:t>Munnell</a:t>
            </a:r>
            <a:r>
              <a:rPr lang="en-GB" sz="1200">
                <a:effectLst/>
              </a:rPr>
              <a:t>, A.H., </a:t>
            </a:r>
            <a:r>
              <a:rPr lang="en-GB" sz="1200" err="1">
                <a:effectLst/>
              </a:rPr>
              <a:t>Hou</a:t>
            </a:r>
            <a:r>
              <a:rPr lang="en-GB" sz="1200">
                <a:effectLst/>
              </a:rPr>
              <a:t>, W. and </a:t>
            </a:r>
            <a:r>
              <a:rPr lang="en-GB" sz="1200" err="1">
                <a:effectLst/>
              </a:rPr>
              <a:t>Gok</a:t>
            </a:r>
            <a:r>
              <a:rPr lang="en-GB" sz="1200">
                <a:effectLst/>
              </a:rPr>
              <a:t>, N., (2021). The value of annuities. </a:t>
            </a:r>
            <a:r>
              <a:rPr lang="en-GB" sz="1200" i="1">
                <a:effectLst/>
              </a:rPr>
              <a:t>CRR WP</a:t>
            </a:r>
            <a:r>
              <a:rPr lang="en-GB" sz="1200">
                <a:effectLst/>
              </a:rPr>
              <a:t>, </a:t>
            </a:r>
            <a:r>
              <a:rPr lang="en-GB" sz="1200" i="1">
                <a:effectLst/>
              </a:rPr>
              <a:t>5</a:t>
            </a:r>
            <a:r>
              <a:rPr lang="en-GB" sz="1200">
                <a:effectLst/>
              </a:rPr>
              <a:t>.</a:t>
            </a:r>
          </a:p>
          <a:p>
            <a:r>
              <a:rPr lang="en-GB" sz="1200" err="1">
                <a:effectLst/>
              </a:rPr>
              <a:t>Nadash</a:t>
            </a:r>
            <a:r>
              <a:rPr lang="en-GB" sz="1200">
                <a:effectLst/>
              </a:rPr>
              <a:t>, P., Doty, P. and von </a:t>
            </a:r>
            <a:r>
              <a:rPr lang="en-GB" sz="1200" err="1">
                <a:effectLst/>
              </a:rPr>
              <a:t>Schwanenflügel</a:t>
            </a:r>
            <a:r>
              <a:rPr lang="en-GB" sz="1200">
                <a:effectLst/>
              </a:rPr>
              <a:t>, M., (2018). The German long-term care insurance program: evolution and recent developments. </a:t>
            </a:r>
            <a:r>
              <a:rPr lang="en-GB" sz="1200" i="1">
                <a:effectLst/>
              </a:rPr>
              <a:t>The Gerontologist</a:t>
            </a:r>
            <a:r>
              <a:rPr lang="en-GB" sz="1200">
                <a:effectLst/>
              </a:rPr>
              <a:t>, </a:t>
            </a:r>
            <a:r>
              <a:rPr lang="en-GB" sz="1200" i="1">
                <a:effectLst/>
              </a:rPr>
              <a:t>58</a:t>
            </a:r>
            <a:r>
              <a:rPr lang="en-GB" sz="1200">
                <a:effectLst/>
              </a:rPr>
              <a:t>(3), pp.588-597.</a:t>
            </a:r>
          </a:p>
          <a:p>
            <a:r>
              <a:rPr lang="en-GB" sz="1200" err="1">
                <a:effectLst/>
              </a:rPr>
              <a:t>Sarmento</a:t>
            </a:r>
            <a:r>
              <a:rPr lang="en-GB" sz="1200">
                <a:effectLst/>
              </a:rPr>
              <a:t>, V.P., </a:t>
            </a:r>
            <a:r>
              <a:rPr lang="en-GB" sz="1200" err="1">
                <a:effectLst/>
              </a:rPr>
              <a:t>Gysels</a:t>
            </a:r>
            <a:r>
              <a:rPr lang="en-GB" sz="1200">
                <a:effectLst/>
              </a:rPr>
              <a:t>, M., Higginson, I.J. and Gomes, B., (2017). Home palliative care works: but how? A meta-ethnography of the experiences of patients and family caregivers. </a:t>
            </a:r>
            <a:r>
              <a:rPr lang="en-GB" sz="1200" i="1">
                <a:effectLst/>
              </a:rPr>
              <a:t>BMJ supportive &amp; palliative care</a:t>
            </a:r>
            <a:r>
              <a:rPr lang="en-GB" sz="1200">
                <a:effectLst/>
              </a:rPr>
              <a:t>, </a:t>
            </a:r>
            <a:r>
              <a:rPr lang="en-GB" sz="1200" i="1">
                <a:effectLst/>
              </a:rPr>
              <a:t>7</a:t>
            </a:r>
            <a:r>
              <a:rPr lang="en-GB" sz="1200">
                <a:effectLst/>
              </a:rPr>
              <a:t>(4), pp.00-00.</a:t>
            </a:r>
          </a:p>
          <a:p>
            <a:r>
              <a:rPr lang="en-GB" sz="1200" err="1">
                <a:effectLst/>
              </a:rPr>
              <a:t>Nakisige</a:t>
            </a:r>
            <a:r>
              <a:rPr lang="en-GB" sz="1200">
                <a:effectLst/>
              </a:rPr>
              <a:t>, C., Schwartz, M. and </a:t>
            </a:r>
            <a:r>
              <a:rPr lang="en-GB" sz="1200" err="1">
                <a:effectLst/>
              </a:rPr>
              <a:t>Ndira</a:t>
            </a:r>
            <a:r>
              <a:rPr lang="en-GB" sz="1200">
                <a:effectLst/>
              </a:rPr>
              <a:t>, A.O., (2017). Cervical cancer screening and treatment in Uganda. </a:t>
            </a:r>
            <a:r>
              <a:rPr lang="en-GB" sz="1200" i="1" err="1">
                <a:effectLst/>
              </a:rPr>
              <a:t>Gynecologic</a:t>
            </a:r>
            <a:r>
              <a:rPr lang="en-GB" sz="1200" i="1">
                <a:effectLst/>
              </a:rPr>
              <a:t> oncology reports</a:t>
            </a:r>
            <a:r>
              <a:rPr lang="en-GB" sz="1200">
                <a:effectLst/>
              </a:rPr>
              <a:t>, </a:t>
            </a:r>
            <a:r>
              <a:rPr lang="en-GB" sz="1200" i="1">
                <a:effectLst/>
              </a:rPr>
              <a:t>20</a:t>
            </a:r>
            <a:r>
              <a:rPr lang="en-GB" sz="1200">
                <a:effectLst/>
              </a:rPr>
              <a:t>, pp.37-40.</a:t>
            </a:r>
          </a:p>
          <a:p>
            <a:r>
              <a:rPr lang="en-GB" sz="1200">
                <a:effectLst/>
              </a:rPr>
              <a:t>Pinto, J.M. and </a:t>
            </a:r>
            <a:r>
              <a:rPr lang="en-GB" sz="1200" err="1">
                <a:effectLst/>
              </a:rPr>
              <a:t>Neri</a:t>
            </a:r>
            <a:r>
              <a:rPr lang="en-GB" sz="1200">
                <a:effectLst/>
              </a:rPr>
              <a:t>, A.L., (2017). Trajectories of social participation in old age: a systematic literature review. </a:t>
            </a:r>
            <a:r>
              <a:rPr lang="en-GB" sz="1200" i="1" err="1">
                <a:effectLst/>
              </a:rPr>
              <a:t>Revista</a:t>
            </a:r>
            <a:r>
              <a:rPr lang="en-GB" sz="1200" i="1">
                <a:effectLst/>
              </a:rPr>
              <a:t> </a:t>
            </a:r>
            <a:r>
              <a:rPr lang="en-GB" sz="1200" i="1" err="1">
                <a:effectLst/>
              </a:rPr>
              <a:t>Brasileira</a:t>
            </a:r>
            <a:r>
              <a:rPr lang="en-GB" sz="1200" i="1">
                <a:effectLst/>
              </a:rPr>
              <a:t> de </a:t>
            </a:r>
            <a:r>
              <a:rPr lang="en-GB" sz="1200" i="1" err="1">
                <a:effectLst/>
              </a:rPr>
              <a:t>Geriatria</a:t>
            </a:r>
            <a:r>
              <a:rPr lang="en-GB" sz="1200" i="1">
                <a:effectLst/>
              </a:rPr>
              <a:t> e </a:t>
            </a:r>
            <a:r>
              <a:rPr lang="en-GB" sz="1200" i="1" err="1">
                <a:effectLst/>
              </a:rPr>
              <a:t>Gerontologia</a:t>
            </a:r>
            <a:r>
              <a:rPr lang="en-GB" sz="1200">
                <a:effectLst/>
              </a:rPr>
              <a:t>, </a:t>
            </a:r>
            <a:r>
              <a:rPr lang="en-GB" sz="1200" i="1">
                <a:effectLst/>
              </a:rPr>
              <a:t>20</a:t>
            </a:r>
            <a:r>
              <a:rPr lang="en-GB" sz="1200">
                <a:effectLst/>
              </a:rPr>
              <a:t>, pp.259-272.</a:t>
            </a:r>
          </a:p>
          <a:p>
            <a:endParaRPr lang="en-GB" sz="1200"/>
          </a:p>
        </p:txBody>
      </p:sp>
    </p:spTree>
    <p:extLst>
      <p:ext uri="{BB962C8B-B14F-4D97-AF65-F5344CB8AC3E}">
        <p14:creationId xmlns:p14="http://schemas.microsoft.com/office/powerpoint/2010/main" val="32071789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6D8C60"/>
      </a:dk2>
      <a:lt2>
        <a:srgbClr val="B1D7A1"/>
      </a:lt2>
      <a:accent1>
        <a:srgbClr val="81B992"/>
      </a:accent1>
      <a:accent2>
        <a:srgbClr val="9ABC65"/>
      </a:accent2>
      <a:accent3>
        <a:srgbClr val="BDB564"/>
      </a:accent3>
      <a:accent4>
        <a:srgbClr val="BD8964"/>
      </a:accent4>
      <a:accent5>
        <a:srgbClr val="BD6466"/>
      </a:accent5>
      <a:accent6>
        <a:srgbClr val="64A4BD"/>
      </a:accent6>
      <a:hlink>
        <a:srgbClr val="8CCC71"/>
      </a:hlink>
      <a:folHlink>
        <a:srgbClr val="A4C795"/>
      </a:folHlink>
    </a:clrScheme>
    <a:fontScheme name="Custom 2">
      <a:majorFont>
        <a:latin typeface="Times New Roman"/>
        <a:ea typeface=""/>
        <a:cs typeface=""/>
      </a:majorFont>
      <a:minorFont>
        <a:latin typeface="Times New Roman"/>
        <a:ea typeface=""/>
        <a:cs typeface=""/>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docProps/app.xml><?xml version="1.0" encoding="utf-8"?>
<Properties xmlns="http://schemas.openxmlformats.org/officeDocument/2006/extended-properties" xmlns:vt="http://schemas.openxmlformats.org/officeDocument/2006/docPropsVTypes">
  <Template>TM04033921[[fn=Damask]]</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Damask</vt:lpstr>
      <vt:lpstr>BMHP6009: Living with Care: The Older Person  (Domiciliary Care VS Residential Care)</vt:lpstr>
      <vt:lpstr>Introduction </vt:lpstr>
      <vt:lpstr>End of Life Care</vt:lpstr>
      <vt:lpstr>Available funding option for residential care in UK</vt:lpstr>
      <vt:lpstr>Funding options for care among other countries</vt:lpstr>
      <vt:lpstr>Gap Between need and availability End of life care</vt:lpstr>
      <vt:lpstr>Planning For end of life</vt:lpstr>
      <vt:lpstr>Residential care and domiciliary care</vt:lpstr>
      <vt:lpstr>Residential care and Domiciliary care relationship with end of life care and palliative care</vt:lpstr>
      <vt:lpstr>How and where  are palliative and end of life care services provided</vt:lpstr>
      <vt:lpstr>Policy, legislation, and theories related to older people health care</vt:lpstr>
      <vt:lpstr>Pros and Cons of Domiciliary care</vt:lpstr>
      <vt:lpstr>Pros and cons of residential care</vt:lpstr>
      <vt:lpstr>conclusion</vt:lpstr>
      <vt:lpstr>references</vt:lpstr>
    </vt:vector>
  </TitlesOfParts>
  <Company>by adguard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BMHP6009: Living with Care: The Older Person (residential care)</dc:title>
  <dc:creator>Microsoft account;dell</dc:creator>
  <cp:revision>1</cp:revision>
  <dcterms:created xsi:type="dcterms:W3CDTF">2024-05-28T11:14:26Z</dcterms:created>
  <dcterms:modified xsi:type="dcterms:W3CDTF">2024-06-19T23:36:35Z</dcterms:modified>
</cp:coreProperties>
</file>