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gif" ContentType="image/gif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591"/>
  </p:normalViewPr>
  <p:slideViewPr>
    <p:cSldViewPr snapToGrid="0" snapToObjects="1">
      <p:cViewPr varScale="1">
        <p:scale>
          <a:sx n="149" d="100"/>
          <a:sy n="149" d="100"/>
        </p:scale>
        <p:origin x="5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1100"/>
              <a:buChar char="●"/>
              <a:defRPr sz="1100"/>
            </a:lvl1pPr>
            <a:lvl2pPr lvl="1">
              <a:spcBef>
                <a:spcPts val="0"/>
              </a:spcBef>
              <a:buSzPts val="1100"/>
              <a:buChar char="○"/>
              <a:defRPr sz="1100"/>
            </a:lvl2pPr>
            <a:lvl3pPr lvl="2">
              <a:spcBef>
                <a:spcPts val="0"/>
              </a:spcBef>
              <a:buSzPts val="1100"/>
              <a:buChar char="■"/>
              <a:defRPr sz="1100"/>
            </a:lvl3pPr>
            <a:lvl4pPr lvl="3">
              <a:spcBef>
                <a:spcPts val="0"/>
              </a:spcBef>
              <a:buSzPts val="1100"/>
              <a:buChar char="●"/>
              <a:defRPr sz="1100"/>
            </a:lvl4pPr>
            <a:lvl5pPr lvl="4">
              <a:spcBef>
                <a:spcPts val="0"/>
              </a:spcBef>
              <a:buSzPts val="1100"/>
              <a:buChar char="○"/>
              <a:defRPr sz="1100"/>
            </a:lvl5pPr>
            <a:lvl6pPr lvl="5">
              <a:spcBef>
                <a:spcPts val="0"/>
              </a:spcBef>
              <a:buSzPts val="1100"/>
              <a:buChar char="■"/>
              <a:defRPr sz="1100"/>
            </a:lvl6pPr>
            <a:lvl7pPr lvl="6">
              <a:spcBef>
                <a:spcPts val="0"/>
              </a:spcBef>
              <a:buSzPts val="1100"/>
              <a:buChar char="●"/>
              <a:defRPr sz="1100"/>
            </a:lvl7pPr>
            <a:lvl8pPr lvl="7">
              <a:spcBef>
                <a:spcPts val="0"/>
              </a:spcBef>
              <a:buSzPts val="1100"/>
              <a:buChar char="○"/>
              <a:defRPr sz="1100"/>
            </a:lvl8pPr>
            <a:lvl9pPr lvl="8">
              <a:spcBef>
                <a:spcPts val="0"/>
              </a:spcBef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Shape 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Shape 5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Shape 6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Shape 8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Shape 9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Shape 10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Shape 1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Shape 12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Shape 13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wrap="square" lIns="91425" tIns="91425" rIns="91425" bIns="91425" anchor="b" anchorCtr="0"/>
          <a:lstStyle>
            <a:lvl1pPr lvl="0" algn="ctr">
              <a:spcBef>
                <a:spcPts val="0"/>
              </a:spcBef>
              <a:buSzPts val="5200"/>
              <a:buNone/>
              <a:defRPr sz="5200"/>
            </a:lvl1pPr>
            <a:lvl2pPr lvl="1" algn="ctr">
              <a:spcBef>
                <a:spcPts val="0"/>
              </a:spcBef>
              <a:buSzPts val="5200"/>
              <a:buNone/>
              <a:defRPr sz="5200"/>
            </a:lvl2pPr>
            <a:lvl3pPr lvl="2" algn="ctr">
              <a:spcBef>
                <a:spcPts val="0"/>
              </a:spcBef>
              <a:buSzPts val="5200"/>
              <a:buNone/>
              <a:defRPr sz="5200"/>
            </a:lvl3pPr>
            <a:lvl4pPr lvl="3" algn="ctr">
              <a:spcBef>
                <a:spcPts val="0"/>
              </a:spcBef>
              <a:buSzPts val="5200"/>
              <a:buNone/>
              <a:defRPr sz="5200"/>
            </a:lvl4pPr>
            <a:lvl5pPr lvl="4" algn="ctr">
              <a:spcBef>
                <a:spcPts val="0"/>
              </a:spcBef>
              <a:buSzPts val="5200"/>
              <a:buNone/>
              <a:defRPr sz="5200"/>
            </a:lvl5pPr>
            <a:lvl6pPr lvl="5" algn="ctr">
              <a:spcBef>
                <a:spcPts val="0"/>
              </a:spcBef>
              <a:buSzPts val="5200"/>
              <a:buNone/>
              <a:defRPr sz="5200"/>
            </a:lvl6pPr>
            <a:lvl7pPr lvl="6" algn="ctr">
              <a:spcBef>
                <a:spcPts val="0"/>
              </a:spcBef>
              <a:buSzPts val="5200"/>
              <a:buNone/>
              <a:defRPr sz="5200"/>
            </a:lvl7pPr>
            <a:lvl8pPr lvl="7" algn="ctr">
              <a:spcBef>
                <a:spcPts val="0"/>
              </a:spcBef>
              <a:buSzPts val="5200"/>
              <a:buNone/>
              <a:defRPr sz="5200"/>
            </a:lvl8pPr>
            <a:lvl9pPr lvl="8" algn="ctr">
              <a:spcBef>
                <a:spcPts val="0"/>
              </a:spcBef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Shape 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wrap="square" lIns="91425" tIns="91425" rIns="91425" bIns="91425" anchor="ctr" anchorCtr="0"/>
          <a:lstStyle>
            <a:lvl1pPr lvl="0" algn="ctr">
              <a:spcBef>
                <a:spcPts val="0"/>
              </a:spcBef>
              <a:buSzPts val="3600"/>
              <a:buNone/>
              <a:defRPr sz="3600"/>
            </a:lvl1pPr>
            <a:lvl2pPr lvl="1" algn="ctr">
              <a:spcBef>
                <a:spcPts val="0"/>
              </a:spcBef>
              <a:buSzPts val="3600"/>
              <a:buNone/>
              <a:defRPr sz="3600"/>
            </a:lvl2pPr>
            <a:lvl3pPr lvl="2" algn="ctr">
              <a:spcBef>
                <a:spcPts val="0"/>
              </a:spcBef>
              <a:buSzPts val="3600"/>
              <a:buNone/>
              <a:defRPr sz="3600"/>
            </a:lvl3pPr>
            <a:lvl4pPr lvl="3" algn="ctr">
              <a:spcBef>
                <a:spcPts val="0"/>
              </a:spcBef>
              <a:buSzPts val="3600"/>
              <a:buNone/>
              <a:defRPr sz="3600"/>
            </a:lvl4pPr>
            <a:lvl5pPr lvl="4" algn="ctr">
              <a:spcBef>
                <a:spcPts val="0"/>
              </a:spcBef>
              <a:buSzPts val="3600"/>
              <a:buNone/>
              <a:defRPr sz="3600"/>
            </a:lvl5pPr>
            <a:lvl6pPr lvl="5" algn="ctr">
              <a:spcBef>
                <a:spcPts val="0"/>
              </a:spcBef>
              <a:buSzPts val="3600"/>
              <a:buNone/>
              <a:defRPr sz="3600"/>
            </a:lvl6pPr>
            <a:lvl7pPr lvl="6" algn="ctr">
              <a:spcBef>
                <a:spcPts val="0"/>
              </a:spcBef>
              <a:buSzPts val="3600"/>
              <a:buNone/>
              <a:defRPr sz="3600"/>
            </a:lvl7pPr>
            <a:lvl8pPr lvl="7" algn="ctr">
              <a:spcBef>
                <a:spcPts val="0"/>
              </a:spcBef>
              <a:buSzPts val="3600"/>
              <a:buNone/>
              <a:defRPr sz="3600"/>
            </a:lvl8pPr>
            <a:lvl9pPr lvl="8" algn="ctr">
              <a:spcBef>
                <a:spcPts val="0"/>
              </a:spcBef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Shape 1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2800"/>
              <a:buNone/>
              <a:defRPr/>
            </a:lvl1pPr>
            <a:lvl2pPr lvl="1">
              <a:spcBef>
                <a:spcPts val="0"/>
              </a:spcBef>
              <a:buSzPts val="2800"/>
              <a:buNone/>
              <a:defRPr/>
            </a:lvl2pPr>
            <a:lvl3pPr lvl="2">
              <a:spcBef>
                <a:spcPts val="0"/>
              </a:spcBef>
              <a:buSzPts val="2800"/>
              <a:buNone/>
              <a:defRPr/>
            </a:lvl3pPr>
            <a:lvl4pPr lvl="3">
              <a:spcBef>
                <a:spcPts val="0"/>
              </a:spcBef>
              <a:buSzPts val="2800"/>
              <a:buNone/>
              <a:defRPr/>
            </a:lvl4pPr>
            <a:lvl5pPr lvl="4">
              <a:spcBef>
                <a:spcPts val="0"/>
              </a:spcBef>
              <a:buSzPts val="2800"/>
              <a:buNone/>
              <a:defRPr/>
            </a:lvl5pPr>
            <a:lvl6pPr lvl="5">
              <a:spcBef>
                <a:spcPts val="0"/>
              </a:spcBef>
              <a:buSzPts val="2800"/>
              <a:buNone/>
              <a:defRPr/>
            </a:lvl6pPr>
            <a:lvl7pPr lvl="6">
              <a:spcBef>
                <a:spcPts val="0"/>
              </a:spcBef>
              <a:buSzPts val="2800"/>
              <a:buNone/>
              <a:defRPr/>
            </a:lvl7pPr>
            <a:lvl8pPr lvl="7">
              <a:spcBef>
                <a:spcPts val="0"/>
              </a:spcBef>
              <a:buSzPts val="2800"/>
              <a:buNone/>
              <a:defRPr/>
            </a:lvl8pPr>
            <a:lvl9pPr lvl="8">
              <a:spcBef>
                <a:spcPts val="0"/>
              </a:spcBef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1800"/>
              <a:buChar char="●"/>
              <a:defRPr/>
            </a:lvl1pPr>
            <a:lvl2pPr lvl="1">
              <a:spcBef>
                <a:spcPts val="0"/>
              </a:spcBef>
              <a:buSzPts val="1400"/>
              <a:buChar char="○"/>
              <a:defRPr/>
            </a:lvl2pPr>
            <a:lvl3pPr lvl="2">
              <a:spcBef>
                <a:spcPts val="0"/>
              </a:spcBef>
              <a:buSzPts val="1400"/>
              <a:buChar char="■"/>
              <a:defRPr/>
            </a:lvl3pPr>
            <a:lvl4pPr lvl="3">
              <a:spcBef>
                <a:spcPts val="0"/>
              </a:spcBef>
              <a:buSzPts val="1400"/>
              <a:buChar char="●"/>
              <a:defRPr/>
            </a:lvl4pPr>
            <a:lvl5pPr lvl="4">
              <a:spcBef>
                <a:spcPts val="0"/>
              </a:spcBef>
              <a:buSzPts val="1400"/>
              <a:buChar char="○"/>
              <a:defRPr/>
            </a:lvl5pPr>
            <a:lvl6pPr lvl="5">
              <a:spcBef>
                <a:spcPts val="0"/>
              </a:spcBef>
              <a:buSzPts val="1400"/>
              <a:buChar char="■"/>
              <a:defRPr/>
            </a:lvl6pPr>
            <a:lvl7pPr lvl="6">
              <a:spcBef>
                <a:spcPts val="0"/>
              </a:spcBef>
              <a:buSzPts val="1400"/>
              <a:buChar char="●"/>
              <a:defRPr/>
            </a:lvl7pPr>
            <a:lvl8pPr lvl="7">
              <a:spcBef>
                <a:spcPts val="0"/>
              </a:spcBef>
              <a:buSzPts val="1400"/>
              <a:buChar char="○"/>
              <a:defRPr/>
            </a:lvl8pPr>
            <a:lvl9pPr lvl="8">
              <a:spcBef>
                <a:spcPts val="0"/>
              </a:spcBef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Shape 1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>
  <p:cSld name="Title and two 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2800"/>
              <a:buNone/>
              <a:defRPr/>
            </a:lvl1pPr>
            <a:lvl2pPr lvl="1">
              <a:spcBef>
                <a:spcPts val="0"/>
              </a:spcBef>
              <a:buSzPts val="2800"/>
              <a:buNone/>
              <a:defRPr/>
            </a:lvl2pPr>
            <a:lvl3pPr lvl="2">
              <a:spcBef>
                <a:spcPts val="0"/>
              </a:spcBef>
              <a:buSzPts val="2800"/>
              <a:buNone/>
              <a:defRPr/>
            </a:lvl3pPr>
            <a:lvl4pPr lvl="3">
              <a:spcBef>
                <a:spcPts val="0"/>
              </a:spcBef>
              <a:buSzPts val="2800"/>
              <a:buNone/>
              <a:defRPr/>
            </a:lvl4pPr>
            <a:lvl5pPr lvl="4">
              <a:spcBef>
                <a:spcPts val="0"/>
              </a:spcBef>
              <a:buSzPts val="2800"/>
              <a:buNone/>
              <a:defRPr/>
            </a:lvl5pPr>
            <a:lvl6pPr lvl="5">
              <a:spcBef>
                <a:spcPts val="0"/>
              </a:spcBef>
              <a:buSzPts val="2800"/>
              <a:buNone/>
              <a:defRPr/>
            </a:lvl6pPr>
            <a:lvl7pPr lvl="6">
              <a:spcBef>
                <a:spcPts val="0"/>
              </a:spcBef>
              <a:buSzPts val="2800"/>
              <a:buNone/>
              <a:defRPr/>
            </a:lvl7pPr>
            <a:lvl8pPr lvl="7">
              <a:spcBef>
                <a:spcPts val="0"/>
              </a:spcBef>
              <a:buSzPts val="2800"/>
              <a:buNone/>
              <a:defRPr/>
            </a:lvl8pPr>
            <a:lvl9pPr lvl="8">
              <a:spcBef>
                <a:spcPts val="0"/>
              </a:spcBef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1400"/>
              <a:buChar char="●"/>
              <a:defRPr sz="1400"/>
            </a:lvl1pPr>
            <a:lvl2pPr lvl="1">
              <a:spcBef>
                <a:spcPts val="0"/>
              </a:spcBef>
              <a:buSzPts val="1200"/>
              <a:buChar char="○"/>
              <a:defRPr sz="1200"/>
            </a:lvl2pPr>
            <a:lvl3pPr lvl="2">
              <a:spcBef>
                <a:spcPts val="0"/>
              </a:spcBef>
              <a:buSzPts val="1200"/>
              <a:buChar char="■"/>
              <a:defRPr sz="1200"/>
            </a:lvl3pPr>
            <a:lvl4pPr lvl="3">
              <a:spcBef>
                <a:spcPts val="0"/>
              </a:spcBef>
              <a:buSzPts val="1200"/>
              <a:buChar char="●"/>
              <a:defRPr sz="1200"/>
            </a:lvl4pPr>
            <a:lvl5pPr lvl="4">
              <a:spcBef>
                <a:spcPts val="0"/>
              </a:spcBef>
              <a:buSzPts val="1200"/>
              <a:buChar char="○"/>
              <a:defRPr sz="1200"/>
            </a:lvl5pPr>
            <a:lvl6pPr lvl="5">
              <a:spcBef>
                <a:spcPts val="0"/>
              </a:spcBef>
              <a:buSzPts val="1200"/>
              <a:buChar char="■"/>
              <a:defRPr sz="1200"/>
            </a:lvl6pPr>
            <a:lvl7pPr lvl="6">
              <a:spcBef>
                <a:spcPts val="0"/>
              </a:spcBef>
              <a:buSzPts val="1200"/>
              <a:buChar char="●"/>
              <a:defRPr sz="1200"/>
            </a:lvl7pPr>
            <a:lvl8pPr lvl="7">
              <a:spcBef>
                <a:spcPts val="0"/>
              </a:spcBef>
              <a:buSzPts val="1200"/>
              <a:buChar char="○"/>
              <a:defRPr sz="1200"/>
            </a:lvl8pPr>
            <a:lvl9pPr lvl="8">
              <a:spcBef>
                <a:spcPts val="0"/>
              </a:spcBef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1400"/>
              <a:buChar char="●"/>
              <a:defRPr sz="1400"/>
            </a:lvl1pPr>
            <a:lvl2pPr lvl="1">
              <a:spcBef>
                <a:spcPts val="0"/>
              </a:spcBef>
              <a:buSzPts val="1200"/>
              <a:buChar char="○"/>
              <a:defRPr sz="1200"/>
            </a:lvl2pPr>
            <a:lvl3pPr lvl="2">
              <a:spcBef>
                <a:spcPts val="0"/>
              </a:spcBef>
              <a:buSzPts val="1200"/>
              <a:buChar char="■"/>
              <a:defRPr sz="1200"/>
            </a:lvl3pPr>
            <a:lvl4pPr lvl="3">
              <a:spcBef>
                <a:spcPts val="0"/>
              </a:spcBef>
              <a:buSzPts val="1200"/>
              <a:buChar char="●"/>
              <a:defRPr sz="1200"/>
            </a:lvl4pPr>
            <a:lvl5pPr lvl="4">
              <a:spcBef>
                <a:spcPts val="0"/>
              </a:spcBef>
              <a:buSzPts val="1200"/>
              <a:buChar char="○"/>
              <a:defRPr sz="1200"/>
            </a:lvl5pPr>
            <a:lvl6pPr lvl="5">
              <a:spcBef>
                <a:spcPts val="0"/>
              </a:spcBef>
              <a:buSzPts val="1200"/>
              <a:buChar char="■"/>
              <a:defRPr sz="1200"/>
            </a:lvl6pPr>
            <a:lvl7pPr lvl="6">
              <a:spcBef>
                <a:spcPts val="0"/>
              </a:spcBef>
              <a:buSzPts val="1200"/>
              <a:buChar char="●"/>
              <a:defRPr sz="1200"/>
            </a:lvl7pPr>
            <a:lvl8pPr lvl="7">
              <a:spcBef>
                <a:spcPts val="0"/>
              </a:spcBef>
              <a:buSzPts val="1200"/>
              <a:buChar char="○"/>
              <a:defRPr sz="1200"/>
            </a:lvl8pPr>
            <a:lvl9pPr lvl="8">
              <a:spcBef>
                <a:spcPts val="0"/>
              </a:spcBef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Shape 2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2800"/>
              <a:buNone/>
              <a:defRPr/>
            </a:lvl1pPr>
            <a:lvl2pPr lvl="1">
              <a:spcBef>
                <a:spcPts val="0"/>
              </a:spcBef>
              <a:buSzPts val="2800"/>
              <a:buNone/>
              <a:defRPr/>
            </a:lvl2pPr>
            <a:lvl3pPr lvl="2">
              <a:spcBef>
                <a:spcPts val="0"/>
              </a:spcBef>
              <a:buSzPts val="2800"/>
              <a:buNone/>
              <a:defRPr/>
            </a:lvl3pPr>
            <a:lvl4pPr lvl="3">
              <a:spcBef>
                <a:spcPts val="0"/>
              </a:spcBef>
              <a:buSzPts val="2800"/>
              <a:buNone/>
              <a:defRPr/>
            </a:lvl4pPr>
            <a:lvl5pPr lvl="4">
              <a:spcBef>
                <a:spcPts val="0"/>
              </a:spcBef>
              <a:buSzPts val="2800"/>
              <a:buNone/>
              <a:defRPr/>
            </a:lvl5pPr>
            <a:lvl6pPr lvl="5">
              <a:spcBef>
                <a:spcPts val="0"/>
              </a:spcBef>
              <a:buSzPts val="2800"/>
              <a:buNone/>
              <a:defRPr/>
            </a:lvl6pPr>
            <a:lvl7pPr lvl="6">
              <a:spcBef>
                <a:spcPts val="0"/>
              </a:spcBef>
              <a:buSzPts val="2800"/>
              <a:buNone/>
              <a:defRPr/>
            </a:lvl7pPr>
            <a:lvl8pPr lvl="7">
              <a:spcBef>
                <a:spcPts val="0"/>
              </a:spcBef>
              <a:buSzPts val="2800"/>
              <a:buNone/>
              <a:defRPr/>
            </a:lvl8pPr>
            <a:lvl9pPr lvl="8">
              <a:spcBef>
                <a:spcPts val="0"/>
              </a:spcBef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Shape 2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One column 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wrap="square" lIns="91425" tIns="91425" rIns="91425" bIns="91425" anchor="b" anchorCtr="0"/>
          <a:lstStyle>
            <a:lvl1pPr lvl="0">
              <a:spcBef>
                <a:spcPts val="0"/>
              </a:spcBef>
              <a:buSzPts val="2400"/>
              <a:buNone/>
              <a:defRPr sz="2400"/>
            </a:lvl1pPr>
            <a:lvl2pPr lvl="1">
              <a:spcBef>
                <a:spcPts val="0"/>
              </a:spcBef>
              <a:buSzPts val="2400"/>
              <a:buNone/>
              <a:defRPr sz="2400"/>
            </a:lvl2pPr>
            <a:lvl3pPr lvl="2">
              <a:spcBef>
                <a:spcPts val="0"/>
              </a:spcBef>
              <a:buSzPts val="2400"/>
              <a:buNone/>
              <a:defRPr sz="2400"/>
            </a:lvl3pPr>
            <a:lvl4pPr lvl="3">
              <a:spcBef>
                <a:spcPts val="0"/>
              </a:spcBef>
              <a:buSzPts val="2400"/>
              <a:buNone/>
              <a:defRPr sz="2400"/>
            </a:lvl4pPr>
            <a:lvl5pPr lvl="4">
              <a:spcBef>
                <a:spcPts val="0"/>
              </a:spcBef>
              <a:buSzPts val="2400"/>
              <a:buNone/>
              <a:defRPr sz="2400"/>
            </a:lvl5pPr>
            <a:lvl6pPr lvl="5">
              <a:spcBef>
                <a:spcPts val="0"/>
              </a:spcBef>
              <a:buSzPts val="2400"/>
              <a:buNone/>
              <a:defRPr sz="2400"/>
            </a:lvl6pPr>
            <a:lvl7pPr lvl="6">
              <a:spcBef>
                <a:spcPts val="0"/>
              </a:spcBef>
              <a:buSzPts val="2400"/>
              <a:buNone/>
              <a:defRPr sz="2400"/>
            </a:lvl7pPr>
            <a:lvl8pPr lvl="7">
              <a:spcBef>
                <a:spcPts val="0"/>
              </a:spcBef>
              <a:buSzPts val="2400"/>
              <a:buNone/>
              <a:defRPr sz="2400"/>
            </a:lvl8pPr>
            <a:lvl9pPr lvl="8">
              <a:spcBef>
                <a:spcPts val="0"/>
              </a:spcBef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Shape 30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ts val="1200"/>
              <a:buChar char="●"/>
              <a:defRPr sz="1200"/>
            </a:lvl1pPr>
            <a:lvl2pPr lvl="1">
              <a:spcBef>
                <a:spcPts val="0"/>
              </a:spcBef>
              <a:buSzPts val="1200"/>
              <a:buChar char="○"/>
              <a:defRPr sz="1200"/>
            </a:lvl2pPr>
            <a:lvl3pPr lvl="2">
              <a:spcBef>
                <a:spcPts val="0"/>
              </a:spcBef>
              <a:buSzPts val="1200"/>
              <a:buChar char="■"/>
              <a:defRPr sz="1200"/>
            </a:lvl3pPr>
            <a:lvl4pPr lvl="3">
              <a:spcBef>
                <a:spcPts val="0"/>
              </a:spcBef>
              <a:buSzPts val="1200"/>
              <a:buChar char="●"/>
              <a:defRPr sz="1200"/>
            </a:lvl4pPr>
            <a:lvl5pPr lvl="4">
              <a:spcBef>
                <a:spcPts val="0"/>
              </a:spcBef>
              <a:buSzPts val="1200"/>
              <a:buChar char="○"/>
              <a:defRPr sz="1200"/>
            </a:lvl5pPr>
            <a:lvl6pPr lvl="5">
              <a:spcBef>
                <a:spcPts val="0"/>
              </a:spcBef>
              <a:buSzPts val="1200"/>
              <a:buChar char="■"/>
              <a:defRPr sz="1200"/>
            </a:lvl6pPr>
            <a:lvl7pPr lvl="6">
              <a:spcBef>
                <a:spcPts val="0"/>
              </a:spcBef>
              <a:buSzPts val="1200"/>
              <a:buChar char="●"/>
              <a:defRPr sz="1200"/>
            </a:lvl7pPr>
            <a:lvl8pPr lvl="7">
              <a:spcBef>
                <a:spcPts val="0"/>
              </a:spcBef>
              <a:buSzPts val="1200"/>
              <a:buChar char="○"/>
              <a:defRPr sz="1200"/>
            </a:lvl8pPr>
            <a:lvl9pPr lvl="8">
              <a:spcBef>
                <a:spcPts val="0"/>
              </a:spcBef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Shape 3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ain 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wrap="square" lIns="91425" tIns="91425" rIns="91425" bIns="91425" anchor="ctr" anchorCtr="0"/>
          <a:lstStyle>
            <a:lvl1pPr lvl="0">
              <a:spcBef>
                <a:spcPts val="0"/>
              </a:spcBef>
              <a:buSzPts val="4800"/>
              <a:buNone/>
              <a:defRPr sz="4800"/>
            </a:lvl1pPr>
            <a:lvl2pPr lvl="1">
              <a:spcBef>
                <a:spcPts val="0"/>
              </a:spcBef>
              <a:buSzPts val="4800"/>
              <a:buNone/>
              <a:defRPr sz="4800"/>
            </a:lvl2pPr>
            <a:lvl3pPr lvl="2">
              <a:spcBef>
                <a:spcPts val="0"/>
              </a:spcBef>
              <a:buSzPts val="4800"/>
              <a:buNone/>
              <a:defRPr sz="4800"/>
            </a:lvl3pPr>
            <a:lvl4pPr lvl="3">
              <a:spcBef>
                <a:spcPts val="0"/>
              </a:spcBef>
              <a:buSzPts val="4800"/>
              <a:buNone/>
              <a:defRPr sz="4800"/>
            </a:lvl4pPr>
            <a:lvl5pPr lvl="4">
              <a:spcBef>
                <a:spcPts val="0"/>
              </a:spcBef>
              <a:buSzPts val="4800"/>
              <a:buNone/>
              <a:defRPr sz="4800"/>
            </a:lvl5pPr>
            <a:lvl6pPr lvl="5">
              <a:spcBef>
                <a:spcPts val="0"/>
              </a:spcBef>
              <a:buSzPts val="4800"/>
              <a:buNone/>
              <a:defRPr sz="4800"/>
            </a:lvl6pPr>
            <a:lvl7pPr lvl="6">
              <a:spcBef>
                <a:spcPts val="0"/>
              </a:spcBef>
              <a:buSzPts val="4800"/>
              <a:buNone/>
              <a:defRPr sz="4800"/>
            </a:lvl7pPr>
            <a:lvl8pPr lvl="7">
              <a:spcBef>
                <a:spcPts val="0"/>
              </a:spcBef>
              <a:buSzPts val="4800"/>
              <a:buNone/>
              <a:defRPr sz="4800"/>
            </a:lvl8pPr>
            <a:lvl9pPr lvl="8">
              <a:spcBef>
                <a:spcPts val="0"/>
              </a:spcBef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Shape 3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title and 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endParaRPr/>
          </a:p>
        </p:txBody>
      </p:sp>
      <p:sp>
        <p:nvSpPr>
          <p:cNvPr id="37" name="Shape 37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wrap="square" lIns="91425" tIns="91425" rIns="91425" bIns="91425" anchor="b" anchorCtr="0"/>
          <a:lstStyle>
            <a:lvl1pPr lvl="0" algn="ctr">
              <a:spcBef>
                <a:spcPts val="0"/>
              </a:spcBef>
              <a:buSzPts val="4200"/>
              <a:buNone/>
              <a:defRPr sz="4200"/>
            </a:lvl1pPr>
            <a:lvl2pPr lvl="1" algn="ctr">
              <a:spcBef>
                <a:spcPts val="0"/>
              </a:spcBef>
              <a:buSzPts val="4200"/>
              <a:buNone/>
              <a:defRPr sz="4200"/>
            </a:lvl2pPr>
            <a:lvl3pPr lvl="2" algn="ctr">
              <a:spcBef>
                <a:spcPts val="0"/>
              </a:spcBef>
              <a:buSzPts val="4200"/>
              <a:buNone/>
              <a:defRPr sz="4200"/>
            </a:lvl3pPr>
            <a:lvl4pPr lvl="3" algn="ctr">
              <a:spcBef>
                <a:spcPts val="0"/>
              </a:spcBef>
              <a:buSzPts val="4200"/>
              <a:buNone/>
              <a:defRPr sz="4200"/>
            </a:lvl4pPr>
            <a:lvl5pPr lvl="4" algn="ctr">
              <a:spcBef>
                <a:spcPts val="0"/>
              </a:spcBef>
              <a:buSzPts val="4200"/>
              <a:buNone/>
              <a:defRPr sz="4200"/>
            </a:lvl5pPr>
            <a:lvl6pPr lvl="5" algn="ctr">
              <a:spcBef>
                <a:spcPts val="0"/>
              </a:spcBef>
              <a:buSzPts val="4200"/>
              <a:buNone/>
              <a:defRPr sz="4200"/>
            </a:lvl6pPr>
            <a:lvl7pPr lvl="6" algn="ctr">
              <a:spcBef>
                <a:spcPts val="0"/>
              </a:spcBef>
              <a:buSzPts val="4200"/>
              <a:buNone/>
              <a:defRPr sz="4200"/>
            </a:lvl7pPr>
            <a:lvl8pPr lvl="7" algn="ctr">
              <a:spcBef>
                <a:spcPts val="0"/>
              </a:spcBef>
              <a:buSzPts val="4200"/>
              <a:buNone/>
              <a:defRPr sz="4200"/>
            </a:lvl8pPr>
            <a:lvl9pPr lvl="8" algn="ctr">
              <a:spcBef>
                <a:spcPts val="0"/>
              </a:spcBef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Shape 38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Shape 3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wrap="square" lIns="91425" tIns="91425" rIns="91425" bIns="91425" anchor="ctr" anchorCtr="0"/>
          <a:lstStyle>
            <a:lvl1pPr lvl="0">
              <a:spcBef>
                <a:spcPts val="0"/>
              </a:spcBef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0" name="Shape 4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aption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42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wrap="square" lIns="91425" tIns="91425" rIns="91425" bIns="91425" anchor="ctr" anchorCtr="0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Shape 4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ig 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 txBox="1">
            <a:spLocks noGrp="1"/>
          </p:cNvSpPr>
          <p:nvPr>
            <p:ph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wrap="square" lIns="91425" tIns="91425" rIns="91425" bIns="91425" anchor="b" anchorCtr="0"/>
          <a:lstStyle>
            <a:lvl1pPr lvl="0" algn="ctr">
              <a:spcBef>
                <a:spcPts val="0"/>
              </a:spcBef>
              <a:buSzPts val="12000"/>
              <a:buNone/>
              <a:defRPr sz="12000"/>
            </a:lvl1pPr>
            <a:lvl2pPr lvl="1" algn="ctr">
              <a:spcBef>
                <a:spcPts val="0"/>
              </a:spcBef>
              <a:buSzPts val="12000"/>
              <a:buNone/>
              <a:defRPr sz="12000"/>
            </a:lvl2pPr>
            <a:lvl3pPr lvl="2" algn="ctr">
              <a:spcBef>
                <a:spcPts val="0"/>
              </a:spcBef>
              <a:buSzPts val="12000"/>
              <a:buNone/>
              <a:defRPr sz="12000"/>
            </a:lvl3pPr>
            <a:lvl4pPr lvl="3" algn="ctr">
              <a:spcBef>
                <a:spcPts val="0"/>
              </a:spcBef>
              <a:buSzPts val="12000"/>
              <a:buNone/>
              <a:defRPr sz="12000"/>
            </a:lvl4pPr>
            <a:lvl5pPr lvl="4" algn="ctr">
              <a:spcBef>
                <a:spcPts val="0"/>
              </a:spcBef>
              <a:buSzPts val="12000"/>
              <a:buNone/>
              <a:defRPr sz="12000"/>
            </a:lvl5pPr>
            <a:lvl6pPr lvl="5" algn="ctr">
              <a:spcBef>
                <a:spcPts val="0"/>
              </a:spcBef>
              <a:buSzPts val="12000"/>
              <a:buNone/>
              <a:defRPr sz="12000"/>
            </a:lvl6pPr>
            <a:lvl7pPr lvl="6" algn="ctr">
              <a:spcBef>
                <a:spcPts val="0"/>
              </a:spcBef>
              <a:buSzPts val="12000"/>
              <a:buNone/>
              <a:defRPr sz="12000"/>
            </a:lvl7pPr>
            <a:lvl8pPr lvl="7" algn="ctr">
              <a:spcBef>
                <a:spcPts val="0"/>
              </a:spcBef>
              <a:buSzPts val="12000"/>
              <a:buNone/>
              <a:defRPr sz="12000"/>
            </a:lvl8pPr>
            <a:lvl9pPr lvl="8" algn="ctr">
              <a:spcBef>
                <a:spcPts val="0"/>
              </a:spcBef>
              <a:buSzPts val="12000"/>
              <a:buNone/>
              <a:defRPr sz="12000"/>
            </a:lvl9pPr>
          </a:lstStyle>
          <a:p>
            <a:endParaRPr/>
          </a:p>
        </p:txBody>
      </p:sp>
      <p:sp>
        <p:nvSpPr>
          <p:cNvPr id="46" name="Shape 46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 algn="ctr">
              <a:spcBef>
                <a:spcPts val="0"/>
              </a:spcBef>
              <a:buSzPts val="1800"/>
              <a:buChar char="●"/>
              <a:defRPr/>
            </a:lvl1pPr>
            <a:lvl2pPr lvl="1" algn="ctr">
              <a:spcBef>
                <a:spcPts val="0"/>
              </a:spcBef>
              <a:buSzPts val="1400"/>
              <a:buChar char="○"/>
              <a:defRPr/>
            </a:lvl2pPr>
            <a:lvl3pPr lvl="2" algn="ctr">
              <a:spcBef>
                <a:spcPts val="0"/>
              </a:spcBef>
              <a:buSzPts val="1400"/>
              <a:buChar char="■"/>
              <a:defRPr/>
            </a:lvl3pPr>
            <a:lvl4pPr lvl="3" algn="ctr">
              <a:spcBef>
                <a:spcPts val="0"/>
              </a:spcBef>
              <a:buSzPts val="1400"/>
              <a:buChar char="●"/>
              <a:defRPr/>
            </a:lvl4pPr>
            <a:lvl5pPr lvl="4" algn="ctr">
              <a:spcBef>
                <a:spcPts val="0"/>
              </a:spcBef>
              <a:buSzPts val="1400"/>
              <a:buChar char="○"/>
              <a:defRPr/>
            </a:lvl5pPr>
            <a:lvl6pPr lvl="5" algn="ctr">
              <a:spcBef>
                <a:spcPts val="0"/>
              </a:spcBef>
              <a:buSzPts val="1400"/>
              <a:buChar char="■"/>
              <a:defRPr/>
            </a:lvl6pPr>
            <a:lvl7pPr lvl="6" algn="ctr">
              <a:spcBef>
                <a:spcPts val="0"/>
              </a:spcBef>
              <a:buSzPts val="1400"/>
              <a:buChar char="●"/>
              <a:defRPr/>
            </a:lvl7pPr>
            <a:lvl8pPr lvl="7" algn="ctr">
              <a:spcBef>
                <a:spcPts val="0"/>
              </a:spcBef>
              <a:buSzPts val="1400"/>
              <a:buChar char="○"/>
              <a:defRPr/>
            </a:lvl8pPr>
            <a:lvl9pPr lvl="8" algn="ctr">
              <a:spcBef>
                <a:spcPts val="0"/>
              </a:spcBef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dark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 algn="r">
              <a:spcBef>
                <a:spcPts val="0"/>
              </a:spcBef>
              <a:buNone/>
            </a:pPr>
            <a:fld id="{00000000-1234-1234-1234-123412341234}" type="slidenum">
              <a:rPr lang="en" sz="1000">
                <a:solidFill>
                  <a:schemeClr val="lt2"/>
                </a:solidFill>
              </a:rPr>
              <a:t>‹#›</a:t>
            </a:fld>
            <a:endParaRPr lang="en" sz="1000">
              <a:solidFill>
                <a:schemeClr val="lt2"/>
              </a:solidFill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4" Type="http://schemas.openxmlformats.org/officeDocument/2006/relationships/image" Target="../media/image3.jpg"/><Relationship Id="rId5" Type="http://schemas.openxmlformats.org/officeDocument/2006/relationships/image" Target="../media/image4.gif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4" Type="http://schemas.openxmlformats.org/officeDocument/2006/relationships/image" Target="../media/image6.jpg"/><Relationship Id="rId5" Type="http://schemas.openxmlformats.org/officeDocument/2006/relationships/image" Target="../media/image7.jpg"/><Relationship Id="rId6" Type="http://schemas.openxmlformats.org/officeDocument/2006/relationships/image" Target="../media/image8.jpg"/><Relationship Id="rId7" Type="http://schemas.openxmlformats.org/officeDocument/2006/relationships/image" Target="../media/image9.jpg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4" Type="http://schemas.openxmlformats.org/officeDocument/2006/relationships/image" Target="../media/image11.png"/><Relationship Id="rId5" Type="http://schemas.openxmlformats.org/officeDocument/2006/relationships/image" Target="../media/image12.jpg"/><Relationship Id="rId6" Type="http://schemas.openxmlformats.org/officeDocument/2006/relationships/image" Target="../media/image13.jpg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4" Type="http://schemas.openxmlformats.org/officeDocument/2006/relationships/image" Target="../media/image14.png"/><Relationship Id="rId5" Type="http://schemas.openxmlformats.org/officeDocument/2006/relationships/image" Target="../media/image15.png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1" Type="http://schemas.openxmlformats.org/officeDocument/2006/relationships/image" Target="../media/image15.png"/><Relationship Id="rId12" Type="http://schemas.openxmlformats.org/officeDocument/2006/relationships/image" Target="../media/image16.png"/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4.gif"/><Relationship Id="rId4" Type="http://schemas.openxmlformats.org/officeDocument/2006/relationships/image" Target="../media/image2.jpg"/><Relationship Id="rId5" Type="http://schemas.openxmlformats.org/officeDocument/2006/relationships/image" Target="../media/image3.jpg"/><Relationship Id="rId6" Type="http://schemas.openxmlformats.org/officeDocument/2006/relationships/image" Target="../media/image10.jpg"/><Relationship Id="rId7" Type="http://schemas.openxmlformats.org/officeDocument/2006/relationships/image" Target="../media/image12.jpg"/><Relationship Id="rId8" Type="http://schemas.openxmlformats.org/officeDocument/2006/relationships/image" Target="../media/image13.jpg"/><Relationship Id="rId9" Type="http://schemas.openxmlformats.org/officeDocument/2006/relationships/image" Target="../media/image11.png"/><Relationship Id="rId10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>
            <a:spLocks noGrp="1"/>
          </p:cNvSpPr>
          <p:nvPr>
            <p:ph type="ctrTitle"/>
          </p:nvPr>
        </p:nvSpPr>
        <p:spPr>
          <a:xfrm>
            <a:off x="370100" y="634350"/>
            <a:ext cx="8520600" cy="1999500"/>
          </a:xfrm>
          <a:prstGeom prst="rect">
            <a:avLst/>
          </a:prstGeom>
          <a:solidFill>
            <a:srgbClr val="FFFFFF"/>
          </a:solidFill>
        </p:spPr>
        <p:txBody>
          <a:bodyPr wrap="square" lIns="91425" tIns="91425" rIns="91425" bIns="91425" anchor="b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r>
              <a:rPr lang="en" sz="3600" b="1" dirty="0" err="1">
                <a:solidFill>
                  <a:srgbClr val="000000"/>
                </a:solidFill>
              </a:rPr>
              <a:t>Grameen</a:t>
            </a:r>
            <a:r>
              <a:rPr lang="en" sz="3600" b="1" dirty="0">
                <a:solidFill>
                  <a:srgbClr val="000000"/>
                </a:solidFill>
              </a:rPr>
              <a:t> Bank and Microcredit: </a:t>
            </a:r>
          </a:p>
          <a:p>
            <a:pPr marL="0" lvl="0" indent="0" rtl="0">
              <a:spcBef>
                <a:spcPts val="0"/>
              </a:spcBef>
              <a:buNone/>
            </a:pPr>
            <a:endParaRPr sz="1200" dirty="0">
              <a:solidFill>
                <a:srgbClr val="000000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" sz="3600" dirty="0">
                <a:solidFill>
                  <a:srgbClr val="000000"/>
                </a:solidFill>
              </a:rPr>
              <a:t>Enterprise Opportunities for Economic and Social Change</a:t>
            </a:r>
          </a:p>
        </p:txBody>
      </p:sp>
      <p:sp>
        <p:nvSpPr>
          <p:cNvPr id="55" name="Shape 55"/>
          <p:cNvSpPr txBox="1"/>
          <p:nvPr/>
        </p:nvSpPr>
        <p:spPr>
          <a:xfrm>
            <a:off x="6137150" y="4566150"/>
            <a:ext cx="3000000" cy="5421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latin typeface="Times New Roman"/>
                <a:ea typeface="Times New Roman"/>
                <a:cs typeface="Times New Roman"/>
                <a:sym typeface="Times New Roman"/>
              </a:rPr>
              <a:t>Kyle DeFreitas</a:t>
            </a:r>
          </a:p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latin typeface="Times New Roman"/>
                <a:ea typeface="Times New Roman"/>
                <a:cs typeface="Times New Roman"/>
                <a:sym typeface="Times New Roman"/>
              </a:rPr>
              <a:t>Student #: 1704706</a:t>
            </a:r>
          </a:p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latin typeface="Times New Roman"/>
                <a:ea typeface="Times New Roman"/>
                <a:cs typeface="Times New Roman"/>
                <a:sym typeface="Times New Roman"/>
              </a:rPr>
              <a:t>University of Wales TSD</a:t>
            </a:r>
          </a:p>
        </p:txBody>
      </p:sp>
      <p:pic>
        <p:nvPicPr>
          <p:cNvPr id="56" name="Shape 56"/>
          <p:cNvPicPr preferRelativeResize="0"/>
          <p:nvPr/>
        </p:nvPicPr>
        <p:blipFill rotWithShape="1">
          <a:blip r:embed="rId3">
            <a:alphaModFix/>
          </a:blip>
          <a:srcRect b="7612"/>
          <a:stretch/>
        </p:blipFill>
        <p:spPr>
          <a:xfrm>
            <a:off x="2939438" y="2786250"/>
            <a:ext cx="3265111" cy="2089100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 txBox="1">
            <a:spLocks noGrp="1"/>
          </p:cNvSpPr>
          <p:nvPr>
            <p:ph type="body" idx="1"/>
          </p:nvPr>
        </p:nvSpPr>
        <p:spPr>
          <a:xfrm>
            <a:off x="311700" y="67950"/>
            <a:ext cx="8520600" cy="4503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r>
              <a:rPr lang="en" sz="2400" b="1" u="sng" dirty="0">
                <a:solidFill>
                  <a:srgbClr val="000000"/>
                </a:solidFill>
              </a:rPr>
              <a:t>Table of Contents</a:t>
            </a:r>
          </a:p>
        </p:txBody>
      </p:sp>
      <p:sp>
        <p:nvSpPr>
          <p:cNvPr id="63" name="Shape 63"/>
          <p:cNvSpPr txBox="1">
            <a:spLocks noGrp="1"/>
          </p:cNvSpPr>
          <p:nvPr>
            <p:ph type="body" idx="1"/>
          </p:nvPr>
        </p:nvSpPr>
        <p:spPr>
          <a:xfrm>
            <a:off x="409225" y="688125"/>
            <a:ext cx="8520600" cy="41460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457200" lvl="0" indent="-368300" rtl="0"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ts val="2200"/>
              <a:buAutoNum type="arabicPeriod"/>
            </a:pPr>
            <a:r>
              <a:rPr lang="en" sz="2200" dirty="0">
                <a:solidFill>
                  <a:srgbClr val="000000"/>
                </a:solidFill>
              </a:rPr>
              <a:t>Introduction &amp; Claims</a:t>
            </a:r>
          </a:p>
          <a:p>
            <a:pPr marL="457200" lvl="0" indent="-368300" rtl="0"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ts val="2200"/>
              <a:buAutoNum type="arabicPeriod"/>
            </a:pPr>
            <a:r>
              <a:rPr lang="en" sz="2200" dirty="0">
                <a:solidFill>
                  <a:srgbClr val="000000"/>
                </a:solidFill>
              </a:rPr>
              <a:t>Background: </a:t>
            </a:r>
            <a:r>
              <a:rPr lang="en" sz="2200" dirty="0" err="1">
                <a:solidFill>
                  <a:srgbClr val="000000"/>
                </a:solidFill>
              </a:rPr>
              <a:t>Yunus</a:t>
            </a:r>
            <a:r>
              <a:rPr lang="en" sz="2200" dirty="0">
                <a:solidFill>
                  <a:srgbClr val="000000"/>
                </a:solidFill>
              </a:rPr>
              <a:t>’ Environmental Motivators</a:t>
            </a:r>
          </a:p>
          <a:p>
            <a:pPr marL="457200" lvl="0" indent="-368300" rtl="0"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ts val="2200"/>
              <a:buAutoNum type="arabicPeriod"/>
            </a:pPr>
            <a:r>
              <a:rPr lang="en" sz="2200" dirty="0">
                <a:solidFill>
                  <a:srgbClr val="000000"/>
                </a:solidFill>
              </a:rPr>
              <a:t>Enterprise Opportunities Seized by </a:t>
            </a:r>
            <a:r>
              <a:rPr lang="en" sz="2200" dirty="0" err="1">
                <a:solidFill>
                  <a:srgbClr val="000000"/>
                </a:solidFill>
              </a:rPr>
              <a:t>Yunus</a:t>
            </a:r>
            <a:endParaRPr lang="en" sz="2200" dirty="0">
              <a:solidFill>
                <a:srgbClr val="000000"/>
              </a:solidFill>
            </a:endParaRPr>
          </a:p>
          <a:p>
            <a:pPr marL="457200" lvl="0" indent="-368300" rtl="0"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ts val="2200"/>
              <a:buAutoNum type="arabicPeriod"/>
            </a:pPr>
            <a:r>
              <a:rPr lang="en" sz="2200" dirty="0">
                <a:solidFill>
                  <a:srgbClr val="000000"/>
                </a:solidFill>
              </a:rPr>
              <a:t>Economic &amp; Social Changes in Bangladesh</a:t>
            </a:r>
          </a:p>
          <a:p>
            <a:pPr marL="457200" lvl="0" indent="-368300" rtl="0"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ts val="2200"/>
              <a:buAutoNum type="arabicPeriod"/>
            </a:pPr>
            <a:r>
              <a:rPr lang="en" sz="2200" dirty="0">
                <a:solidFill>
                  <a:srgbClr val="000000"/>
                </a:solidFill>
              </a:rPr>
              <a:t>Economic &amp; Social Changes Internationally</a:t>
            </a:r>
          </a:p>
          <a:p>
            <a:pPr marL="457200" lvl="0" indent="-368300" rtl="0"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ts val="2200"/>
              <a:buAutoNum type="arabicPeriod"/>
            </a:pPr>
            <a:r>
              <a:rPr lang="en" sz="2200" dirty="0">
                <a:solidFill>
                  <a:srgbClr val="000000"/>
                </a:solidFill>
              </a:rPr>
              <a:t>Limitations of Microcredit</a:t>
            </a:r>
          </a:p>
          <a:p>
            <a:pPr marL="457200" lvl="0" indent="-368300" rtl="0">
              <a:spcBef>
                <a:spcPts val="0"/>
              </a:spcBef>
              <a:buClr>
                <a:srgbClr val="000000"/>
              </a:buClr>
              <a:buSzPts val="2200"/>
              <a:buAutoNum type="arabicPeriod"/>
            </a:pPr>
            <a:r>
              <a:rPr lang="en" sz="2200" dirty="0">
                <a:solidFill>
                  <a:srgbClr val="000000"/>
                </a:solidFill>
              </a:rPr>
              <a:t>Conclusions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311700" y="238075"/>
            <a:ext cx="8520600" cy="4503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r>
              <a:rPr lang="en" sz="2400" b="1" u="sng" dirty="0">
                <a:solidFill>
                  <a:srgbClr val="000000"/>
                </a:solidFill>
              </a:rPr>
              <a:t>Introduction &amp; Claims</a:t>
            </a:r>
          </a:p>
        </p:txBody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311700" y="767866"/>
            <a:ext cx="8618100" cy="1826475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buNone/>
            </a:pPr>
            <a:r>
              <a:rPr lang="en-CA" sz="2400" dirty="0" smtClean="0">
                <a:solidFill>
                  <a:srgbClr val="38761D"/>
                </a:solidFill>
              </a:rPr>
              <a:t>The enterprise opportunities seized by </a:t>
            </a:r>
            <a:r>
              <a:rPr lang="en-CA" sz="2400" dirty="0" err="1" smtClean="0">
                <a:solidFill>
                  <a:srgbClr val="38761D"/>
                </a:solidFill>
              </a:rPr>
              <a:t>Muhummad</a:t>
            </a:r>
            <a:r>
              <a:rPr lang="en-CA" sz="2400" dirty="0" smtClean="0">
                <a:solidFill>
                  <a:srgbClr val="38761D"/>
                </a:solidFill>
              </a:rPr>
              <a:t> </a:t>
            </a:r>
            <a:r>
              <a:rPr lang="en-CA" sz="2400" dirty="0" err="1" smtClean="0">
                <a:solidFill>
                  <a:srgbClr val="38761D"/>
                </a:solidFill>
              </a:rPr>
              <a:t>Yunus</a:t>
            </a:r>
            <a:r>
              <a:rPr lang="en-CA" sz="2400" dirty="0">
                <a:solidFill>
                  <a:srgbClr val="38761D"/>
                </a:solidFill>
              </a:rPr>
              <a:t> </a:t>
            </a:r>
            <a:r>
              <a:rPr lang="en-CA" sz="2400" dirty="0" smtClean="0">
                <a:solidFill>
                  <a:srgbClr val="38761D"/>
                </a:solidFill>
              </a:rPr>
              <a:t>through his </a:t>
            </a:r>
            <a:r>
              <a:rPr lang="en" sz="2400" dirty="0" err="1" smtClean="0">
                <a:solidFill>
                  <a:srgbClr val="38761D"/>
                </a:solidFill>
              </a:rPr>
              <a:t>Grameen</a:t>
            </a:r>
            <a:r>
              <a:rPr lang="en" sz="2400" dirty="0" smtClean="0">
                <a:solidFill>
                  <a:srgbClr val="38761D"/>
                </a:solidFill>
              </a:rPr>
              <a:t> </a:t>
            </a:r>
            <a:r>
              <a:rPr lang="en" sz="2400" dirty="0">
                <a:solidFill>
                  <a:srgbClr val="38761D"/>
                </a:solidFill>
              </a:rPr>
              <a:t>Bank (GB) and </a:t>
            </a:r>
            <a:r>
              <a:rPr lang="en" sz="2400" dirty="0" smtClean="0">
                <a:solidFill>
                  <a:srgbClr val="38761D"/>
                </a:solidFill>
              </a:rPr>
              <a:t>microcredit</a:t>
            </a:r>
            <a:r>
              <a:rPr lang="en-CA" sz="2400" dirty="0" smtClean="0">
                <a:solidFill>
                  <a:srgbClr val="38761D"/>
                </a:solidFill>
              </a:rPr>
              <a:t> scheme</a:t>
            </a:r>
            <a:r>
              <a:rPr lang="en" sz="2400" dirty="0" smtClean="0">
                <a:solidFill>
                  <a:srgbClr val="38761D"/>
                </a:solidFill>
              </a:rPr>
              <a:t> </a:t>
            </a:r>
            <a:r>
              <a:rPr lang="en" sz="2400" dirty="0">
                <a:solidFill>
                  <a:srgbClr val="38761D"/>
                </a:solidFill>
              </a:rPr>
              <a:t>led to substantial and positive economic and social changes in Bangladesh and internationally.</a:t>
            </a:r>
          </a:p>
        </p:txBody>
      </p:sp>
      <p:pic>
        <p:nvPicPr>
          <p:cNvPr id="70" name="Shape 70" descr="Image result for microcredit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980623" y="3324575"/>
            <a:ext cx="2571002" cy="1285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1" name="Shape 71" descr="Image result for map bangladesh"/>
          <p:cNvPicPr preferRelativeResize="0"/>
          <p:nvPr/>
        </p:nvPicPr>
        <p:blipFill rotWithShape="1">
          <a:blip r:embed="rId4">
            <a:alphaModFix/>
          </a:blip>
          <a:srcRect t="6861" b="7792"/>
          <a:stretch/>
        </p:blipFill>
        <p:spPr>
          <a:xfrm>
            <a:off x="226855" y="3294725"/>
            <a:ext cx="1576232" cy="1345199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Shape 72" descr="Image result for world map greem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210917" y="3241399"/>
            <a:ext cx="2704482" cy="1345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" name="Shape 77" descr="Related image"/>
          <p:cNvPicPr preferRelativeResize="0"/>
          <p:nvPr/>
        </p:nvPicPr>
        <p:blipFill rotWithShape="1">
          <a:blip r:embed="rId3">
            <a:alphaModFix/>
          </a:blip>
          <a:srcRect l="4104" b="5695"/>
          <a:stretch/>
        </p:blipFill>
        <p:spPr>
          <a:xfrm>
            <a:off x="3190050" y="3615334"/>
            <a:ext cx="2721606" cy="1506900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</p:spPr>
      </p:pic>
      <p:sp>
        <p:nvSpPr>
          <p:cNvPr id="79" name="Shape 79"/>
          <p:cNvSpPr txBox="1">
            <a:spLocks noGrp="1"/>
          </p:cNvSpPr>
          <p:nvPr>
            <p:ph type="body" idx="1"/>
          </p:nvPr>
        </p:nvSpPr>
        <p:spPr>
          <a:xfrm>
            <a:off x="311700" y="238075"/>
            <a:ext cx="8520600" cy="4503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r>
              <a:rPr lang="en" sz="2400" b="1" u="sng">
                <a:solidFill>
                  <a:srgbClr val="000000"/>
                </a:solidFill>
              </a:rPr>
              <a:t>Background: Yunus’ Environmental Motivators </a:t>
            </a:r>
          </a:p>
        </p:txBody>
      </p:sp>
      <p:sp>
        <p:nvSpPr>
          <p:cNvPr id="80" name="Shape 80"/>
          <p:cNvSpPr txBox="1">
            <a:spLocks noGrp="1"/>
          </p:cNvSpPr>
          <p:nvPr>
            <p:ph type="body" idx="1"/>
          </p:nvPr>
        </p:nvSpPr>
        <p:spPr>
          <a:xfrm>
            <a:off x="333025" y="764325"/>
            <a:ext cx="8520600" cy="24561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rgbClr val="000000"/>
                </a:solidFill>
              </a:rPr>
              <a:t>Economic, social, psychological and political:</a:t>
            </a:r>
          </a:p>
          <a:p>
            <a:pPr marL="457200" lvl="0" indent="-3683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Char char="-"/>
            </a:pPr>
            <a:r>
              <a:rPr lang="en" sz="2200" u="sng">
                <a:solidFill>
                  <a:srgbClr val="000000"/>
                </a:solidFill>
              </a:rPr>
              <a:t>1971 Conflict:</a:t>
            </a:r>
            <a:r>
              <a:rPr lang="en" sz="2200">
                <a:solidFill>
                  <a:srgbClr val="000000"/>
                </a:solidFill>
              </a:rPr>
              <a:t> </a:t>
            </a:r>
            <a:r>
              <a:rPr lang="en" sz="2200">
                <a:solidFill>
                  <a:srgbClr val="A61C00"/>
                </a:solidFill>
              </a:rPr>
              <a:t>3 million dead, </a:t>
            </a:r>
            <a:r>
              <a:rPr lang="en" sz="2200">
                <a:solidFill>
                  <a:srgbClr val="000000"/>
                </a:solidFill>
              </a:rPr>
              <a:t>10 million refugees, 30 million internally displaced, 200,000 emotionally scarred from rape</a:t>
            </a:r>
          </a:p>
          <a:p>
            <a:pPr marL="457200" lvl="0" indent="-36830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200"/>
              <a:buChar char="-"/>
            </a:pPr>
            <a:r>
              <a:rPr lang="en" sz="2200" u="sng">
                <a:solidFill>
                  <a:srgbClr val="000000"/>
                </a:solidFill>
              </a:rPr>
              <a:t>1974 Famine:</a:t>
            </a:r>
            <a:r>
              <a:rPr lang="en" sz="2200">
                <a:solidFill>
                  <a:srgbClr val="000000"/>
                </a:solidFill>
              </a:rPr>
              <a:t> </a:t>
            </a:r>
            <a:r>
              <a:rPr lang="en" sz="2200">
                <a:solidFill>
                  <a:srgbClr val="A61C00"/>
                </a:solidFill>
              </a:rPr>
              <a:t>30,000 - 100,000 deaths</a:t>
            </a:r>
          </a:p>
          <a:p>
            <a:pPr marL="457200" lvl="0" indent="-3683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Char char="-"/>
            </a:pPr>
            <a:r>
              <a:rPr lang="en" sz="2200">
                <a:solidFill>
                  <a:srgbClr val="000000"/>
                </a:solidFill>
              </a:rPr>
              <a:t>Tens of millions in </a:t>
            </a:r>
            <a:r>
              <a:rPr lang="en" sz="2200">
                <a:solidFill>
                  <a:srgbClr val="A61C00"/>
                </a:solidFill>
              </a:rPr>
              <a:t>abject poverty</a:t>
            </a:r>
          </a:p>
        </p:txBody>
      </p:sp>
      <p:pic>
        <p:nvPicPr>
          <p:cNvPr id="81" name="Shape 8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907750" y="3634384"/>
            <a:ext cx="990093" cy="1487850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</p:spPr>
      </p:pic>
      <p:pic>
        <p:nvPicPr>
          <p:cNvPr id="82" name="Shape 8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211224" y="3615334"/>
            <a:ext cx="990100" cy="1506900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</p:spPr>
      </p:pic>
      <p:pic>
        <p:nvPicPr>
          <p:cNvPr id="83" name="Shape 8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0" y="3611683"/>
            <a:ext cx="2244000" cy="1510551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</p:spPr>
      </p:pic>
      <p:pic>
        <p:nvPicPr>
          <p:cNvPr id="84" name="Shape 8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6900000" y="3634377"/>
            <a:ext cx="2244000" cy="1487857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 txBox="1">
            <a:spLocks noGrp="1"/>
          </p:cNvSpPr>
          <p:nvPr>
            <p:ph type="body" idx="1"/>
          </p:nvPr>
        </p:nvSpPr>
        <p:spPr>
          <a:xfrm>
            <a:off x="311700" y="238075"/>
            <a:ext cx="8520600" cy="46317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r>
              <a:rPr lang="en" sz="2400" b="1" u="sng" dirty="0">
                <a:solidFill>
                  <a:srgbClr val="000000"/>
                </a:solidFill>
              </a:rPr>
              <a:t>Enterprise Opportunities Seized by </a:t>
            </a:r>
            <a:r>
              <a:rPr lang="en" sz="2400" b="1" u="sng" dirty="0" err="1">
                <a:solidFill>
                  <a:srgbClr val="000000"/>
                </a:solidFill>
              </a:rPr>
              <a:t>Yunus</a:t>
            </a:r>
            <a:endParaRPr lang="en" sz="2400" b="1" u="sng" dirty="0">
              <a:solidFill>
                <a:srgbClr val="000000"/>
              </a:solidFill>
            </a:endParaRPr>
          </a:p>
          <a:p>
            <a:pPr marL="0" lvl="0" indent="0" rtl="0">
              <a:lnSpc>
                <a:spcPct val="150000"/>
              </a:lnSpc>
              <a:spcBef>
                <a:spcPts val="0"/>
              </a:spcBef>
              <a:buNone/>
            </a:pPr>
            <a:r>
              <a:rPr lang="en" sz="2200" dirty="0">
                <a:solidFill>
                  <a:srgbClr val="000000"/>
                </a:solidFill>
              </a:rPr>
              <a:t>Altering traditional bank procedures and loans by creating a new:</a:t>
            </a:r>
          </a:p>
        </p:txBody>
      </p:sp>
      <p:sp>
        <p:nvSpPr>
          <p:cNvPr id="91" name="Shape 91"/>
          <p:cNvSpPr txBox="1">
            <a:spLocks noGrp="1"/>
          </p:cNvSpPr>
          <p:nvPr>
            <p:ph type="body" idx="1"/>
          </p:nvPr>
        </p:nvSpPr>
        <p:spPr>
          <a:xfrm>
            <a:off x="311700" y="1435825"/>
            <a:ext cx="8618100" cy="33516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457200" lvl="0" indent="-3683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Char char="-"/>
            </a:pPr>
            <a:r>
              <a:rPr lang="en" sz="2200" dirty="0">
                <a:solidFill>
                  <a:srgbClr val="000000"/>
                </a:solidFill>
              </a:rPr>
              <a:t>Product: </a:t>
            </a:r>
            <a:r>
              <a:rPr lang="en" sz="2200" dirty="0">
                <a:solidFill>
                  <a:srgbClr val="38761D"/>
                </a:solidFill>
              </a:rPr>
              <a:t>microcredit</a:t>
            </a:r>
          </a:p>
          <a:p>
            <a:pPr marL="457200" lvl="0" indent="-3683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Char char="-"/>
            </a:pPr>
            <a:r>
              <a:rPr lang="en" sz="2200" dirty="0">
                <a:solidFill>
                  <a:srgbClr val="000000"/>
                </a:solidFill>
              </a:rPr>
              <a:t>Process: </a:t>
            </a:r>
            <a:r>
              <a:rPr lang="en" sz="2200" dirty="0">
                <a:solidFill>
                  <a:srgbClr val="38761D"/>
                </a:solidFill>
              </a:rPr>
              <a:t>group-lending and repayment</a:t>
            </a:r>
            <a:r>
              <a:rPr lang="en" sz="2200" dirty="0">
                <a:solidFill>
                  <a:srgbClr val="000000"/>
                </a:solidFill>
              </a:rPr>
              <a:t> </a:t>
            </a:r>
          </a:p>
          <a:p>
            <a:pPr marL="457200" lvl="0" indent="-368300" algn="just" rtl="0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000000"/>
              </a:buClr>
              <a:buSzPts val="2200"/>
              <a:buChar char="-"/>
            </a:pPr>
            <a:r>
              <a:rPr lang="en" sz="2200" dirty="0">
                <a:solidFill>
                  <a:srgbClr val="000000"/>
                </a:solidFill>
              </a:rPr>
              <a:t>Production method: </a:t>
            </a:r>
            <a:r>
              <a:rPr lang="en" sz="2200" dirty="0">
                <a:solidFill>
                  <a:srgbClr val="38761D"/>
                </a:solidFill>
              </a:rPr>
              <a:t>personal risk-bearing in taking out and distributing regular bank loans as microcredit</a:t>
            </a:r>
          </a:p>
          <a:p>
            <a:pPr marL="457200" lvl="0" indent="-3683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Char char="-"/>
            </a:pPr>
            <a:r>
              <a:rPr lang="en" sz="2200" dirty="0">
                <a:solidFill>
                  <a:srgbClr val="000000"/>
                </a:solidFill>
              </a:rPr>
              <a:t>Target </a:t>
            </a:r>
            <a:r>
              <a:rPr lang="en" sz="2200" dirty="0" smtClean="0">
                <a:solidFill>
                  <a:srgbClr val="000000"/>
                </a:solidFill>
              </a:rPr>
              <a:t>market:</a:t>
            </a:r>
            <a:r>
              <a:rPr lang="en-CA" sz="2200" dirty="0" smtClean="0">
                <a:solidFill>
                  <a:srgbClr val="000000"/>
                </a:solidFill>
              </a:rPr>
              <a:t> </a:t>
            </a:r>
            <a:r>
              <a:rPr lang="en" sz="2200" dirty="0" smtClean="0">
                <a:solidFill>
                  <a:srgbClr val="38761D"/>
                </a:solidFill>
              </a:rPr>
              <a:t>abject </a:t>
            </a:r>
            <a:r>
              <a:rPr lang="en" sz="2200" dirty="0">
                <a:solidFill>
                  <a:srgbClr val="38761D"/>
                </a:solidFill>
              </a:rPr>
              <a:t>poor and impoverished populations</a:t>
            </a:r>
          </a:p>
          <a:p>
            <a:pPr marL="457200" lvl="0" indent="-368300" algn="just" rtl="0">
              <a:lnSpc>
                <a:spcPct val="150000"/>
              </a:lnSpc>
              <a:spcBef>
                <a:spcPts val="0"/>
              </a:spcBef>
              <a:buClr>
                <a:srgbClr val="000000"/>
              </a:buClr>
              <a:buSzPts val="2200"/>
              <a:buChar char="-"/>
            </a:pPr>
            <a:r>
              <a:rPr lang="en" sz="2200" dirty="0" smtClean="0">
                <a:solidFill>
                  <a:srgbClr val="000000"/>
                </a:solidFill>
              </a:rPr>
              <a:t>Organization:</a:t>
            </a:r>
            <a:r>
              <a:rPr lang="en-CA" sz="2200" dirty="0" smtClean="0">
                <a:solidFill>
                  <a:srgbClr val="000000"/>
                </a:solidFill>
              </a:rPr>
              <a:t> </a:t>
            </a:r>
            <a:r>
              <a:rPr lang="en" sz="2200" dirty="0" err="1" smtClean="0">
                <a:solidFill>
                  <a:srgbClr val="38761D"/>
                </a:solidFill>
              </a:rPr>
              <a:t>Grameen</a:t>
            </a:r>
            <a:r>
              <a:rPr lang="en" sz="2200" dirty="0" smtClean="0">
                <a:solidFill>
                  <a:srgbClr val="38761D"/>
                </a:solidFill>
              </a:rPr>
              <a:t> </a:t>
            </a:r>
            <a:r>
              <a:rPr lang="en" sz="2200" dirty="0">
                <a:solidFill>
                  <a:srgbClr val="38761D"/>
                </a:solidFill>
              </a:rPr>
              <a:t>Bank</a:t>
            </a:r>
          </a:p>
        </p:txBody>
      </p:sp>
      <p:pic>
        <p:nvPicPr>
          <p:cNvPr id="92" name="Shape 92" descr="Image result for grmeen bank"/>
          <p:cNvPicPr preferRelativeResize="0"/>
          <p:nvPr/>
        </p:nvPicPr>
        <p:blipFill rotWithShape="1">
          <a:blip r:embed="rId3">
            <a:alphaModFix/>
          </a:blip>
          <a:srcRect t="14796" b="29200"/>
          <a:stretch/>
        </p:blipFill>
        <p:spPr>
          <a:xfrm>
            <a:off x="4572000" y="3869829"/>
            <a:ext cx="440750" cy="349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 txBox="1">
            <a:spLocks noGrp="1"/>
          </p:cNvSpPr>
          <p:nvPr>
            <p:ph type="body" idx="1"/>
          </p:nvPr>
        </p:nvSpPr>
        <p:spPr>
          <a:xfrm>
            <a:off x="311700" y="238075"/>
            <a:ext cx="8520600" cy="4503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r>
              <a:rPr lang="en" sz="2400" b="1" u="sng">
                <a:solidFill>
                  <a:srgbClr val="000000"/>
                </a:solidFill>
              </a:rPr>
              <a:t>Economic &amp; Social Changes in Bangladesh</a:t>
            </a:r>
          </a:p>
        </p:txBody>
      </p:sp>
      <p:sp>
        <p:nvSpPr>
          <p:cNvPr id="99" name="Shape 99"/>
          <p:cNvSpPr txBox="1">
            <a:spLocks noGrp="1"/>
          </p:cNvSpPr>
          <p:nvPr>
            <p:ph type="body" idx="1"/>
          </p:nvPr>
        </p:nvSpPr>
        <p:spPr>
          <a:xfrm>
            <a:off x="831150" y="764325"/>
            <a:ext cx="8207700" cy="40884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buNone/>
            </a:pPr>
            <a:r>
              <a:rPr lang="en" sz="2000" b="1">
                <a:solidFill>
                  <a:srgbClr val="000000"/>
                </a:solidFill>
              </a:rPr>
              <a:t>Grameen Bank: </a:t>
            </a:r>
            <a:r>
              <a:rPr lang="en" sz="2000">
                <a:solidFill>
                  <a:srgbClr val="000000"/>
                </a:solidFill>
              </a:rPr>
              <a:t>USD $14.7 billion distributed to 19 million borrowers </a:t>
            </a:r>
            <a:r>
              <a:rPr lang="en" sz="2000">
                <a:solidFill>
                  <a:srgbClr val="38761D"/>
                </a:solidFill>
              </a:rPr>
              <a:t>lifted</a:t>
            </a:r>
            <a:r>
              <a:rPr lang="en" sz="2000">
                <a:solidFill>
                  <a:srgbClr val="000000"/>
                </a:solidFill>
              </a:rPr>
              <a:t> </a:t>
            </a:r>
            <a:r>
              <a:rPr lang="en" sz="2000">
                <a:solidFill>
                  <a:srgbClr val="38761D"/>
                </a:solidFill>
              </a:rPr>
              <a:t>25 million persons</a:t>
            </a:r>
            <a:r>
              <a:rPr lang="en" sz="2000">
                <a:solidFill>
                  <a:srgbClr val="000000"/>
                </a:solidFill>
              </a:rPr>
              <a:t> </a:t>
            </a:r>
            <a:r>
              <a:rPr lang="en" sz="2000">
                <a:solidFill>
                  <a:srgbClr val="38761D"/>
                </a:solidFill>
              </a:rPr>
              <a:t>out of poverty </a:t>
            </a:r>
            <a:r>
              <a:rPr lang="en" sz="2000">
                <a:solidFill>
                  <a:srgbClr val="000000"/>
                </a:solidFill>
              </a:rPr>
              <a:t>by 2016.</a:t>
            </a:r>
          </a:p>
          <a:p>
            <a:pPr marL="0" lvl="0" indent="0" algn="just" rtl="0">
              <a:spcBef>
                <a:spcPts val="0"/>
              </a:spcBef>
              <a:buNone/>
            </a:pPr>
            <a:r>
              <a:rPr lang="en" sz="2000" b="1">
                <a:solidFill>
                  <a:srgbClr val="000000"/>
                </a:solidFill>
              </a:rPr>
              <a:t>Grameen Foundation: </a:t>
            </a:r>
            <a:r>
              <a:rPr lang="en" sz="2000">
                <a:solidFill>
                  <a:srgbClr val="000000"/>
                </a:solidFill>
              </a:rPr>
              <a:t>provides </a:t>
            </a:r>
            <a:r>
              <a:rPr lang="en" sz="2000">
                <a:solidFill>
                  <a:srgbClr val="000000"/>
                </a:solidFill>
                <a:highlight>
                  <a:srgbClr val="FFFFFF"/>
                </a:highlight>
              </a:rPr>
              <a:t>financial, health, and agricultural  </a:t>
            </a:r>
            <a:r>
              <a:rPr lang="en" sz="2000">
                <a:solidFill>
                  <a:srgbClr val="000000"/>
                </a:solidFill>
              </a:rPr>
              <a:t>support to poor communities, and helps </a:t>
            </a:r>
            <a:r>
              <a:rPr lang="en" sz="2000">
                <a:solidFill>
                  <a:srgbClr val="000000"/>
                </a:solidFill>
                <a:highlight>
                  <a:srgbClr val="FFFFFF"/>
                </a:highlight>
              </a:rPr>
              <a:t>reduce hunger and poverty through a partnership with the NGO </a:t>
            </a:r>
            <a:r>
              <a:rPr lang="en" sz="2000" i="1">
                <a:solidFill>
                  <a:srgbClr val="000000"/>
                </a:solidFill>
                <a:highlight>
                  <a:srgbClr val="FFFFFF"/>
                </a:highlight>
              </a:rPr>
              <a:t>Freedom from Hunger.</a:t>
            </a:r>
          </a:p>
          <a:p>
            <a:pPr marL="0" lvl="0" indent="0" algn="just" rtl="0">
              <a:spcBef>
                <a:spcPts val="0"/>
              </a:spcBef>
              <a:buNone/>
            </a:pPr>
            <a:r>
              <a:rPr lang="en" sz="2000" b="1">
                <a:solidFill>
                  <a:srgbClr val="000000"/>
                </a:solidFill>
                <a:highlight>
                  <a:srgbClr val="FFFFFF"/>
                </a:highlight>
              </a:rPr>
              <a:t>Grameen Trust: </a:t>
            </a:r>
            <a:r>
              <a:rPr lang="en" sz="2000">
                <a:solidFill>
                  <a:srgbClr val="000000"/>
                </a:solidFill>
                <a:highlight>
                  <a:srgbClr val="FFFFFF"/>
                </a:highlight>
              </a:rPr>
              <a:t>undertakes poverty related microfinance programs worldwide, including a Grameen Bank Replication Program (</a:t>
            </a:r>
            <a:r>
              <a:rPr lang="en" sz="2000">
                <a:solidFill>
                  <a:srgbClr val="38761D"/>
                </a:solidFill>
                <a:highlight>
                  <a:srgbClr val="FFFFFF"/>
                </a:highlight>
              </a:rPr>
              <a:t>operations in 27 countries across all regions</a:t>
            </a:r>
            <a:r>
              <a:rPr lang="en" sz="2000">
                <a:solidFill>
                  <a:srgbClr val="000000"/>
                </a:solidFill>
                <a:highlight>
                  <a:srgbClr val="FFFFFF"/>
                </a:highlight>
              </a:rPr>
              <a:t>)</a:t>
            </a:r>
          </a:p>
        </p:txBody>
      </p:sp>
      <p:pic>
        <p:nvPicPr>
          <p:cNvPr id="100" name="Shape 100" descr="Image result for grmeen bank"/>
          <p:cNvPicPr preferRelativeResize="0"/>
          <p:nvPr/>
        </p:nvPicPr>
        <p:blipFill rotWithShape="1">
          <a:blip r:embed="rId3">
            <a:alphaModFix/>
          </a:blip>
          <a:srcRect t="14796" b="29200"/>
          <a:stretch/>
        </p:blipFill>
        <p:spPr>
          <a:xfrm>
            <a:off x="159300" y="905475"/>
            <a:ext cx="671850" cy="532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Shape 101" descr="Related image"/>
          <p:cNvPicPr preferRelativeResize="0"/>
          <p:nvPr/>
        </p:nvPicPr>
        <p:blipFill rotWithShape="1">
          <a:blip r:embed="rId4">
            <a:alphaModFix/>
          </a:blip>
          <a:srcRect l="29677" t="10046" r="29895" b="25636"/>
          <a:stretch/>
        </p:blipFill>
        <p:spPr>
          <a:xfrm>
            <a:off x="270075" y="3031164"/>
            <a:ext cx="450300" cy="47758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" name="Shape 102" descr=" logo" title=" Home"/>
          <p:cNvPicPr preferRelativeResize="0"/>
          <p:nvPr/>
        </p:nvPicPr>
        <p:blipFill rotWithShape="1">
          <a:blip r:embed="rId5">
            <a:alphaModFix/>
          </a:blip>
          <a:srcRect l="3877" t="10402" r="73864" b="28120"/>
          <a:stretch/>
        </p:blipFill>
        <p:spPr>
          <a:xfrm>
            <a:off x="270064" y="1815902"/>
            <a:ext cx="450300" cy="463763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" name="Shape 103" descr="Freedom from Hunger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90438" y="2279663"/>
            <a:ext cx="409575" cy="409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Shape 108" descr="Image result for world map greem"/>
          <p:cNvPicPr preferRelativeResize="0"/>
          <p:nvPr/>
        </p:nvPicPr>
        <p:blipFill>
          <a:blip r:embed="rId3">
            <a:alphaModFix amt="20000"/>
          </a:blip>
          <a:stretch>
            <a:fillRect/>
          </a:stretch>
        </p:blipFill>
        <p:spPr>
          <a:xfrm>
            <a:off x="948250" y="935441"/>
            <a:ext cx="8201400" cy="4079434"/>
          </a:xfrm>
          <a:prstGeom prst="rect">
            <a:avLst/>
          </a:prstGeom>
          <a:noFill/>
          <a:ln>
            <a:noFill/>
          </a:ln>
        </p:spPr>
      </p:pic>
      <p:sp>
        <p:nvSpPr>
          <p:cNvPr id="110" name="Shape 110"/>
          <p:cNvSpPr txBox="1">
            <a:spLocks noGrp="1"/>
          </p:cNvSpPr>
          <p:nvPr>
            <p:ph type="body" idx="1"/>
          </p:nvPr>
        </p:nvSpPr>
        <p:spPr>
          <a:xfrm>
            <a:off x="311700" y="184910"/>
            <a:ext cx="8520600" cy="4503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r>
              <a:rPr lang="en" sz="2400" b="1" u="sng">
                <a:solidFill>
                  <a:srgbClr val="000000"/>
                </a:solidFill>
              </a:rPr>
              <a:t>Economic &amp; Social Changes Internationally</a:t>
            </a:r>
          </a:p>
        </p:txBody>
      </p:sp>
      <p:sp>
        <p:nvSpPr>
          <p:cNvPr id="111" name="Shape 111"/>
          <p:cNvSpPr txBox="1">
            <a:spLocks noGrp="1"/>
          </p:cNvSpPr>
          <p:nvPr>
            <p:ph type="body" idx="1"/>
          </p:nvPr>
        </p:nvSpPr>
        <p:spPr>
          <a:xfrm>
            <a:off x="942825" y="787360"/>
            <a:ext cx="8201400" cy="18453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r>
              <a:rPr lang="en" sz="1700" b="1" dirty="0">
                <a:solidFill>
                  <a:srgbClr val="000000"/>
                </a:solidFill>
              </a:rPr>
              <a:t>Microcredit Summit Campaign:</a:t>
            </a:r>
            <a:r>
              <a:rPr lang="en" sz="1700" dirty="0">
                <a:solidFill>
                  <a:srgbClr val="000000"/>
                </a:solidFill>
              </a:rPr>
              <a:t> launched in 1997, aims to </a:t>
            </a:r>
            <a:r>
              <a:rPr lang="en" sz="1700" dirty="0">
                <a:solidFill>
                  <a:srgbClr val="1F0000"/>
                </a:solidFill>
              </a:rPr>
              <a:t>help lift 100 million families out of poverty through promotion, advocacy and support for microcredit</a:t>
            </a:r>
          </a:p>
          <a:p>
            <a:pPr marL="0" lvl="0" indent="0" algn="just">
              <a:spcBef>
                <a:spcPts val="0"/>
              </a:spcBef>
              <a:buNone/>
            </a:pPr>
            <a:r>
              <a:rPr lang="en" sz="1700" b="1" dirty="0">
                <a:solidFill>
                  <a:srgbClr val="000000"/>
                </a:solidFill>
              </a:rPr>
              <a:t>UN Sustainable Development Goal 1, Target 1.4.: </a:t>
            </a:r>
            <a:r>
              <a:rPr lang="en" sz="1700" dirty="0">
                <a:solidFill>
                  <a:srgbClr val="000000"/>
                </a:solidFill>
              </a:rPr>
              <a:t>by 2030, ensure that all men and women, particularly the poor and vulnerable, have equal rights to economic resources… and financial services including </a:t>
            </a:r>
            <a:r>
              <a:rPr lang="en" sz="1700" b="1" u="sng" dirty="0">
                <a:solidFill>
                  <a:srgbClr val="000000"/>
                </a:solidFill>
              </a:rPr>
              <a:t>microfinance</a:t>
            </a:r>
            <a:r>
              <a:rPr lang="en" sz="1700" b="1" dirty="0">
                <a:solidFill>
                  <a:srgbClr val="000000"/>
                </a:solidFill>
              </a:rPr>
              <a:t> </a:t>
            </a:r>
          </a:p>
          <a:p>
            <a:pPr marL="0" lvl="0" indent="0" rtl="0">
              <a:spcBef>
                <a:spcPts val="0"/>
              </a:spcBef>
              <a:buNone/>
            </a:pPr>
            <a:endParaRPr dirty="0">
              <a:solidFill>
                <a:srgbClr val="000000"/>
              </a:solidFill>
            </a:endParaRPr>
          </a:p>
        </p:txBody>
      </p:sp>
      <p:pic>
        <p:nvPicPr>
          <p:cNvPr id="112" name="Shape 112" descr="Image result for microcredit summit campaign"/>
          <p:cNvPicPr preferRelativeResize="0"/>
          <p:nvPr/>
        </p:nvPicPr>
        <p:blipFill rotWithShape="1">
          <a:blip r:embed="rId4">
            <a:alphaModFix/>
          </a:blip>
          <a:srcRect r="74306"/>
          <a:stretch/>
        </p:blipFill>
        <p:spPr>
          <a:xfrm>
            <a:off x="411685" y="961309"/>
            <a:ext cx="433282" cy="450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3" name="Shape 113" descr="Image result for UN SDG 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69334" y="1861935"/>
            <a:ext cx="517975" cy="517975"/>
          </a:xfrm>
          <a:prstGeom prst="rect">
            <a:avLst/>
          </a:prstGeom>
          <a:noFill/>
          <a:ln>
            <a:noFill/>
          </a:ln>
        </p:spPr>
      </p:pic>
      <p:sp>
        <p:nvSpPr>
          <p:cNvPr id="114" name="Shape 114"/>
          <p:cNvSpPr txBox="1"/>
          <p:nvPr/>
        </p:nvSpPr>
        <p:spPr>
          <a:xfrm>
            <a:off x="256925" y="2763544"/>
            <a:ext cx="8805600" cy="2289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b="1"/>
              <a:t>Africa: </a:t>
            </a:r>
            <a:r>
              <a:rPr lang="en"/>
              <a:t>microcredit expanded 1,300% between 2002-2012, with USD $8.4 billion distributed to 7 million borrowers, prompting numerous governments to set up national microfinance funds to tackle poverty and to take other policy measures supporting microfinance.</a:t>
            </a: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b="1" dirty="0"/>
              <a:t>Asia-Pacific: </a:t>
            </a:r>
            <a:r>
              <a:rPr lang="en" dirty="0"/>
              <a:t>microcredit increased from 10 million borrowers the 1990s to 77 million borrowers (84% women) at USD $25.7 billion as of 2015, thus helping to life tens of millions of persons out of abject poverty</a:t>
            </a: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b="1" dirty="0"/>
              <a:t>Latin America: </a:t>
            </a:r>
            <a:r>
              <a:rPr lang="en" dirty="0"/>
              <a:t>between 2005-2013, microcredit expanded from USD $5.5. Billion to USD $40 billion distributed to 22 million customers, prompting even traditional banks to offer microcredit services.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Shape 120"/>
          <p:cNvSpPr txBox="1">
            <a:spLocks noGrp="1"/>
          </p:cNvSpPr>
          <p:nvPr>
            <p:ph type="body" idx="1"/>
          </p:nvPr>
        </p:nvSpPr>
        <p:spPr>
          <a:xfrm>
            <a:off x="311700" y="238075"/>
            <a:ext cx="8520600" cy="4503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r>
              <a:rPr lang="en" sz="2400" b="1" u="sng">
                <a:solidFill>
                  <a:srgbClr val="000000"/>
                </a:solidFill>
              </a:rPr>
              <a:t>Limitations of Microcredit</a:t>
            </a:r>
          </a:p>
        </p:txBody>
      </p:sp>
      <p:sp>
        <p:nvSpPr>
          <p:cNvPr id="121" name="Shape 121"/>
          <p:cNvSpPr txBox="1">
            <a:spLocks noGrp="1"/>
          </p:cNvSpPr>
          <p:nvPr>
            <p:ph type="body" idx="1"/>
          </p:nvPr>
        </p:nvSpPr>
        <p:spPr>
          <a:xfrm>
            <a:off x="210200" y="840525"/>
            <a:ext cx="8852100" cy="38190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457200" lvl="0" indent="-355600" algn="just" rtl="0">
              <a:spcBef>
                <a:spcPts val="1000"/>
              </a:spcBef>
              <a:buClr>
                <a:srgbClr val="000000"/>
              </a:buClr>
              <a:buSzPts val="2000"/>
              <a:buChar char="-"/>
            </a:pPr>
            <a:r>
              <a:rPr lang="en" sz="2000">
                <a:solidFill>
                  <a:srgbClr val="000000"/>
                </a:solidFill>
              </a:rPr>
              <a:t>Some microcredit institutions charge high interest rates per annum (e.g. South Asia: 20%-25%, Africa/LAC: 50%-100%), thus reducing cash flow for abject poor </a:t>
            </a:r>
          </a:p>
          <a:p>
            <a:pPr marL="457200" lvl="0" indent="-355600" algn="just" rtl="0">
              <a:spcBef>
                <a:spcPts val="1000"/>
              </a:spcBef>
              <a:buClr>
                <a:srgbClr val="000000"/>
              </a:buClr>
              <a:buSzPts val="2000"/>
              <a:buChar char="-"/>
            </a:pPr>
            <a:r>
              <a:rPr lang="en" sz="2000">
                <a:solidFill>
                  <a:srgbClr val="000000"/>
                </a:solidFill>
              </a:rPr>
              <a:t>Offers expensive short-term loans</a:t>
            </a:r>
          </a:p>
          <a:p>
            <a:pPr marL="457200" lvl="0" indent="-355600" algn="just" rtl="0">
              <a:spcBef>
                <a:spcPts val="1000"/>
              </a:spcBef>
              <a:buClr>
                <a:srgbClr val="000000"/>
              </a:buClr>
              <a:buSzPts val="2000"/>
              <a:buChar char="-"/>
            </a:pPr>
            <a:r>
              <a:rPr lang="en" sz="2000">
                <a:solidFill>
                  <a:srgbClr val="000000"/>
                </a:solidFill>
              </a:rPr>
              <a:t>Reaches only small fractions of impoverished persons </a:t>
            </a:r>
          </a:p>
          <a:p>
            <a:pPr marL="457200" lvl="0" indent="-355600" algn="just" rtl="0">
              <a:spcBef>
                <a:spcPts val="1000"/>
              </a:spcBef>
              <a:buClr>
                <a:srgbClr val="000000"/>
              </a:buClr>
              <a:buSzPts val="2000"/>
              <a:buChar char="-"/>
            </a:pPr>
            <a:r>
              <a:rPr lang="en" sz="2000">
                <a:solidFill>
                  <a:srgbClr val="000000"/>
                </a:solidFill>
                <a:highlight>
                  <a:srgbClr val="FFFFFF"/>
                </a:highlight>
              </a:rPr>
              <a:t>Traps borrowers in subsistence activities due to their lack of specialized skills, which leaves them competing with one another in entry-level trades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 txBox="1">
            <a:spLocks noGrp="1"/>
          </p:cNvSpPr>
          <p:nvPr>
            <p:ph type="body" idx="1"/>
          </p:nvPr>
        </p:nvSpPr>
        <p:spPr>
          <a:xfrm>
            <a:off x="311700" y="238075"/>
            <a:ext cx="8520600" cy="4503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buNone/>
            </a:pPr>
            <a:r>
              <a:rPr lang="en" sz="2400" b="1" u="sng">
                <a:solidFill>
                  <a:srgbClr val="000000"/>
                </a:solidFill>
              </a:rPr>
              <a:t>Conclusions</a:t>
            </a:r>
          </a:p>
        </p:txBody>
      </p:sp>
      <p:sp>
        <p:nvSpPr>
          <p:cNvPr id="128" name="Shape 128"/>
          <p:cNvSpPr txBox="1">
            <a:spLocks noGrp="1"/>
          </p:cNvSpPr>
          <p:nvPr>
            <p:ph type="body" idx="1"/>
          </p:nvPr>
        </p:nvSpPr>
        <p:spPr>
          <a:xfrm>
            <a:off x="373700" y="840525"/>
            <a:ext cx="8676900" cy="3678312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buNone/>
            </a:pPr>
            <a:r>
              <a:rPr lang="en" dirty="0">
                <a:solidFill>
                  <a:srgbClr val="000000"/>
                </a:solidFill>
              </a:rPr>
              <a:t>Overall, as a result of </a:t>
            </a:r>
            <a:r>
              <a:rPr lang="en" dirty="0" err="1">
                <a:solidFill>
                  <a:srgbClr val="000000"/>
                </a:solidFill>
              </a:rPr>
              <a:t>Yunus</a:t>
            </a:r>
            <a:r>
              <a:rPr lang="en" dirty="0">
                <a:solidFill>
                  <a:srgbClr val="000000"/>
                </a:solidFill>
              </a:rPr>
              <a:t> identifying and seizing enterprise opportunities through </a:t>
            </a:r>
            <a:r>
              <a:rPr lang="en" dirty="0" err="1">
                <a:solidFill>
                  <a:srgbClr val="000000"/>
                </a:solidFill>
              </a:rPr>
              <a:t>Grameen</a:t>
            </a:r>
            <a:r>
              <a:rPr lang="en" dirty="0">
                <a:solidFill>
                  <a:srgbClr val="000000"/>
                </a:solidFill>
              </a:rPr>
              <a:t> Bank and microcredit, the most significant economic and social changes that were set in motion have included:</a:t>
            </a:r>
          </a:p>
          <a:p>
            <a:pPr marL="457200" lvl="0" indent="-342900" algn="just" rtl="0">
              <a:spcBef>
                <a:spcPts val="1000"/>
              </a:spcBef>
              <a:buClr>
                <a:srgbClr val="38761D"/>
              </a:buClr>
              <a:buSzPts val="1800"/>
              <a:buChar char="-"/>
            </a:pPr>
            <a:r>
              <a:rPr lang="en" dirty="0">
                <a:solidFill>
                  <a:srgbClr val="38761D"/>
                </a:solidFill>
              </a:rPr>
              <a:t>Lifting 25 million Bangladeshis out of poverty</a:t>
            </a:r>
          </a:p>
          <a:p>
            <a:pPr marL="457200" lvl="0" indent="-342900" algn="just" rtl="0">
              <a:spcBef>
                <a:spcPts val="1000"/>
              </a:spcBef>
              <a:buClr>
                <a:srgbClr val="38761D"/>
              </a:buClr>
              <a:buSzPts val="1800"/>
              <a:buChar char="-"/>
            </a:pPr>
            <a:r>
              <a:rPr lang="en" dirty="0">
                <a:solidFill>
                  <a:srgbClr val="38761D"/>
                </a:solidFill>
              </a:rPr>
              <a:t>Helping to lift tens of millions of others across the world out of abject poverty</a:t>
            </a:r>
          </a:p>
          <a:p>
            <a:pPr marL="457200" lvl="0" indent="-342900" algn="just" rtl="0">
              <a:spcBef>
                <a:spcPts val="1000"/>
              </a:spcBef>
              <a:buClr>
                <a:srgbClr val="38761D"/>
              </a:buClr>
              <a:buSzPts val="1800"/>
              <a:buChar char="-"/>
            </a:pPr>
            <a:r>
              <a:rPr lang="en" dirty="0">
                <a:solidFill>
                  <a:srgbClr val="38761D"/>
                </a:solidFill>
              </a:rPr>
              <a:t>Influencing government policies, most notably by having secured a lead role for microcredit as an important tool for poverty reduction under the UN’s </a:t>
            </a:r>
            <a:r>
              <a:rPr lang="en" i="1" dirty="0">
                <a:solidFill>
                  <a:srgbClr val="38761D"/>
                </a:solidFill>
              </a:rPr>
              <a:t>2030 Sustainable Development </a:t>
            </a:r>
            <a:r>
              <a:rPr lang="en" i="1" dirty="0" smtClean="0">
                <a:solidFill>
                  <a:srgbClr val="38761D"/>
                </a:solidFill>
              </a:rPr>
              <a:t>Goals</a:t>
            </a:r>
            <a:r>
              <a:rPr lang="en-CA" dirty="0" smtClean="0">
                <a:solidFill>
                  <a:srgbClr val="38761D"/>
                </a:solidFill>
              </a:rPr>
              <a:t> agenda</a:t>
            </a:r>
            <a:endParaRPr lang="en" i="1" dirty="0">
              <a:solidFill>
                <a:srgbClr val="38761D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 txBox="1">
            <a:spLocks noGrp="1"/>
          </p:cNvSpPr>
          <p:nvPr>
            <p:ph type="body" idx="1"/>
          </p:nvPr>
        </p:nvSpPr>
        <p:spPr>
          <a:xfrm>
            <a:off x="0" y="1831125"/>
            <a:ext cx="9144000" cy="9405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buNone/>
            </a:pPr>
            <a:r>
              <a:rPr lang="en" sz="4800" b="1">
                <a:solidFill>
                  <a:srgbClr val="38761D"/>
                </a:solidFill>
              </a:rPr>
              <a:t>Thank you!</a:t>
            </a:r>
          </a:p>
        </p:txBody>
      </p:sp>
      <p:pic>
        <p:nvPicPr>
          <p:cNvPr id="135" name="Shape 135" descr="Image result for world map greem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31949" y="3725475"/>
            <a:ext cx="1041378" cy="517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6" name="Shape 136" descr="Image result for microcredit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03441" y="3954225"/>
            <a:ext cx="1407509" cy="703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7" name="Shape 137" descr="Image result for map bangladesh"/>
          <p:cNvPicPr preferRelativeResize="0"/>
          <p:nvPr/>
        </p:nvPicPr>
        <p:blipFill rotWithShape="1">
          <a:blip r:embed="rId5">
            <a:alphaModFix/>
          </a:blip>
          <a:srcRect t="6861" b="7792"/>
          <a:stretch/>
        </p:blipFill>
        <p:spPr>
          <a:xfrm>
            <a:off x="2657800" y="3632575"/>
            <a:ext cx="824650" cy="703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8" name="Shape 138" descr="Image result for grmeen bank"/>
          <p:cNvPicPr preferRelativeResize="0"/>
          <p:nvPr/>
        </p:nvPicPr>
        <p:blipFill rotWithShape="1">
          <a:blip r:embed="rId6">
            <a:alphaModFix/>
          </a:blip>
          <a:srcRect t="14796" b="29200"/>
          <a:stretch/>
        </p:blipFill>
        <p:spPr>
          <a:xfrm>
            <a:off x="4294875" y="216373"/>
            <a:ext cx="824650" cy="653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139" name="Shape 139" descr=" logo" title=" Home"/>
          <p:cNvPicPr preferRelativeResize="0"/>
          <p:nvPr/>
        </p:nvPicPr>
        <p:blipFill rotWithShape="1">
          <a:blip r:embed="rId7">
            <a:alphaModFix/>
          </a:blip>
          <a:srcRect l="3877" t="10402" r="73864" b="28120"/>
          <a:stretch/>
        </p:blipFill>
        <p:spPr>
          <a:xfrm>
            <a:off x="1740789" y="1632265"/>
            <a:ext cx="450300" cy="463763"/>
          </a:xfrm>
          <a:prstGeom prst="rect">
            <a:avLst/>
          </a:prstGeom>
          <a:noFill/>
          <a:ln>
            <a:noFill/>
          </a:ln>
        </p:spPr>
      </p:pic>
      <p:pic>
        <p:nvPicPr>
          <p:cNvPr id="140" name="Shape 140" descr="Freedom from Hunger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1740788" y="3005352"/>
            <a:ext cx="450300" cy="450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" name="Shape 141" descr="Related image"/>
          <p:cNvPicPr preferRelativeResize="0"/>
          <p:nvPr/>
        </p:nvPicPr>
        <p:blipFill rotWithShape="1">
          <a:blip r:embed="rId9">
            <a:alphaModFix/>
          </a:blip>
          <a:srcRect l="29677" t="10046" r="29895" b="25636"/>
          <a:stretch/>
        </p:blipFill>
        <p:spPr>
          <a:xfrm>
            <a:off x="2874513" y="492576"/>
            <a:ext cx="450300" cy="477587"/>
          </a:xfrm>
          <a:prstGeom prst="rect">
            <a:avLst/>
          </a:prstGeom>
          <a:noFill/>
          <a:ln>
            <a:noFill/>
          </a:ln>
        </p:spPr>
      </p:pic>
      <p:pic>
        <p:nvPicPr>
          <p:cNvPr id="142" name="Shape 142" descr="Image result for microcredit summit campaign"/>
          <p:cNvPicPr preferRelativeResize="0"/>
          <p:nvPr/>
        </p:nvPicPr>
        <p:blipFill rotWithShape="1">
          <a:blip r:embed="rId10">
            <a:alphaModFix/>
          </a:blip>
          <a:srcRect r="74306"/>
          <a:stretch/>
        </p:blipFill>
        <p:spPr>
          <a:xfrm>
            <a:off x="5913025" y="497385"/>
            <a:ext cx="450300" cy="46799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Shape 143" descr="Image result for UN SDG 1"/>
          <p:cNvPicPr preferRelativeResize="0"/>
          <p:nvPr/>
        </p:nvPicPr>
        <p:blipFill>
          <a:blip r:embed="rId11">
            <a:alphaModFix/>
          </a:blip>
          <a:stretch>
            <a:fillRect/>
          </a:stretch>
        </p:blipFill>
        <p:spPr>
          <a:xfrm>
            <a:off x="7073284" y="1605172"/>
            <a:ext cx="517975" cy="517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Shape 144" descr="Image result for United nations"/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7073276" y="2915802"/>
            <a:ext cx="517975" cy="43885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611</Words>
  <Application>Microsoft Macintosh PowerPoint</Application>
  <PresentationFormat>On-screen Show (16:9)</PresentationFormat>
  <Paragraphs>49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Times New Roman</vt:lpstr>
      <vt:lpstr>Arial</vt:lpstr>
      <vt:lpstr>Simple Dark</vt:lpstr>
      <vt:lpstr>Grameen Bank and Microcredit:   Enterprise Opportunities for Economic and Social Change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Grameen Bank and Microcredit:   Enterprise Opportunities for Economic and Social Change</dc:title>
  <cp:lastModifiedBy>Kyle DeFreitas</cp:lastModifiedBy>
  <cp:revision>4</cp:revision>
  <dcterms:modified xsi:type="dcterms:W3CDTF">2018-01-07T13:16:55Z</dcterms:modified>
</cp:coreProperties>
</file>