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7" r:id="rId11"/>
    <p:sldId id="269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834074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Management for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Tourism, Events &amp; Leisure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54168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Issues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9168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Globalisations</a:t>
            </a:r>
          </a:p>
          <a:p>
            <a:r>
              <a:rPr lang="en-GB" dirty="0"/>
              <a:t>Supply and Demand</a:t>
            </a:r>
          </a:p>
          <a:p>
            <a:r>
              <a:rPr lang="en-GB" dirty="0"/>
              <a:t>Cost Analysis</a:t>
            </a:r>
          </a:p>
          <a:p>
            <a:r>
              <a:rPr lang="en-GB" dirty="0"/>
              <a:t>Profit and loss</a:t>
            </a:r>
          </a:p>
          <a:p>
            <a:r>
              <a:rPr lang="en-GB" dirty="0"/>
              <a:t>Income</a:t>
            </a:r>
          </a:p>
          <a:p>
            <a:r>
              <a:rPr lang="en-GB" dirty="0"/>
              <a:t>Disposable Income</a:t>
            </a:r>
          </a:p>
          <a:p>
            <a:r>
              <a:rPr lang="en-GB" dirty="0"/>
              <a:t>Inflation</a:t>
            </a:r>
          </a:p>
          <a:p>
            <a:r>
              <a:rPr lang="en-GB" dirty="0"/>
              <a:t>Taxation</a:t>
            </a:r>
          </a:p>
          <a:p>
            <a:r>
              <a:rPr lang="en-GB" dirty="0"/>
              <a:t>Currency Exchange Rates</a:t>
            </a:r>
          </a:p>
          <a:p>
            <a:r>
              <a:rPr lang="en-GB" dirty="0"/>
              <a:t>Credit</a:t>
            </a:r>
          </a:p>
          <a:p>
            <a:r>
              <a:rPr lang="en-GB" dirty="0"/>
              <a:t>Unemployment</a:t>
            </a:r>
          </a:p>
          <a:p>
            <a:endParaRPr lang="en-GB" dirty="0"/>
          </a:p>
        </p:txBody>
      </p:sp>
      <p:pic>
        <p:nvPicPr>
          <p:cNvPr id="1028" name="Picture 4" descr="274,600+ Financial Crisis Stock Photos, Pictures &amp; Royalty ...">
            <a:extLst>
              <a:ext uri="{FF2B5EF4-FFF2-40B4-BE49-F238E27FC236}">
                <a16:creationId xmlns:a16="http://schemas.microsoft.com/office/drawing/2014/main" id="{688AAF30-9E4C-A9CC-28FD-6F2D9FCA6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306" y="1458567"/>
            <a:ext cx="7175224" cy="413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81C5F-5061-DF8A-40E3-D4252B64D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3953"/>
          </a:xfrm>
        </p:spPr>
        <p:txBody>
          <a:bodyPr/>
          <a:lstStyle/>
          <a:p>
            <a:r>
              <a:rPr lang="en-GB" dirty="0"/>
              <a:t>Economic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75A74-F069-8B30-CE9A-3C5D26077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39078"/>
            <a:ext cx="11353800" cy="4937885"/>
          </a:xfrm>
        </p:spPr>
        <p:txBody>
          <a:bodyPr/>
          <a:lstStyle/>
          <a:p>
            <a:r>
              <a:rPr lang="en-GB" dirty="0"/>
              <a:t>Runs on the bank – Herd behaviour/panic</a:t>
            </a:r>
          </a:p>
          <a:p>
            <a:r>
              <a:rPr lang="en-GB" dirty="0"/>
              <a:t>Stock Market Crash</a:t>
            </a:r>
          </a:p>
          <a:p>
            <a:r>
              <a:rPr lang="en-GB" dirty="0"/>
              <a:t>Currency Crashes/ Devaluation</a:t>
            </a:r>
          </a:p>
          <a:p>
            <a:r>
              <a:rPr lang="en-GB" dirty="0"/>
              <a:t>Government borrowing – IMF</a:t>
            </a:r>
          </a:p>
          <a:p>
            <a:r>
              <a:rPr lang="en-GB" dirty="0"/>
              <a:t>Corporate Crises</a:t>
            </a:r>
          </a:p>
          <a:p>
            <a:r>
              <a:rPr lang="en-GB" dirty="0"/>
              <a:t>IT Crises</a:t>
            </a:r>
          </a:p>
          <a:p>
            <a:r>
              <a:rPr lang="en-GB" dirty="0"/>
              <a:t>Imported Economic Crises (Globalisation)</a:t>
            </a:r>
          </a:p>
          <a:p>
            <a:r>
              <a:rPr lang="en-GB" dirty="0"/>
              <a:t>Terrorism</a:t>
            </a:r>
          </a:p>
          <a:p>
            <a:r>
              <a:rPr lang="en-GB" dirty="0"/>
              <a:t>Pandemics</a:t>
            </a:r>
          </a:p>
          <a:p>
            <a:endParaRPr lang="en-GB" dirty="0"/>
          </a:p>
        </p:txBody>
      </p:sp>
      <p:pic>
        <p:nvPicPr>
          <p:cNvPr id="4" name="Picture 2" descr="Global economic crisis hi-res stock photography and images ...">
            <a:extLst>
              <a:ext uri="{FF2B5EF4-FFF2-40B4-BE49-F238E27FC236}">
                <a16:creationId xmlns:a16="http://schemas.microsoft.com/office/drawing/2014/main" id="{B78B268C-159F-CDD5-9DB7-706AA2806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921" y="802101"/>
            <a:ext cx="4644887" cy="445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806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43AB5-6EE6-7D6F-6EED-414675454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25826"/>
          </a:xfrm>
        </p:spPr>
        <p:txBody>
          <a:bodyPr/>
          <a:lstStyle/>
          <a:p>
            <a:r>
              <a:rPr lang="en-GB" dirty="0"/>
              <a:t>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0539C-65BC-8EB3-C9DE-69026CE7F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070" y="1194353"/>
            <a:ext cx="10797209" cy="43533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Job Losses</a:t>
            </a:r>
          </a:p>
          <a:p>
            <a:r>
              <a:rPr lang="en-GB" dirty="0"/>
              <a:t>Unemployment</a:t>
            </a:r>
          </a:p>
          <a:p>
            <a:r>
              <a:rPr lang="en-GB" dirty="0"/>
              <a:t>Inflation</a:t>
            </a:r>
          </a:p>
          <a:p>
            <a:r>
              <a:rPr lang="en-GB" dirty="0"/>
              <a:t>Interest Rates</a:t>
            </a:r>
          </a:p>
          <a:p>
            <a:r>
              <a:rPr lang="en-GB" dirty="0"/>
              <a:t>Credit</a:t>
            </a:r>
          </a:p>
          <a:p>
            <a:r>
              <a:rPr lang="en-GB" dirty="0"/>
              <a:t>House prices </a:t>
            </a:r>
          </a:p>
          <a:p>
            <a:r>
              <a:rPr lang="en-GB" dirty="0"/>
              <a:t>Repossessions</a:t>
            </a:r>
          </a:p>
          <a:p>
            <a:r>
              <a:rPr lang="en-GB" dirty="0"/>
              <a:t>Debt default</a:t>
            </a:r>
          </a:p>
          <a:p>
            <a:r>
              <a:rPr lang="en-GB" dirty="0"/>
              <a:t>Over borrowing</a:t>
            </a:r>
          </a:p>
          <a:p>
            <a:r>
              <a:rPr lang="en-GB" dirty="0"/>
              <a:t>Leisure Industry Non Essential ……..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Is The World In A Financial Crisis">
            <a:extLst>
              <a:ext uri="{FF2B5EF4-FFF2-40B4-BE49-F238E27FC236}">
                <a16:creationId xmlns:a16="http://schemas.microsoft.com/office/drawing/2014/main" id="{C31304BE-4831-5B06-DF9E-5E8EF8B55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771" y="331305"/>
            <a:ext cx="6180159" cy="518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923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79D01-FD06-A5E8-45D1-834945105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Economic Crises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84246-C0A2-5CCA-E693-77AD3E9E5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1929 Wall Street Crash</a:t>
            </a:r>
          </a:p>
          <a:p>
            <a:endParaRPr lang="en-GB" dirty="0"/>
          </a:p>
          <a:p>
            <a:r>
              <a:rPr lang="en-GB" dirty="0"/>
              <a:t>1930’s The Great Depression</a:t>
            </a:r>
          </a:p>
          <a:p>
            <a:endParaRPr lang="en-GB" dirty="0"/>
          </a:p>
          <a:p>
            <a:r>
              <a:rPr lang="en-GB" dirty="0"/>
              <a:t>The General Strike</a:t>
            </a:r>
          </a:p>
          <a:p>
            <a:endParaRPr lang="en-GB" dirty="0"/>
          </a:p>
          <a:p>
            <a:r>
              <a:rPr lang="en-GB" dirty="0"/>
              <a:t>Boom Bust Economic Cycle</a:t>
            </a:r>
          </a:p>
          <a:p>
            <a:endParaRPr lang="en-GB" dirty="0"/>
          </a:p>
        </p:txBody>
      </p:sp>
      <p:pic>
        <p:nvPicPr>
          <p:cNvPr id="5122" name="Picture 2" descr="Stock market crash of 1929 | Summary, Causes, &amp; Facts ...">
            <a:extLst>
              <a:ext uri="{FF2B5EF4-FFF2-40B4-BE49-F238E27FC236}">
                <a16:creationId xmlns:a16="http://schemas.microsoft.com/office/drawing/2014/main" id="{1EF38743-43B5-9DDD-2EC0-5EA1444B1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289" y="826178"/>
            <a:ext cx="4847398" cy="456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169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94449-EBCB-5C01-00FD-87073FDFF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43" y="-66261"/>
            <a:ext cx="11088757" cy="1378225"/>
          </a:xfrm>
        </p:spPr>
        <p:txBody>
          <a:bodyPr/>
          <a:lstStyle/>
          <a:p>
            <a:r>
              <a:rPr lang="en-GB" dirty="0"/>
              <a:t>1970’s – Economic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A1076-D5D9-817F-6E05-AD5B1D2FE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26" y="1524001"/>
            <a:ext cx="10889974" cy="414793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1960’s Leisure Revolution </a:t>
            </a:r>
          </a:p>
          <a:p>
            <a:r>
              <a:rPr lang="en-GB" dirty="0"/>
              <a:t>1972-3 Oil Prices - Petrol Strikes</a:t>
            </a:r>
          </a:p>
          <a:p>
            <a:r>
              <a:rPr lang="en-GB" dirty="0"/>
              <a:t>Devaluation</a:t>
            </a:r>
          </a:p>
          <a:p>
            <a:r>
              <a:rPr lang="en-GB" dirty="0"/>
              <a:t>Unemployment </a:t>
            </a:r>
          </a:p>
          <a:p>
            <a:r>
              <a:rPr lang="en-GB" dirty="0"/>
              <a:t>Inflation</a:t>
            </a:r>
          </a:p>
          <a:p>
            <a:r>
              <a:rPr lang="en-GB" dirty="0"/>
              <a:t>Exchange Rates</a:t>
            </a:r>
          </a:p>
          <a:p>
            <a:r>
              <a:rPr lang="en-GB" dirty="0"/>
              <a:t>Power of the Unions</a:t>
            </a:r>
          </a:p>
          <a:p>
            <a:r>
              <a:rPr lang="en-GB" dirty="0"/>
              <a:t>Strikes</a:t>
            </a:r>
          </a:p>
          <a:p>
            <a:r>
              <a:rPr lang="en-GB" dirty="0"/>
              <a:t>Winter of discontent</a:t>
            </a:r>
          </a:p>
          <a:p>
            <a:endParaRPr lang="en-GB" dirty="0"/>
          </a:p>
        </p:txBody>
      </p:sp>
      <p:pic>
        <p:nvPicPr>
          <p:cNvPr id="4102" name="Picture 6" descr="The Winter of Discontent - in pictures | Childhood memories ...">
            <a:extLst>
              <a:ext uri="{FF2B5EF4-FFF2-40B4-BE49-F238E27FC236}">
                <a16:creationId xmlns:a16="http://schemas.microsoft.com/office/drawing/2014/main" id="{87EFFAD2-1760-271C-507D-3F04A9296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896" y="974035"/>
            <a:ext cx="6467061" cy="465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866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59423-B883-AB5E-4104-165AC0039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31842"/>
          </a:xfrm>
        </p:spPr>
        <p:txBody>
          <a:bodyPr/>
          <a:lstStyle/>
          <a:p>
            <a:r>
              <a:rPr lang="en-GB" dirty="0"/>
              <a:t>1980’s Financial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F4BD4-DE72-6AD7-EEC8-2E8F3EE2E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243" y="1040296"/>
            <a:ext cx="10515600" cy="5136667"/>
          </a:xfrm>
        </p:spPr>
        <p:txBody>
          <a:bodyPr>
            <a:normAutofit/>
          </a:bodyPr>
          <a:lstStyle/>
          <a:p>
            <a:r>
              <a:rPr lang="en-GB" dirty="0"/>
              <a:t>Mass economic growth </a:t>
            </a:r>
          </a:p>
          <a:p>
            <a:r>
              <a:rPr lang="en-GB" dirty="0"/>
              <a:t>1987 Black Monday Stock Market Crash</a:t>
            </a:r>
          </a:p>
          <a:p>
            <a:r>
              <a:rPr lang="en-GB" dirty="0"/>
              <a:t>1992-3 Black Wednesday European Exchange Rate Mechanism</a:t>
            </a:r>
          </a:p>
          <a:p>
            <a:r>
              <a:rPr lang="en-GB" dirty="0"/>
              <a:t>Inflation</a:t>
            </a:r>
          </a:p>
          <a:p>
            <a:r>
              <a:rPr lang="en-GB" dirty="0"/>
              <a:t>Exchange Rates</a:t>
            </a:r>
          </a:p>
          <a:p>
            <a:r>
              <a:rPr lang="en-GB" dirty="0"/>
              <a:t>Interest Rates</a:t>
            </a:r>
          </a:p>
          <a:p>
            <a:r>
              <a:rPr lang="en-GB" dirty="0"/>
              <a:t>House repossessions</a:t>
            </a:r>
          </a:p>
          <a:p>
            <a:r>
              <a:rPr lang="en-GB" dirty="0"/>
              <a:t>House price crash</a:t>
            </a:r>
          </a:p>
          <a:p>
            <a:r>
              <a:rPr lang="en-GB" dirty="0"/>
              <a:t>Lloyd of London insurance issues</a:t>
            </a:r>
          </a:p>
          <a:p>
            <a:endParaRPr lang="en-GB" dirty="0"/>
          </a:p>
        </p:txBody>
      </p:sp>
      <p:pic>
        <p:nvPicPr>
          <p:cNvPr id="6146" name="Picture 2" descr="7,600+ Recession Uk Stock Photos, Pictures &amp; Royalty-Free Images - iStock">
            <a:extLst>
              <a:ext uri="{FF2B5EF4-FFF2-40B4-BE49-F238E27FC236}">
                <a16:creationId xmlns:a16="http://schemas.microsoft.com/office/drawing/2014/main" id="{E1AD1537-E98A-C6C9-D58E-C58FFF6ED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061" y="2668655"/>
            <a:ext cx="5279927" cy="296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040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729AD-FE9E-F6C4-CCFA-87B786503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Asia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D1D52-8189-5DEC-DE7E-95BE6159B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652" y="1825625"/>
            <a:ext cx="11188148" cy="4351338"/>
          </a:xfrm>
        </p:spPr>
        <p:txBody>
          <a:bodyPr/>
          <a:lstStyle/>
          <a:p>
            <a:r>
              <a:rPr lang="en-GB" dirty="0"/>
              <a:t>1997-8 Asia Crisis</a:t>
            </a:r>
          </a:p>
          <a:p>
            <a:r>
              <a:rPr lang="en-GB" dirty="0"/>
              <a:t>1998 Russian devaluation</a:t>
            </a:r>
          </a:p>
          <a:p>
            <a:r>
              <a:rPr lang="en-GB" dirty="0"/>
              <a:t>2000-2001 Crash of the dot com bubble</a:t>
            </a:r>
          </a:p>
          <a:p>
            <a:r>
              <a:rPr lang="en-GB" dirty="0"/>
              <a:t>Uncertainty</a:t>
            </a:r>
          </a:p>
          <a:p>
            <a:r>
              <a:rPr lang="en-GB" dirty="0"/>
              <a:t>2001 Impacts of 9/11 on travel and tourism</a:t>
            </a:r>
          </a:p>
          <a:p>
            <a:r>
              <a:rPr lang="en-GB" dirty="0"/>
              <a:t>Millennium Fears</a:t>
            </a:r>
          </a:p>
          <a:p>
            <a:r>
              <a:rPr lang="en-GB" dirty="0"/>
              <a:t>Technology – Dot Com</a:t>
            </a:r>
          </a:p>
          <a:p>
            <a:endParaRPr lang="en-GB" dirty="0"/>
          </a:p>
        </p:txBody>
      </p:sp>
      <p:pic>
        <p:nvPicPr>
          <p:cNvPr id="7170" name="Picture 2" descr="Asian Financial Crisis-1997 | Finance and Investment Cell, JMC">
            <a:extLst>
              <a:ext uri="{FF2B5EF4-FFF2-40B4-BE49-F238E27FC236}">
                <a16:creationId xmlns:a16="http://schemas.microsoft.com/office/drawing/2014/main" id="{40E89146-EAB6-21CC-09DB-210B77460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523" y="53699"/>
            <a:ext cx="4860234" cy="541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212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03D03-1AF3-6FFD-B068-454F39DB6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65651"/>
            <a:ext cx="10515600" cy="1590260"/>
          </a:xfrm>
        </p:spPr>
        <p:txBody>
          <a:bodyPr/>
          <a:lstStyle/>
          <a:p>
            <a:r>
              <a:rPr lang="en-GB" dirty="0"/>
              <a:t>Economic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D6534-5F85-E51F-3BA6-B70A84D03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39" y="1345096"/>
            <a:ext cx="11267661" cy="483186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2004 US home ownership peaked at 70%</a:t>
            </a:r>
          </a:p>
          <a:p>
            <a:r>
              <a:rPr lang="en-GB" dirty="0"/>
              <a:t>2005 US house price drop</a:t>
            </a:r>
          </a:p>
          <a:p>
            <a:r>
              <a:rPr lang="en-GB" dirty="0"/>
              <a:t>2006 40% drop in house construction in US</a:t>
            </a:r>
          </a:p>
          <a:p>
            <a:r>
              <a:rPr lang="en-GB" dirty="0"/>
              <a:t>2007 US Mortgage bank crisis</a:t>
            </a:r>
          </a:p>
          <a:p>
            <a:r>
              <a:rPr lang="en-GB" dirty="0"/>
              <a:t>Lehman Brothers Bank issues</a:t>
            </a:r>
          </a:p>
          <a:p>
            <a:r>
              <a:rPr lang="en-GB" dirty="0"/>
              <a:t>2007 Increase in </a:t>
            </a:r>
            <a:r>
              <a:rPr lang="en-GB" dirty="0" err="1"/>
              <a:t>Bancrupcy</a:t>
            </a:r>
            <a:endParaRPr lang="en-GB" dirty="0"/>
          </a:p>
          <a:p>
            <a:r>
              <a:rPr lang="en-GB" dirty="0"/>
              <a:t>August 2007 Northern Rock issues</a:t>
            </a:r>
          </a:p>
          <a:p>
            <a:r>
              <a:rPr lang="en-GB" dirty="0"/>
              <a:t>Iceland Banks</a:t>
            </a:r>
          </a:p>
          <a:p>
            <a:r>
              <a:rPr lang="en-GB" dirty="0"/>
              <a:t>2008 Bank rate cuts</a:t>
            </a:r>
          </a:p>
          <a:p>
            <a:r>
              <a:rPr lang="en-GB" dirty="0"/>
              <a:t>International situation in Ireland, Greece and Europe</a:t>
            </a:r>
          </a:p>
          <a:p>
            <a:r>
              <a:rPr lang="en-GB" dirty="0"/>
              <a:t>STAYCATION ??</a:t>
            </a:r>
          </a:p>
          <a:p>
            <a:endParaRPr lang="en-GB" dirty="0"/>
          </a:p>
        </p:txBody>
      </p:sp>
      <p:pic>
        <p:nvPicPr>
          <p:cNvPr id="8194" name="Picture 2" descr="A guide to the financial crisis — 10 years later - The Washington Post">
            <a:extLst>
              <a:ext uri="{FF2B5EF4-FFF2-40B4-BE49-F238E27FC236}">
                <a16:creationId xmlns:a16="http://schemas.microsoft.com/office/drawing/2014/main" id="{0DBE7840-B405-550B-5D9C-DD487BD38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043" y="384314"/>
            <a:ext cx="5625548" cy="431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447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7882D-8EDB-8E89-C02B-87BF38EC1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83" y="-205408"/>
            <a:ext cx="11002617" cy="1490870"/>
          </a:xfrm>
        </p:spPr>
        <p:txBody>
          <a:bodyPr/>
          <a:lstStyle/>
          <a:p>
            <a:r>
              <a:rPr lang="en-GB" dirty="0"/>
              <a:t>General Impacts of Economic Issues on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F5D0A-B3FD-5D43-2FCF-0A423A914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" y="1139687"/>
            <a:ext cx="11274287" cy="5037276"/>
          </a:xfrm>
        </p:spPr>
        <p:txBody>
          <a:bodyPr>
            <a:normAutofit/>
          </a:bodyPr>
          <a:lstStyle/>
          <a:p>
            <a:r>
              <a:rPr lang="en-GB" dirty="0"/>
              <a:t>Lack of credit</a:t>
            </a:r>
          </a:p>
          <a:p>
            <a:r>
              <a:rPr lang="en-GB" dirty="0"/>
              <a:t>Lack of disposable income</a:t>
            </a:r>
          </a:p>
          <a:p>
            <a:r>
              <a:rPr lang="en-GB" dirty="0"/>
              <a:t>Increase in Passenger fuel tax</a:t>
            </a:r>
          </a:p>
          <a:p>
            <a:r>
              <a:rPr lang="en-GB" dirty="0"/>
              <a:t>Increase in All inclusive holidays</a:t>
            </a:r>
          </a:p>
          <a:p>
            <a:r>
              <a:rPr lang="en-GB" dirty="0"/>
              <a:t>Staycation</a:t>
            </a:r>
          </a:p>
          <a:p>
            <a:r>
              <a:rPr lang="en-GB" dirty="0"/>
              <a:t>Impact of exchange rates</a:t>
            </a:r>
          </a:p>
          <a:p>
            <a:r>
              <a:rPr lang="en-GB" dirty="0"/>
              <a:t>Impact of Sky TV on Stadiums</a:t>
            </a:r>
          </a:p>
          <a:p>
            <a:r>
              <a:rPr lang="en-GB" dirty="0"/>
              <a:t>Events Market </a:t>
            </a:r>
          </a:p>
          <a:p>
            <a:r>
              <a:rPr lang="en-GB" dirty="0"/>
              <a:t>Impact of new technology</a:t>
            </a:r>
          </a:p>
          <a:p>
            <a:endParaRPr lang="en-GB" dirty="0"/>
          </a:p>
        </p:txBody>
      </p:sp>
      <p:pic>
        <p:nvPicPr>
          <p:cNvPr id="10242" name="Picture 2" descr="Global economic crisis hi-res stock photography and images - Alamy">
            <a:extLst>
              <a:ext uri="{FF2B5EF4-FFF2-40B4-BE49-F238E27FC236}">
                <a16:creationId xmlns:a16="http://schemas.microsoft.com/office/drawing/2014/main" id="{F740FB5B-05ED-3809-D6F1-6E6779159B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974" y="1212574"/>
            <a:ext cx="6586330" cy="421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266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906D8-072A-45BC-D908-EE6676DC9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48139"/>
          </a:xfrm>
        </p:spPr>
        <p:txBody>
          <a:bodyPr>
            <a:normAutofit/>
          </a:bodyPr>
          <a:lstStyle/>
          <a:p>
            <a:r>
              <a:rPr lang="en-GB" dirty="0"/>
              <a:t>Economic Case Studies for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2E047-0B6B-9210-1975-C4474058B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417" y="702365"/>
            <a:ext cx="11095383" cy="528761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2009, 2012 and 2015 Bluestone Leisure</a:t>
            </a:r>
          </a:p>
          <a:p>
            <a:r>
              <a:rPr lang="en-GB" dirty="0"/>
              <a:t>2010 </a:t>
            </a:r>
            <a:r>
              <a:rPr lang="en-GB" dirty="0" err="1"/>
              <a:t>Ashcloud</a:t>
            </a:r>
            <a:endParaRPr lang="en-GB" dirty="0"/>
          </a:p>
          <a:p>
            <a:r>
              <a:rPr lang="en-GB" dirty="0"/>
              <a:t>2011 Thomas Cook</a:t>
            </a:r>
          </a:p>
          <a:p>
            <a:r>
              <a:rPr lang="en-GB" dirty="0"/>
              <a:t>2012 Olympics </a:t>
            </a:r>
          </a:p>
          <a:p>
            <a:r>
              <a:rPr lang="en-GB" dirty="0"/>
              <a:t>2016 Onwards Terror Attacks</a:t>
            </a:r>
          </a:p>
          <a:p>
            <a:r>
              <a:rPr lang="en-GB" dirty="0"/>
              <a:t>2017 Monarch Airlines</a:t>
            </a:r>
          </a:p>
          <a:p>
            <a:r>
              <a:rPr lang="en-GB" dirty="0"/>
              <a:t>2019 Thomas Cook</a:t>
            </a:r>
          </a:p>
          <a:p>
            <a:r>
              <a:rPr lang="en-GB" dirty="0"/>
              <a:t>Queen’s Jubilee, Royal Weddings &amp; Queen’s death</a:t>
            </a:r>
          </a:p>
          <a:p>
            <a:endParaRPr lang="en-GB" dirty="0"/>
          </a:p>
          <a:p>
            <a:r>
              <a:rPr lang="en-GB" dirty="0"/>
              <a:t>UK market / European Market / US Market / Global Market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Queen’s Jubilee, Royal Weddings &amp; Queen’s death</a:t>
            </a:r>
          </a:p>
          <a:p>
            <a:r>
              <a:rPr lang="en-GB" dirty="0"/>
              <a:t>Air Passenger Tax – Impact on UK</a:t>
            </a:r>
          </a:p>
          <a:p>
            <a:r>
              <a:rPr lang="en-GB" dirty="0"/>
              <a:t>Brexit </a:t>
            </a:r>
          </a:p>
          <a:p>
            <a:r>
              <a:rPr lang="en-GB" dirty="0"/>
              <a:t>Covid</a:t>
            </a:r>
          </a:p>
          <a:p>
            <a:r>
              <a:rPr lang="en-GB" dirty="0"/>
              <a:t>Fuel Price Crisis</a:t>
            </a:r>
          </a:p>
          <a:p>
            <a:r>
              <a:rPr lang="en-GB" dirty="0"/>
              <a:t>Strikes – Trains etc – UK / France</a:t>
            </a:r>
          </a:p>
          <a:p>
            <a:r>
              <a:rPr lang="en-GB" dirty="0"/>
              <a:t>Air Traffic Control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218" name="Picture 2" descr="The Rise and Fall of Thomas Cook. Thomas Cook was known for providing… | by  Startup Sapience | Medium">
            <a:extLst>
              <a:ext uri="{FF2B5EF4-FFF2-40B4-BE49-F238E27FC236}">
                <a16:creationId xmlns:a16="http://schemas.microsoft.com/office/drawing/2014/main" id="{E7D9D204-CC82-FEAF-A994-EAF1FB862F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405" y="1162878"/>
            <a:ext cx="6738178" cy="4366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439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14DB5-5D7E-B64E-F9B6-9C4C582F8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15009"/>
          </a:xfrm>
        </p:spPr>
        <p:txBody>
          <a:bodyPr>
            <a:normAutofit/>
          </a:bodyPr>
          <a:lstStyle/>
          <a:p>
            <a:r>
              <a:rPr lang="en-GB" dirty="0"/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1D817-CCF3-896A-5316-1B82D9B6B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08992"/>
            <a:ext cx="11353800" cy="5467972"/>
          </a:xfrm>
        </p:spPr>
        <p:txBody>
          <a:bodyPr/>
          <a:lstStyle/>
          <a:p>
            <a:r>
              <a:rPr lang="en-GB" dirty="0"/>
              <a:t>Brexit Uncertainty</a:t>
            </a:r>
          </a:p>
          <a:p>
            <a:r>
              <a:rPr lang="en-GB" dirty="0"/>
              <a:t>Exchange Rate Fluctuations</a:t>
            </a:r>
          </a:p>
          <a:p>
            <a:r>
              <a:rPr lang="en-GB" dirty="0"/>
              <a:t>Benefit to Inbound Tourism from Europe </a:t>
            </a:r>
          </a:p>
          <a:p>
            <a:r>
              <a:rPr lang="en-GB" dirty="0"/>
              <a:t>Trade Issues</a:t>
            </a:r>
          </a:p>
          <a:p>
            <a:r>
              <a:rPr lang="en-GB" dirty="0"/>
              <a:t>New Regulations</a:t>
            </a:r>
          </a:p>
          <a:p>
            <a:r>
              <a:rPr lang="en-GB" dirty="0"/>
              <a:t>Travel Regulations for Visitor</a:t>
            </a:r>
          </a:p>
          <a:p>
            <a:r>
              <a:rPr lang="en-GB" dirty="0"/>
              <a:t>Visa Regulations &amp; Travel Restrictions</a:t>
            </a:r>
          </a:p>
          <a:p>
            <a:r>
              <a:rPr lang="en-GB" dirty="0"/>
              <a:t>Dog Passports</a:t>
            </a:r>
          </a:p>
          <a:p>
            <a:r>
              <a:rPr lang="en-GB" dirty="0"/>
              <a:t>Working Visas</a:t>
            </a:r>
          </a:p>
          <a:p>
            <a:r>
              <a:rPr lang="en-GB" dirty="0"/>
              <a:t>Health Care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266" name="Picture 2" descr="The Impact of Brexit on the Scottish Budget - Parliamentary Business :  Scottish Parliament">
            <a:extLst>
              <a:ext uri="{FF2B5EF4-FFF2-40B4-BE49-F238E27FC236}">
                <a16:creationId xmlns:a16="http://schemas.microsoft.com/office/drawing/2014/main" id="{7A7782CD-71B1-44D4-4725-2C13916E7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678" y="225287"/>
            <a:ext cx="5645426" cy="542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706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A83A0-8517-8178-A8FB-592F59007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018"/>
            <a:ext cx="10515600" cy="575020"/>
          </a:xfrm>
        </p:spPr>
        <p:txBody>
          <a:bodyPr>
            <a:normAutofit fontScale="90000"/>
          </a:bodyPr>
          <a:lstStyle/>
          <a:p>
            <a:r>
              <a:rPr lang="en-GB" dirty="0"/>
              <a:t>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0E2C3-6BBB-E47B-3A6B-8ADA4F4E0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96" y="681038"/>
            <a:ext cx="11227904" cy="521617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Lock downs</a:t>
            </a:r>
          </a:p>
          <a:p>
            <a:r>
              <a:rPr lang="en-GB" dirty="0"/>
              <a:t>Risks </a:t>
            </a:r>
          </a:p>
          <a:p>
            <a:r>
              <a:rPr lang="en-GB" dirty="0"/>
              <a:t>Travel Uncertainty</a:t>
            </a:r>
          </a:p>
          <a:p>
            <a:r>
              <a:rPr lang="en-GB" dirty="0"/>
              <a:t>International Travel</a:t>
            </a:r>
          </a:p>
          <a:p>
            <a:r>
              <a:rPr lang="en-GB" dirty="0"/>
              <a:t>Financial Impacts</a:t>
            </a:r>
          </a:p>
          <a:p>
            <a:r>
              <a:rPr lang="en-GB" dirty="0"/>
              <a:t>Insurance Costs</a:t>
            </a:r>
          </a:p>
          <a:p>
            <a:r>
              <a:rPr lang="en-GB" dirty="0"/>
              <a:t>Events Costs</a:t>
            </a:r>
          </a:p>
          <a:p>
            <a:r>
              <a:rPr lang="en-GB" dirty="0"/>
              <a:t>Staycation – UK Boom 2020 / 2021/ 2022</a:t>
            </a:r>
          </a:p>
          <a:p>
            <a:r>
              <a:rPr lang="en-GB" dirty="0"/>
              <a:t>Impacts on Cruise  2023 exceeded 2019</a:t>
            </a:r>
          </a:p>
          <a:p>
            <a:r>
              <a:rPr lang="en-GB" dirty="0"/>
              <a:t>Impacts on International Travel Post Covid 2023</a:t>
            </a:r>
          </a:p>
          <a:p>
            <a:r>
              <a:rPr lang="en-GB" dirty="0"/>
              <a:t>Impact on Domestic Travel Post Covid 2023</a:t>
            </a:r>
          </a:p>
          <a:p>
            <a:endParaRPr lang="en-GB" dirty="0"/>
          </a:p>
        </p:txBody>
      </p:sp>
      <p:pic>
        <p:nvPicPr>
          <p:cNvPr id="12290" name="Picture 2" descr="The economic impact of Covid-19 on European media in 2020 | European  Journalism Observatory - EJO">
            <a:extLst>
              <a:ext uri="{FF2B5EF4-FFF2-40B4-BE49-F238E27FC236}">
                <a16:creationId xmlns:a16="http://schemas.microsoft.com/office/drawing/2014/main" id="{DDCBED39-EA0D-6C1C-B8E5-04C079B2C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957" y="207997"/>
            <a:ext cx="5473147" cy="4542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296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446</Words>
  <Application>Microsoft Office PowerPoint</Application>
  <PresentationFormat>Widescreen</PresentationFormat>
  <Paragraphs>138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Economic Considerations</vt:lpstr>
      <vt:lpstr>Economic Crisis</vt:lpstr>
      <vt:lpstr>Impacts</vt:lpstr>
      <vt:lpstr>Historical Economic Crises</vt:lpstr>
      <vt:lpstr>1970’s – Economic Crisis</vt:lpstr>
      <vt:lpstr>1980’s Financial Crisis</vt:lpstr>
      <vt:lpstr>Asia Crisis</vt:lpstr>
      <vt:lpstr>Economic Crisis</vt:lpstr>
      <vt:lpstr>General Impacts of Economic Issues on Industry</vt:lpstr>
      <vt:lpstr>Economic Case Studies for Consideration</vt:lpstr>
      <vt:lpstr>Brexit</vt:lpstr>
      <vt:lpstr>Pandemic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2023-10-09T09:17:35Z</dcterms:modified>
</cp:coreProperties>
</file>