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5" roundtripDataSignature="AMtx7mgnwcOZjSlSm+QurobCYGvmhXoYZ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2C183F4-E283-4061-B7E4-B70CD3E29695}">
  <a:tblStyle styleId="{12C183F4-E283-4061-B7E4-B70CD3E29695}" styleName="Table_0">
    <a:wholeTbl>
      <a:tcTxStyle b="off" i="off">
        <a:font>
          <a:latin typeface="Avenir Next LT Pro"/>
          <a:ea typeface="Avenir Next LT Pro"/>
          <a:cs typeface="Avenir Next LT Pro"/>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Avenir Next LT Pro"/>
          <a:ea typeface="Avenir Next LT Pro"/>
          <a:cs typeface="Avenir Next LT Pro"/>
        </a:font>
        <a:schemeClr val="lt1"/>
      </a:tcTxStyle>
      <a:tcStyle>
        <a:tcBdr/>
        <a:fill>
          <a:solidFill>
            <a:schemeClr val="accent1"/>
          </a:solidFill>
        </a:fill>
      </a:tcStyle>
    </a:lastCol>
    <a:firstCol>
      <a:tcTxStyle b="on" i="off">
        <a:font>
          <a:latin typeface="Avenir Next LT Pro"/>
          <a:ea typeface="Avenir Next LT Pro"/>
          <a:cs typeface="Avenir Next LT Pro"/>
        </a:font>
        <a:schemeClr val="lt1"/>
      </a:tcTxStyle>
      <a:tcStyle>
        <a:tcBdr/>
        <a:fill>
          <a:solidFill>
            <a:schemeClr val="accent1"/>
          </a:solidFill>
        </a:fill>
      </a:tcStyle>
    </a:firstCol>
    <a:lastRow>
      <a:tcTxStyle b="on" i="off">
        <a:font>
          <a:latin typeface="Avenir Next LT Pro"/>
          <a:ea typeface="Avenir Next LT Pro"/>
          <a:cs typeface="Avenir Next LT Pro"/>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Avenir Next LT Pro"/>
          <a:ea typeface="Avenir Next LT Pro"/>
          <a:cs typeface="Avenir Next LT Pro"/>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55" d="100"/>
          <a:sy n="155" d="100"/>
        </p:scale>
        <p:origin x="498"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8" name="Google Shape;88;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9" name="Google Shape;89;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 name="Google Shape;10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5" name="Google Shape;11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5" name="Google Shape;12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7" name="Google Shape;13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7" name="Google Shape;14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7" name="Google Shape;15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7" name="Google Shape;16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1" name="Google Shape;191;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6" name="Google Shape;206;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1" name="Google Shape;221;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3" name="Google Shape;233;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4" name="Google Shape;244;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6" name="Google Shape;266;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g11da3f5e8d7_0_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6" name="Google Shape;276;g11da3f5e8d7_0_4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7" name="Google Shape;277;g11da3f5e8d7_0_4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2" name="Google Shape;28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g11da3f5e8d7_0_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3" name="Google Shape;293;g11da3f5e8d7_0_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11da3f5e8d7_0_2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4" name="Google Shape;304;g11da3f5e8d7_0_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5" name="Google Shape;315;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7"/>
        <p:cNvGrpSpPr/>
        <p:nvPr/>
      </p:nvGrpSpPr>
      <p:grpSpPr>
        <a:xfrm>
          <a:off x="0" y="0"/>
          <a:ext cx="0" cy="0"/>
          <a:chOff x="0" y="0"/>
          <a:chExt cx="0" cy="0"/>
        </a:xfrm>
      </p:grpSpPr>
      <p:sp>
        <p:nvSpPr>
          <p:cNvPr id="18" name="Google Shape;18;p1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lt1"/>
              </a:buClr>
              <a:buSzPts val="4400"/>
              <a:buFont typeface="Avenir"/>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1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110000"/>
              </a:lnSpc>
              <a:spcBef>
                <a:spcPts val="1000"/>
              </a:spcBef>
              <a:spcAft>
                <a:spcPts val="0"/>
              </a:spcAft>
              <a:buSzPts val="2000"/>
              <a:buNone/>
              <a:defRPr sz="2000">
                <a:latin typeface="Avenir"/>
                <a:ea typeface="Avenir"/>
                <a:cs typeface="Avenir"/>
                <a:sym typeface="Avenir"/>
              </a:defRPr>
            </a:lvl1pPr>
            <a:lvl2pPr lvl="1" algn="ctr">
              <a:lnSpc>
                <a:spcPct val="110000"/>
              </a:lnSpc>
              <a:spcBef>
                <a:spcPts val="500"/>
              </a:spcBef>
              <a:spcAft>
                <a:spcPts val="0"/>
              </a:spcAft>
              <a:buSzPts val="2000"/>
              <a:buNone/>
              <a:defRPr sz="2000"/>
            </a:lvl2pPr>
            <a:lvl3pPr lvl="2" algn="ctr">
              <a:lnSpc>
                <a:spcPct val="110000"/>
              </a:lnSpc>
              <a:spcBef>
                <a:spcPts val="500"/>
              </a:spcBef>
              <a:spcAft>
                <a:spcPts val="0"/>
              </a:spcAft>
              <a:buSzPts val="1800"/>
              <a:buNone/>
              <a:defRPr sz="1800"/>
            </a:lvl3pPr>
            <a:lvl4pPr lvl="3" algn="ctr">
              <a:lnSpc>
                <a:spcPct val="110000"/>
              </a:lnSpc>
              <a:spcBef>
                <a:spcPts val="500"/>
              </a:spcBef>
              <a:spcAft>
                <a:spcPts val="0"/>
              </a:spcAft>
              <a:buSzPts val="1600"/>
              <a:buNone/>
              <a:defRPr sz="1600"/>
            </a:lvl4pPr>
            <a:lvl5pPr lvl="4" algn="ctr">
              <a:lnSpc>
                <a:spcPct val="110000"/>
              </a:lnSpc>
              <a:spcBef>
                <a:spcPts val="500"/>
              </a:spcBef>
              <a:spcAft>
                <a:spcPts val="0"/>
              </a:spcAft>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0" name="Google Shape;20;p19"/>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atin typeface="Avenir"/>
                <a:ea typeface="Avenir"/>
                <a:cs typeface="Avenir"/>
                <a:sym typeface="Aveni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9"/>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atin typeface="Avenir"/>
                <a:ea typeface="Avenir"/>
                <a:cs typeface="Avenir"/>
                <a:sym typeface="Aveni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9"/>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900" b="0" i="0" u="none" strike="noStrike" cap="none">
                <a:solidFill>
                  <a:schemeClr val="lt1"/>
                </a:solidFill>
                <a:latin typeface="Avenir"/>
                <a:ea typeface="Avenir"/>
                <a:cs typeface="Avenir"/>
                <a:sym typeface="Avenir"/>
              </a:defRPr>
            </a:lvl1pPr>
            <a:lvl2pPr marL="0" lvl="1" indent="0" algn="r">
              <a:spcBef>
                <a:spcPts val="0"/>
              </a:spcBef>
              <a:buNone/>
              <a:defRPr sz="900" b="0" i="0" u="none" strike="noStrike" cap="none">
                <a:solidFill>
                  <a:schemeClr val="lt1"/>
                </a:solidFill>
                <a:latin typeface="Avenir"/>
                <a:ea typeface="Avenir"/>
                <a:cs typeface="Avenir"/>
                <a:sym typeface="Avenir"/>
              </a:defRPr>
            </a:lvl2pPr>
            <a:lvl3pPr marL="0" lvl="2" indent="0" algn="r">
              <a:spcBef>
                <a:spcPts val="0"/>
              </a:spcBef>
              <a:buNone/>
              <a:defRPr sz="900" b="0" i="0" u="none" strike="noStrike" cap="none">
                <a:solidFill>
                  <a:schemeClr val="lt1"/>
                </a:solidFill>
                <a:latin typeface="Avenir"/>
                <a:ea typeface="Avenir"/>
                <a:cs typeface="Avenir"/>
                <a:sym typeface="Avenir"/>
              </a:defRPr>
            </a:lvl3pPr>
            <a:lvl4pPr marL="0" lvl="3" indent="0" algn="r">
              <a:spcBef>
                <a:spcPts val="0"/>
              </a:spcBef>
              <a:buNone/>
              <a:defRPr sz="900" b="0" i="0" u="none" strike="noStrike" cap="none">
                <a:solidFill>
                  <a:schemeClr val="lt1"/>
                </a:solidFill>
                <a:latin typeface="Avenir"/>
                <a:ea typeface="Avenir"/>
                <a:cs typeface="Avenir"/>
                <a:sym typeface="Avenir"/>
              </a:defRPr>
            </a:lvl4pPr>
            <a:lvl5pPr marL="0" lvl="4" indent="0" algn="r">
              <a:spcBef>
                <a:spcPts val="0"/>
              </a:spcBef>
              <a:buNone/>
              <a:defRPr sz="900" b="0" i="0" u="none" strike="noStrike" cap="none">
                <a:solidFill>
                  <a:schemeClr val="lt1"/>
                </a:solidFill>
                <a:latin typeface="Avenir"/>
                <a:ea typeface="Avenir"/>
                <a:cs typeface="Avenir"/>
                <a:sym typeface="Avenir"/>
              </a:defRPr>
            </a:lvl5pPr>
            <a:lvl6pPr marL="0" lvl="5" indent="0" algn="r">
              <a:spcBef>
                <a:spcPts val="0"/>
              </a:spcBef>
              <a:buNone/>
              <a:defRPr sz="900" b="0" i="0" u="none" strike="noStrike" cap="none">
                <a:solidFill>
                  <a:schemeClr val="lt1"/>
                </a:solidFill>
                <a:latin typeface="Avenir"/>
                <a:ea typeface="Avenir"/>
                <a:cs typeface="Avenir"/>
                <a:sym typeface="Avenir"/>
              </a:defRPr>
            </a:lvl6pPr>
            <a:lvl7pPr marL="0" lvl="6" indent="0" algn="r">
              <a:spcBef>
                <a:spcPts val="0"/>
              </a:spcBef>
              <a:buNone/>
              <a:defRPr sz="900" b="0" i="0" u="none" strike="noStrike" cap="none">
                <a:solidFill>
                  <a:schemeClr val="lt1"/>
                </a:solidFill>
                <a:latin typeface="Avenir"/>
                <a:ea typeface="Avenir"/>
                <a:cs typeface="Avenir"/>
                <a:sym typeface="Avenir"/>
              </a:defRPr>
            </a:lvl7pPr>
            <a:lvl8pPr marL="0" lvl="7" indent="0" algn="r">
              <a:spcBef>
                <a:spcPts val="0"/>
              </a:spcBef>
              <a:buNone/>
              <a:defRPr sz="900" b="0" i="0" u="none" strike="noStrike" cap="none">
                <a:solidFill>
                  <a:schemeClr val="lt1"/>
                </a:solidFill>
                <a:latin typeface="Avenir"/>
                <a:ea typeface="Avenir"/>
                <a:cs typeface="Avenir"/>
                <a:sym typeface="Avenir"/>
              </a:defRPr>
            </a:lvl8pPr>
            <a:lvl9pPr marL="0" lvl="8" indent="0" algn="r">
              <a:spcBef>
                <a:spcPts val="0"/>
              </a:spcBef>
              <a:buNone/>
              <a:defRPr sz="900" b="0" i="0" u="none" strike="noStrike" cap="none">
                <a:solidFill>
                  <a:schemeClr val="lt1"/>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23"/>
        <p:cNvGrpSpPr/>
        <p:nvPr/>
      </p:nvGrpSpPr>
      <p:grpSpPr>
        <a:xfrm>
          <a:off x="0" y="0"/>
          <a:ext cx="0" cy="0"/>
          <a:chOff x="0" y="0"/>
          <a:chExt cx="0" cy="0"/>
        </a:xfrm>
      </p:grpSpPr>
      <p:sp>
        <p:nvSpPr>
          <p:cNvPr id="24" name="Google Shape;24;p2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1"/>
              </a:buClr>
              <a:buSzPts val="3200"/>
              <a:buFont typeface="Avenir"/>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2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110000"/>
              </a:lnSpc>
              <a:spcBef>
                <a:spcPts val="1000"/>
              </a:spcBef>
              <a:spcAft>
                <a:spcPts val="0"/>
              </a:spcAft>
              <a:buSzPts val="3200"/>
              <a:buChar char="•"/>
              <a:defRPr sz="3200"/>
            </a:lvl1pPr>
            <a:lvl2pPr marL="914400" lvl="1" indent="-406400" algn="l">
              <a:lnSpc>
                <a:spcPct val="110000"/>
              </a:lnSpc>
              <a:spcBef>
                <a:spcPts val="500"/>
              </a:spcBef>
              <a:spcAft>
                <a:spcPts val="0"/>
              </a:spcAft>
              <a:buSzPts val="2800"/>
              <a:buChar char="•"/>
              <a:defRPr sz="2800"/>
            </a:lvl2pPr>
            <a:lvl3pPr marL="1371600" lvl="2" indent="-381000" algn="l">
              <a:lnSpc>
                <a:spcPct val="110000"/>
              </a:lnSpc>
              <a:spcBef>
                <a:spcPts val="500"/>
              </a:spcBef>
              <a:spcAft>
                <a:spcPts val="0"/>
              </a:spcAft>
              <a:buSzPts val="2400"/>
              <a:buChar char="•"/>
              <a:defRPr sz="2400"/>
            </a:lvl3pPr>
            <a:lvl4pPr marL="1828800" lvl="3" indent="-355600" algn="l">
              <a:lnSpc>
                <a:spcPct val="110000"/>
              </a:lnSpc>
              <a:spcBef>
                <a:spcPts val="500"/>
              </a:spcBef>
              <a:spcAft>
                <a:spcPts val="0"/>
              </a:spcAft>
              <a:buSzPts val="2000"/>
              <a:buChar char="•"/>
              <a:defRPr sz="2000"/>
            </a:lvl4pPr>
            <a:lvl5pPr marL="2286000" lvl="4" indent="-355600" algn="l">
              <a:lnSpc>
                <a:spcPct val="110000"/>
              </a:lnSpc>
              <a:spcBef>
                <a:spcPts val="500"/>
              </a:spcBef>
              <a:spcAft>
                <a:spcPts val="0"/>
              </a:spcAft>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26" name="Google Shape;26;p2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110000"/>
              </a:lnSpc>
              <a:spcBef>
                <a:spcPts val="1000"/>
              </a:spcBef>
              <a:spcAft>
                <a:spcPts val="0"/>
              </a:spcAft>
              <a:buSzPts val="1600"/>
              <a:buNone/>
              <a:defRPr sz="1600"/>
            </a:lvl1pPr>
            <a:lvl2pPr marL="914400" lvl="1" indent="-228600" algn="l">
              <a:lnSpc>
                <a:spcPct val="110000"/>
              </a:lnSpc>
              <a:spcBef>
                <a:spcPts val="500"/>
              </a:spcBef>
              <a:spcAft>
                <a:spcPts val="0"/>
              </a:spcAft>
              <a:buSzPts val="1400"/>
              <a:buNone/>
              <a:defRPr sz="1400"/>
            </a:lvl2pPr>
            <a:lvl3pPr marL="1371600" lvl="2" indent="-228600" algn="l">
              <a:lnSpc>
                <a:spcPct val="110000"/>
              </a:lnSpc>
              <a:spcBef>
                <a:spcPts val="500"/>
              </a:spcBef>
              <a:spcAft>
                <a:spcPts val="0"/>
              </a:spcAft>
              <a:buSzPts val="1200"/>
              <a:buNone/>
              <a:defRPr sz="1200"/>
            </a:lvl3pPr>
            <a:lvl4pPr marL="1828800" lvl="3" indent="-228600" algn="l">
              <a:lnSpc>
                <a:spcPct val="110000"/>
              </a:lnSpc>
              <a:spcBef>
                <a:spcPts val="500"/>
              </a:spcBef>
              <a:spcAft>
                <a:spcPts val="0"/>
              </a:spcAft>
              <a:buSzPts val="1000"/>
              <a:buNone/>
              <a:defRPr sz="1000"/>
            </a:lvl4pPr>
            <a:lvl5pPr marL="2286000" lvl="4" indent="-228600" algn="l">
              <a:lnSpc>
                <a:spcPct val="110000"/>
              </a:lnSpc>
              <a:spcBef>
                <a:spcPts val="500"/>
              </a:spcBef>
              <a:spcAft>
                <a:spcPts val="0"/>
              </a:spcAft>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7" name="Google Shape;27;p20"/>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20"/>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20"/>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0"/>
        <p:cNvGrpSpPr/>
        <p:nvPr/>
      </p:nvGrpSpPr>
      <p:grpSpPr>
        <a:xfrm>
          <a:off x="0" y="0"/>
          <a:ext cx="0" cy="0"/>
          <a:chOff x="0" y="0"/>
          <a:chExt cx="0" cy="0"/>
        </a:xfrm>
      </p:grpSpPr>
      <p:sp>
        <p:nvSpPr>
          <p:cNvPr id="31" name="Google Shape;31;p21"/>
          <p:cNvSpPr txBox="1">
            <a:spLocks noGrp="1"/>
          </p:cNvSpPr>
          <p:nvPr>
            <p:ph type="title"/>
          </p:nvPr>
        </p:nvSpPr>
        <p:spPr>
          <a:xfrm>
            <a:off x="838200" y="365760"/>
            <a:ext cx="10515600"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21"/>
          <p:cNvSpPr txBox="1">
            <a:spLocks noGrp="1"/>
          </p:cNvSpPr>
          <p:nvPr>
            <p:ph type="body" idx="1"/>
          </p:nvPr>
        </p:nvSpPr>
        <p:spPr>
          <a:xfrm>
            <a:off x="838200" y="1949450"/>
            <a:ext cx="10515600" cy="4195763"/>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21"/>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21"/>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1"/>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6"/>
        <p:cNvGrpSpPr/>
        <p:nvPr/>
      </p:nvGrpSpPr>
      <p:grpSpPr>
        <a:xfrm>
          <a:off x="0" y="0"/>
          <a:ext cx="0" cy="0"/>
          <a:chOff x="0" y="0"/>
          <a:chExt cx="0" cy="0"/>
        </a:xfrm>
      </p:grpSpPr>
      <p:sp>
        <p:nvSpPr>
          <p:cNvPr id="37" name="Google Shape;37;p22"/>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2"/>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2"/>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0"/>
        <p:cNvGrpSpPr/>
        <p:nvPr/>
      </p:nvGrpSpPr>
      <p:grpSpPr>
        <a:xfrm>
          <a:off x="0" y="0"/>
          <a:ext cx="0" cy="0"/>
          <a:chOff x="0" y="0"/>
          <a:chExt cx="0" cy="0"/>
        </a:xfrm>
      </p:grpSpPr>
      <p:sp>
        <p:nvSpPr>
          <p:cNvPr id="41" name="Google Shape;41;p23"/>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1"/>
              </a:buClr>
              <a:buSzPts val="4400"/>
              <a:buFont typeface="Avenir"/>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3"/>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110000"/>
              </a:lnSpc>
              <a:spcBef>
                <a:spcPts val="1000"/>
              </a:spcBef>
              <a:spcAft>
                <a:spcPts val="0"/>
              </a:spcAft>
              <a:buSzPts val="2400"/>
              <a:buNone/>
              <a:defRPr sz="2400">
                <a:solidFill>
                  <a:schemeClr val="lt1"/>
                </a:solidFill>
              </a:defRPr>
            </a:lvl1pPr>
            <a:lvl2pPr marL="914400" lvl="1" indent="-228600" algn="l">
              <a:lnSpc>
                <a:spcPct val="110000"/>
              </a:lnSpc>
              <a:spcBef>
                <a:spcPts val="500"/>
              </a:spcBef>
              <a:spcAft>
                <a:spcPts val="0"/>
              </a:spcAft>
              <a:buSzPts val="2000"/>
              <a:buNone/>
              <a:defRPr sz="2000">
                <a:solidFill>
                  <a:srgbClr val="888888"/>
                </a:solidFill>
              </a:defRPr>
            </a:lvl2pPr>
            <a:lvl3pPr marL="1371600" lvl="2" indent="-228600" algn="l">
              <a:lnSpc>
                <a:spcPct val="110000"/>
              </a:lnSpc>
              <a:spcBef>
                <a:spcPts val="500"/>
              </a:spcBef>
              <a:spcAft>
                <a:spcPts val="0"/>
              </a:spcAft>
              <a:buSzPts val="1800"/>
              <a:buNone/>
              <a:defRPr sz="1800">
                <a:solidFill>
                  <a:srgbClr val="888888"/>
                </a:solidFill>
              </a:defRPr>
            </a:lvl3pPr>
            <a:lvl4pPr marL="1828800" lvl="3" indent="-228600" algn="l">
              <a:lnSpc>
                <a:spcPct val="110000"/>
              </a:lnSpc>
              <a:spcBef>
                <a:spcPts val="500"/>
              </a:spcBef>
              <a:spcAft>
                <a:spcPts val="0"/>
              </a:spcAft>
              <a:buSzPts val="1600"/>
              <a:buNone/>
              <a:defRPr sz="1600">
                <a:solidFill>
                  <a:srgbClr val="888888"/>
                </a:solidFill>
              </a:defRPr>
            </a:lvl4pPr>
            <a:lvl5pPr marL="2286000" lvl="4" indent="-228600" algn="l">
              <a:lnSpc>
                <a:spcPct val="110000"/>
              </a:lnSpc>
              <a:spcBef>
                <a:spcPts val="500"/>
              </a:spcBef>
              <a:spcAft>
                <a:spcPts val="0"/>
              </a:spcAft>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3" name="Google Shape;43;p23"/>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3"/>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23"/>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6"/>
        <p:cNvGrpSpPr/>
        <p:nvPr/>
      </p:nvGrpSpPr>
      <p:grpSpPr>
        <a:xfrm>
          <a:off x="0" y="0"/>
          <a:ext cx="0" cy="0"/>
          <a:chOff x="0" y="0"/>
          <a:chExt cx="0" cy="0"/>
        </a:xfrm>
      </p:grpSpPr>
      <p:sp>
        <p:nvSpPr>
          <p:cNvPr id="47" name="Google Shape;47;p24"/>
          <p:cNvSpPr txBox="1">
            <a:spLocks noGrp="1"/>
          </p:cNvSpPr>
          <p:nvPr>
            <p:ph type="title"/>
          </p:nvPr>
        </p:nvSpPr>
        <p:spPr>
          <a:xfrm>
            <a:off x="838200" y="365760"/>
            <a:ext cx="10515600"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 name="Google Shape;48;p24"/>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9" name="Google Shape;49;p24"/>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24"/>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4"/>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4"/>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3"/>
        <p:cNvGrpSpPr/>
        <p:nvPr/>
      </p:nvGrpSpPr>
      <p:grpSpPr>
        <a:xfrm>
          <a:off x="0" y="0"/>
          <a:ext cx="0" cy="0"/>
          <a:chOff x="0" y="0"/>
          <a:chExt cx="0" cy="0"/>
        </a:xfrm>
      </p:grpSpPr>
      <p:sp>
        <p:nvSpPr>
          <p:cNvPr id="54" name="Google Shape;54;p25"/>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5"/>
          <p:cNvSpPr txBox="1">
            <a:spLocks noGrp="1"/>
          </p:cNvSpPr>
          <p:nvPr>
            <p:ph type="body" idx="1"/>
          </p:nvPr>
        </p:nvSpPr>
        <p:spPr>
          <a:xfrm>
            <a:off x="839788" y="1752600"/>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10000"/>
              </a:lnSpc>
              <a:spcBef>
                <a:spcPts val="1000"/>
              </a:spcBef>
              <a:spcAft>
                <a:spcPts val="0"/>
              </a:spcAft>
              <a:buSzPts val="2400"/>
              <a:buNone/>
              <a:defRPr sz="2400" b="1"/>
            </a:lvl1pPr>
            <a:lvl2pPr marL="914400" lvl="1" indent="-228600" algn="l">
              <a:lnSpc>
                <a:spcPct val="110000"/>
              </a:lnSpc>
              <a:spcBef>
                <a:spcPts val="500"/>
              </a:spcBef>
              <a:spcAft>
                <a:spcPts val="0"/>
              </a:spcAft>
              <a:buSzPts val="2000"/>
              <a:buNone/>
              <a:defRPr sz="2000" b="1"/>
            </a:lvl2pPr>
            <a:lvl3pPr marL="1371600" lvl="2" indent="-228600" algn="l">
              <a:lnSpc>
                <a:spcPct val="110000"/>
              </a:lnSpc>
              <a:spcBef>
                <a:spcPts val="500"/>
              </a:spcBef>
              <a:spcAft>
                <a:spcPts val="0"/>
              </a:spcAft>
              <a:buSzPts val="1800"/>
              <a:buNone/>
              <a:defRPr sz="1800" b="1"/>
            </a:lvl3pPr>
            <a:lvl4pPr marL="1828800" lvl="3" indent="-228600" algn="l">
              <a:lnSpc>
                <a:spcPct val="110000"/>
              </a:lnSpc>
              <a:spcBef>
                <a:spcPts val="500"/>
              </a:spcBef>
              <a:spcAft>
                <a:spcPts val="0"/>
              </a:spcAft>
              <a:buSzPts val="1600"/>
              <a:buNone/>
              <a:defRPr sz="1600" b="1"/>
            </a:lvl4pPr>
            <a:lvl5pPr marL="2286000" lvl="4" indent="-228600" algn="l">
              <a:lnSpc>
                <a:spcPct val="110000"/>
              </a:lnSpc>
              <a:spcBef>
                <a:spcPts val="500"/>
              </a:spcBef>
              <a:spcAft>
                <a:spcPts val="0"/>
              </a:spcAft>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6" name="Google Shape;56;p25"/>
          <p:cNvSpPr txBox="1">
            <a:spLocks noGrp="1"/>
          </p:cNvSpPr>
          <p:nvPr>
            <p:ph type="body" idx="2"/>
          </p:nvPr>
        </p:nvSpPr>
        <p:spPr>
          <a:xfrm>
            <a:off x="839788" y="2666999"/>
            <a:ext cx="5157787" cy="3522663"/>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7" name="Google Shape;57;p25"/>
          <p:cNvSpPr txBox="1">
            <a:spLocks noGrp="1"/>
          </p:cNvSpPr>
          <p:nvPr>
            <p:ph type="body" idx="3"/>
          </p:nvPr>
        </p:nvSpPr>
        <p:spPr>
          <a:xfrm>
            <a:off x="6172200" y="1752600"/>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10000"/>
              </a:lnSpc>
              <a:spcBef>
                <a:spcPts val="1000"/>
              </a:spcBef>
              <a:spcAft>
                <a:spcPts val="0"/>
              </a:spcAft>
              <a:buSzPts val="2400"/>
              <a:buNone/>
              <a:defRPr sz="2400" b="1"/>
            </a:lvl1pPr>
            <a:lvl2pPr marL="914400" lvl="1" indent="-228600" algn="l">
              <a:lnSpc>
                <a:spcPct val="110000"/>
              </a:lnSpc>
              <a:spcBef>
                <a:spcPts val="500"/>
              </a:spcBef>
              <a:spcAft>
                <a:spcPts val="0"/>
              </a:spcAft>
              <a:buSzPts val="2000"/>
              <a:buNone/>
              <a:defRPr sz="2000" b="1"/>
            </a:lvl2pPr>
            <a:lvl3pPr marL="1371600" lvl="2" indent="-228600" algn="l">
              <a:lnSpc>
                <a:spcPct val="110000"/>
              </a:lnSpc>
              <a:spcBef>
                <a:spcPts val="500"/>
              </a:spcBef>
              <a:spcAft>
                <a:spcPts val="0"/>
              </a:spcAft>
              <a:buSzPts val="1800"/>
              <a:buNone/>
              <a:defRPr sz="1800" b="1"/>
            </a:lvl3pPr>
            <a:lvl4pPr marL="1828800" lvl="3" indent="-228600" algn="l">
              <a:lnSpc>
                <a:spcPct val="110000"/>
              </a:lnSpc>
              <a:spcBef>
                <a:spcPts val="500"/>
              </a:spcBef>
              <a:spcAft>
                <a:spcPts val="0"/>
              </a:spcAft>
              <a:buSzPts val="1600"/>
              <a:buNone/>
              <a:defRPr sz="1600" b="1"/>
            </a:lvl4pPr>
            <a:lvl5pPr marL="2286000" lvl="4" indent="-228600" algn="l">
              <a:lnSpc>
                <a:spcPct val="110000"/>
              </a:lnSpc>
              <a:spcBef>
                <a:spcPts val="500"/>
              </a:spcBef>
              <a:spcAft>
                <a:spcPts val="0"/>
              </a:spcAft>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8" name="Google Shape;58;p25"/>
          <p:cNvSpPr txBox="1">
            <a:spLocks noGrp="1"/>
          </p:cNvSpPr>
          <p:nvPr>
            <p:ph type="body" idx="4"/>
          </p:nvPr>
        </p:nvSpPr>
        <p:spPr>
          <a:xfrm>
            <a:off x="6172200" y="2666999"/>
            <a:ext cx="5183188" cy="3522663"/>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 name="Google Shape;59;p25"/>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5"/>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5"/>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2"/>
        <p:cNvGrpSpPr/>
        <p:nvPr/>
      </p:nvGrpSpPr>
      <p:grpSpPr>
        <a:xfrm>
          <a:off x="0" y="0"/>
          <a:ext cx="0" cy="0"/>
          <a:chOff x="0" y="0"/>
          <a:chExt cx="0" cy="0"/>
        </a:xfrm>
      </p:grpSpPr>
      <p:sp>
        <p:nvSpPr>
          <p:cNvPr id="63" name="Google Shape;63;p26"/>
          <p:cNvSpPr txBox="1">
            <a:spLocks noGrp="1"/>
          </p:cNvSpPr>
          <p:nvPr>
            <p:ph type="title"/>
          </p:nvPr>
        </p:nvSpPr>
        <p:spPr>
          <a:xfrm>
            <a:off x="838200" y="365760"/>
            <a:ext cx="10515600"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26"/>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6"/>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6"/>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7"/>
        <p:cNvGrpSpPr/>
        <p:nvPr/>
      </p:nvGrpSpPr>
      <p:grpSpPr>
        <a:xfrm>
          <a:off x="0" y="0"/>
          <a:ext cx="0" cy="0"/>
          <a:chOff x="0" y="0"/>
          <a:chExt cx="0" cy="0"/>
        </a:xfrm>
      </p:grpSpPr>
      <p:sp>
        <p:nvSpPr>
          <p:cNvPr id="68" name="Google Shape;68;p2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1"/>
              </a:buClr>
              <a:buSzPts val="3200"/>
              <a:buFont typeface="Avenir"/>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 name="Google Shape;69;p27"/>
          <p:cNvSpPr>
            <a:spLocks noGrp="1"/>
          </p:cNvSpPr>
          <p:nvPr>
            <p:ph type="pic" idx="2"/>
          </p:nvPr>
        </p:nvSpPr>
        <p:spPr>
          <a:xfrm>
            <a:off x="5183188" y="987425"/>
            <a:ext cx="6172200" cy="4873625"/>
          </a:xfrm>
          <a:prstGeom prst="rect">
            <a:avLst/>
          </a:prstGeom>
          <a:noFill/>
          <a:ln>
            <a:noFill/>
          </a:ln>
        </p:spPr>
      </p:sp>
      <p:sp>
        <p:nvSpPr>
          <p:cNvPr id="70" name="Google Shape;70;p27"/>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110000"/>
              </a:lnSpc>
              <a:spcBef>
                <a:spcPts val="1000"/>
              </a:spcBef>
              <a:spcAft>
                <a:spcPts val="0"/>
              </a:spcAft>
              <a:buSzPts val="1600"/>
              <a:buNone/>
              <a:defRPr sz="1600"/>
            </a:lvl1pPr>
            <a:lvl2pPr marL="914400" lvl="1" indent="-228600" algn="l">
              <a:lnSpc>
                <a:spcPct val="110000"/>
              </a:lnSpc>
              <a:spcBef>
                <a:spcPts val="500"/>
              </a:spcBef>
              <a:spcAft>
                <a:spcPts val="0"/>
              </a:spcAft>
              <a:buSzPts val="1400"/>
              <a:buNone/>
              <a:defRPr sz="1400"/>
            </a:lvl2pPr>
            <a:lvl3pPr marL="1371600" lvl="2" indent="-228600" algn="l">
              <a:lnSpc>
                <a:spcPct val="110000"/>
              </a:lnSpc>
              <a:spcBef>
                <a:spcPts val="500"/>
              </a:spcBef>
              <a:spcAft>
                <a:spcPts val="0"/>
              </a:spcAft>
              <a:buSzPts val="1200"/>
              <a:buNone/>
              <a:defRPr sz="1200"/>
            </a:lvl3pPr>
            <a:lvl4pPr marL="1828800" lvl="3" indent="-228600" algn="l">
              <a:lnSpc>
                <a:spcPct val="110000"/>
              </a:lnSpc>
              <a:spcBef>
                <a:spcPts val="500"/>
              </a:spcBef>
              <a:spcAft>
                <a:spcPts val="0"/>
              </a:spcAft>
              <a:buSzPts val="1000"/>
              <a:buNone/>
              <a:defRPr sz="1000"/>
            </a:lvl4pPr>
            <a:lvl5pPr marL="2286000" lvl="4" indent="-228600" algn="l">
              <a:lnSpc>
                <a:spcPct val="110000"/>
              </a:lnSpc>
              <a:spcBef>
                <a:spcPts val="500"/>
              </a:spcBef>
              <a:spcAft>
                <a:spcPts val="0"/>
              </a:spcAft>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1" name="Google Shape;71;p27"/>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7"/>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7"/>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4"/>
        <p:cNvGrpSpPr/>
        <p:nvPr/>
      </p:nvGrpSpPr>
      <p:grpSpPr>
        <a:xfrm>
          <a:off x="0" y="0"/>
          <a:ext cx="0" cy="0"/>
          <a:chOff x="0" y="0"/>
          <a:chExt cx="0" cy="0"/>
        </a:xfrm>
      </p:grpSpPr>
      <p:sp>
        <p:nvSpPr>
          <p:cNvPr id="75" name="Google Shape;75;p28"/>
          <p:cNvSpPr txBox="1">
            <a:spLocks noGrp="1"/>
          </p:cNvSpPr>
          <p:nvPr>
            <p:ph type="title"/>
          </p:nvPr>
        </p:nvSpPr>
        <p:spPr>
          <a:xfrm>
            <a:off x="838200" y="425450"/>
            <a:ext cx="10515600"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8"/>
          <p:cNvSpPr txBox="1">
            <a:spLocks noGrp="1"/>
          </p:cNvSpPr>
          <p:nvPr>
            <p:ph type="body" idx="1"/>
          </p:nvPr>
        </p:nvSpPr>
        <p:spPr>
          <a:xfrm rot="5400000">
            <a:off x="3998119" y="-1210468"/>
            <a:ext cx="4195763"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28"/>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8"/>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8"/>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0"/>
        <p:cNvGrpSpPr/>
        <p:nvPr/>
      </p:nvGrpSpPr>
      <p:grpSpPr>
        <a:xfrm>
          <a:off x="0" y="0"/>
          <a:ext cx="0" cy="0"/>
          <a:chOff x="0" y="0"/>
          <a:chExt cx="0" cy="0"/>
        </a:xfrm>
      </p:grpSpPr>
      <p:sp>
        <p:nvSpPr>
          <p:cNvPr id="81" name="Google Shape;81;p29"/>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29"/>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3" name="Google Shape;83;p29"/>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9"/>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9"/>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8"/>
          <p:cNvSpPr/>
          <p:nvPr/>
        </p:nvSpPr>
        <p:spPr>
          <a:xfrm>
            <a:off x="0" y="1"/>
            <a:ext cx="12192000" cy="685800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pic>
        <p:nvPicPr>
          <p:cNvPr id="11" name="Google Shape;11;p18"/>
          <p:cNvPicPr preferRelativeResize="0"/>
          <p:nvPr/>
        </p:nvPicPr>
        <p:blipFill rotWithShape="1">
          <a:blip r:embed="rId13">
            <a:alphaModFix amt="35000"/>
          </a:blip>
          <a:srcRect/>
          <a:stretch/>
        </p:blipFill>
        <p:spPr>
          <a:xfrm>
            <a:off x="0" y="1"/>
            <a:ext cx="12192000" cy="1392401"/>
          </a:xfrm>
          <a:prstGeom prst="rect">
            <a:avLst/>
          </a:prstGeom>
          <a:noFill/>
          <a:ln>
            <a:noFill/>
          </a:ln>
        </p:spPr>
      </p:pic>
      <p:sp>
        <p:nvSpPr>
          <p:cNvPr id="12" name="Google Shape;12;p18"/>
          <p:cNvSpPr txBox="1">
            <a:spLocks noGrp="1"/>
          </p:cNvSpPr>
          <p:nvPr>
            <p:ph type="title"/>
          </p:nvPr>
        </p:nvSpPr>
        <p:spPr>
          <a:xfrm>
            <a:off x="838200" y="425450"/>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100000"/>
              </a:lnSpc>
              <a:spcBef>
                <a:spcPts val="0"/>
              </a:spcBef>
              <a:spcAft>
                <a:spcPts val="0"/>
              </a:spcAft>
              <a:buClr>
                <a:schemeClr val="lt1"/>
              </a:buClr>
              <a:buSzPts val="4400"/>
              <a:buFont typeface="Avenir"/>
              <a:buNone/>
              <a:defRPr sz="4400" b="1" i="0" u="none" strike="noStrike" cap="none">
                <a:solidFill>
                  <a:schemeClr val="lt1"/>
                </a:solidFill>
                <a:latin typeface="Avenir"/>
                <a:ea typeface="Avenir"/>
                <a:cs typeface="Avenir"/>
                <a:sym typeface="Avenir"/>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 name="Google Shape;13;p18"/>
          <p:cNvSpPr txBox="1">
            <a:spLocks noGrp="1"/>
          </p:cNvSpPr>
          <p:nvPr>
            <p:ph type="body" idx="1"/>
          </p:nvPr>
        </p:nvSpPr>
        <p:spPr>
          <a:xfrm>
            <a:off x="838200" y="1949450"/>
            <a:ext cx="10515600" cy="4195763"/>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110000"/>
              </a:lnSpc>
              <a:spcBef>
                <a:spcPts val="1000"/>
              </a:spcBef>
              <a:spcAft>
                <a:spcPts val="0"/>
              </a:spcAft>
              <a:buClr>
                <a:schemeClr val="accent1"/>
              </a:buClr>
              <a:buSzPts val="2800"/>
              <a:buFont typeface="Arial"/>
              <a:buChar char="•"/>
              <a:defRPr sz="2800" b="0" i="0" u="none" strike="noStrike" cap="none">
                <a:solidFill>
                  <a:schemeClr val="lt1"/>
                </a:solidFill>
                <a:latin typeface="Avenir"/>
                <a:ea typeface="Avenir"/>
                <a:cs typeface="Avenir"/>
                <a:sym typeface="Avenir"/>
              </a:defRPr>
            </a:lvl1pPr>
            <a:lvl2pPr marL="914400" marR="0" lvl="1" indent="-381000" algn="l" rtl="0">
              <a:lnSpc>
                <a:spcPct val="110000"/>
              </a:lnSpc>
              <a:spcBef>
                <a:spcPts val="500"/>
              </a:spcBef>
              <a:spcAft>
                <a:spcPts val="0"/>
              </a:spcAft>
              <a:buClr>
                <a:schemeClr val="accent1"/>
              </a:buClr>
              <a:buSzPts val="2400"/>
              <a:buFont typeface="Arial"/>
              <a:buChar char="•"/>
              <a:defRPr sz="2400" b="0" i="0" u="none" strike="noStrike" cap="none">
                <a:solidFill>
                  <a:schemeClr val="lt1"/>
                </a:solidFill>
                <a:latin typeface="Avenir"/>
                <a:ea typeface="Avenir"/>
                <a:cs typeface="Avenir"/>
                <a:sym typeface="Avenir"/>
              </a:defRPr>
            </a:lvl2pPr>
            <a:lvl3pPr marL="1371600" marR="0" lvl="2" indent="-355600" algn="l" rtl="0">
              <a:lnSpc>
                <a:spcPct val="110000"/>
              </a:lnSpc>
              <a:spcBef>
                <a:spcPts val="500"/>
              </a:spcBef>
              <a:spcAft>
                <a:spcPts val="0"/>
              </a:spcAft>
              <a:buClr>
                <a:schemeClr val="accent1"/>
              </a:buClr>
              <a:buSzPts val="2000"/>
              <a:buFont typeface="Arial"/>
              <a:buChar char="•"/>
              <a:defRPr sz="2000" b="0" i="0" u="none" strike="noStrike" cap="none">
                <a:solidFill>
                  <a:schemeClr val="lt1"/>
                </a:solidFill>
                <a:latin typeface="Avenir"/>
                <a:ea typeface="Avenir"/>
                <a:cs typeface="Avenir"/>
                <a:sym typeface="Avenir"/>
              </a:defRPr>
            </a:lvl3pPr>
            <a:lvl4pPr marL="1828800" marR="0" lvl="3" indent="-342900" algn="l" rtl="0">
              <a:lnSpc>
                <a:spcPct val="110000"/>
              </a:lnSpc>
              <a:spcBef>
                <a:spcPts val="500"/>
              </a:spcBef>
              <a:spcAft>
                <a:spcPts val="0"/>
              </a:spcAft>
              <a:buClr>
                <a:schemeClr val="accent1"/>
              </a:buClr>
              <a:buSzPts val="1800"/>
              <a:buFont typeface="Arial"/>
              <a:buChar char="•"/>
              <a:defRPr sz="1800" b="0" i="0" u="none" strike="noStrike" cap="none">
                <a:solidFill>
                  <a:schemeClr val="lt1"/>
                </a:solidFill>
                <a:latin typeface="Avenir"/>
                <a:ea typeface="Avenir"/>
                <a:cs typeface="Avenir"/>
                <a:sym typeface="Avenir"/>
              </a:defRPr>
            </a:lvl4pPr>
            <a:lvl5pPr marL="2286000" marR="0" lvl="4" indent="-342900" algn="l" rtl="0">
              <a:lnSpc>
                <a:spcPct val="110000"/>
              </a:lnSpc>
              <a:spcBef>
                <a:spcPts val="500"/>
              </a:spcBef>
              <a:spcAft>
                <a:spcPts val="0"/>
              </a:spcAft>
              <a:buClr>
                <a:schemeClr val="accent1"/>
              </a:buClr>
              <a:buSzPts val="1800"/>
              <a:buFont typeface="Arial"/>
              <a:buChar char="•"/>
              <a:defRPr sz="1800" b="0" i="0" u="none" strike="noStrike" cap="none">
                <a:solidFill>
                  <a:schemeClr val="lt1"/>
                </a:solidFill>
                <a:latin typeface="Avenir"/>
                <a:ea typeface="Avenir"/>
                <a:cs typeface="Avenir"/>
                <a:sym typeface="Avenir"/>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9pPr>
          </a:lstStyle>
          <a:p>
            <a:endParaRPr/>
          </a:p>
        </p:txBody>
      </p:sp>
      <p:sp>
        <p:nvSpPr>
          <p:cNvPr id="14" name="Google Shape;14;p18"/>
          <p:cNvSpPr txBox="1">
            <a:spLocks noGrp="1"/>
          </p:cNvSpPr>
          <p:nvPr>
            <p:ph type="dt" idx="10"/>
          </p:nvPr>
        </p:nvSpPr>
        <p:spPr>
          <a:xfrm>
            <a:off x="838200" y="632460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chemeClr val="lt1"/>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5" name="Google Shape;15;p18"/>
          <p:cNvSpPr txBox="1">
            <a:spLocks noGrp="1"/>
          </p:cNvSpPr>
          <p:nvPr>
            <p:ph type="ftr" idx="11"/>
          </p:nvPr>
        </p:nvSpPr>
        <p:spPr>
          <a:xfrm>
            <a:off x="4038600" y="632460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900" b="0" i="0" u="none" strike="noStrike" cap="none">
                <a:solidFill>
                  <a:schemeClr val="lt1"/>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6" name="Google Shape;16;p18"/>
          <p:cNvSpPr txBox="1">
            <a:spLocks noGrp="1"/>
          </p:cNvSpPr>
          <p:nvPr>
            <p:ph type="sldNum" idx="12"/>
          </p:nvPr>
        </p:nvSpPr>
        <p:spPr>
          <a:xfrm>
            <a:off x="8610600" y="63246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0" i="0" u="none" strike="noStrike" cap="none">
                <a:solidFill>
                  <a:schemeClr val="lt1"/>
                </a:solidFill>
                <a:latin typeface="Avenir"/>
                <a:ea typeface="Avenir"/>
                <a:cs typeface="Avenir"/>
                <a:sym typeface="Avenir"/>
              </a:defRPr>
            </a:lvl1pPr>
            <a:lvl2pPr marL="0" marR="0" lvl="1" indent="0" algn="r" rtl="0">
              <a:spcBef>
                <a:spcPts val="0"/>
              </a:spcBef>
              <a:buNone/>
              <a:defRPr sz="900" b="0" i="0" u="none" strike="noStrike" cap="none">
                <a:solidFill>
                  <a:schemeClr val="lt1"/>
                </a:solidFill>
                <a:latin typeface="Avenir"/>
                <a:ea typeface="Avenir"/>
                <a:cs typeface="Avenir"/>
                <a:sym typeface="Avenir"/>
              </a:defRPr>
            </a:lvl2pPr>
            <a:lvl3pPr marL="0" marR="0" lvl="2" indent="0" algn="r" rtl="0">
              <a:spcBef>
                <a:spcPts val="0"/>
              </a:spcBef>
              <a:buNone/>
              <a:defRPr sz="900" b="0" i="0" u="none" strike="noStrike" cap="none">
                <a:solidFill>
                  <a:schemeClr val="lt1"/>
                </a:solidFill>
                <a:latin typeface="Avenir"/>
                <a:ea typeface="Avenir"/>
                <a:cs typeface="Avenir"/>
                <a:sym typeface="Avenir"/>
              </a:defRPr>
            </a:lvl3pPr>
            <a:lvl4pPr marL="0" marR="0" lvl="3" indent="0" algn="r" rtl="0">
              <a:spcBef>
                <a:spcPts val="0"/>
              </a:spcBef>
              <a:buNone/>
              <a:defRPr sz="900" b="0" i="0" u="none" strike="noStrike" cap="none">
                <a:solidFill>
                  <a:schemeClr val="lt1"/>
                </a:solidFill>
                <a:latin typeface="Avenir"/>
                <a:ea typeface="Avenir"/>
                <a:cs typeface="Avenir"/>
                <a:sym typeface="Avenir"/>
              </a:defRPr>
            </a:lvl4pPr>
            <a:lvl5pPr marL="0" marR="0" lvl="4" indent="0" algn="r" rtl="0">
              <a:spcBef>
                <a:spcPts val="0"/>
              </a:spcBef>
              <a:buNone/>
              <a:defRPr sz="900" b="0" i="0" u="none" strike="noStrike" cap="none">
                <a:solidFill>
                  <a:schemeClr val="lt1"/>
                </a:solidFill>
                <a:latin typeface="Avenir"/>
                <a:ea typeface="Avenir"/>
                <a:cs typeface="Avenir"/>
                <a:sym typeface="Avenir"/>
              </a:defRPr>
            </a:lvl5pPr>
            <a:lvl6pPr marL="0" marR="0" lvl="5" indent="0" algn="r" rtl="0">
              <a:spcBef>
                <a:spcPts val="0"/>
              </a:spcBef>
              <a:buNone/>
              <a:defRPr sz="900" b="0" i="0" u="none" strike="noStrike" cap="none">
                <a:solidFill>
                  <a:schemeClr val="lt1"/>
                </a:solidFill>
                <a:latin typeface="Avenir"/>
                <a:ea typeface="Avenir"/>
                <a:cs typeface="Avenir"/>
                <a:sym typeface="Avenir"/>
              </a:defRPr>
            </a:lvl6pPr>
            <a:lvl7pPr marL="0" marR="0" lvl="6" indent="0" algn="r" rtl="0">
              <a:spcBef>
                <a:spcPts val="0"/>
              </a:spcBef>
              <a:buNone/>
              <a:defRPr sz="900" b="0" i="0" u="none" strike="noStrike" cap="none">
                <a:solidFill>
                  <a:schemeClr val="lt1"/>
                </a:solidFill>
                <a:latin typeface="Avenir"/>
                <a:ea typeface="Avenir"/>
                <a:cs typeface="Avenir"/>
                <a:sym typeface="Avenir"/>
              </a:defRPr>
            </a:lvl7pPr>
            <a:lvl8pPr marL="0" marR="0" lvl="7" indent="0" algn="r" rtl="0">
              <a:spcBef>
                <a:spcPts val="0"/>
              </a:spcBef>
              <a:buNone/>
              <a:defRPr sz="900" b="0" i="0" u="none" strike="noStrike" cap="none">
                <a:solidFill>
                  <a:schemeClr val="lt1"/>
                </a:solidFill>
                <a:latin typeface="Avenir"/>
                <a:ea typeface="Avenir"/>
                <a:cs typeface="Avenir"/>
                <a:sym typeface="Avenir"/>
              </a:defRPr>
            </a:lvl8pPr>
            <a:lvl9pPr marL="0" marR="0" lvl="8" indent="0" algn="r" rtl="0">
              <a:spcBef>
                <a:spcPts val="0"/>
              </a:spcBef>
              <a:buNone/>
              <a:defRPr sz="900" b="0" i="0" u="none" strike="noStrike" cap="none">
                <a:solidFill>
                  <a:schemeClr val="lt1"/>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1100">
        <p:push/>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6.jp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0"/>
        <p:cNvGrpSpPr/>
        <p:nvPr/>
      </p:nvGrpSpPr>
      <p:grpSpPr>
        <a:xfrm>
          <a:off x="0" y="0"/>
          <a:ext cx="0" cy="0"/>
          <a:chOff x="0" y="0"/>
          <a:chExt cx="0" cy="0"/>
        </a:xfrm>
      </p:grpSpPr>
      <p:sp>
        <p:nvSpPr>
          <p:cNvPr id="91" name="Google Shape;91;p1"/>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92" name="Google Shape;92;p1"/>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93" name="Google Shape;93;p1"/>
          <p:cNvSpPr txBox="1">
            <a:spLocks noGrp="1"/>
          </p:cNvSpPr>
          <p:nvPr>
            <p:ph type="ctrTitle"/>
          </p:nvPr>
        </p:nvSpPr>
        <p:spPr>
          <a:xfrm>
            <a:off x="838200" y="330022"/>
            <a:ext cx="5797882" cy="3160762"/>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100000"/>
              </a:lnSpc>
              <a:spcBef>
                <a:spcPts val="0"/>
              </a:spcBef>
              <a:spcAft>
                <a:spcPts val="0"/>
              </a:spcAft>
              <a:buClr>
                <a:schemeClr val="dk1"/>
              </a:buClr>
              <a:buSzPct val="100000"/>
              <a:buFont typeface="Times New Roman"/>
              <a:buNone/>
            </a:pPr>
            <a:r>
              <a:rPr lang="en-GB" dirty="0">
                <a:solidFill>
                  <a:schemeClr val="dk1"/>
                </a:solidFill>
                <a:latin typeface="Times New Roman"/>
                <a:ea typeface="Times New Roman"/>
                <a:cs typeface="Times New Roman"/>
                <a:sym typeface="Times New Roman"/>
              </a:rPr>
              <a:t>Presentation – Strategies for Effective Communication in a Business Setting</a:t>
            </a:r>
            <a:br>
              <a:rPr lang="en-GB" dirty="0">
                <a:solidFill>
                  <a:schemeClr val="dk1"/>
                </a:solidFill>
                <a:latin typeface="Times New Roman"/>
                <a:ea typeface="Times New Roman"/>
                <a:cs typeface="Times New Roman"/>
                <a:sym typeface="Times New Roman"/>
              </a:rPr>
            </a:br>
            <a:r>
              <a:rPr lang="en-GB" sz="4400" dirty="0">
                <a:solidFill>
                  <a:schemeClr val="dk2"/>
                </a:solidFill>
              </a:rPr>
              <a:t>Course Code: BMSW4002</a:t>
            </a:r>
            <a:endParaRPr dirty="0">
              <a:solidFill>
                <a:schemeClr val="dk1"/>
              </a:solidFill>
              <a:latin typeface="Times New Roman"/>
              <a:ea typeface="Times New Roman"/>
              <a:cs typeface="Times New Roman"/>
              <a:sym typeface="Times New Roman"/>
            </a:endParaRPr>
          </a:p>
        </p:txBody>
      </p:sp>
      <p:sp>
        <p:nvSpPr>
          <p:cNvPr id="94" name="Google Shape;94;p1"/>
          <p:cNvSpPr txBox="1">
            <a:spLocks noGrp="1"/>
          </p:cNvSpPr>
          <p:nvPr>
            <p:ph type="subTitle" idx="1"/>
          </p:nvPr>
        </p:nvSpPr>
        <p:spPr>
          <a:xfrm>
            <a:off x="838200" y="3408788"/>
            <a:ext cx="5519351" cy="1255888"/>
          </a:xfrm>
          <a:prstGeom prst="rect">
            <a:avLst/>
          </a:prstGeom>
          <a:noFill/>
          <a:ln>
            <a:noFill/>
          </a:ln>
        </p:spPr>
        <p:txBody>
          <a:bodyPr spcFirstLastPara="1" wrap="square" lIns="91425" tIns="45700" rIns="91425" bIns="45700" anchor="t" anchorCtr="0">
            <a:normAutofit/>
          </a:bodyPr>
          <a:lstStyle/>
          <a:p>
            <a:pPr marL="0" lvl="0" indent="0" algn="l" rtl="0">
              <a:lnSpc>
                <a:spcPct val="110000"/>
              </a:lnSpc>
              <a:spcBef>
                <a:spcPts val="0"/>
              </a:spcBef>
              <a:spcAft>
                <a:spcPts val="0"/>
              </a:spcAft>
              <a:buSzPts val="2200"/>
              <a:buNone/>
            </a:pPr>
            <a:r>
              <a:rPr lang="en-GB" sz="2200" dirty="0">
                <a:solidFill>
                  <a:schemeClr val="dk2"/>
                </a:solidFill>
              </a:rPr>
              <a:t>Submitted by:</a:t>
            </a:r>
          </a:p>
          <a:p>
            <a:pPr marL="0" lvl="0" indent="0" algn="l" rtl="0">
              <a:lnSpc>
                <a:spcPct val="110000"/>
              </a:lnSpc>
              <a:spcBef>
                <a:spcPts val="0"/>
              </a:spcBef>
              <a:spcAft>
                <a:spcPts val="0"/>
              </a:spcAft>
              <a:buSzPts val="2200"/>
              <a:buNone/>
            </a:pPr>
            <a:r>
              <a:rPr lang="en-GB" sz="2200" dirty="0">
                <a:solidFill>
                  <a:schemeClr val="dk2"/>
                </a:solidFill>
              </a:rPr>
              <a:t>Marin-Silviu Buse, Student  ID: 2112160</a:t>
            </a:r>
          </a:p>
        </p:txBody>
      </p:sp>
      <p:pic>
        <p:nvPicPr>
          <p:cNvPr id="95" name="Google Shape;95;p1" descr="A white 3D rendering of triangles as background"/>
          <p:cNvPicPr preferRelativeResize="0"/>
          <p:nvPr/>
        </p:nvPicPr>
        <p:blipFill rotWithShape="1">
          <a:blip r:embed="rId3">
            <a:alphaModFix/>
          </a:blip>
          <a:srcRect l="21476" r="19648" b="-6"/>
          <a:stretch/>
        </p:blipFill>
        <p:spPr>
          <a:xfrm>
            <a:off x="7162800" y="10"/>
            <a:ext cx="5029200" cy="5693802"/>
          </a:xfrm>
          <a:prstGeom prst="rect">
            <a:avLst/>
          </a:prstGeom>
          <a:noFill/>
          <a:ln>
            <a:noFill/>
          </a:ln>
        </p:spPr>
      </p:pic>
      <p:sp>
        <p:nvSpPr>
          <p:cNvPr id="96" name="Google Shape;96;p1"/>
          <p:cNvSpPr/>
          <p:nvPr/>
        </p:nvSpPr>
        <p:spPr>
          <a:xfrm>
            <a:off x="0" y="5693812"/>
            <a:ext cx="12192000" cy="1164188"/>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97" name="Google Shape;97;p1"/>
          <p:cNvSpPr/>
          <p:nvPr/>
        </p:nvSpPr>
        <p:spPr>
          <a:xfrm rot="10800000">
            <a:off x="-3061" y="5693811"/>
            <a:ext cx="12191999" cy="1164188"/>
          </a:xfrm>
          <a:prstGeom prst="rect">
            <a:avLst/>
          </a:prstGeom>
          <a:blipFill rotWithShape="1">
            <a:blip r:embed="rId4">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venir"/>
              <a:ea typeface="Avenir"/>
              <a:cs typeface="Avenir"/>
              <a:sym typeface="Aveni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1"/>
        <p:cNvGrpSpPr/>
        <p:nvPr/>
      </p:nvGrpSpPr>
      <p:grpSpPr>
        <a:xfrm>
          <a:off x="0" y="0"/>
          <a:ext cx="0" cy="0"/>
          <a:chOff x="0" y="0"/>
          <a:chExt cx="0" cy="0"/>
        </a:xfrm>
      </p:grpSpPr>
      <p:sp>
        <p:nvSpPr>
          <p:cNvPr id="102" name="Google Shape;102;p2"/>
          <p:cNvSpPr/>
          <p:nvPr/>
        </p:nvSpPr>
        <p:spPr>
          <a:xfrm>
            <a:off x="0" y="1"/>
            <a:ext cx="12192000" cy="685800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pic>
        <p:nvPicPr>
          <p:cNvPr id="103" name="Google Shape;103;p2"/>
          <p:cNvPicPr preferRelativeResize="0"/>
          <p:nvPr/>
        </p:nvPicPr>
        <p:blipFill rotWithShape="1">
          <a:blip r:embed="rId3">
            <a:alphaModFix amt="35000"/>
          </a:blip>
          <a:srcRect/>
          <a:stretch/>
        </p:blipFill>
        <p:spPr>
          <a:xfrm>
            <a:off x="0" y="1"/>
            <a:ext cx="12192000" cy="1392401"/>
          </a:xfrm>
          <a:prstGeom prst="rect">
            <a:avLst/>
          </a:prstGeom>
          <a:noFill/>
          <a:ln>
            <a:noFill/>
          </a:ln>
        </p:spPr>
      </p:pic>
      <p:sp>
        <p:nvSpPr>
          <p:cNvPr id="104" name="Google Shape;104;p2"/>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105" name="Google Shape;105;p2"/>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106" name="Google Shape;106;p2"/>
          <p:cNvSpPr txBox="1">
            <a:spLocks noGrp="1"/>
          </p:cNvSpPr>
          <p:nvPr>
            <p:ph type="title"/>
          </p:nvPr>
        </p:nvSpPr>
        <p:spPr>
          <a:xfrm>
            <a:off x="838200" y="586992"/>
            <a:ext cx="4953000" cy="1664573"/>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p:txBody>
      </p:sp>
      <p:sp>
        <p:nvSpPr>
          <p:cNvPr id="107" name="Google Shape;107;p2"/>
          <p:cNvSpPr txBox="1">
            <a:spLocks noGrp="1"/>
          </p:cNvSpPr>
          <p:nvPr>
            <p:ph type="body" idx="2"/>
          </p:nvPr>
        </p:nvSpPr>
        <p:spPr>
          <a:xfrm>
            <a:off x="557900" y="2251575"/>
            <a:ext cx="4952700" cy="4315500"/>
          </a:xfrm>
          <a:prstGeom prst="rect">
            <a:avLst/>
          </a:prstGeom>
          <a:noFill/>
          <a:ln>
            <a:noFill/>
          </a:ln>
        </p:spPr>
        <p:txBody>
          <a:bodyPr spcFirstLastPara="1" wrap="square" lIns="91425" tIns="45700" rIns="91425" bIns="45700" anchor="t" anchorCtr="0">
            <a:normAutofit/>
          </a:bodyPr>
          <a:lstStyle/>
          <a:p>
            <a:pPr marL="285750" lvl="0" indent="-228600" algn="just" rtl="0">
              <a:lnSpc>
                <a:spcPct val="110000"/>
              </a:lnSpc>
              <a:spcBef>
                <a:spcPts val="0"/>
              </a:spcBef>
              <a:spcAft>
                <a:spcPts val="0"/>
              </a:spcAft>
              <a:buSzPts val="2000"/>
              <a:buFont typeface="Arial"/>
              <a:buChar char="•"/>
            </a:pPr>
            <a:r>
              <a:rPr lang="en-GB" sz="2000">
                <a:solidFill>
                  <a:schemeClr val="dk1"/>
                </a:solidFill>
                <a:latin typeface="Times New Roman"/>
                <a:ea typeface="Times New Roman"/>
                <a:cs typeface="Times New Roman"/>
                <a:sym typeface="Times New Roman"/>
              </a:rPr>
              <a:t>The company coca cola is considered to be one world’s greatest and most well-known cold-beverage-soda drinks available in all markets of the world.  Invented in 1886 by John Pemberton in the city of Atlanta in the USA, and interesting enough, Coca-Cola started to be sold in pharmacies until it made its way to almost every city in the world (FRIEDMAN, 1992). </a:t>
            </a:r>
            <a:endParaRPr sz="2000">
              <a:solidFill>
                <a:schemeClr val="dk1"/>
              </a:solidFill>
            </a:endParaRPr>
          </a:p>
          <a:p>
            <a:pPr marL="0" lvl="0" indent="114300" algn="l" rtl="0">
              <a:lnSpc>
                <a:spcPct val="110000"/>
              </a:lnSpc>
              <a:spcBef>
                <a:spcPts val="1000"/>
              </a:spcBef>
              <a:spcAft>
                <a:spcPts val="0"/>
              </a:spcAft>
              <a:buSzPts val="1800"/>
              <a:buFont typeface="Arial"/>
              <a:buNone/>
            </a:pPr>
            <a:endParaRPr sz="1800">
              <a:solidFill>
                <a:schemeClr val="dk2"/>
              </a:solidFill>
            </a:endParaRPr>
          </a:p>
        </p:txBody>
      </p:sp>
      <p:sp>
        <p:nvSpPr>
          <p:cNvPr id="108" name="Google Shape;108;p2"/>
          <p:cNvSpPr/>
          <p:nvPr/>
        </p:nvSpPr>
        <p:spPr>
          <a:xfrm>
            <a:off x="6248400" y="0"/>
            <a:ext cx="5943600" cy="6858000"/>
          </a:xfrm>
          <a:prstGeom prst="rect">
            <a:avLst/>
          </a:prstGeom>
          <a:solidFill>
            <a:schemeClr val="lt2">
              <a:alpha val="6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109" name="Google Shape;109;p2"/>
          <p:cNvSpPr/>
          <p:nvPr/>
        </p:nvSpPr>
        <p:spPr>
          <a:xfrm>
            <a:off x="6190666" y="0"/>
            <a:ext cx="6001333"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110" name="Google Shape;110;p2"/>
          <p:cNvSpPr/>
          <p:nvPr/>
        </p:nvSpPr>
        <p:spPr>
          <a:xfrm rot="10800000">
            <a:off x="6196875" y="0"/>
            <a:ext cx="5992075" cy="6858000"/>
          </a:xfrm>
          <a:prstGeom prst="rect">
            <a:avLst/>
          </a:prstGeom>
          <a:blipFill rotWithShape="1">
            <a:blip r:embed="rId4">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venir"/>
              <a:ea typeface="Avenir"/>
              <a:cs typeface="Avenir"/>
              <a:sym typeface="Avenir"/>
            </a:endParaRPr>
          </a:p>
        </p:txBody>
      </p:sp>
      <p:pic>
        <p:nvPicPr>
          <p:cNvPr id="111" name="Google Shape;111;p2" title="Who We Are: The Coca-Cola Company"/>
          <p:cNvPicPr preferRelativeResize="0">
            <a:picLocks noGrp="1"/>
          </p:cNvPicPr>
          <p:nvPr>
            <p:ph type="body" idx="1"/>
          </p:nvPr>
        </p:nvPicPr>
        <p:blipFill rotWithShape="1">
          <a:blip r:embed="rId5">
            <a:alphaModFix/>
          </a:blip>
          <a:srcRect/>
          <a:stretch/>
        </p:blipFill>
        <p:spPr>
          <a:xfrm>
            <a:off x="6858001" y="1654723"/>
            <a:ext cx="4724400" cy="3543300"/>
          </a:xfrm>
          <a:prstGeom prst="rect">
            <a:avLst/>
          </a:prstGeom>
          <a:noFill/>
          <a:ln>
            <a:noFill/>
          </a:ln>
        </p:spPr>
      </p:pic>
      <p:sp>
        <p:nvSpPr>
          <p:cNvPr id="112" name="Google Shape;112;p2"/>
          <p:cNvSpPr txBox="1"/>
          <p:nvPr/>
        </p:nvSpPr>
        <p:spPr>
          <a:xfrm>
            <a:off x="962025" y="1021555"/>
            <a:ext cx="4945800" cy="954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800" b="1" i="0" u="none" strike="noStrike" cap="none">
                <a:solidFill>
                  <a:schemeClr val="dk1"/>
                </a:solidFill>
                <a:latin typeface="Times New Roman"/>
                <a:ea typeface="Times New Roman"/>
                <a:cs typeface="Times New Roman"/>
                <a:sym typeface="Times New Roman"/>
              </a:rPr>
              <a:t>About </a:t>
            </a:r>
            <a:r>
              <a:rPr lang="en-GB" sz="2800" b="1">
                <a:solidFill>
                  <a:schemeClr val="dk1"/>
                </a:solidFill>
                <a:latin typeface="Times New Roman"/>
                <a:ea typeface="Times New Roman"/>
                <a:cs typeface="Times New Roman"/>
                <a:sym typeface="Times New Roman"/>
              </a:rPr>
              <a:t>the company ‘Coca Cola’.</a:t>
            </a:r>
            <a:endParaRPr sz="2800" b="1">
              <a:solidFill>
                <a:schemeClr val="dk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6"/>
        <p:cNvGrpSpPr/>
        <p:nvPr/>
      </p:nvGrpSpPr>
      <p:grpSpPr>
        <a:xfrm>
          <a:off x="0" y="0"/>
          <a:ext cx="0" cy="0"/>
          <a:chOff x="0" y="0"/>
          <a:chExt cx="0" cy="0"/>
        </a:xfrm>
      </p:grpSpPr>
      <p:sp>
        <p:nvSpPr>
          <p:cNvPr id="117" name="Google Shape;117;p3"/>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18" name="Google Shape;118;p3"/>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19" name="Google Shape;119;p3"/>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20" name="Google Shape;120;p3"/>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21" name="Google Shape;121;p3"/>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Times New Roman"/>
              <a:buNone/>
            </a:pPr>
            <a:r>
              <a:rPr lang="en-GB" b="0">
                <a:latin typeface="Times New Roman"/>
                <a:ea typeface="Times New Roman"/>
                <a:cs typeface="Times New Roman"/>
                <a:sym typeface="Times New Roman"/>
              </a:rPr>
              <a:t>The external stakeholders Coca Cola</a:t>
            </a:r>
            <a:endParaRPr b="0">
              <a:latin typeface="Times New Roman"/>
              <a:ea typeface="Times New Roman"/>
              <a:cs typeface="Times New Roman"/>
              <a:sym typeface="Times New Roman"/>
            </a:endParaRPr>
          </a:p>
        </p:txBody>
      </p:sp>
      <p:sp>
        <p:nvSpPr>
          <p:cNvPr id="122" name="Google Shape;122;p3"/>
          <p:cNvSpPr txBox="1">
            <a:spLocks noGrp="1"/>
          </p:cNvSpPr>
          <p:nvPr>
            <p:ph type="body" idx="1"/>
          </p:nvPr>
        </p:nvSpPr>
        <p:spPr>
          <a:xfrm>
            <a:off x="747475" y="2362200"/>
            <a:ext cx="10819500" cy="4122000"/>
          </a:xfrm>
          <a:prstGeom prst="rect">
            <a:avLst/>
          </a:prstGeom>
          <a:noFill/>
          <a:ln>
            <a:noFill/>
          </a:ln>
        </p:spPr>
        <p:txBody>
          <a:bodyPr spcFirstLastPara="1" wrap="square" lIns="91425" tIns="45700" rIns="91425" bIns="45700" anchor="ctr" anchorCtr="0">
            <a:normAutofit/>
          </a:bodyPr>
          <a:lstStyle/>
          <a:p>
            <a:pPr marL="457200" lvl="0" indent="-355600" algn="just" rtl="0">
              <a:lnSpc>
                <a:spcPct val="110000"/>
              </a:lnSpc>
              <a:spcBef>
                <a:spcPts val="0"/>
              </a:spcBef>
              <a:spcAft>
                <a:spcPts val="0"/>
              </a:spcAft>
              <a:buClr>
                <a:schemeClr val="dk1"/>
              </a:buClr>
              <a:buSzPts val="2000"/>
              <a:buFont typeface="Times New Roman"/>
              <a:buAutoNum type="arabicPeriod"/>
            </a:pPr>
            <a:r>
              <a:rPr lang="en-GB" sz="2000">
                <a:solidFill>
                  <a:schemeClr val="dk1"/>
                </a:solidFill>
                <a:latin typeface="Times New Roman"/>
                <a:ea typeface="Times New Roman"/>
                <a:cs typeface="Times New Roman"/>
                <a:sym typeface="Times New Roman"/>
              </a:rPr>
              <a:t>Coca cola has number of stakeholders i.e their customer, consumers,suppliers, governments along with NGO are Coca cola’s major external stakeholders.</a:t>
            </a:r>
            <a:endParaRPr sz="2000">
              <a:solidFill>
                <a:schemeClr val="dk1"/>
              </a:solidFill>
              <a:latin typeface="Times New Roman"/>
              <a:ea typeface="Times New Roman"/>
              <a:cs typeface="Times New Roman"/>
              <a:sym typeface="Times New Roman"/>
            </a:endParaRPr>
          </a:p>
          <a:p>
            <a:pPr marL="45720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457200" lvl="0" indent="-355600" algn="just" rtl="0">
              <a:lnSpc>
                <a:spcPct val="110000"/>
              </a:lnSpc>
              <a:spcBef>
                <a:spcPts val="0"/>
              </a:spcBef>
              <a:spcAft>
                <a:spcPts val="0"/>
              </a:spcAft>
              <a:buClr>
                <a:schemeClr val="dk1"/>
              </a:buClr>
              <a:buSzPts val="2000"/>
              <a:buFont typeface="Times New Roman"/>
              <a:buAutoNum type="arabicPeriod"/>
            </a:pPr>
            <a:r>
              <a:rPr lang="en-GB" sz="2000">
                <a:solidFill>
                  <a:schemeClr val="dk1"/>
                </a:solidFill>
                <a:latin typeface="Times New Roman"/>
                <a:ea typeface="Times New Roman"/>
                <a:cs typeface="Times New Roman"/>
                <a:sym typeface="Times New Roman"/>
              </a:rPr>
              <a:t>There are over 1.9 billion servings of Coca cola’s drinks are valued globally each day. To provide their customers with these amazing servings of beverages and snacks, Coca cola has joined hands with many bottling partners as their major external shareholders.</a:t>
            </a:r>
            <a:endParaRPr sz="2000">
              <a:solidFill>
                <a:schemeClr val="dk1"/>
              </a:solidFill>
              <a:latin typeface="Times New Roman"/>
              <a:ea typeface="Times New Roman"/>
              <a:cs typeface="Times New Roman"/>
              <a:sym typeface="Times New Roman"/>
            </a:endParaRPr>
          </a:p>
          <a:p>
            <a:pPr marL="45720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457200" lvl="0" indent="-355600" algn="just" rtl="0">
              <a:lnSpc>
                <a:spcPct val="110000"/>
              </a:lnSpc>
              <a:spcBef>
                <a:spcPts val="1000"/>
              </a:spcBef>
              <a:spcAft>
                <a:spcPts val="0"/>
              </a:spcAft>
              <a:buClr>
                <a:schemeClr val="dk1"/>
              </a:buClr>
              <a:buSzPts val="2000"/>
              <a:buFont typeface="Times New Roman"/>
              <a:buAutoNum type="arabicPeriod"/>
            </a:pPr>
            <a:r>
              <a:rPr lang="en-GB" sz="2000">
                <a:solidFill>
                  <a:schemeClr val="dk1"/>
                </a:solidFill>
                <a:latin typeface="Times New Roman"/>
                <a:ea typeface="Times New Roman"/>
                <a:cs typeface="Times New Roman"/>
                <a:sym typeface="Times New Roman"/>
              </a:rPr>
              <a:t>Other than that Government and NGOs are also very important to the company.</a:t>
            </a:r>
            <a:endParaRPr sz="2000">
              <a:solidFill>
                <a:schemeClr val="dk1"/>
              </a:solidFill>
              <a:latin typeface="Times New Roman"/>
              <a:ea typeface="Times New Roman"/>
              <a:cs typeface="Times New Roman"/>
              <a:sym typeface="Times New Roman"/>
            </a:endParaRPr>
          </a:p>
          <a:p>
            <a:pPr marL="114300" lvl="0" indent="0" algn="l" rtl="0">
              <a:lnSpc>
                <a:spcPct val="110000"/>
              </a:lnSpc>
              <a:spcBef>
                <a:spcPts val="1000"/>
              </a:spcBef>
              <a:spcAft>
                <a:spcPts val="0"/>
              </a:spcAft>
              <a:buSzPts val="1800"/>
              <a:buNone/>
            </a:pPr>
            <a:endParaRPr sz="1800">
              <a:solidFill>
                <a:srgbClr val="000000"/>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6"/>
        <p:cNvGrpSpPr/>
        <p:nvPr/>
      </p:nvGrpSpPr>
      <p:grpSpPr>
        <a:xfrm>
          <a:off x="0" y="0"/>
          <a:ext cx="0" cy="0"/>
          <a:chOff x="0" y="0"/>
          <a:chExt cx="0" cy="0"/>
        </a:xfrm>
      </p:grpSpPr>
      <p:sp>
        <p:nvSpPr>
          <p:cNvPr id="127" name="Google Shape;127;p4"/>
          <p:cNvSpPr/>
          <p:nvPr/>
        </p:nvSpPr>
        <p:spPr>
          <a:xfrm>
            <a:off x="0" y="1"/>
            <a:ext cx="12192000" cy="685800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pic>
        <p:nvPicPr>
          <p:cNvPr id="128" name="Google Shape;128;p4"/>
          <p:cNvPicPr preferRelativeResize="0"/>
          <p:nvPr/>
        </p:nvPicPr>
        <p:blipFill rotWithShape="1">
          <a:blip r:embed="rId3">
            <a:alphaModFix amt="35000"/>
          </a:blip>
          <a:srcRect/>
          <a:stretch/>
        </p:blipFill>
        <p:spPr>
          <a:xfrm>
            <a:off x="0" y="1"/>
            <a:ext cx="12192000" cy="1392401"/>
          </a:xfrm>
          <a:prstGeom prst="rect">
            <a:avLst/>
          </a:prstGeom>
          <a:noFill/>
          <a:ln>
            <a:noFill/>
          </a:ln>
        </p:spPr>
      </p:pic>
      <p:sp>
        <p:nvSpPr>
          <p:cNvPr id="129" name="Google Shape;129;p4"/>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30" name="Google Shape;130;p4"/>
          <p:cNvSpPr/>
          <p:nvPr/>
        </p:nvSpPr>
        <p:spPr>
          <a:xfrm>
            <a:off x="0"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31" name="Google Shape;131;p4"/>
          <p:cNvSpPr/>
          <p:nvPr/>
        </p:nvSpPr>
        <p:spPr>
          <a:xfrm>
            <a:off x="0" y="0"/>
            <a:ext cx="6096000"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32" name="Google Shape;132;p4"/>
          <p:cNvSpPr/>
          <p:nvPr/>
        </p:nvSpPr>
        <p:spPr>
          <a:xfrm>
            <a:off x="0" y="0"/>
            <a:ext cx="6096000" cy="6858000"/>
          </a:xfrm>
          <a:prstGeom prst="rect">
            <a:avLst/>
          </a:prstGeom>
          <a:blipFill rotWithShape="1">
            <a:blip r:embed="rId4">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33" name="Google Shape;133;p4"/>
          <p:cNvSpPr txBox="1">
            <a:spLocks noGrp="1"/>
          </p:cNvSpPr>
          <p:nvPr>
            <p:ph type="title" idx="4294967295"/>
          </p:nvPr>
        </p:nvSpPr>
        <p:spPr>
          <a:xfrm>
            <a:off x="838201" y="559813"/>
            <a:ext cx="4876800" cy="557793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r>
              <a:rPr lang="en-GB">
                <a:latin typeface="Times New Roman"/>
                <a:ea typeface="Times New Roman"/>
                <a:cs typeface="Times New Roman"/>
                <a:sym typeface="Times New Roman"/>
              </a:rPr>
              <a:t>Significance of the Effective Communication</a:t>
            </a:r>
            <a:endParaRPr>
              <a:latin typeface="Times New Roman"/>
              <a:ea typeface="Times New Roman"/>
              <a:cs typeface="Times New Roman"/>
              <a:sym typeface="Times New Roman"/>
            </a:endParaRPr>
          </a:p>
        </p:txBody>
      </p:sp>
      <p:sp>
        <p:nvSpPr>
          <p:cNvPr id="134" name="Google Shape;134;p4"/>
          <p:cNvSpPr txBox="1">
            <a:spLocks noGrp="1"/>
          </p:cNvSpPr>
          <p:nvPr>
            <p:ph type="body" idx="4294967295"/>
          </p:nvPr>
        </p:nvSpPr>
        <p:spPr>
          <a:xfrm>
            <a:off x="6705600" y="559813"/>
            <a:ext cx="4467677" cy="5553275"/>
          </a:xfrm>
          <a:prstGeom prst="rect">
            <a:avLst/>
          </a:prstGeom>
          <a:noFill/>
          <a:ln>
            <a:noFill/>
          </a:ln>
        </p:spPr>
        <p:txBody>
          <a:bodyPr spcFirstLastPara="1" wrap="square" lIns="91425" tIns="45700" rIns="91425" bIns="45700" anchor="t" anchorCtr="0">
            <a:normAutofit/>
          </a:bodyPr>
          <a:lstStyle/>
          <a:p>
            <a:pPr marL="228600" lvl="0" indent="-228600" algn="just" rtl="0">
              <a:lnSpc>
                <a:spcPct val="110000"/>
              </a:lnSpc>
              <a:spcBef>
                <a:spcPts val="0"/>
              </a:spcBef>
              <a:spcAft>
                <a:spcPts val="0"/>
              </a:spcAft>
              <a:buSzPts val="2000"/>
              <a:buChar char="•"/>
            </a:pPr>
            <a:r>
              <a:rPr lang="en-GB" sz="2000">
                <a:solidFill>
                  <a:schemeClr val="dk1"/>
                </a:solidFill>
                <a:latin typeface="Times New Roman"/>
                <a:ea typeface="Times New Roman"/>
                <a:cs typeface="Times New Roman"/>
                <a:sym typeface="Times New Roman"/>
              </a:rPr>
              <a:t>Effective communication is an significant part of the company which can help the company in many ways. </a:t>
            </a:r>
            <a:endParaRPr sz="2000">
              <a:solidFill>
                <a:schemeClr val="dk1"/>
              </a:solidFill>
              <a:latin typeface="Times New Roman"/>
              <a:ea typeface="Times New Roman"/>
              <a:cs typeface="Times New Roman"/>
              <a:sym typeface="Times New Roman"/>
            </a:endParaRPr>
          </a:p>
          <a:p>
            <a:pPr marL="22860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228600" lvl="0" indent="-228600" algn="just" rtl="0">
              <a:lnSpc>
                <a:spcPct val="110000"/>
              </a:lnSpc>
              <a:spcBef>
                <a:spcPts val="0"/>
              </a:spcBef>
              <a:spcAft>
                <a:spcPts val="0"/>
              </a:spcAft>
              <a:buSzPts val="2000"/>
              <a:buChar char="•"/>
            </a:pPr>
            <a:r>
              <a:rPr lang="en-GB" sz="2000">
                <a:solidFill>
                  <a:schemeClr val="dk1"/>
                </a:solidFill>
                <a:latin typeface="Times New Roman"/>
                <a:ea typeface="Times New Roman"/>
                <a:cs typeface="Times New Roman"/>
                <a:sym typeface="Times New Roman"/>
              </a:rPr>
              <a:t>Infact, communication is known to play an important role in the development of product, relations of the customers and the </a:t>
            </a:r>
            <a:r>
              <a:rPr lang="en-GB" sz="1800">
                <a:solidFill>
                  <a:schemeClr val="dk1"/>
                </a:solidFill>
                <a:latin typeface="Times New Roman"/>
                <a:ea typeface="Times New Roman"/>
                <a:cs typeface="Times New Roman"/>
                <a:sym typeface="Times New Roman"/>
              </a:rPr>
              <a:t>management of the employees </a:t>
            </a:r>
            <a:r>
              <a:rPr lang="en-GB" sz="1800">
                <a:solidFill>
                  <a:schemeClr val="dk1"/>
                </a:solidFill>
                <a:highlight>
                  <a:srgbClr val="F3F3F3"/>
                </a:highlight>
                <a:latin typeface="Times New Roman"/>
                <a:ea typeface="Times New Roman"/>
                <a:cs typeface="Times New Roman"/>
                <a:sym typeface="Times New Roman"/>
              </a:rPr>
              <a:t>(Oakley et al., 2004</a:t>
            </a:r>
            <a:r>
              <a:rPr lang="en-GB" sz="1800">
                <a:solidFill>
                  <a:schemeClr val="dk1"/>
                </a:solidFill>
                <a:highlight>
                  <a:srgbClr val="FFFFFF"/>
                </a:highlight>
                <a:latin typeface="Times New Roman"/>
                <a:ea typeface="Times New Roman"/>
                <a:cs typeface="Times New Roman"/>
                <a:sym typeface="Times New Roman"/>
              </a:rPr>
              <a:t>)</a:t>
            </a:r>
            <a:r>
              <a:rPr lang="en-GB" sz="1800">
                <a:solidFill>
                  <a:schemeClr val="dk1"/>
                </a:solidFill>
                <a:latin typeface="Times New Roman"/>
                <a:ea typeface="Times New Roman"/>
                <a:cs typeface="Times New Roman"/>
                <a:sym typeface="Times New Roman"/>
              </a:rPr>
              <a:t>. </a:t>
            </a:r>
            <a:endParaRPr sz="1800">
              <a:solidFill>
                <a:schemeClr val="dk1"/>
              </a:solidFill>
              <a:latin typeface="Times New Roman"/>
              <a:ea typeface="Times New Roman"/>
              <a:cs typeface="Times New Roman"/>
              <a:sym typeface="Times New Roman"/>
            </a:endParaRPr>
          </a:p>
          <a:p>
            <a:pPr marL="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228600" lvl="0" indent="-1778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Employees are the key audience because they serve as a link with the audience. If the employees are well communicated the constituencies are likely to be strong</a:t>
            </a:r>
            <a:r>
              <a:rPr lang="en-GB" sz="2000">
                <a:solidFill>
                  <a:schemeClr val="dk1"/>
                </a:solidFill>
                <a:highlight>
                  <a:srgbClr val="F3F3F3"/>
                </a:highlight>
                <a:latin typeface="Times New Roman"/>
                <a:ea typeface="Times New Roman"/>
                <a:cs typeface="Times New Roman"/>
                <a:sym typeface="Times New Roman"/>
              </a:rPr>
              <a:t> (Rubin, Moriarty and Mehlsak, 2017</a:t>
            </a:r>
            <a:r>
              <a:rPr lang="en-GB" sz="2000">
                <a:solidFill>
                  <a:schemeClr val="dk1"/>
                </a:solidFill>
                <a:highlight>
                  <a:srgbClr val="FFFFFF"/>
                </a:highlight>
                <a:latin typeface="Arial"/>
                <a:ea typeface="Arial"/>
                <a:cs typeface="Arial"/>
                <a:sym typeface="Arial"/>
              </a:rPr>
              <a:t>)</a:t>
            </a:r>
            <a:r>
              <a:rPr lang="en-GB" sz="2000">
                <a:solidFill>
                  <a:schemeClr val="dk1"/>
                </a:solidFill>
                <a:latin typeface="Times New Roman"/>
                <a:ea typeface="Times New Roman"/>
                <a:cs typeface="Times New Roman"/>
                <a:sym typeface="Times New Roman"/>
              </a:rPr>
              <a:t>.</a:t>
            </a:r>
            <a:endParaRPr sz="2000">
              <a:solidFill>
                <a:schemeClr val="dk1"/>
              </a:solidFill>
              <a:latin typeface="Times New Roman"/>
              <a:ea typeface="Times New Roman"/>
              <a:cs typeface="Times New Roman"/>
              <a:sym typeface="Times New Roman"/>
            </a:endParaRPr>
          </a:p>
          <a:p>
            <a:pPr marL="0" lvl="0" indent="0" algn="just" rtl="0">
              <a:lnSpc>
                <a:spcPct val="110000"/>
              </a:lnSpc>
              <a:spcBef>
                <a:spcPts val="0"/>
              </a:spcBef>
              <a:spcAft>
                <a:spcPts val="0"/>
              </a:spcAft>
              <a:buNone/>
            </a:pPr>
            <a:endParaRPr>
              <a:solidFill>
                <a:schemeClr val="dk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8"/>
        <p:cNvGrpSpPr/>
        <p:nvPr/>
      </p:nvGrpSpPr>
      <p:grpSpPr>
        <a:xfrm>
          <a:off x="0" y="0"/>
          <a:ext cx="0" cy="0"/>
          <a:chOff x="0" y="0"/>
          <a:chExt cx="0" cy="0"/>
        </a:xfrm>
      </p:grpSpPr>
      <p:sp>
        <p:nvSpPr>
          <p:cNvPr id="139" name="Google Shape;139;p5"/>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40" name="Google Shape;140;p5"/>
          <p:cNvSpPr/>
          <p:nvPr/>
        </p:nvSpPr>
        <p:spPr>
          <a:xfrm>
            <a:off x="264673" y="0"/>
            <a:ext cx="12189000"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41" name="Google Shape;141;p5"/>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42" name="Google Shape;142;p5"/>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43" name="Google Shape;143;p5"/>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Times New Roman"/>
              <a:buNone/>
            </a:pPr>
            <a:r>
              <a:rPr lang="en-GB">
                <a:latin typeface="Times New Roman"/>
                <a:ea typeface="Times New Roman"/>
                <a:cs typeface="Times New Roman"/>
                <a:sym typeface="Times New Roman"/>
              </a:rPr>
              <a:t>Coca-Cola’s Business Communication Strategy</a:t>
            </a:r>
            <a:endParaRPr/>
          </a:p>
          <a:p>
            <a:pPr marL="0" lvl="0" indent="0" algn="l" rtl="0">
              <a:lnSpc>
                <a:spcPct val="100000"/>
              </a:lnSpc>
              <a:spcBef>
                <a:spcPts val="0"/>
              </a:spcBef>
              <a:spcAft>
                <a:spcPts val="0"/>
              </a:spcAft>
              <a:buClr>
                <a:schemeClr val="lt1"/>
              </a:buClr>
              <a:buSzPts val="4400"/>
              <a:buFont typeface="Avenir"/>
              <a:buNone/>
            </a:pPr>
            <a:endParaRPr/>
          </a:p>
        </p:txBody>
      </p:sp>
      <p:sp>
        <p:nvSpPr>
          <p:cNvPr id="144" name="Google Shape;144;p5"/>
          <p:cNvSpPr txBox="1">
            <a:spLocks noGrp="1"/>
          </p:cNvSpPr>
          <p:nvPr>
            <p:ph type="body" idx="1"/>
          </p:nvPr>
        </p:nvSpPr>
        <p:spPr>
          <a:xfrm>
            <a:off x="691400" y="2504000"/>
            <a:ext cx="10389900" cy="3794100"/>
          </a:xfrm>
          <a:prstGeom prst="rect">
            <a:avLst/>
          </a:prstGeom>
          <a:noFill/>
          <a:ln>
            <a:noFill/>
          </a:ln>
        </p:spPr>
        <p:txBody>
          <a:bodyPr spcFirstLastPara="1" wrap="square" lIns="91425" tIns="45700" rIns="91425" bIns="45700" anchor="ctr" anchorCtr="0">
            <a:normAutofit/>
          </a:bodyPr>
          <a:lstStyle/>
          <a:p>
            <a:pPr marL="457200" lvl="0" indent="-3556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The Coca cola’s business strategy is quite aligned and managed by the ‘Communications Council. The communication Council represents the senior management of Coca Cola.</a:t>
            </a:r>
            <a:endParaRPr sz="2000">
              <a:solidFill>
                <a:schemeClr val="dk1"/>
              </a:solidFill>
              <a:latin typeface="Times New Roman"/>
              <a:ea typeface="Times New Roman"/>
              <a:cs typeface="Times New Roman"/>
              <a:sym typeface="Times New Roman"/>
            </a:endParaRPr>
          </a:p>
          <a:p>
            <a:pPr marL="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457200" lvl="0" indent="-3556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The Communication council develops a aligned suitable communication framework for the company’s employees and managers. </a:t>
            </a:r>
            <a:endParaRPr sz="2000">
              <a:solidFill>
                <a:schemeClr val="dk1"/>
              </a:solidFill>
              <a:latin typeface="Times New Roman"/>
              <a:ea typeface="Times New Roman"/>
              <a:cs typeface="Times New Roman"/>
              <a:sym typeface="Times New Roman"/>
            </a:endParaRPr>
          </a:p>
          <a:p>
            <a:pPr marL="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457200" lvl="0" indent="-3556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The council includes services of the Cisco Business systems in the united states of America in order to develop the business strategy of communication for the company which is likely involve ‘common vocabulary’ for the ease of communication of over 75.000 Coca cola employees.</a:t>
            </a:r>
            <a:endParaRPr sz="2000">
              <a:solidFill>
                <a:schemeClr val="dk1"/>
              </a:solidFill>
              <a:latin typeface="Times New Roman"/>
              <a:ea typeface="Times New Roman"/>
              <a:cs typeface="Times New Roman"/>
              <a:sym typeface="Times New Roman"/>
            </a:endParaRPr>
          </a:p>
          <a:p>
            <a:pPr marL="0" lvl="0" indent="0" algn="just" rtl="0">
              <a:lnSpc>
                <a:spcPct val="110000"/>
              </a:lnSpc>
              <a:spcBef>
                <a:spcPts val="1000"/>
              </a:spcBef>
              <a:spcAft>
                <a:spcPts val="0"/>
              </a:spcAft>
              <a:buNone/>
            </a:pPr>
            <a:endParaRPr sz="1800">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8"/>
        <p:cNvGrpSpPr/>
        <p:nvPr/>
      </p:nvGrpSpPr>
      <p:grpSpPr>
        <a:xfrm>
          <a:off x="0" y="0"/>
          <a:ext cx="0" cy="0"/>
          <a:chOff x="0" y="0"/>
          <a:chExt cx="0" cy="0"/>
        </a:xfrm>
      </p:grpSpPr>
      <p:sp>
        <p:nvSpPr>
          <p:cNvPr id="149" name="Google Shape;149;p6"/>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50" name="Google Shape;150;p6"/>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51" name="Google Shape;151;p6"/>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52" name="Google Shape;152;p6"/>
          <p:cNvSpPr/>
          <p:nvPr/>
        </p:nvSpPr>
        <p:spPr>
          <a:xfrm>
            <a:off x="105286" y="161650"/>
            <a:ext cx="12189000" cy="2225700"/>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53" name="Google Shape;153;p6"/>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lt1"/>
              </a:buClr>
              <a:buSzPts val="4400"/>
              <a:buFont typeface="Avenir"/>
              <a:buNone/>
            </a:pPr>
            <a:r>
              <a:rPr lang="en-GB">
                <a:latin typeface="Times New Roman"/>
                <a:ea typeface="Times New Roman"/>
                <a:cs typeface="Times New Roman"/>
                <a:sym typeface="Times New Roman"/>
              </a:rPr>
              <a:t>70/20/10 Approach Of Coca Cola</a:t>
            </a:r>
            <a:endParaRPr>
              <a:latin typeface="Times New Roman"/>
              <a:ea typeface="Times New Roman"/>
              <a:cs typeface="Times New Roman"/>
              <a:sym typeface="Times New Roman"/>
            </a:endParaRPr>
          </a:p>
          <a:p>
            <a:pPr marL="0" lvl="0" indent="0" algn="l" rtl="0">
              <a:lnSpc>
                <a:spcPct val="100000"/>
              </a:lnSpc>
              <a:spcBef>
                <a:spcPts val="0"/>
              </a:spcBef>
              <a:spcAft>
                <a:spcPts val="0"/>
              </a:spcAft>
              <a:buClr>
                <a:schemeClr val="lt1"/>
              </a:buClr>
              <a:buSzPts val="4400"/>
              <a:buFont typeface="Avenir"/>
              <a:buNone/>
            </a:pPr>
            <a:endParaRPr/>
          </a:p>
        </p:txBody>
      </p:sp>
      <p:sp>
        <p:nvSpPr>
          <p:cNvPr id="154" name="Google Shape;154;p6"/>
          <p:cNvSpPr txBox="1">
            <a:spLocks noGrp="1"/>
          </p:cNvSpPr>
          <p:nvPr>
            <p:ph type="body" idx="1"/>
          </p:nvPr>
        </p:nvSpPr>
        <p:spPr>
          <a:xfrm>
            <a:off x="654025" y="2225675"/>
            <a:ext cx="10913100" cy="4893900"/>
          </a:xfrm>
          <a:prstGeom prst="rect">
            <a:avLst/>
          </a:prstGeom>
          <a:noFill/>
          <a:ln>
            <a:noFill/>
          </a:ln>
        </p:spPr>
        <p:txBody>
          <a:bodyPr spcFirstLastPara="1" wrap="square" lIns="91425" tIns="45700" rIns="91425" bIns="45700" anchor="ctr" anchorCtr="0">
            <a:noAutofit/>
          </a:bodyPr>
          <a:lstStyle/>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coca cola has various concept related to the marketing strategy which is names as 70/20/10.This approach is a framework has helped the company in providing a particular pathway for the planning of the content.</a:t>
            </a:r>
            <a:endParaRPr sz="1700">
              <a:solidFill>
                <a:schemeClr val="dk1"/>
              </a:solidFill>
              <a:latin typeface="Times New Roman"/>
              <a:ea typeface="Times New Roman"/>
              <a:cs typeface="Times New Roman"/>
              <a:sym typeface="Times New Roman"/>
            </a:endParaRPr>
          </a:p>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This model also emphasizes on growth and learning.The company has been using this approach as 70/20/10 as a means of investment principle for the creation of content.</a:t>
            </a:r>
            <a:endParaRPr sz="1700">
              <a:solidFill>
                <a:schemeClr val="dk1"/>
              </a:solidFill>
              <a:latin typeface="Times New Roman"/>
              <a:ea typeface="Times New Roman"/>
              <a:cs typeface="Times New Roman"/>
              <a:sym typeface="Times New Roman"/>
            </a:endParaRPr>
          </a:p>
          <a:p>
            <a:pPr marL="0" lvl="0" indent="0" algn="l" rtl="0">
              <a:lnSpc>
                <a:spcPct val="110000"/>
              </a:lnSpc>
              <a:spcBef>
                <a:spcPts val="0"/>
              </a:spcBef>
              <a:spcAft>
                <a:spcPts val="0"/>
              </a:spcAft>
              <a:buNone/>
            </a:pPr>
            <a:endParaRPr sz="1700">
              <a:solidFill>
                <a:schemeClr val="dk1"/>
              </a:solidFill>
              <a:latin typeface="Times New Roman"/>
              <a:ea typeface="Times New Roman"/>
              <a:cs typeface="Times New Roman"/>
              <a:sym typeface="Times New Roman"/>
            </a:endParaRPr>
          </a:p>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first half of the segment of 70% symbolizes the communication nd the integration part. This emans that the content generated from the communication is less risky.</a:t>
            </a:r>
            <a:endParaRPr sz="1700">
              <a:solidFill>
                <a:schemeClr val="dk1"/>
              </a:solidFill>
              <a:latin typeface="Times New Roman"/>
              <a:ea typeface="Times New Roman"/>
              <a:cs typeface="Times New Roman"/>
              <a:sym typeface="Times New Roman"/>
            </a:endParaRPr>
          </a:p>
          <a:p>
            <a:pPr marL="0" lvl="0" indent="0" algn="l" rtl="0">
              <a:lnSpc>
                <a:spcPct val="110000"/>
              </a:lnSpc>
              <a:spcBef>
                <a:spcPts val="0"/>
              </a:spcBef>
              <a:spcAft>
                <a:spcPts val="0"/>
              </a:spcAft>
              <a:buNone/>
            </a:pPr>
            <a:endParaRPr sz="1700">
              <a:solidFill>
                <a:schemeClr val="dk1"/>
              </a:solidFill>
              <a:latin typeface="Times New Roman"/>
              <a:ea typeface="Times New Roman"/>
              <a:cs typeface="Times New Roman"/>
              <a:sym typeface="Times New Roman"/>
            </a:endParaRPr>
          </a:p>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other 20% of the content is based on the innovative based assumption and the experiences of and by the company.</a:t>
            </a:r>
            <a:endParaRPr sz="1700">
              <a:solidFill>
                <a:schemeClr val="dk1"/>
              </a:solidFill>
              <a:latin typeface="Times New Roman"/>
              <a:ea typeface="Times New Roman"/>
              <a:cs typeface="Times New Roman"/>
              <a:sym typeface="Times New Roman"/>
            </a:endParaRPr>
          </a:p>
          <a:p>
            <a:pPr marL="0" lvl="0" indent="0" algn="l" rtl="0">
              <a:lnSpc>
                <a:spcPct val="110000"/>
              </a:lnSpc>
              <a:spcBef>
                <a:spcPts val="0"/>
              </a:spcBef>
              <a:spcAft>
                <a:spcPts val="0"/>
              </a:spcAft>
              <a:buNone/>
            </a:pPr>
            <a:endParaRPr sz="1700">
              <a:solidFill>
                <a:schemeClr val="dk1"/>
              </a:solidFill>
              <a:latin typeface="Times New Roman"/>
              <a:ea typeface="Times New Roman"/>
              <a:cs typeface="Times New Roman"/>
              <a:sym typeface="Times New Roman"/>
            </a:endParaRPr>
          </a:p>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The last 10% of the content is visualizes as highly risky.</a:t>
            </a:r>
            <a:endParaRPr sz="1700">
              <a:solidFill>
                <a:schemeClr val="dk1"/>
              </a:solidFill>
              <a:latin typeface="Times New Roman"/>
              <a:ea typeface="Times New Roman"/>
              <a:cs typeface="Times New Roman"/>
              <a:sym typeface="Times New Roman"/>
            </a:endParaRPr>
          </a:p>
          <a:p>
            <a:pPr marL="228600" lvl="0" indent="-222250" algn="l" rtl="0">
              <a:lnSpc>
                <a:spcPct val="11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Every company needs to be well prepared for the failure from the content.This 10% can be part of 20% and 70% after being successful in marketplace </a:t>
            </a:r>
            <a:endParaRPr sz="1700">
              <a:solidFill>
                <a:schemeClr val="dk1"/>
              </a:solidFill>
              <a:latin typeface="Times New Roman"/>
              <a:ea typeface="Times New Roman"/>
              <a:cs typeface="Times New Roman"/>
              <a:sym typeface="Times New Roman"/>
            </a:endParaRPr>
          </a:p>
          <a:p>
            <a:pPr marL="228600" lvl="0" indent="-114300" algn="l" rtl="0">
              <a:lnSpc>
                <a:spcPct val="110000"/>
              </a:lnSpc>
              <a:spcBef>
                <a:spcPts val="1000"/>
              </a:spcBef>
              <a:spcAft>
                <a:spcPts val="0"/>
              </a:spcAft>
              <a:buSzPts val="1800"/>
              <a:buNone/>
            </a:pPr>
            <a:endParaRPr sz="1800">
              <a:solidFill>
                <a:schemeClr val="dk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8"/>
        <p:cNvGrpSpPr/>
        <p:nvPr/>
      </p:nvGrpSpPr>
      <p:grpSpPr>
        <a:xfrm>
          <a:off x="0" y="0"/>
          <a:ext cx="0" cy="0"/>
          <a:chOff x="0" y="0"/>
          <a:chExt cx="0" cy="0"/>
        </a:xfrm>
      </p:grpSpPr>
      <p:sp>
        <p:nvSpPr>
          <p:cNvPr id="159" name="Google Shape;159;p7"/>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60" name="Google Shape;160;p7"/>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61" name="Google Shape;161;p7"/>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62" name="Google Shape;162;p7"/>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63" name="Google Shape;163;p7"/>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Times New Roman"/>
              <a:buNone/>
            </a:pPr>
            <a:r>
              <a:rPr lang="en-GB">
                <a:latin typeface="Times New Roman"/>
                <a:ea typeface="Times New Roman"/>
                <a:cs typeface="Times New Roman"/>
                <a:sym typeface="Times New Roman"/>
              </a:rPr>
              <a:t>The Channels of Communication</a:t>
            </a:r>
            <a:endParaRPr/>
          </a:p>
          <a:p>
            <a:pPr marL="0" lvl="0" indent="0" algn="l" rtl="0">
              <a:lnSpc>
                <a:spcPct val="100000"/>
              </a:lnSpc>
              <a:spcBef>
                <a:spcPts val="0"/>
              </a:spcBef>
              <a:spcAft>
                <a:spcPts val="0"/>
              </a:spcAft>
              <a:buClr>
                <a:schemeClr val="lt1"/>
              </a:buClr>
              <a:buSzPts val="4400"/>
              <a:buFont typeface="Avenir"/>
              <a:buNone/>
            </a:pPr>
            <a:endParaRPr/>
          </a:p>
        </p:txBody>
      </p:sp>
      <p:sp>
        <p:nvSpPr>
          <p:cNvPr id="164" name="Google Shape;164;p7"/>
          <p:cNvSpPr txBox="1">
            <a:spLocks noGrp="1"/>
          </p:cNvSpPr>
          <p:nvPr>
            <p:ph type="body" idx="1"/>
          </p:nvPr>
        </p:nvSpPr>
        <p:spPr>
          <a:xfrm>
            <a:off x="1185749" y="2362200"/>
            <a:ext cx="10605600" cy="3936000"/>
          </a:xfrm>
          <a:prstGeom prst="rect">
            <a:avLst/>
          </a:prstGeom>
          <a:noFill/>
          <a:ln>
            <a:noFill/>
          </a:ln>
        </p:spPr>
        <p:txBody>
          <a:bodyPr spcFirstLastPara="1" wrap="square" lIns="91425" tIns="45700" rIns="91425" bIns="45700" anchor="ctr" anchorCtr="0">
            <a:normAutofit/>
          </a:bodyPr>
          <a:lstStyle/>
          <a:p>
            <a:pPr marL="0" lvl="0" indent="0" algn="just" rtl="0">
              <a:lnSpc>
                <a:spcPct val="110000"/>
              </a:lnSpc>
              <a:spcBef>
                <a:spcPts val="0"/>
              </a:spcBef>
              <a:spcAft>
                <a:spcPts val="0"/>
              </a:spcAft>
              <a:buNone/>
            </a:pPr>
            <a:endParaRPr sz="2000">
              <a:solidFill>
                <a:schemeClr val="dk1"/>
              </a:solidFill>
              <a:latin typeface="Times New Roman"/>
              <a:ea typeface="Times New Roman"/>
              <a:cs typeface="Times New Roman"/>
              <a:sym typeface="Times New Roman"/>
            </a:endParaRPr>
          </a:p>
          <a:p>
            <a:pPr marL="228600" lvl="0" indent="-2286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The leaders at Coca Cola have adopted various effective communication channels which show the significance of free flow of messages from and to the management.</a:t>
            </a:r>
            <a:endParaRPr sz="2000">
              <a:solidFill>
                <a:schemeClr val="dk1"/>
              </a:solidFill>
              <a:latin typeface="Times New Roman"/>
              <a:ea typeface="Times New Roman"/>
              <a:cs typeface="Times New Roman"/>
              <a:sym typeface="Times New Roman"/>
            </a:endParaRPr>
          </a:p>
          <a:p>
            <a:pPr marL="228600" lvl="0" indent="-228600" algn="just" rtl="0">
              <a:lnSpc>
                <a:spcPct val="110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These channels revolve by the mechanisms like telephones, extensions and emailing systems for ensure protection and security of communication to their external stakeholders and employees.</a:t>
            </a:r>
            <a:endParaRPr sz="2000">
              <a:solidFill>
                <a:schemeClr val="dk1"/>
              </a:solidFill>
              <a:latin typeface="Times New Roman"/>
              <a:ea typeface="Times New Roman"/>
              <a:cs typeface="Times New Roman"/>
              <a:sym typeface="Times New Roman"/>
            </a:endParaRPr>
          </a:p>
          <a:p>
            <a:pPr marL="228600" lvl="0" indent="-228600" algn="just" rtl="0">
              <a:lnSpc>
                <a:spcPct val="110000"/>
              </a:lnSpc>
              <a:spcBef>
                <a:spcPts val="100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When the communication is around the borders, the company seems to ensure that the branch manager manages to receive information at the accurate and appropriate time and decoding in order to reach the aimed audience.</a:t>
            </a:r>
            <a:endParaRPr sz="2000">
              <a:solidFill>
                <a:schemeClr val="dk1"/>
              </a:solidFill>
              <a:latin typeface="Times New Roman"/>
              <a:ea typeface="Times New Roman"/>
              <a:cs typeface="Times New Roman"/>
              <a:sym typeface="Times New Roman"/>
            </a:endParaRPr>
          </a:p>
          <a:p>
            <a:pPr marL="228600" lvl="0" indent="-114300" algn="l" rtl="0">
              <a:lnSpc>
                <a:spcPct val="110000"/>
              </a:lnSpc>
              <a:spcBef>
                <a:spcPts val="1000"/>
              </a:spcBef>
              <a:spcAft>
                <a:spcPts val="0"/>
              </a:spcAft>
              <a:buSzPts val="1800"/>
              <a:buNone/>
            </a:pPr>
            <a:endParaRPr sz="1800" b="1">
              <a:solidFill>
                <a:schemeClr val="dk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8"/>
        <p:cNvGrpSpPr/>
        <p:nvPr/>
      </p:nvGrpSpPr>
      <p:grpSpPr>
        <a:xfrm>
          <a:off x="0" y="0"/>
          <a:ext cx="0" cy="0"/>
          <a:chOff x="0" y="0"/>
          <a:chExt cx="0" cy="0"/>
        </a:xfrm>
      </p:grpSpPr>
      <p:sp>
        <p:nvSpPr>
          <p:cNvPr id="169" name="Google Shape;169;p8"/>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70" name="Google Shape;170;p8"/>
          <p:cNvSpPr/>
          <p:nvPr/>
        </p:nvSpPr>
        <p:spPr>
          <a:xfrm>
            <a:off x="0"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71" name="Google Shape;171;p8"/>
          <p:cNvSpPr/>
          <p:nvPr/>
        </p:nvSpPr>
        <p:spPr>
          <a:xfrm>
            <a:off x="0" y="0"/>
            <a:ext cx="4572000"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72" name="Google Shape;172;p8"/>
          <p:cNvSpPr/>
          <p:nvPr/>
        </p:nvSpPr>
        <p:spPr>
          <a:xfrm>
            <a:off x="0" y="0"/>
            <a:ext cx="4572000" cy="6858000"/>
          </a:xfrm>
          <a:prstGeom prst="rect">
            <a:avLst/>
          </a:prstGeom>
          <a:blipFill rotWithShape="1">
            <a:blip r:embed="rId3">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173" name="Google Shape;173;p8"/>
          <p:cNvSpPr txBox="1">
            <a:spLocks noGrp="1"/>
          </p:cNvSpPr>
          <p:nvPr>
            <p:ph type="title"/>
          </p:nvPr>
        </p:nvSpPr>
        <p:spPr>
          <a:xfrm>
            <a:off x="838201" y="559813"/>
            <a:ext cx="2819399" cy="557793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2800"/>
              <a:buFont typeface="Times New Roman"/>
              <a:buNone/>
            </a:pPr>
            <a:r>
              <a:rPr lang="en-GB" sz="2800">
                <a:latin typeface="Times New Roman"/>
                <a:ea typeface="Times New Roman"/>
                <a:cs typeface="Times New Roman"/>
                <a:sym typeface="Times New Roman"/>
              </a:rPr>
              <a:t>Communication Methods Coca cola chooses for its stakeholders</a:t>
            </a:r>
            <a:endParaRPr/>
          </a:p>
        </p:txBody>
      </p:sp>
      <p:grpSp>
        <p:nvGrpSpPr>
          <p:cNvPr id="174" name="Google Shape;174;p8"/>
          <p:cNvGrpSpPr/>
          <p:nvPr/>
        </p:nvGrpSpPr>
        <p:grpSpPr>
          <a:xfrm>
            <a:off x="4807223" y="540242"/>
            <a:ext cx="7003800" cy="5978604"/>
            <a:chOff x="0" y="83042"/>
            <a:chExt cx="7003800" cy="5978604"/>
          </a:xfrm>
        </p:grpSpPr>
        <p:sp>
          <p:nvSpPr>
            <p:cNvPr id="175" name="Google Shape;175;p8"/>
            <p:cNvSpPr/>
            <p:nvPr/>
          </p:nvSpPr>
          <p:spPr>
            <a:xfrm>
              <a:off x="0" y="83042"/>
              <a:ext cx="7003800" cy="776400"/>
            </a:xfrm>
            <a:prstGeom prst="roundRect">
              <a:avLst>
                <a:gd name="adj" fmla="val 16667"/>
              </a:avLst>
            </a:prstGeom>
            <a:solidFill>
              <a:schemeClr val="accent2"/>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8"/>
            <p:cNvSpPr txBox="1"/>
            <p:nvPr/>
          </p:nvSpPr>
          <p:spPr>
            <a:xfrm>
              <a:off x="37906" y="120948"/>
              <a:ext cx="6927900" cy="700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2100">
                  <a:solidFill>
                    <a:schemeClr val="lt1"/>
                  </a:solidFill>
                  <a:latin typeface="Times New Roman"/>
                  <a:ea typeface="Times New Roman"/>
                  <a:cs typeface="Times New Roman"/>
                  <a:sym typeface="Times New Roman"/>
                </a:rPr>
                <a:t>The company Coca Cola addresses audiences at four different levels.</a:t>
              </a:r>
              <a:endParaRPr sz="2100">
                <a:solidFill>
                  <a:schemeClr val="lt1"/>
                </a:solidFill>
                <a:latin typeface="Times New Roman"/>
                <a:ea typeface="Times New Roman"/>
                <a:cs typeface="Times New Roman"/>
                <a:sym typeface="Times New Roman"/>
              </a:endParaRPr>
            </a:p>
          </p:txBody>
        </p:sp>
        <p:sp>
          <p:nvSpPr>
            <p:cNvPr id="177" name="Google Shape;177;p8"/>
            <p:cNvSpPr/>
            <p:nvPr/>
          </p:nvSpPr>
          <p:spPr>
            <a:xfrm>
              <a:off x="0" y="899876"/>
              <a:ext cx="7003800" cy="776400"/>
            </a:xfrm>
            <a:prstGeom prst="roundRect">
              <a:avLst>
                <a:gd name="adj" fmla="val 16667"/>
              </a:avLst>
            </a:prstGeom>
            <a:solidFill>
              <a:schemeClr val="accent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8"/>
            <p:cNvSpPr/>
            <p:nvPr/>
          </p:nvSpPr>
          <p:spPr>
            <a:xfrm>
              <a:off x="0" y="1716710"/>
              <a:ext cx="7003800" cy="776400"/>
            </a:xfrm>
            <a:prstGeom prst="roundRect">
              <a:avLst>
                <a:gd name="adj" fmla="val 16667"/>
              </a:avLst>
            </a:prstGeom>
            <a:solidFill>
              <a:schemeClr val="accent4"/>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8"/>
            <p:cNvSpPr txBox="1"/>
            <p:nvPr/>
          </p:nvSpPr>
          <p:spPr>
            <a:xfrm>
              <a:off x="37906" y="1754616"/>
              <a:ext cx="6927900" cy="700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2100">
                  <a:solidFill>
                    <a:schemeClr val="lt1"/>
                  </a:solidFill>
                  <a:latin typeface="Times New Roman"/>
                  <a:ea typeface="Times New Roman"/>
                  <a:cs typeface="Times New Roman"/>
                  <a:sym typeface="Times New Roman"/>
                </a:rPr>
                <a:t>Coca cola adopts advertising for the purpose of creating awareness amongst their consumer regarding their products. </a:t>
              </a:r>
              <a:endParaRPr sz="2100">
                <a:solidFill>
                  <a:schemeClr val="lt1"/>
                </a:solidFill>
                <a:latin typeface="Times New Roman"/>
                <a:ea typeface="Times New Roman"/>
                <a:cs typeface="Times New Roman"/>
                <a:sym typeface="Times New Roman"/>
              </a:endParaRPr>
            </a:p>
          </p:txBody>
        </p:sp>
        <p:sp>
          <p:nvSpPr>
            <p:cNvPr id="180" name="Google Shape;180;p8"/>
            <p:cNvSpPr/>
            <p:nvPr/>
          </p:nvSpPr>
          <p:spPr>
            <a:xfrm>
              <a:off x="0" y="2533545"/>
              <a:ext cx="7003800" cy="776400"/>
            </a:xfrm>
            <a:prstGeom prst="roundRect">
              <a:avLst>
                <a:gd name="adj" fmla="val 16667"/>
              </a:avLst>
            </a:prstGeom>
            <a:solidFill>
              <a:srgbClr val="599BD5"/>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8"/>
            <p:cNvSpPr txBox="1"/>
            <p:nvPr/>
          </p:nvSpPr>
          <p:spPr>
            <a:xfrm>
              <a:off x="37906" y="2571451"/>
              <a:ext cx="6927900" cy="700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2100">
                  <a:solidFill>
                    <a:schemeClr val="lt1"/>
                  </a:solidFill>
                  <a:latin typeface="Times New Roman"/>
                  <a:ea typeface="Times New Roman"/>
                  <a:cs typeface="Times New Roman"/>
                  <a:sym typeface="Times New Roman"/>
                </a:rPr>
                <a:t>Coca cola also uses print media like newspaper and the magazines all around the world.</a:t>
              </a:r>
              <a:endParaRPr sz="2100">
                <a:solidFill>
                  <a:schemeClr val="lt1"/>
                </a:solidFill>
                <a:latin typeface="Times New Roman"/>
                <a:ea typeface="Times New Roman"/>
                <a:cs typeface="Times New Roman"/>
                <a:sym typeface="Times New Roman"/>
              </a:endParaRPr>
            </a:p>
          </p:txBody>
        </p:sp>
        <p:sp>
          <p:nvSpPr>
            <p:cNvPr id="182" name="Google Shape;182;p8"/>
            <p:cNvSpPr/>
            <p:nvPr/>
          </p:nvSpPr>
          <p:spPr>
            <a:xfrm>
              <a:off x="0" y="3350379"/>
              <a:ext cx="7003800" cy="776400"/>
            </a:xfrm>
            <a:prstGeom prst="roundRect">
              <a:avLst>
                <a:gd name="adj" fmla="val 16667"/>
              </a:avLst>
            </a:prstGeom>
            <a:solidFill>
              <a:schemeClr val="accent6"/>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8"/>
            <p:cNvSpPr txBox="1"/>
            <p:nvPr/>
          </p:nvSpPr>
          <p:spPr>
            <a:xfrm>
              <a:off x="37906" y="3388285"/>
              <a:ext cx="6927900" cy="700800"/>
            </a:xfrm>
            <a:prstGeom prst="rect">
              <a:avLst/>
            </a:prstGeom>
            <a:noFill/>
            <a:ln>
              <a:noFill/>
            </a:ln>
          </p:spPr>
          <p:txBody>
            <a:bodyPr spcFirstLastPara="1" wrap="square" lIns="53325" tIns="53325" rIns="53325" bIns="53325" anchor="ctr" anchorCtr="0">
              <a:noAutofit/>
            </a:bodyPr>
            <a:lstStyle/>
            <a:p>
              <a:pPr marL="0" marR="0" lvl="0" indent="0" algn="l" rtl="0">
                <a:lnSpc>
                  <a:spcPct val="90000"/>
                </a:lnSpc>
                <a:spcBef>
                  <a:spcPts val="0"/>
                </a:spcBef>
                <a:spcAft>
                  <a:spcPts val="0"/>
                </a:spcAft>
                <a:buClr>
                  <a:schemeClr val="lt1"/>
                </a:buClr>
                <a:buSzPts val="1400"/>
                <a:buFont typeface="Avenir"/>
                <a:buNone/>
              </a:pPr>
              <a:r>
                <a:rPr lang="en-GB" sz="2000">
                  <a:solidFill>
                    <a:schemeClr val="lt1"/>
                  </a:solidFill>
                  <a:latin typeface="Times New Roman"/>
                  <a:ea typeface="Times New Roman"/>
                  <a:cs typeface="Times New Roman"/>
                  <a:sym typeface="Times New Roman"/>
                </a:rPr>
                <a:t>The point of purpose advertising is also used such as posters and stickers.</a:t>
              </a:r>
              <a:endParaRPr sz="2000">
                <a:solidFill>
                  <a:schemeClr val="lt1"/>
                </a:solidFill>
                <a:latin typeface="Times New Roman"/>
                <a:ea typeface="Times New Roman"/>
                <a:cs typeface="Times New Roman"/>
                <a:sym typeface="Times New Roman"/>
              </a:endParaRPr>
            </a:p>
          </p:txBody>
        </p:sp>
        <p:sp>
          <p:nvSpPr>
            <p:cNvPr id="184" name="Google Shape;184;p8"/>
            <p:cNvSpPr/>
            <p:nvPr/>
          </p:nvSpPr>
          <p:spPr>
            <a:xfrm>
              <a:off x="0" y="4167214"/>
              <a:ext cx="7003800" cy="776400"/>
            </a:xfrm>
            <a:prstGeom prst="roundRect">
              <a:avLst>
                <a:gd name="adj" fmla="val 16667"/>
              </a:avLst>
            </a:prstGeom>
            <a:solidFill>
              <a:schemeClr val="accent2"/>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8"/>
            <p:cNvSpPr txBox="1"/>
            <p:nvPr/>
          </p:nvSpPr>
          <p:spPr>
            <a:xfrm>
              <a:off x="37906" y="4205120"/>
              <a:ext cx="6927900" cy="700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1800">
                  <a:solidFill>
                    <a:schemeClr val="lt1"/>
                  </a:solidFill>
                  <a:latin typeface="Times New Roman"/>
                  <a:ea typeface="Times New Roman"/>
                  <a:cs typeface="Times New Roman"/>
                  <a:sym typeface="Times New Roman"/>
                </a:rPr>
                <a:t>The TVC (Television Commercial) states that the ads are better and effective medium to reach the target audience, so this is the major advertising method used.</a:t>
              </a:r>
              <a:endParaRPr sz="1800">
                <a:solidFill>
                  <a:schemeClr val="lt1"/>
                </a:solidFill>
                <a:latin typeface="Times New Roman"/>
                <a:ea typeface="Times New Roman"/>
                <a:cs typeface="Times New Roman"/>
                <a:sym typeface="Times New Roman"/>
              </a:endParaRPr>
            </a:p>
          </p:txBody>
        </p:sp>
        <p:sp>
          <p:nvSpPr>
            <p:cNvPr id="186" name="Google Shape;186;p8"/>
            <p:cNvSpPr/>
            <p:nvPr/>
          </p:nvSpPr>
          <p:spPr>
            <a:xfrm>
              <a:off x="0" y="4984048"/>
              <a:ext cx="7003800" cy="776400"/>
            </a:xfrm>
            <a:prstGeom prst="roundRect">
              <a:avLst>
                <a:gd name="adj" fmla="val 16667"/>
              </a:avLst>
            </a:prstGeom>
            <a:solidFill>
              <a:schemeClr val="accent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8"/>
            <p:cNvSpPr txBox="1"/>
            <p:nvPr/>
          </p:nvSpPr>
          <p:spPr>
            <a:xfrm>
              <a:off x="37952" y="4682846"/>
              <a:ext cx="6927900" cy="1378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1800">
                  <a:solidFill>
                    <a:schemeClr val="lt1"/>
                  </a:solidFill>
                  <a:latin typeface="Times New Roman"/>
                  <a:ea typeface="Times New Roman"/>
                  <a:cs typeface="Times New Roman"/>
                  <a:sym typeface="Times New Roman"/>
                </a:rPr>
                <a:t>Then comes the outdoor advertising, which includes ads on the billboards and the hoardings which has benefitted Coca cola with targeting vaste audience.</a:t>
              </a:r>
              <a:endParaRPr sz="1800">
                <a:solidFill>
                  <a:schemeClr val="lt1"/>
                </a:solidFill>
                <a:latin typeface="Times New Roman"/>
                <a:ea typeface="Times New Roman"/>
                <a:cs typeface="Times New Roman"/>
                <a:sym typeface="Times New Roman"/>
              </a:endParaRPr>
            </a:p>
          </p:txBody>
        </p:sp>
        <p:sp>
          <p:nvSpPr>
            <p:cNvPr id="188" name="Google Shape;188;p8"/>
            <p:cNvSpPr txBox="1"/>
            <p:nvPr/>
          </p:nvSpPr>
          <p:spPr>
            <a:xfrm>
              <a:off x="37906" y="785382"/>
              <a:ext cx="6927900" cy="7008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venir"/>
                <a:buNone/>
              </a:pPr>
              <a:r>
                <a:rPr lang="en-GB" sz="2100" b="1">
                  <a:solidFill>
                    <a:schemeClr val="lt1"/>
                  </a:solidFill>
                  <a:latin typeface="Times New Roman"/>
                  <a:ea typeface="Times New Roman"/>
                  <a:cs typeface="Times New Roman"/>
                  <a:sym typeface="Times New Roman"/>
                </a:rPr>
                <a:t>Mediums of Advertising</a:t>
              </a:r>
              <a:endParaRPr sz="2100">
                <a:solidFill>
                  <a:schemeClr val="lt1"/>
                </a:solidFill>
                <a:latin typeface="Times New Roman"/>
                <a:ea typeface="Times New Roman"/>
                <a:cs typeface="Times New Roman"/>
                <a:sym typeface="Times New Roman"/>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2"/>
        <p:cNvGrpSpPr/>
        <p:nvPr/>
      </p:nvGrpSpPr>
      <p:grpSpPr>
        <a:xfrm>
          <a:off x="0" y="0"/>
          <a:ext cx="0" cy="0"/>
          <a:chOff x="0" y="0"/>
          <a:chExt cx="0" cy="0"/>
        </a:xfrm>
      </p:grpSpPr>
      <p:sp>
        <p:nvSpPr>
          <p:cNvPr id="193" name="Google Shape;193;p9"/>
          <p:cNvSpPr/>
          <p:nvPr/>
        </p:nvSpPr>
        <p:spPr>
          <a:xfrm>
            <a:off x="0" y="1"/>
            <a:ext cx="12192000" cy="685800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pic>
        <p:nvPicPr>
          <p:cNvPr id="194" name="Google Shape;194;p9"/>
          <p:cNvPicPr preferRelativeResize="0"/>
          <p:nvPr/>
        </p:nvPicPr>
        <p:blipFill rotWithShape="1">
          <a:blip r:embed="rId3">
            <a:alphaModFix amt="35000"/>
          </a:blip>
          <a:srcRect/>
          <a:stretch/>
        </p:blipFill>
        <p:spPr>
          <a:xfrm>
            <a:off x="0" y="1"/>
            <a:ext cx="12192000" cy="1392401"/>
          </a:xfrm>
          <a:prstGeom prst="rect">
            <a:avLst/>
          </a:prstGeom>
          <a:noFill/>
          <a:ln>
            <a:noFill/>
          </a:ln>
        </p:spPr>
      </p:pic>
      <p:sp>
        <p:nvSpPr>
          <p:cNvPr id="195" name="Google Shape;195;p9"/>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96" name="Google Shape;196;p9"/>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97" name="Google Shape;197;p9"/>
          <p:cNvSpPr txBox="1">
            <a:spLocks noGrp="1"/>
          </p:cNvSpPr>
          <p:nvPr>
            <p:ph type="title"/>
          </p:nvPr>
        </p:nvSpPr>
        <p:spPr>
          <a:xfrm>
            <a:off x="838200" y="586992"/>
            <a:ext cx="4953000" cy="1664573"/>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p:txBody>
      </p:sp>
      <p:sp>
        <p:nvSpPr>
          <p:cNvPr id="198" name="Google Shape;198;p9"/>
          <p:cNvSpPr txBox="1">
            <a:spLocks noGrp="1"/>
          </p:cNvSpPr>
          <p:nvPr>
            <p:ph type="body" idx="2"/>
          </p:nvPr>
        </p:nvSpPr>
        <p:spPr>
          <a:xfrm>
            <a:off x="615950" y="1649650"/>
            <a:ext cx="5064900" cy="3728700"/>
          </a:xfrm>
          <a:prstGeom prst="rect">
            <a:avLst/>
          </a:prstGeom>
          <a:noFill/>
          <a:ln>
            <a:noFill/>
          </a:ln>
        </p:spPr>
        <p:txBody>
          <a:bodyPr spcFirstLastPara="1" wrap="square" lIns="91425" tIns="45700" rIns="91425" bIns="45700" anchor="t" anchorCtr="0">
            <a:normAutofit fontScale="47500" lnSpcReduction="20000"/>
          </a:bodyPr>
          <a:lstStyle/>
          <a:p>
            <a:pPr marL="0" lvl="0" indent="0" algn="l" rtl="0">
              <a:lnSpc>
                <a:spcPct val="110000"/>
              </a:lnSpc>
              <a:spcBef>
                <a:spcPts val="0"/>
              </a:spcBef>
              <a:spcAft>
                <a:spcPts val="0"/>
              </a:spcAft>
              <a:buSzPct val="100000"/>
              <a:buNone/>
            </a:pPr>
            <a:endParaRPr sz="2000" b="1">
              <a:solidFill>
                <a:schemeClr val="dk1"/>
              </a:solidFill>
              <a:latin typeface="Times New Roman"/>
              <a:ea typeface="Times New Roman"/>
              <a:cs typeface="Times New Roman"/>
              <a:sym typeface="Times New Roman"/>
            </a:endParaRPr>
          </a:p>
          <a:p>
            <a:pPr marL="0" lvl="0" indent="0" algn="l" rtl="0">
              <a:lnSpc>
                <a:spcPct val="110000"/>
              </a:lnSpc>
              <a:spcBef>
                <a:spcPts val="0"/>
              </a:spcBef>
              <a:spcAft>
                <a:spcPts val="0"/>
              </a:spcAft>
              <a:buSzPct val="100000"/>
              <a:buNone/>
            </a:pPr>
            <a:endParaRPr sz="2000" b="1">
              <a:solidFill>
                <a:schemeClr val="dk1"/>
              </a:solidFill>
              <a:latin typeface="Times New Roman"/>
              <a:ea typeface="Times New Roman"/>
              <a:cs typeface="Times New Roman"/>
              <a:sym typeface="Times New Roman"/>
            </a:endParaRPr>
          </a:p>
          <a:p>
            <a:pPr marL="0" lvl="0" indent="0" algn="l" rtl="0">
              <a:lnSpc>
                <a:spcPct val="110000"/>
              </a:lnSpc>
              <a:spcBef>
                <a:spcPts val="0"/>
              </a:spcBef>
              <a:spcAft>
                <a:spcPts val="0"/>
              </a:spcAft>
              <a:buSzPct val="45977"/>
              <a:buNone/>
            </a:pPr>
            <a:r>
              <a:rPr lang="en-GB" sz="4350" b="1">
                <a:solidFill>
                  <a:schemeClr val="dk1"/>
                </a:solidFill>
                <a:latin typeface="Times New Roman"/>
                <a:ea typeface="Times New Roman"/>
                <a:cs typeface="Times New Roman"/>
                <a:sym typeface="Times New Roman"/>
              </a:rPr>
              <a:t>The Direct Marketing method</a:t>
            </a:r>
            <a:endParaRPr sz="4350" b="1">
              <a:solidFill>
                <a:schemeClr val="dk1"/>
              </a:solidFill>
              <a:latin typeface="Times New Roman"/>
              <a:ea typeface="Times New Roman"/>
              <a:cs typeface="Times New Roman"/>
              <a:sym typeface="Times New Roman"/>
            </a:endParaRPr>
          </a:p>
          <a:p>
            <a:pPr marL="457200" lvl="0" indent="-359806" algn="just" rtl="0">
              <a:lnSpc>
                <a:spcPct val="110000"/>
              </a:lnSpc>
              <a:spcBef>
                <a:spcPts val="1000"/>
              </a:spcBef>
              <a:spcAft>
                <a:spcPts val="0"/>
              </a:spcAft>
              <a:buClr>
                <a:schemeClr val="dk1"/>
              </a:buClr>
              <a:buSzPct val="100000"/>
              <a:buFont typeface="Times New Roman"/>
              <a:buChar char="●"/>
            </a:pPr>
            <a:r>
              <a:rPr lang="en-GB" sz="4350">
                <a:solidFill>
                  <a:schemeClr val="dk1"/>
                </a:solidFill>
                <a:highlight>
                  <a:srgbClr val="F3F3F3"/>
                </a:highlight>
                <a:latin typeface="Times New Roman"/>
                <a:ea typeface="Times New Roman"/>
                <a:cs typeface="Times New Roman"/>
                <a:sym typeface="Times New Roman"/>
              </a:rPr>
              <a:t>This helps the company to develop strong partnerships and collaborations with different restaurants, theatres and international companies (Men, 2014).</a:t>
            </a:r>
            <a:endParaRPr sz="4350">
              <a:solidFill>
                <a:schemeClr val="dk1"/>
              </a:solidFill>
              <a:highlight>
                <a:srgbClr val="F3F3F3"/>
              </a:highlight>
              <a:latin typeface="Times New Roman"/>
              <a:ea typeface="Times New Roman"/>
              <a:cs typeface="Times New Roman"/>
              <a:sym typeface="Times New Roman"/>
            </a:endParaRPr>
          </a:p>
          <a:p>
            <a:pPr marL="457200" lvl="0" indent="-359806" algn="just" rtl="0">
              <a:lnSpc>
                <a:spcPct val="110000"/>
              </a:lnSpc>
              <a:spcBef>
                <a:spcPts val="0"/>
              </a:spcBef>
              <a:spcAft>
                <a:spcPts val="0"/>
              </a:spcAft>
              <a:buClr>
                <a:schemeClr val="dk1"/>
              </a:buClr>
              <a:buSzPct val="100000"/>
              <a:buFont typeface="Times New Roman"/>
              <a:buChar char="●"/>
            </a:pPr>
            <a:r>
              <a:rPr lang="en-GB" sz="4350">
                <a:solidFill>
                  <a:schemeClr val="dk1"/>
                </a:solidFill>
                <a:highlight>
                  <a:srgbClr val="F3F3F3"/>
                </a:highlight>
                <a:latin typeface="Times New Roman"/>
                <a:ea typeface="Times New Roman"/>
                <a:cs typeface="Times New Roman"/>
                <a:sym typeface="Times New Roman"/>
              </a:rPr>
              <a:t>This ad explains direct marketing quite well.</a:t>
            </a:r>
            <a:endParaRPr sz="4350">
              <a:solidFill>
                <a:schemeClr val="dk1"/>
              </a:solidFill>
              <a:highlight>
                <a:srgbClr val="F3F3F3"/>
              </a:highlight>
              <a:latin typeface="Times New Roman"/>
              <a:ea typeface="Times New Roman"/>
              <a:cs typeface="Times New Roman"/>
              <a:sym typeface="Times New Roman"/>
            </a:endParaRPr>
          </a:p>
          <a:p>
            <a:pPr marL="285750" lvl="0" indent="-158750" algn="l" rtl="0">
              <a:lnSpc>
                <a:spcPct val="110000"/>
              </a:lnSpc>
              <a:spcBef>
                <a:spcPts val="1000"/>
              </a:spcBef>
              <a:spcAft>
                <a:spcPts val="0"/>
              </a:spcAft>
              <a:buSzPct val="100000"/>
              <a:buFont typeface="Arial"/>
              <a:buNone/>
            </a:pPr>
            <a:endParaRPr sz="2000"/>
          </a:p>
          <a:p>
            <a:pPr marL="285750" lvl="0" indent="-158750" algn="l" rtl="0">
              <a:lnSpc>
                <a:spcPct val="110000"/>
              </a:lnSpc>
              <a:spcBef>
                <a:spcPts val="1000"/>
              </a:spcBef>
              <a:spcAft>
                <a:spcPts val="0"/>
              </a:spcAft>
              <a:buSzPct val="100000"/>
              <a:buFont typeface="Arial"/>
              <a:buNone/>
            </a:pPr>
            <a:r>
              <a:rPr lang="en-GB" sz="2000"/>
              <a:t>Di</a:t>
            </a:r>
            <a:endParaRPr sz="2000"/>
          </a:p>
          <a:p>
            <a:pPr marL="285750" lvl="0" indent="-101600" algn="just" rtl="0">
              <a:lnSpc>
                <a:spcPct val="110000"/>
              </a:lnSpc>
              <a:spcBef>
                <a:spcPts val="1000"/>
              </a:spcBef>
              <a:spcAft>
                <a:spcPts val="0"/>
              </a:spcAft>
              <a:buSzPct val="100000"/>
              <a:buFont typeface="Arial"/>
              <a:buNone/>
            </a:pPr>
            <a:endParaRPr sz="2000">
              <a:solidFill>
                <a:schemeClr val="dk1"/>
              </a:solidFill>
              <a:latin typeface="Times New Roman"/>
              <a:ea typeface="Times New Roman"/>
              <a:cs typeface="Times New Roman"/>
              <a:sym typeface="Times New Roman"/>
            </a:endParaRPr>
          </a:p>
          <a:p>
            <a:pPr marL="0" lvl="0" indent="114300" algn="l" rtl="0">
              <a:lnSpc>
                <a:spcPct val="110000"/>
              </a:lnSpc>
              <a:spcBef>
                <a:spcPts val="1000"/>
              </a:spcBef>
              <a:spcAft>
                <a:spcPts val="0"/>
              </a:spcAft>
              <a:buSzPct val="100000"/>
              <a:buFont typeface="Arial"/>
              <a:buNone/>
            </a:pPr>
            <a:endParaRPr sz="1800">
              <a:solidFill>
                <a:schemeClr val="dk2"/>
              </a:solidFill>
            </a:endParaRPr>
          </a:p>
        </p:txBody>
      </p:sp>
      <p:sp>
        <p:nvSpPr>
          <p:cNvPr id="199" name="Google Shape;199;p9"/>
          <p:cNvSpPr/>
          <p:nvPr/>
        </p:nvSpPr>
        <p:spPr>
          <a:xfrm>
            <a:off x="6248400" y="0"/>
            <a:ext cx="5943600" cy="6858000"/>
          </a:xfrm>
          <a:prstGeom prst="rect">
            <a:avLst/>
          </a:prstGeom>
          <a:solidFill>
            <a:schemeClr val="lt2">
              <a:alpha val="6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00" name="Google Shape;200;p9"/>
          <p:cNvSpPr/>
          <p:nvPr/>
        </p:nvSpPr>
        <p:spPr>
          <a:xfrm>
            <a:off x="6190666" y="0"/>
            <a:ext cx="6001333"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01" name="Google Shape;201;p9"/>
          <p:cNvSpPr/>
          <p:nvPr/>
        </p:nvSpPr>
        <p:spPr>
          <a:xfrm rot="10800000">
            <a:off x="6196875" y="0"/>
            <a:ext cx="5992075" cy="6858000"/>
          </a:xfrm>
          <a:prstGeom prst="rect">
            <a:avLst/>
          </a:prstGeom>
          <a:blipFill rotWithShape="1">
            <a:blip r:embed="rId4">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02" name="Google Shape;202;p9"/>
          <p:cNvSpPr txBox="1"/>
          <p:nvPr/>
        </p:nvSpPr>
        <p:spPr>
          <a:xfrm>
            <a:off x="501650" y="491067"/>
            <a:ext cx="5388900" cy="954300"/>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2800" b="1">
                <a:solidFill>
                  <a:srgbClr val="1D242E"/>
                </a:solidFill>
                <a:latin typeface="Times New Roman"/>
                <a:ea typeface="Times New Roman"/>
                <a:cs typeface="Times New Roman"/>
                <a:sym typeface="Times New Roman"/>
              </a:rPr>
              <a:t>Communication Methods Coca Cola chooses for its stakeholders</a:t>
            </a:r>
            <a:r>
              <a:rPr lang="en-GB" sz="2800">
                <a:solidFill>
                  <a:schemeClr val="dk1"/>
                </a:solidFill>
                <a:latin typeface="Times New Roman"/>
                <a:ea typeface="Times New Roman"/>
                <a:cs typeface="Times New Roman"/>
                <a:sym typeface="Times New Roman"/>
              </a:rPr>
              <a:t>​</a:t>
            </a:r>
            <a:endParaRPr sz="1800">
              <a:solidFill>
                <a:schemeClr val="dk1"/>
              </a:solidFill>
              <a:latin typeface="Avenir"/>
              <a:ea typeface="Avenir"/>
              <a:cs typeface="Avenir"/>
              <a:sym typeface="Avenir"/>
            </a:endParaRPr>
          </a:p>
        </p:txBody>
      </p:sp>
      <p:pic>
        <p:nvPicPr>
          <p:cNvPr id="203" name="Google Shape;203;p9" title="TASTE THE FEELING - Sam Tsui, Alyson Stoner, Josh Levi, Alex G, Diamond, &amp; KHS"/>
          <p:cNvPicPr preferRelativeResize="0">
            <a:picLocks noGrp="1"/>
          </p:cNvPicPr>
          <p:nvPr>
            <p:ph type="body" idx="1"/>
          </p:nvPr>
        </p:nvPicPr>
        <p:blipFill rotWithShape="1">
          <a:blip r:embed="rId5">
            <a:alphaModFix/>
          </a:blip>
          <a:srcRect/>
          <a:stretch/>
        </p:blipFill>
        <p:spPr>
          <a:xfrm>
            <a:off x="6607705" y="1540404"/>
            <a:ext cx="5185832" cy="34290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7"/>
        <p:cNvGrpSpPr/>
        <p:nvPr/>
      </p:nvGrpSpPr>
      <p:grpSpPr>
        <a:xfrm>
          <a:off x="0" y="0"/>
          <a:ext cx="0" cy="0"/>
          <a:chOff x="0" y="0"/>
          <a:chExt cx="0" cy="0"/>
        </a:xfrm>
      </p:grpSpPr>
      <p:sp>
        <p:nvSpPr>
          <p:cNvPr id="208" name="Google Shape;208;p10"/>
          <p:cNvSpPr/>
          <p:nvPr/>
        </p:nvSpPr>
        <p:spPr>
          <a:xfrm>
            <a:off x="0" y="1"/>
            <a:ext cx="12192000" cy="685800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pic>
        <p:nvPicPr>
          <p:cNvPr id="209" name="Google Shape;209;p10"/>
          <p:cNvPicPr preferRelativeResize="0"/>
          <p:nvPr/>
        </p:nvPicPr>
        <p:blipFill rotWithShape="1">
          <a:blip r:embed="rId3">
            <a:alphaModFix amt="35000"/>
          </a:blip>
          <a:srcRect/>
          <a:stretch/>
        </p:blipFill>
        <p:spPr>
          <a:xfrm>
            <a:off x="0" y="1"/>
            <a:ext cx="12192000" cy="1392401"/>
          </a:xfrm>
          <a:prstGeom prst="rect">
            <a:avLst/>
          </a:prstGeom>
          <a:noFill/>
          <a:ln>
            <a:noFill/>
          </a:ln>
        </p:spPr>
      </p:pic>
      <p:sp>
        <p:nvSpPr>
          <p:cNvPr id="210" name="Google Shape;210;p10"/>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11" name="Google Shape;211;p10"/>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12" name="Google Shape;212;p10"/>
          <p:cNvSpPr txBox="1">
            <a:spLocks noGrp="1"/>
          </p:cNvSpPr>
          <p:nvPr>
            <p:ph type="title"/>
          </p:nvPr>
        </p:nvSpPr>
        <p:spPr>
          <a:xfrm>
            <a:off x="838200" y="586992"/>
            <a:ext cx="4953000" cy="1664573"/>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a:p>
            <a:pPr marL="0" lvl="0" indent="0" algn="l" rtl="0">
              <a:lnSpc>
                <a:spcPct val="100000"/>
              </a:lnSpc>
              <a:spcBef>
                <a:spcPts val="0"/>
              </a:spcBef>
              <a:spcAft>
                <a:spcPts val="0"/>
              </a:spcAft>
              <a:buClr>
                <a:schemeClr val="lt1"/>
              </a:buClr>
              <a:buSzPts val="4400"/>
              <a:buFont typeface="Avenir"/>
              <a:buNone/>
            </a:pPr>
            <a:endParaRPr sz="4400">
              <a:solidFill>
                <a:schemeClr val="dk2"/>
              </a:solidFill>
            </a:endParaRPr>
          </a:p>
        </p:txBody>
      </p:sp>
      <p:sp>
        <p:nvSpPr>
          <p:cNvPr id="213" name="Google Shape;213;p10"/>
          <p:cNvSpPr txBox="1">
            <a:spLocks noGrp="1"/>
          </p:cNvSpPr>
          <p:nvPr>
            <p:ph type="body" idx="2"/>
          </p:nvPr>
        </p:nvSpPr>
        <p:spPr>
          <a:xfrm>
            <a:off x="298975" y="1649650"/>
            <a:ext cx="5591700" cy="4776300"/>
          </a:xfrm>
          <a:prstGeom prst="rect">
            <a:avLst/>
          </a:prstGeom>
          <a:noFill/>
          <a:ln>
            <a:noFill/>
          </a:ln>
        </p:spPr>
        <p:txBody>
          <a:bodyPr spcFirstLastPara="1" wrap="square" lIns="91425" tIns="45700" rIns="91425" bIns="45700" anchor="t" anchorCtr="0">
            <a:normAutofit/>
          </a:bodyPr>
          <a:lstStyle/>
          <a:p>
            <a:pPr marL="0" lvl="0" indent="0" algn="l" rtl="0">
              <a:lnSpc>
                <a:spcPct val="110000"/>
              </a:lnSpc>
              <a:spcBef>
                <a:spcPts val="0"/>
              </a:spcBef>
              <a:spcAft>
                <a:spcPts val="0"/>
              </a:spcAft>
              <a:buSzPct val="100000"/>
              <a:buNone/>
            </a:pPr>
            <a:r>
              <a:rPr lang="en-GB" sz="2800" b="1">
                <a:solidFill>
                  <a:schemeClr val="dk1"/>
                </a:solidFill>
                <a:latin typeface="Times New Roman"/>
                <a:ea typeface="Times New Roman"/>
                <a:cs typeface="Times New Roman"/>
                <a:sym typeface="Times New Roman"/>
              </a:rPr>
              <a:t>The Marketing Via Internet</a:t>
            </a:r>
            <a:endParaRPr sz="2217">
              <a:solidFill>
                <a:schemeClr val="dk1"/>
              </a:solidFill>
              <a:latin typeface="Times New Roman"/>
              <a:ea typeface="Times New Roman"/>
              <a:cs typeface="Times New Roman"/>
              <a:sym typeface="Times New Roman"/>
            </a:endParaRPr>
          </a:p>
          <a:p>
            <a:pPr marL="457200" lvl="0" indent="-358859" algn="just" rtl="0">
              <a:lnSpc>
                <a:spcPct val="110000"/>
              </a:lnSpc>
              <a:spcBef>
                <a:spcPts val="1000"/>
              </a:spcBef>
              <a:spcAft>
                <a:spcPts val="0"/>
              </a:spcAft>
              <a:buClr>
                <a:schemeClr val="dk1"/>
              </a:buClr>
              <a:buSzPct val="100000"/>
              <a:buFont typeface="Times New Roman"/>
              <a:buChar char="●"/>
            </a:pPr>
            <a:r>
              <a:rPr lang="en-GB" sz="2217">
                <a:solidFill>
                  <a:schemeClr val="dk1"/>
                </a:solidFill>
                <a:latin typeface="Times New Roman"/>
                <a:ea typeface="Times New Roman"/>
                <a:cs typeface="Times New Roman"/>
                <a:sym typeface="Times New Roman"/>
              </a:rPr>
              <a:t>Internet is the most significant way to promote products and their services</a:t>
            </a:r>
            <a:r>
              <a:rPr lang="en-GB" sz="2217">
                <a:solidFill>
                  <a:schemeClr val="dk1"/>
                </a:solidFill>
                <a:highlight>
                  <a:srgbClr val="F3F3F3"/>
                </a:highlight>
                <a:latin typeface="Times New Roman"/>
                <a:ea typeface="Times New Roman"/>
                <a:cs typeface="Times New Roman"/>
                <a:sym typeface="Times New Roman"/>
              </a:rPr>
              <a:t> (Liu and Yang, 2016).</a:t>
            </a:r>
            <a:endParaRPr sz="2217">
              <a:solidFill>
                <a:schemeClr val="dk1"/>
              </a:solidFill>
              <a:highlight>
                <a:srgbClr val="F3F3F3"/>
              </a:highlight>
              <a:latin typeface="Times New Roman"/>
              <a:ea typeface="Times New Roman"/>
              <a:cs typeface="Times New Roman"/>
              <a:sym typeface="Times New Roman"/>
            </a:endParaRPr>
          </a:p>
          <a:p>
            <a:pPr marL="457200" lvl="0" indent="-358859" algn="just" rtl="0">
              <a:lnSpc>
                <a:spcPct val="110000"/>
              </a:lnSpc>
              <a:spcBef>
                <a:spcPts val="0"/>
              </a:spcBef>
              <a:spcAft>
                <a:spcPts val="0"/>
              </a:spcAft>
              <a:buClr>
                <a:schemeClr val="dk1"/>
              </a:buClr>
              <a:buSzPct val="100000"/>
              <a:buFont typeface="Times New Roman"/>
              <a:buChar char="●"/>
            </a:pPr>
            <a:r>
              <a:rPr lang="en-GB" sz="2217">
                <a:solidFill>
                  <a:schemeClr val="dk1"/>
                </a:solidFill>
                <a:latin typeface="Times New Roman"/>
                <a:ea typeface="Times New Roman"/>
                <a:cs typeface="Times New Roman"/>
                <a:sym typeface="Times New Roman"/>
              </a:rPr>
              <a:t>As the company owns a website, it makes sure it is user friendly throughout.</a:t>
            </a:r>
            <a:endParaRPr sz="2217">
              <a:solidFill>
                <a:schemeClr val="dk1"/>
              </a:solidFill>
              <a:latin typeface="Times New Roman"/>
              <a:ea typeface="Times New Roman"/>
              <a:cs typeface="Times New Roman"/>
              <a:sym typeface="Times New Roman"/>
            </a:endParaRPr>
          </a:p>
          <a:p>
            <a:pPr marL="457200" lvl="0" indent="-358859" algn="just" rtl="0">
              <a:lnSpc>
                <a:spcPct val="110000"/>
              </a:lnSpc>
              <a:spcBef>
                <a:spcPts val="0"/>
              </a:spcBef>
              <a:spcAft>
                <a:spcPts val="0"/>
              </a:spcAft>
              <a:buClr>
                <a:schemeClr val="dk1"/>
              </a:buClr>
              <a:buSzPct val="100000"/>
              <a:buFont typeface="Times New Roman"/>
              <a:buChar char="●"/>
            </a:pPr>
            <a:r>
              <a:rPr lang="en-GB" sz="2217">
                <a:solidFill>
                  <a:schemeClr val="dk1"/>
                </a:solidFill>
                <a:latin typeface="Times New Roman"/>
                <a:ea typeface="Times New Roman"/>
                <a:cs typeface="Times New Roman"/>
                <a:sym typeface="Times New Roman"/>
              </a:rPr>
              <a:t>There is high interaction seen by the various features which allow the users to become interactive with the shopping, games and contests section of the website.</a:t>
            </a:r>
            <a:endParaRPr sz="2217">
              <a:solidFill>
                <a:schemeClr val="dk1"/>
              </a:solidFill>
              <a:latin typeface="Times New Roman"/>
              <a:ea typeface="Times New Roman"/>
              <a:cs typeface="Times New Roman"/>
              <a:sym typeface="Times New Roman"/>
            </a:endParaRPr>
          </a:p>
          <a:p>
            <a:pPr marL="457200" lvl="0" indent="-358859" algn="just" rtl="0">
              <a:lnSpc>
                <a:spcPct val="110000"/>
              </a:lnSpc>
              <a:spcBef>
                <a:spcPts val="0"/>
              </a:spcBef>
              <a:spcAft>
                <a:spcPts val="0"/>
              </a:spcAft>
              <a:buClr>
                <a:schemeClr val="dk1"/>
              </a:buClr>
              <a:buSzPct val="100000"/>
              <a:buFont typeface="Times New Roman"/>
              <a:buChar char="●"/>
            </a:pPr>
            <a:r>
              <a:rPr lang="en-GB" sz="2217">
                <a:solidFill>
                  <a:schemeClr val="dk1"/>
                </a:solidFill>
                <a:latin typeface="Times New Roman"/>
                <a:ea typeface="Times New Roman"/>
                <a:cs typeface="Times New Roman"/>
                <a:sym typeface="Times New Roman"/>
              </a:rPr>
              <a:t>There is a feedback section on the shopping and brand experience.</a:t>
            </a:r>
            <a:endParaRPr sz="2217">
              <a:solidFill>
                <a:schemeClr val="dk1"/>
              </a:solidFill>
              <a:latin typeface="Times New Roman"/>
              <a:ea typeface="Times New Roman"/>
              <a:cs typeface="Times New Roman"/>
              <a:sym typeface="Times New Roman"/>
            </a:endParaRPr>
          </a:p>
          <a:p>
            <a:pPr marL="0" lvl="0" indent="0" algn="just" rtl="0">
              <a:lnSpc>
                <a:spcPct val="110000"/>
              </a:lnSpc>
              <a:spcBef>
                <a:spcPts val="1000"/>
              </a:spcBef>
              <a:spcAft>
                <a:spcPts val="0"/>
              </a:spcAft>
              <a:buSzPct val="100000"/>
              <a:buFont typeface="Arial"/>
              <a:buNone/>
            </a:pPr>
            <a:endParaRPr sz="2000">
              <a:solidFill>
                <a:schemeClr val="dk1"/>
              </a:solidFill>
              <a:latin typeface="Times New Roman"/>
              <a:ea typeface="Times New Roman"/>
              <a:cs typeface="Times New Roman"/>
              <a:sym typeface="Times New Roman"/>
            </a:endParaRPr>
          </a:p>
          <a:p>
            <a:pPr marL="0" lvl="0" indent="105727" algn="l" rtl="0">
              <a:lnSpc>
                <a:spcPct val="110000"/>
              </a:lnSpc>
              <a:spcBef>
                <a:spcPts val="1000"/>
              </a:spcBef>
              <a:spcAft>
                <a:spcPts val="0"/>
              </a:spcAft>
              <a:buSzPct val="100000"/>
              <a:buFont typeface="Arial"/>
              <a:buNone/>
            </a:pPr>
            <a:endParaRPr sz="1800">
              <a:solidFill>
                <a:schemeClr val="dk2"/>
              </a:solidFill>
            </a:endParaRPr>
          </a:p>
        </p:txBody>
      </p:sp>
      <p:sp>
        <p:nvSpPr>
          <p:cNvPr id="214" name="Google Shape;214;p10"/>
          <p:cNvSpPr/>
          <p:nvPr/>
        </p:nvSpPr>
        <p:spPr>
          <a:xfrm>
            <a:off x="6248400" y="0"/>
            <a:ext cx="5943600" cy="6858000"/>
          </a:xfrm>
          <a:prstGeom prst="rect">
            <a:avLst/>
          </a:prstGeom>
          <a:solidFill>
            <a:schemeClr val="lt2">
              <a:alpha val="6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15" name="Google Shape;215;p10"/>
          <p:cNvSpPr/>
          <p:nvPr/>
        </p:nvSpPr>
        <p:spPr>
          <a:xfrm>
            <a:off x="6190666" y="0"/>
            <a:ext cx="6001333"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16" name="Google Shape;216;p10"/>
          <p:cNvSpPr/>
          <p:nvPr/>
        </p:nvSpPr>
        <p:spPr>
          <a:xfrm rot="10800000">
            <a:off x="6196875" y="0"/>
            <a:ext cx="5992075" cy="6858000"/>
          </a:xfrm>
          <a:prstGeom prst="rect">
            <a:avLst/>
          </a:prstGeom>
          <a:blipFill rotWithShape="1">
            <a:blip r:embed="rId4">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17" name="Google Shape;217;p10"/>
          <p:cNvSpPr txBox="1"/>
          <p:nvPr/>
        </p:nvSpPr>
        <p:spPr>
          <a:xfrm>
            <a:off x="501650" y="491067"/>
            <a:ext cx="5388900" cy="954300"/>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2800" b="1">
                <a:solidFill>
                  <a:srgbClr val="1D242E"/>
                </a:solidFill>
                <a:latin typeface="Times New Roman"/>
                <a:ea typeface="Times New Roman"/>
                <a:cs typeface="Times New Roman"/>
                <a:sym typeface="Times New Roman"/>
              </a:rPr>
              <a:t>Communication Methods Coca Cola chooses for its stakeholders</a:t>
            </a:r>
            <a:r>
              <a:rPr lang="en-GB" sz="2800">
                <a:solidFill>
                  <a:schemeClr val="dk1"/>
                </a:solidFill>
                <a:latin typeface="Times New Roman"/>
                <a:ea typeface="Times New Roman"/>
                <a:cs typeface="Times New Roman"/>
                <a:sym typeface="Times New Roman"/>
              </a:rPr>
              <a:t>​</a:t>
            </a:r>
            <a:endParaRPr sz="1800">
              <a:solidFill>
                <a:schemeClr val="dk1"/>
              </a:solidFill>
              <a:latin typeface="Avenir"/>
              <a:ea typeface="Avenir"/>
              <a:cs typeface="Avenir"/>
              <a:sym typeface="Avenir"/>
            </a:endParaRPr>
          </a:p>
        </p:txBody>
      </p:sp>
      <p:pic>
        <p:nvPicPr>
          <p:cNvPr id="218" name="Google Shape;218;p10" title="TASTE THE FEELING - Sam Tsui, Alyson Stoner, Josh Levi, Alex G, Diamond, &amp; KHS"/>
          <p:cNvPicPr preferRelativeResize="0">
            <a:picLocks noGrp="1"/>
          </p:cNvPicPr>
          <p:nvPr>
            <p:ph type="body" idx="1"/>
          </p:nvPr>
        </p:nvPicPr>
        <p:blipFill rotWithShape="1">
          <a:blip r:embed="rId5">
            <a:alphaModFix/>
          </a:blip>
          <a:srcRect/>
          <a:stretch/>
        </p:blipFill>
        <p:spPr>
          <a:xfrm>
            <a:off x="6607705" y="1540404"/>
            <a:ext cx="5185832" cy="34290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2"/>
        <p:cNvGrpSpPr/>
        <p:nvPr/>
      </p:nvGrpSpPr>
      <p:grpSpPr>
        <a:xfrm>
          <a:off x="0" y="0"/>
          <a:ext cx="0" cy="0"/>
          <a:chOff x="0" y="0"/>
          <a:chExt cx="0" cy="0"/>
        </a:xfrm>
      </p:grpSpPr>
      <p:sp>
        <p:nvSpPr>
          <p:cNvPr id="223" name="Google Shape;223;p11"/>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24" name="Google Shape;224;p11"/>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25" name="Google Shape;225;p11"/>
          <p:cNvSpPr txBox="1">
            <a:spLocks noGrp="1"/>
          </p:cNvSpPr>
          <p:nvPr>
            <p:ph type="title"/>
          </p:nvPr>
        </p:nvSpPr>
        <p:spPr>
          <a:xfrm>
            <a:off x="802481" y="372680"/>
            <a:ext cx="4953000" cy="1664573"/>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2400"/>
              <a:buFont typeface="Times New Roman"/>
              <a:buNone/>
            </a:pPr>
            <a:r>
              <a:rPr lang="en-GB" sz="2400">
                <a:solidFill>
                  <a:schemeClr val="dk1"/>
                </a:solidFill>
                <a:latin typeface="Times New Roman"/>
                <a:ea typeface="Times New Roman"/>
                <a:cs typeface="Times New Roman"/>
                <a:sym typeface="Times New Roman"/>
              </a:rPr>
              <a:t>The advantages of the ‘Effective communication’ on the Coca cola’s business process</a:t>
            </a:r>
            <a:endParaRPr sz="2400">
              <a:solidFill>
                <a:schemeClr val="dk1"/>
              </a:solidFill>
            </a:endParaRPr>
          </a:p>
        </p:txBody>
      </p:sp>
      <p:sp>
        <p:nvSpPr>
          <p:cNvPr id="226" name="Google Shape;226;p11"/>
          <p:cNvSpPr txBox="1">
            <a:spLocks noGrp="1"/>
          </p:cNvSpPr>
          <p:nvPr>
            <p:ph type="body" idx="1"/>
          </p:nvPr>
        </p:nvSpPr>
        <p:spPr>
          <a:xfrm>
            <a:off x="695325" y="1840153"/>
            <a:ext cx="4952681" cy="4431080"/>
          </a:xfrm>
          <a:prstGeom prst="rect">
            <a:avLst/>
          </a:prstGeom>
          <a:noFill/>
          <a:ln>
            <a:noFill/>
          </a:ln>
        </p:spPr>
        <p:txBody>
          <a:bodyPr spcFirstLastPara="1" wrap="square" lIns="91425" tIns="45700" rIns="91425" bIns="45700" anchor="t" anchorCtr="0">
            <a:normAutofit fontScale="85000" lnSpcReduction="10000"/>
          </a:bodyPr>
          <a:lstStyle/>
          <a:p>
            <a:pPr marL="0" lvl="0" indent="0" algn="l" rtl="0">
              <a:lnSpc>
                <a:spcPct val="110000"/>
              </a:lnSpc>
              <a:spcBef>
                <a:spcPts val="0"/>
              </a:spcBef>
              <a:spcAft>
                <a:spcPts val="0"/>
              </a:spcAft>
              <a:buSzPct val="83333"/>
              <a:buNone/>
            </a:pPr>
            <a:r>
              <a:rPr lang="en-GB" sz="2400" b="1">
                <a:solidFill>
                  <a:schemeClr val="dk1"/>
                </a:solidFill>
                <a:latin typeface="Times New Roman"/>
                <a:ea typeface="Times New Roman"/>
                <a:cs typeface="Times New Roman"/>
                <a:sym typeface="Times New Roman"/>
              </a:rPr>
              <a:t>The advantages of the ‘Effective communication’ on the Coca cola’s business process are:</a:t>
            </a:r>
            <a:br>
              <a:rPr lang="en-GB" sz="2400" b="1">
                <a:solidFill>
                  <a:schemeClr val="dk1"/>
                </a:solidFill>
                <a:latin typeface="Times New Roman"/>
                <a:ea typeface="Times New Roman"/>
                <a:cs typeface="Times New Roman"/>
                <a:sym typeface="Times New Roman"/>
              </a:rPr>
            </a:br>
            <a:endParaRPr sz="2400" b="1">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Mentioning the  market about the new merchandise</a:t>
            </a:r>
            <a:endParaRPr sz="2000">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Stating the services the company provides</a:t>
            </a:r>
            <a:endParaRPr sz="2000">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Proposal of better utilization for the merchandise.</a:t>
            </a:r>
            <a:endParaRPr sz="2000">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Justifying the false rumours/news</a:t>
            </a:r>
            <a:endParaRPr sz="2000">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Minimizing the consumer frights</a:t>
            </a:r>
            <a:endParaRPr sz="2000">
              <a:solidFill>
                <a:schemeClr val="dk1"/>
              </a:solidFill>
              <a:latin typeface="Times New Roman"/>
              <a:ea typeface="Times New Roman"/>
              <a:cs typeface="Times New Roman"/>
              <a:sym typeface="Times New Roman"/>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Showcasing innovation</a:t>
            </a:r>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Rapid feedback and response</a:t>
            </a:r>
            <a:endParaRPr/>
          </a:p>
          <a:p>
            <a:pPr marL="228600" lvl="0" indent="-219075" algn="l" rtl="0">
              <a:lnSpc>
                <a:spcPct val="110000"/>
              </a:lnSpc>
              <a:spcBef>
                <a:spcPts val="1000"/>
              </a:spcBef>
              <a:spcAft>
                <a:spcPts val="0"/>
              </a:spcAft>
              <a:buSzPct val="100000"/>
              <a:buChar char="•"/>
            </a:pPr>
            <a:r>
              <a:rPr lang="en-GB" sz="2000">
                <a:solidFill>
                  <a:schemeClr val="dk1"/>
                </a:solidFill>
                <a:latin typeface="Times New Roman"/>
                <a:ea typeface="Times New Roman"/>
                <a:cs typeface="Times New Roman"/>
                <a:sym typeface="Times New Roman"/>
              </a:rPr>
              <a:t>Increase in sales</a:t>
            </a:r>
            <a:r>
              <a:rPr lang="en-GB" sz="1982">
                <a:solidFill>
                  <a:schemeClr val="dk1"/>
                </a:solidFill>
                <a:latin typeface="Times New Roman"/>
                <a:ea typeface="Times New Roman"/>
                <a:cs typeface="Times New Roman"/>
                <a:sym typeface="Times New Roman"/>
              </a:rPr>
              <a:t> </a:t>
            </a:r>
            <a:r>
              <a:rPr lang="en-GB" sz="1982">
                <a:solidFill>
                  <a:schemeClr val="dk1"/>
                </a:solidFill>
                <a:highlight>
                  <a:srgbClr val="F3F3F3"/>
                </a:highlight>
                <a:latin typeface="Times New Roman"/>
                <a:ea typeface="Times New Roman"/>
                <a:cs typeface="Times New Roman"/>
                <a:sym typeface="Times New Roman"/>
              </a:rPr>
              <a:t>(Genchev and Todorova, 2017)</a:t>
            </a:r>
            <a:endParaRPr sz="1982">
              <a:highlight>
                <a:srgbClr val="F3F3F3"/>
              </a:highlight>
              <a:latin typeface="Times New Roman"/>
              <a:ea typeface="Times New Roman"/>
              <a:cs typeface="Times New Roman"/>
              <a:sym typeface="Times New Roman"/>
            </a:endParaRPr>
          </a:p>
        </p:txBody>
      </p:sp>
      <p:sp>
        <p:nvSpPr>
          <p:cNvPr id="227" name="Google Shape;227;p11"/>
          <p:cNvSpPr/>
          <p:nvPr/>
        </p:nvSpPr>
        <p:spPr>
          <a:xfrm>
            <a:off x="6248400" y="0"/>
            <a:ext cx="5943600" cy="6858000"/>
          </a:xfrm>
          <a:prstGeom prst="rect">
            <a:avLst/>
          </a:prstGeom>
          <a:solidFill>
            <a:schemeClr val="lt2">
              <a:alpha val="6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28" name="Google Shape;228;p11"/>
          <p:cNvSpPr/>
          <p:nvPr/>
        </p:nvSpPr>
        <p:spPr>
          <a:xfrm>
            <a:off x="6190666" y="0"/>
            <a:ext cx="6001333" cy="68580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29" name="Google Shape;229;p11"/>
          <p:cNvSpPr/>
          <p:nvPr/>
        </p:nvSpPr>
        <p:spPr>
          <a:xfrm rot="10800000">
            <a:off x="6196875" y="0"/>
            <a:ext cx="5992075" cy="6858000"/>
          </a:xfrm>
          <a:prstGeom prst="rect">
            <a:avLst/>
          </a:prstGeom>
          <a:blipFill rotWithShape="1">
            <a:blip r:embed="rId3">
              <a:alphaModFix amt="20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pic>
        <p:nvPicPr>
          <p:cNvPr id="230" name="Google Shape;230;p11" title="Working With Diverse Suppliers At The Coca-Cola Company"/>
          <p:cNvPicPr preferRelativeResize="0"/>
          <p:nvPr/>
        </p:nvPicPr>
        <p:blipFill rotWithShape="1">
          <a:blip r:embed="rId4">
            <a:alphaModFix/>
          </a:blip>
          <a:srcRect/>
          <a:stretch/>
        </p:blipFill>
        <p:spPr>
          <a:xfrm>
            <a:off x="6858001" y="1654723"/>
            <a:ext cx="4724400" cy="35433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34"/>
        <p:cNvGrpSpPr/>
        <p:nvPr/>
      </p:nvGrpSpPr>
      <p:grpSpPr>
        <a:xfrm>
          <a:off x="0" y="0"/>
          <a:ext cx="0" cy="0"/>
          <a:chOff x="0" y="0"/>
          <a:chExt cx="0" cy="0"/>
        </a:xfrm>
      </p:grpSpPr>
      <p:sp>
        <p:nvSpPr>
          <p:cNvPr id="235" name="Google Shape;235;p12"/>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36" name="Google Shape;236;p12"/>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37" name="Google Shape;237;p12"/>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38" name="Google Shape;238;p12"/>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39" name="Google Shape;239;p12"/>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Avenir"/>
              <a:buNone/>
            </a:pPr>
            <a:r>
              <a:rPr lang="en-GB" sz="3100" b="0">
                <a:latin typeface="Times New Roman"/>
                <a:ea typeface="Times New Roman"/>
                <a:cs typeface="Times New Roman"/>
                <a:sym typeface="Times New Roman"/>
              </a:rPr>
              <a:t>Barriers that come in the way of Coca cola for effective communication with the external stakeholders.</a:t>
            </a:r>
            <a:endParaRPr sz="3100">
              <a:latin typeface="Times New Roman"/>
              <a:ea typeface="Times New Roman"/>
              <a:cs typeface="Times New Roman"/>
              <a:sym typeface="Times New Roman"/>
            </a:endParaRPr>
          </a:p>
        </p:txBody>
      </p:sp>
      <p:sp>
        <p:nvSpPr>
          <p:cNvPr id="240" name="Google Shape;240;p12"/>
          <p:cNvSpPr txBox="1">
            <a:spLocks noGrp="1"/>
          </p:cNvSpPr>
          <p:nvPr>
            <p:ph type="body" idx="1"/>
          </p:nvPr>
        </p:nvSpPr>
        <p:spPr>
          <a:xfrm>
            <a:off x="923819" y="3171825"/>
            <a:ext cx="8796444" cy="3935986"/>
          </a:xfrm>
          <a:prstGeom prst="rect">
            <a:avLst/>
          </a:prstGeom>
          <a:noFill/>
          <a:ln>
            <a:noFill/>
          </a:ln>
        </p:spPr>
        <p:txBody>
          <a:bodyPr spcFirstLastPara="1" wrap="square" lIns="91425" tIns="45700" rIns="91425" bIns="45700" anchor="ctr" anchorCtr="0">
            <a:normAutofit/>
          </a:bodyPr>
          <a:lstStyle/>
          <a:p>
            <a:pPr marL="514350" lvl="0" indent="-514350" algn="l" rtl="0">
              <a:lnSpc>
                <a:spcPct val="110000"/>
              </a:lnSpc>
              <a:spcBef>
                <a:spcPts val="0"/>
              </a:spcBef>
              <a:spcAft>
                <a:spcPts val="0"/>
              </a:spcAft>
              <a:buSzPts val="2800"/>
              <a:buAutoNum type="arabicPeriod"/>
            </a:pPr>
            <a:r>
              <a:rPr lang="en-GB">
                <a:solidFill>
                  <a:schemeClr val="dk1"/>
                </a:solidFill>
                <a:latin typeface="Times New Roman"/>
                <a:ea typeface="Times New Roman"/>
                <a:cs typeface="Times New Roman"/>
                <a:sym typeface="Times New Roman"/>
              </a:rPr>
              <a:t>Lack of Source Credibility</a:t>
            </a:r>
            <a:endParaRPr/>
          </a:p>
          <a:p>
            <a:pPr marL="514350" lvl="0" indent="-514350" algn="l" rtl="0">
              <a:lnSpc>
                <a:spcPct val="110000"/>
              </a:lnSpc>
              <a:spcBef>
                <a:spcPts val="1000"/>
              </a:spcBef>
              <a:spcAft>
                <a:spcPts val="0"/>
              </a:spcAft>
              <a:buSzPts val="2800"/>
              <a:buAutoNum type="arabicPeriod"/>
            </a:pPr>
            <a:r>
              <a:rPr lang="en-GB">
                <a:solidFill>
                  <a:schemeClr val="dk1"/>
                </a:solidFill>
                <a:latin typeface="Times New Roman"/>
                <a:ea typeface="Times New Roman"/>
                <a:cs typeface="Times New Roman"/>
                <a:sym typeface="Times New Roman"/>
              </a:rPr>
              <a:t>Biased language</a:t>
            </a:r>
            <a:endParaRPr>
              <a:solidFill>
                <a:schemeClr val="dk1"/>
              </a:solidFill>
              <a:latin typeface="Times New Roman"/>
              <a:ea typeface="Times New Roman"/>
              <a:cs typeface="Times New Roman"/>
              <a:sym typeface="Times New Roman"/>
            </a:endParaRPr>
          </a:p>
          <a:p>
            <a:pPr marL="514350" lvl="0" indent="-514350" algn="l" rtl="0">
              <a:lnSpc>
                <a:spcPct val="110000"/>
              </a:lnSpc>
              <a:spcBef>
                <a:spcPts val="1000"/>
              </a:spcBef>
              <a:spcAft>
                <a:spcPts val="0"/>
              </a:spcAft>
              <a:buSzPts val="2800"/>
              <a:buAutoNum type="arabicPeriod"/>
            </a:pPr>
            <a:r>
              <a:rPr lang="en-GB">
                <a:solidFill>
                  <a:schemeClr val="dk1"/>
                </a:solidFill>
                <a:latin typeface="Times New Roman"/>
                <a:ea typeface="Times New Roman"/>
                <a:cs typeface="Times New Roman"/>
                <a:sym typeface="Times New Roman"/>
              </a:rPr>
              <a:t>Selective perception </a:t>
            </a:r>
            <a:endParaRPr>
              <a:solidFill>
                <a:schemeClr val="dk1"/>
              </a:solidFill>
              <a:latin typeface="Times New Roman"/>
              <a:ea typeface="Times New Roman"/>
              <a:cs typeface="Times New Roman"/>
              <a:sym typeface="Times New Roman"/>
            </a:endParaRPr>
          </a:p>
          <a:p>
            <a:pPr marL="514350" lvl="0" indent="-514350" algn="l" rtl="0">
              <a:lnSpc>
                <a:spcPct val="110000"/>
              </a:lnSpc>
              <a:spcBef>
                <a:spcPts val="1000"/>
              </a:spcBef>
              <a:spcAft>
                <a:spcPts val="0"/>
              </a:spcAft>
              <a:buSzPts val="2800"/>
              <a:buAutoNum type="arabicPeriod"/>
            </a:pPr>
            <a:r>
              <a:rPr lang="en-GB">
                <a:solidFill>
                  <a:schemeClr val="dk1"/>
                </a:solidFill>
                <a:latin typeface="Times New Roman"/>
                <a:ea typeface="Times New Roman"/>
                <a:cs typeface="Times New Roman"/>
                <a:sym typeface="Times New Roman"/>
              </a:rPr>
              <a:t>Filtering Information</a:t>
            </a:r>
            <a:endParaRPr/>
          </a:p>
          <a:p>
            <a:pPr marL="0" lvl="0" indent="0" algn="l" rtl="0">
              <a:lnSpc>
                <a:spcPct val="110000"/>
              </a:lnSpc>
              <a:spcBef>
                <a:spcPts val="1000"/>
              </a:spcBef>
              <a:spcAft>
                <a:spcPts val="0"/>
              </a:spcAft>
              <a:buSzPts val="1800"/>
              <a:buNone/>
            </a:pPr>
            <a:endParaRPr sz="1800">
              <a:solidFill>
                <a:srgbClr val="000000"/>
              </a:solidFill>
            </a:endParaRPr>
          </a:p>
        </p:txBody>
      </p:sp>
      <p:sp>
        <p:nvSpPr>
          <p:cNvPr id="241" name="Google Shape;241;p12"/>
          <p:cNvSpPr txBox="1"/>
          <p:nvPr/>
        </p:nvSpPr>
        <p:spPr>
          <a:xfrm>
            <a:off x="1033448" y="2390775"/>
            <a:ext cx="10003200" cy="11082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400">
                <a:solidFill>
                  <a:schemeClr val="dk1"/>
                </a:solidFill>
                <a:latin typeface="Times New Roman"/>
                <a:ea typeface="Times New Roman"/>
                <a:cs typeface="Times New Roman"/>
                <a:sym typeface="Times New Roman"/>
              </a:rPr>
              <a:t>Some common barriers that have prevented effective communication are</a:t>
            </a:r>
            <a:r>
              <a:rPr lang="en-GB" sz="2400">
                <a:solidFill>
                  <a:schemeClr val="dk1"/>
                </a:solidFill>
                <a:highlight>
                  <a:srgbClr val="F3F3F3"/>
                </a:highlight>
                <a:latin typeface="Times New Roman"/>
                <a:ea typeface="Times New Roman"/>
                <a:cs typeface="Times New Roman"/>
                <a:sym typeface="Times New Roman"/>
              </a:rPr>
              <a:t> (Abdin, 2008):</a:t>
            </a: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239"/>
                                        </p:tgtEl>
                                        <p:attrNameLst>
                                          <p:attrName>style.visibility</p:attrName>
                                        </p:attrNameLst>
                                      </p:cBhvr>
                                      <p:to>
                                        <p:strVal val="visible"/>
                                      </p:to>
                                    </p:set>
                                    <p:animEffect transition="in" filter="fade">
                                      <p:cBhvr>
                                        <p:cTn id="7" dur="400"/>
                                        <p:tgtEl>
                                          <p:spTgt spid="2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45"/>
        <p:cNvGrpSpPr/>
        <p:nvPr/>
      </p:nvGrpSpPr>
      <p:grpSpPr>
        <a:xfrm>
          <a:off x="0" y="0"/>
          <a:ext cx="0" cy="0"/>
          <a:chOff x="0" y="0"/>
          <a:chExt cx="0" cy="0"/>
        </a:xfrm>
      </p:grpSpPr>
      <p:sp>
        <p:nvSpPr>
          <p:cNvPr id="246" name="Google Shape;246;p13"/>
          <p:cNvSpPr/>
          <p:nvPr/>
        </p:nvSpPr>
        <p:spPr>
          <a:xfrm>
            <a:off x="0" y="0"/>
            <a:ext cx="1219200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47" name="Google Shape;247;p13"/>
          <p:cNvSpPr/>
          <p:nvPr/>
        </p:nvSpPr>
        <p:spPr>
          <a:xfrm>
            <a:off x="0"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pic>
        <p:nvPicPr>
          <p:cNvPr id="248" name="Google Shape;248;p13"/>
          <p:cNvPicPr preferRelativeResize="0"/>
          <p:nvPr/>
        </p:nvPicPr>
        <p:blipFill rotWithShape="1">
          <a:blip r:embed="rId3">
            <a:alphaModFix/>
          </a:blip>
          <a:srcRect t="37018" r="40625"/>
          <a:stretch/>
        </p:blipFill>
        <p:spPr>
          <a:xfrm>
            <a:off x="10744200" y="0"/>
            <a:ext cx="1447800" cy="1535750"/>
          </a:xfrm>
          <a:prstGeom prst="rect">
            <a:avLst/>
          </a:prstGeom>
          <a:noFill/>
          <a:ln>
            <a:noFill/>
          </a:ln>
        </p:spPr>
      </p:pic>
      <p:sp>
        <p:nvSpPr>
          <p:cNvPr id="249" name="Google Shape;249;p13"/>
          <p:cNvSpPr txBox="1">
            <a:spLocks noGrp="1"/>
          </p:cNvSpPr>
          <p:nvPr>
            <p:ph type="title"/>
          </p:nvPr>
        </p:nvSpPr>
        <p:spPr>
          <a:xfrm>
            <a:off x="838201" y="559813"/>
            <a:ext cx="10348146" cy="1283471"/>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2"/>
              </a:buClr>
              <a:buSzPts val="4100"/>
              <a:buFont typeface="Times New Roman"/>
              <a:buNone/>
            </a:pPr>
            <a:r>
              <a:rPr lang="en-GB" sz="4100">
                <a:solidFill>
                  <a:schemeClr val="dk2"/>
                </a:solidFill>
                <a:latin typeface="Times New Roman"/>
                <a:ea typeface="Times New Roman"/>
                <a:cs typeface="Times New Roman"/>
                <a:sym typeface="Times New Roman"/>
              </a:rPr>
              <a:t>Other communication Mix Recommendations for Coca Cola</a:t>
            </a:r>
            <a:endParaRPr/>
          </a:p>
        </p:txBody>
      </p:sp>
      <p:pic>
        <p:nvPicPr>
          <p:cNvPr id="250" name="Google Shape;250;p13"/>
          <p:cNvPicPr preferRelativeResize="0"/>
          <p:nvPr/>
        </p:nvPicPr>
        <p:blipFill rotWithShape="1">
          <a:blip r:embed="rId4">
            <a:alphaModFix/>
          </a:blip>
          <a:srcRect r="67342"/>
          <a:stretch/>
        </p:blipFill>
        <p:spPr>
          <a:xfrm rot="10800000">
            <a:off x="-1" y="2719661"/>
            <a:ext cx="830249" cy="2548349"/>
          </a:xfrm>
          <a:prstGeom prst="rect">
            <a:avLst/>
          </a:prstGeom>
          <a:noFill/>
          <a:ln>
            <a:noFill/>
          </a:ln>
        </p:spPr>
      </p:pic>
      <p:grpSp>
        <p:nvGrpSpPr>
          <p:cNvPr id="251" name="Google Shape;251;p13"/>
          <p:cNvGrpSpPr/>
          <p:nvPr/>
        </p:nvGrpSpPr>
        <p:grpSpPr>
          <a:xfrm>
            <a:off x="1197268" y="1947078"/>
            <a:ext cx="10156530" cy="4126090"/>
            <a:chOff x="0" y="103794"/>
            <a:chExt cx="10156530" cy="4126090"/>
          </a:xfrm>
        </p:grpSpPr>
        <p:sp>
          <p:nvSpPr>
            <p:cNvPr id="252" name="Google Shape;252;p13"/>
            <p:cNvSpPr/>
            <p:nvPr/>
          </p:nvSpPr>
          <p:spPr>
            <a:xfrm>
              <a:off x="0" y="103794"/>
              <a:ext cx="3173915" cy="1904349"/>
            </a:xfrm>
            <a:prstGeom prst="rect">
              <a:avLst/>
            </a:prstGeom>
            <a:solidFill>
              <a:srgbClr val="599BD5"/>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3"/>
            <p:cNvSpPr txBox="1"/>
            <p:nvPr/>
          </p:nvSpPr>
          <p:spPr>
            <a:xfrm>
              <a:off x="0" y="103794"/>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Banners</a:t>
              </a:r>
              <a:endParaRPr sz="3600">
                <a:solidFill>
                  <a:schemeClr val="lt1"/>
                </a:solidFill>
                <a:latin typeface="Avenir"/>
                <a:ea typeface="Avenir"/>
                <a:cs typeface="Avenir"/>
                <a:sym typeface="Avenir"/>
              </a:endParaRPr>
            </a:p>
          </p:txBody>
        </p:sp>
        <p:sp>
          <p:nvSpPr>
            <p:cNvPr id="254" name="Google Shape;254;p13"/>
            <p:cNvSpPr/>
            <p:nvPr/>
          </p:nvSpPr>
          <p:spPr>
            <a:xfrm>
              <a:off x="3491307" y="103794"/>
              <a:ext cx="3173915" cy="1904349"/>
            </a:xfrm>
            <a:prstGeom prst="rect">
              <a:avLst/>
            </a:prstGeom>
            <a:solidFill>
              <a:srgbClr val="53C1CE"/>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3"/>
            <p:cNvSpPr txBox="1"/>
            <p:nvPr/>
          </p:nvSpPr>
          <p:spPr>
            <a:xfrm>
              <a:off x="3491307" y="103794"/>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Sports</a:t>
              </a:r>
              <a:endParaRPr sz="3600">
                <a:solidFill>
                  <a:schemeClr val="lt1"/>
                </a:solidFill>
                <a:latin typeface="Avenir"/>
                <a:ea typeface="Avenir"/>
                <a:cs typeface="Avenir"/>
                <a:sym typeface="Avenir"/>
              </a:endParaRPr>
            </a:p>
          </p:txBody>
        </p:sp>
        <p:sp>
          <p:nvSpPr>
            <p:cNvPr id="256" name="Google Shape;256;p13"/>
            <p:cNvSpPr/>
            <p:nvPr/>
          </p:nvSpPr>
          <p:spPr>
            <a:xfrm>
              <a:off x="6982615" y="103794"/>
              <a:ext cx="3173915" cy="1904349"/>
            </a:xfrm>
            <a:prstGeom prst="rect">
              <a:avLst/>
            </a:prstGeom>
            <a:solidFill>
              <a:srgbClr val="4EC7A5"/>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3"/>
            <p:cNvSpPr txBox="1"/>
            <p:nvPr/>
          </p:nvSpPr>
          <p:spPr>
            <a:xfrm>
              <a:off x="6982615" y="103794"/>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Cause Related Marketing</a:t>
              </a:r>
              <a:endParaRPr sz="3600">
                <a:solidFill>
                  <a:schemeClr val="lt1"/>
                </a:solidFill>
                <a:latin typeface="Avenir"/>
                <a:ea typeface="Avenir"/>
                <a:cs typeface="Avenir"/>
                <a:sym typeface="Avenir"/>
              </a:endParaRPr>
            </a:p>
          </p:txBody>
        </p:sp>
        <p:sp>
          <p:nvSpPr>
            <p:cNvPr id="258" name="Google Shape;258;p13"/>
            <p:cNvSpPr/>
            <p:nvPr/>
          </p:nvSpPr>
          <p:spPr>
            <a:xfrm>
              <a:off x="0" y="2325535"/>
              <a:ext cx="3173915" cy="1904349"/>
            </a:xfrm>
            <a:prstGeom prst="rect">
              <a:avLst/>
            </a:prstGeom>
            <a:solidFill>
              <a:srgbClr val="49C07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3"/>
            <p:cNvSpPr txBox="1"/>
            <p:nvPr/>
          </p:nvSpPr>
          <p:spPr>
            <a:xfrm>
              <a:off x="0" y="2325535"/>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Sales Promotions</a:t>
              </a:r>
              <a:endParaRPr sz="3600">
                <a:solidFill>
                  <a:schemeClr val="lt1"/>
                </a:solidFill>
                <a:latin typeface="Avenir"/>
                <a:ea typeface="Avenir"/>
                <a:cs typeface="Avenir"/>
                <a:sym typeface="Avenir"/>
              </a:endParaRPr>
            </a:p>
          </p:txBody>
        </p:sp>
        <p:sp>
          <p:nvSpPr>
            <p:cNvPr id="260" name="Google Shape;260;p13"/>
            <p:cNvSpPr/>
            <p:nvPr/>
          </p:nvSpPr>
          <p:spPr>
            <a:xfrm>
              <a:off x="3491307" y="2325535"/>
              <a:ext cx="3173915" cy="1904349"/>
            </a:xfrm>
            <a:prstGeom prst="rect">
              <a:avLst/>
            </a:prstGeom>
            <a:solidFill>
              <a:srgbClr val="49B845"/>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3"/>
            <p:cNvSpPr txBox="1"/>
            <p:nvPr/>
          </p:nvSpPr>
          <p:spPr>
            <a:xfrm>
              <a:off x="3491307" y="2325535"/>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Online promotion</a:t>
              </a:r>
              <a:endParaRPr sz="3600">
                <a:solidFill>
                  <a:schemeClr val="lt1"/>
                </a:solidFill>
                <a:latin typeface="Avenir"/>
                <a:ea typeface="Avenir"/>
                <a:cs typeface="Avenir"/>
                <a:sym typeface="Avenir"/>
              </a:endParaRPr>
            </a:p>
          </p:txBody>
        </p:sp>
        <p:sp>
          <p:nvSpPr>
            <p:cNvPr id="262" name="Google Shape;262;p13"/>
            <p:cNvSpPr/>
            <p:nvPr/>
          </p:nvSpPr>
          <p:spPr>
            <a:xfrm>
              <a:off x="6982615" y="2325535"/>
              <a:ext cx="3173915" cy="1904349"/>
            </a:xfrm>
            <a:prstGeom prst="rect">
              <a:avLst/>
            </a:prstGeom>
            <a:solidFill>
              <a:srgbClr val="6FAB46"/>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3"/>
            <p:cNvSpPr txBox="1"/>
            <p:nvPr/>
          </p:nvSpPr>
          <p:spPr>
            <a:xfrm>
              <a:off x="6982615" y="2325535"/>
              <a:ext cx="3173915" cy="1904349"/>
            </a:xfrm>
            <a:prstGeom prst="rect">
              <a:avLst/>
            </a:prstGeom>
            <a:noFill/>
            <a:ln>
              <a:noFill/>
            </a:ln>
          </p:spPr>
          <p:txBody>
            <a:bodyPr spcFirstLastPara="1" wrap="square" lIns="137150" tIns="137150" rIns="137150" bIns="137150" anchor="ctr" anchorCtr="0">
              <a:noAutofit/>
            </a:bodyPr>
            <a:lstStyle/>
            <a:p>
              <a:pPr marL="0" marR="0" lvl="0" indent="0" algn="ctr" rtl="0">
                <a:lnSpc>
                  <a:spcPct val="90000"/>
                </a:lnSpc>
                <a:spcBef>
                  <a:spcPts val="0"/>
                </a:spcBef>
                <a:spcAft>
                  <a:spcPts val="0"/>
                </a:spcAft>
                <a:buClr>
                  <a:schemeClr val="lt1"/>
                </a:buClr>
                <a:buSzPts val="3600"/>
                <a:buFont typeface="Avenir"/>
                <a:buNone/>
              </a:pPr>
              <a:r>
                <a:rPr lang="en-GB" sz="3600">
                  <a:solidFill>
                    <a:schemeClr val="lt1"/>
                  </a:solidFill>
                  <a:latin typeface="Avenir"/>
                  <a:ea typeface="Avenir"/>
                  <a:cs typeface="Avenir"/>
                  <a:sym typeface="Avenir"/>
                </a:rPr>
                <a:t>Joint  venture</a:t>
              </a:r>
              <a:endParaRPr sz="3600">
                <a:solidFill>
                  <a:schemeClr val="lt1"/>
                </a:solidFill>
                <a:latin typeface="Avenir"/>
                <a:ea typeface="Avenir"/>
                <a:cs typeface="Avenir"/>
                <a:sym typeface="Avenir"/>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67"/>
        <p:cNvGrpSpPr/>
        <p:nvPr/>
      </p:nvGrpSpPr>
      <p:grpSpPr>
        <a:xfrm>
          <a:off x="0" y="0"/>
          <a:ext cx="0" cy="0"/>
          <a:chOff x="0" y="0"/>
          <a:chExt cx="0" cy="0"/>
        </a:xfrm>
      </p:grpSpPr>
      <p:sp>
        <p:nvSpPr>
          <p:cNvPr id="268" name="Google Shape;268;p14"/>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69" name="Google Shape;269;p14"/>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70" name="Google Shape;270;p14"/>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71" name="Google Shape;271;p14"/>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72" name="Google Shape;272;p14"/>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r>
              <a:rPr lang="en-GB">
                <a:latin typeface="Times New Roman"/>
                <a:ea typeface="Times New Roman"/>
                <a:cs typeface="Times New Roman"/>
                <a:sym typeface="Times New Roman"/>
              </a:rPr>
              <a:t>Conclusion</a:t>
            </a:r>
            <a:endParaRPr>
              <a:latin typeface="Times New Roman"/>
              <a:ea typeface="Times New Roman"/>
              <a:cs typeface="Times New Roman"/>
              <a:sym typeface="Times New Roman"/>
            </a:endParaRPr>
          </a:p>
        </p:txBody>
      </p:sp>
      <p:sp>
        <p:nvSpPr>
          <p:cNvPr id="273" name="Google Shape;273;p14"/>
          <p:cNvSpPr txBox="1">
            <a:spLocks noGrp="1"/>
          </p:cNvSpPr>
          <p:nvPr>
            <p:ph type="body" idx="1"/>
          </p:nvPr>
        </p:nvSpPr>
        <p:spPr>
          <a:xfrm>
            <a:off x="541925" y="2362200"/>
            <a:ext cx="11211900" cy="3936000"/>
          </a:xfrm>
          <a:prstGeom prst="rect">
            <a:avLst/>
          </a:prstGeom>
          <a:noFill/>
          <a:ln>
            <a:noFill/>
          </a:ln>
        </p:spPr>
        <p:txBody>
          <a:bodyPr spcFirstLastPara="1" wrap="square" lIns="91425" tIns="45700" rIns="91425" bIns="45700" anchor="ctr" anchorCtr="0">
            <a:normAutofit/>
          </a:bodyPr>
          <a:lstStyle/>
          <a:p>
            <a:pPr marL="228600" lvl="0" indent="0" algn="just" rtl="0">
              <a:lnSpc>
                <a:spcPct val="110000"/>
              </a:lnSpc>
              <a:spcBef>
                <a:spcPts val="0"/>
              </a:spcBef>
              <a:spcAft>
                <a:spcPts val="0"/>
              </a:spcAft>
              <a:buNone/>
            </a:pPr>
            <a:endParaRPr sz="1800">
              <a:solidFill>
                <a:schemeClr val="dk1"/>
              </a:solidFill>
              <a:latin typeface="Times New Roman"/>
              <a:ea typeface="Times New Roman"/>
              <a:cs typeface="Times New Roman"/>
              <a:sym typeface="Times New Roman"/>
            </a:endParaRPr>
          </a:p>
          <a:p>
            <a:pPr marL="228600" lvl="0" indent="-254000" algn="just" rtl="0">
              <a:lnSpc>
                <a:spcPct val="110000"/>
              </a:lnSpc>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Coca cola has clearly been using integrated communication which has proved to be effective for the company’s management and sales,equally. </a:t>
            </a:r>
            <a:endParaRPr sz="2200">
              <a:solidFill>
                <a:schemeClr val="dk1"/>
              </a:solidFill>
              <a:latin typeface="Times New Roman"/>
              <a:ea typeface="Times New Roman"/>
              <a:cs typeface="Times New Roman"/>
              <a:sym typeface="Times New Roman"/>
            </a:endParaRPr>
          </a:p>
          <a:p>
            <a:pPr marL="228600" lvl="0" indent="-254000" algn="just" rtl="0">
              <a:lnSpc>
                <a:spcPct val="110000"/>
              </a:lnSpc>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As the company majorly relies on media to conduct marketing communication strategy for the long term.</a:t>
            </a:r>
            <a:endParaRPr sz="2200">
              <a:solidFill>
                <a:schemeClr val="dk1"/>
              </a:solidFill>
              <a:latin typeface="Times New Roman"/>
              <a:ea typeface="Times New Roman"/>
              <a:cs typeface="Times New Roman"/>
              <a:sym typeface="Times New Roman"/>
            </a:endParaRPr>
          </a:p>
          <a:p>
            <a:pPr marL="228600" lvl="0" indent="-254000" algn="just" rtl="0">
              <a:lnSpc>
                <a:spcPct val="110000"/>
              </a:lnSpc>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For any organisation which has goals to build strong relationships and trust with their customers it is important to be accurate and ‘well-meaning’</a:t>
            </a:r>
            <a:r>
              <a:rPr lang="en-GB" sz="2200">
                <a:solidFill>
                  <a:schemeClr val="dk1"/>
                </a:solidFill>
                <a:highlight>
                  <a:srgbClr val="FFFFFF"/>
                </a:highlight>
                <a:latin typeface="Times New Roman"/>
                <a:ea typeface="Times New Roman"/>
                <a:cs typeface="Times New Roman"/>
                <a:sym typeface="Times New Roman"/>
              </a:rPr>
              <a:t>(Suay, 2020)</a:t>
            </a:r>
            <a:r>
              <a:rPr lang="en-GB" sz="2200">
                <a:solidFill>
                  <a:schemeClr val="dk1"/>
                </a:solidFill>
                <a:latin typeface="Times New Roman"/>
                <a:ea typeface="Times New Roman"/>
                <a:cs typeface="Times New Roman"/>
                <a:sym typeface="Times New Roman"/>
              </a:rPr>
              <a:t>.</a:t>
            </a:r>
            <a:endParaRPr sz="2200">
              <a:solidFill>
                <a:schemeClr val="dk1"/>
              </a:solidFill>
              <a:latin typeface="Times New Roman"/>
              <a:ea typeface="Times New Roman"/>
              <a:cs typeface="Times New Roman"/>
              <a:sym typeface="Times New Roman"/>
            </a:endParaRPr>
          </a:p>
          <a:p>
            <a:pPr marL="228600" lvl="0" indent="-254000" algn="just" rtl="0">
              <a:lnSpc>
                <a:spcPct val="110000"/>
              </a:lnSpc>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There needs to be a professional approach which are well informed along with guidelines, discipline and rules to be followed for achieving a common goal via effective communication </a:t>
            </a:r>
            <a:r>
              <a:rPr lang="en-GB" sz="2200">
                <a:solidFill>
                  <a:schemeClr val="dk1"/>
                </a:solidFill>
                <a:highlight>
                  <a:srgbClr val="FFFFFF"/>
                </a:highlight>
                <a:latin typeface="Times New Roman"/>
                <a:ea typeface="Times New Roman"/>
                <a:cs typeface="Times New Roman"/>
                <a:sym typeface="Times New Roman"/>
              </a:rPr>
              <a:t>(What Can We Learn from Coca-Cola’s Global Marketing Success? - Smartling, 2022)</a:t>
            </a:r>
            <a:r>
              <a:rPr lang="en-GB" sz="2200">
                <a:solidFill>
                  <a:schemeClr val="dk1"/>
                </a:solidFill>
                <a:latin typeface="Times New Roman"/>
                <a:ea typeface="Times New Roman"/>
                <a:cs typeface="Times New Roman"/>
                <a:sym typeface="Times New Roman"/>
              </a:rPr>
              <a:t>.</a:t>
            </a:r>
            <a:endParaRPr sz="2200">
              <a:solidFill>
                <a:schemeClr val="dk1"/>
              </a:solidFill>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g11da3f5e8d7_0_42"/>
          <p:cNvSpPr txBox="1">
            <a:spLocks noGrp="1"/>
          </p:cNvSpPr>
          <p:nvPr>
            <p:ph type="title"/>
          </p:nvPr>
        </p:nvSpPr>
        <p:spPr>
          <a:xfrm>
            <a:off x="838200" y="2851085"/>
            <a:ext cx="10515600" cy="13257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en-GB" sz="6400">
                <a:latin typeface="Times New Roman"/>
                <a:ea typeface="Times New Roman"/>
                <a:cs typeface="Times New Roman"/>
                <a:sym typeface="Times New Roman"/>
              </a:rPr>
              <a:t>THANK YOU!</a:t>
            </a:r>
            <a:endParaRPr sz="6600">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83"/>
        <p:cNvGrpSpPr/>
        <p:nvPr/>
      </p:nvGrpSpPr>
      <p:grpSpPr>
        <a:xfrm>
          <a:off x="0" y="0"/>
          <a:ext cx="0" cy="0"/>
          <a:chOff x="0" y="0"/>
          <a:chExt cx="0" cy="0"/>
        </a:xfrm>
      </p:grpSpPr>
      <p:sp>
        <p:nvSpPr>
          <p:cNvPr id="284" name="Google Shape;284;p15"/>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85" name="Google Shape;285;p15"/>
          <p:cNvSpPr/>
          <p:nvPr/>
        </p:nvSpPr>
        <p:spPr>
          <a:xfrm>
            <a:off x="3048" y="0"/>
            <a:ext cx="12188952" cy="6858000"/>
          </a:xfrm>
          <a:prstGeom prst="rect">
            <a:avLst/>
          </a:prstGeom>
          <a:solidFill>
            <a:schemeClr val="lt2">
              <a:alpha val="6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86" name="Google Shape;286;p15"/>
          <p:cNvSpPr/>
          <p:nvPr/>
        </p:nvSpPr>
        <p:spPr>
          <a:xfrm>
            <a:off x="0" y="0"/>
            <a:ext cx="12192000" cy="2225674"/>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87" name="Google Shape;287;p15"/>
          <p:cNvSpPr/>
          <p:nvPr/>
        </p:nvSpPr>
        <p:spPr>
          <a:xfrm>
            <a:off x="1524" y="0"/>
            <a:ext cx="12188952" cy="2225674"/>
          </a:xfrm>
          <a:prstGeom prst="rect">
            <a:avLst/>
          </a:prstGeom>
          <a:blipFill rotWithShape="1">
            <a:blip r:embed="rId3">
              <a:alphaModFix amt="24000"/>
            </a:blip>
            <a:tile tx="88900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88" name="Google Shape;288;p15"/>
          <p:cNvSpPr txBox="1">
            <a:spLocks noGrp="1"/>
          </p:cNvSpPr>
          <p:nvPr>
            <p:ph type="title"/>
          </p:nvPr>
        </p:nvSpPr>
        <p:spPr>
          <a:xfrm>
            <a:off x="1198182" y="381000"/>
            <a:ext cx="10003218" cy="160012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r>
              <a:rPr lang="en-GB"/>
              <a:t>References:</a:t>
            </a:r>
            <a:endParaRPr/>
          </a:p>
        </p:txBody>
      </p:sp>
      <p:sp>
        <p:nvSpPr>
          <p:cNvPr id="289" name="Google Shape;289;p15"/>
          <p:cNvSpPr txBox="1">
            <a:spLocks noGrp="1"/>
          </p:cNvSpPr>
          <p:nvPr>
            <p:ph type="body" idx="1"/>
          </p:nvPr>
        </p:nvSpPr>
        <p:spPr>
          <a:xfrm>
            <a:off x="1185756" y="2362200"/>
            <a:ext cx="8796444" cy="3935986"/>
          </a:xfrm>
          <a:prstGeom prst="rect">
            <a:avLst/>
          </a:prstGeom>
          <a:noFill/>
          <a:ln>
            <a:noFill/>
          </a:ln>
        </p:spPr>
        <p:txBody>
          <a:bodyPr spcFirstLastPara="1" wrap="square" lIns="91425" tIns="45700" rIns="91425" bIns="45700" anchor="ctr" anchorCtr="0">
            <a:normAutofit/>
          </a:bodyPr>
          <a:lstStyle/>
          <a:p>
            <a:pPr marL="228600" lvl="0" indent="-114300" algn="l" rtl="0">
              <a:lnSpc>
                <a:spcPct val="110000"/>
              </a:lnSpc>
              <a:spcBef>
                <a:spcPts val="0"/>
              </a:spcBef>
              <a:spcAft>
                <a:spcPts val="0"/>
              </a:spcAft>
              <a:buSzPts val="1800"/>
              <a:buNone/>
            </a:pPr>
            <a:endParaRPr sz="1800">
              <a:solidFill>
                <a:schemeClr val="dk1"/>
              </a:solidFill>
            </a:endParaRPr>
          </a:p>
          <a:p>
            <a:pPr marL="228600" lvl="0" indent="-114300" algn="l" rtl="0">
              <a:lnSpc>
                <a:spcPct val="110000"/>
              </a:lnSpc>
              <a:spcBef>
                <a:spcPts val="1000"/>
              </a:spcBef>
              <a:spcAft>
                <a:spcPts val="0"/>
              </a:spcAft>
              <a:buSzPts val="1800"/>
              <a:buNone/>
            </a:pPr>
            <a:endParaRPr sz="1800">
              <a:solidFill>
                <a:schemeClr val="dk1"/>
              </a:solidFill>
            </a:endParaRPr>
          </a:p>
        </p:txBody>
      </p:sp>
      <p:sp>
        <p:nvSpPr>
          <p:cNvPr id="290" name="Google Shape;290;p15"/>
          <p:cNvSpPr txBox="1"/>
          <p:nvPr/>
        </p:nvSpPr>
        <p:spPr>
          <a:xfrm>
            <a:off x="191425" y="2225675"/>
            <a:ext cx="11812200" cy="4740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200" b="1">
                <a:solidFill>
                  <a:schemeClr val="dk1"/>
                </a:solidFill>
                <a:highlight>
                  <a:srgbClr val="F3F3F3"/>
                </a:highlight>
                <a:latin typeface="Times New Roman"/>
                <a:ea typeface="Times New Roman"/>
                <a:cs typeface="Times New Roman"/>
                <a:sym typeface="Times New Roman"/>
              </a:rPr>
              <a:t>References</a:t>
            </a:r>
            <a:endParaRPr sz="2200" b="1">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endParaRPr sz="22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r>
              <a:rPr lang="en-GB" sz="2400">
                <a:solidFill>
                  <a:schemeClr val="dk1"/>
                </a:solidFill>
                <a:highlight>
                  <a:srgbClr val="F3F3F3"/>
                </a:highlight>
                <a:latin typeface="Times New Roman"/>
                <a:ea typeface="Times New Roman"/>
                <a:cs typeface="Times New Roman"/>
                <a:sym typeface="Times New Roman"/>
              </a:rPr>
              <a:t>Smartling.com. 2022. </a:t>
            </a:r>
            <a:r>
              <a:rPr lang="en-GB" sz="2400" i="1">
                <a:solidFill>
                  <a:schemeClr val="dk1"/>
                </a:solidFill>
                <a:highlight>
                  <a:srgbClr val="F3F3F3"/>
                </a:highlight>
                <a:latin typeface="Times New Roman"/>
                <a:ea typeface="Times New Roman"/>
                <a:cs typeface="Times New Roman"/>
                <a:sym typeface="Times New Roman"/>
              </a:rPr>
              <a:t>What Can We Learn from Coca-Cola’s Global Marketing Success? - Smartling</a:t>
            </a:r>
            <a:r>
              <a:rPr lang="en-GB" sz="2400">
                <a:solidFill>
                  <a:schemeClr val="dk1"/>
                </a:solidFill>
                <a:highlight>
                  <a:srgbClr val="F3F3F3"/>
                </a:highlight>
                <a:latin typeface="Times New Roman"/>
                <a:ea typeface="Times New Roman"/>
                <a:cs typeface="Times New Roman"/>
                <a:sym typeface="Times New Roman"/>
              </a:rPr>
              <a:t>. [online] Available at: &lt;https://www.smartling.com/resources/101/what-can-we-learn-from-coca-cola's-global-marketing-success/&gt; [Accessed 21 March 2022].</a:t>
            </a: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r>
              <a:rPr lang="en-GB" sz="2400">
                <a:solidFill>
                  <a:schemeClr val="dk1"/>
                </a:solidFill>
                <a:highlight>
                  <a:srgbClr val="F3F3F3"/>
                </a:highlight>
                <a:latin typeface="Times New Roman"/>
                <a:ea typeface="Times New Roman"/>
                <a:cs typeface="Times New Roman"/>
                <a:sym typeface="Times New Roman"/>
              </a:rPr>
              <a:t>Suay, F., 2020. Integrated marketing communications. The Coca-Cola Spain IMC model. </a:t>
            </a:r>
            <a:r>
              <a:rPr lang="en-GB" sz="2400" i="1">
                <a:solidFill>
                  <a:schemeClr val="dk1"/>
                </a:solidFill>
                <a:highlight>
                  <a:srgbClr val="F3F3F3"/>
                </a:highlight>
                <a:latin typeface="Times New Roman"/>
                <a:ea typeface="Times New Roman"/>
                <a:cs typeface="Times New Roman"/>
                <a:sym typeface="Times New Roman"/>
              </a:rPr>
              <a:t>Revista de Estudios Empresariales. Segunda Época</a:t>
            </a:r>
            <a:r>
              <a:rPr lang="en-GB" sz="2400">
                <a:solidFill>
                  <a:schemeClr val="dk1"/>
                </a:solidFill>
                <a:highlight>
                  <a:srgbClr val="F3F3F3"/>
                </a:highlight>
                <a:latin typeface="Times New Roman"/>
                <a:ea typeface="Times New Roman"/>
                <a:cs typeface="Times New Roman"/>
                <a:sym typeface="Times New Roman"/>
              </a:rPr>
              <a:t>, (2), pp.18-31</a:t>
            </a: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r>
              <a:rPr lang="en-GB" sz="2400">
                <a:solidFill>
                  <a:schemeClr val="dk1"/>
                </a:solidFill>
                <a:highlight>
                  <a:srgbClr val="F3F3F3"/>
                </a:highlight>
                <a:latin typeface="Times New Roman"/>
                <a:ea typeface="Times New Roman"/>
                <a:cs typeface="Times New Roman"/>
                <a:sym typeface="Times New Roman"/>
              </a:rPr>
              <a:t>FRIEDMAN, T., 1992. The World of the World of Coca-Cola. </a:t>
            </a:r>
            <a:r>
              <a:rPr lang="en-GB" sz="2400" i="1">
                <a:solidFill>
                  <a:schemeClr val="dk1"/>
                </a:solidFill>
                <a:highlight>
                  <a:srgbClr val="F3F3F3"/>
                </a:highlight>
                <a:latin typeface="Times New Roman"/>
                <a:ea typeface="Times New Roman"/>
                <a:cs typeface="Times New Roman"/>
                <a:sym typeface="Times New Roman"/>
              </a:rPr>
              <a:t>Communication Research</a:t>
            </a:r>
            <a:r>
              <a:rPr lang="en-GB" sz="2400">
                <a:solidFill>
                  <a:schemeClr val="dk1"/>
                </a:solidFill>
                <a:highlight>
                  <a:srgbClr val="F3F3F3"/>
                </a:highlight>
                <a:latin typeface="Times New Roman"/>
                <a:ea typeface="Times New Roman"/>
                <a:cs typeface="Times New Roman"/>
                <a:sym typeface="Times New Roman"/>
              </a:rPr>
              <a:t>, 19(5), pp.642-662.</a:t>
            </a:r>
            <a:endParaRPr sz="2400">
              <a:solidFill>
                <a:schemeClr val="dk1"/>
              </a:solidFill>
              <a:highlight>
                <a:srgbClr val="F3F3F3"/>
              </a:highlight>
              <a:latin typeface="Times New Roman"/>
              <a:ea typeface="Times New Roman"/>
              <a:cs typeface="Times New Roman"/>
              <a:sym typeface="Times New Roman"/>
            </a:endParaRPr>
          </a:p>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94"/>
        <p:cNvGrpSpPr/>
        <p:nvPr/>
      </p:nvGrpSpPr>
      <p:grpSpPr>
        <a:xfrm>
          <a:off x="0" y="0"/>
          <a:ext cx="0" cy="0"/>
          <a:chOff x="0" y="0"/>
          <a:chExt cx="0" cy="0"/>
        </a:xfrm>
      </p:grpSpPr>
      <p:sp>
        <p:nvSpPr>
          <p:cNvPr id="295" name="Google Shape;295;g11da3f5e8d7_0_3"/>
          <p:cNvSpPr/>
          <p:nvPr/>
        </p:nvSpPr>
        <p:spPr>
          <a:xfrm>
            <a:off x="0" y="0"/>
            <a:ext cx="12189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96" name="Google Shape;296;g11da3f5e8d7_0_3"/>
          <p:cNvSpPr/>
          <p:nvPr/>
        </p:nvSpPr>
        <p:spPr>
          <a:xfrm>
            <a:off x="3048" y="0"/>
            <a:ext cx="12189000" cy="6858000"/>
          </a:xfrm>
          <a:prstGeom prst="rect">
            <a:avLst/>
          </a:prstGeom>
          <a:solidFill>
            <a:schemeClr val="lt2">
              <a:alpha val="698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97" name="Google Shape;297;g11da3f5e8d7_0_3"/>
          <p:cNvSpPr/>
          <p:nvPr/>
        </p:nvSpPr>
        <p:spPr>
          <a:xfrm>
            <a:off x="0" y="0"/>
            <a:ext cx="12192000" cy="22257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98" name="Google Shape;298;g11da3f5e8d7_0_3"/>
          <p:cNvSpPr/>
          <p:nvPr/>
        </p:nvSpPr>
        <p:spPr>
          <a:xfrm>
            <a:off x="1524" y="0"/>
            <a:ext cx="12189000" cy="2225700"/>
          </a:xfrm>
          <a:prstGeom prst="rect">
            <a:avLst/>
          </a:prstGeom>
          <a:blipFill rotWithShape="1">
            <a:blip r:embed="rId3">
              <a:alphaModFix amt="24000"/>
            </a:blip>
            <a:tile tx="889000" ty="0" sx="99997" sy="99997"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299" name="Google Shape;299;g11da3f5e8d7_0_3"/>
          <p:cNvSpPr txBox="1">
            <a:spLocks noGrp="1"/>
          </p:cNvSpPr>
          <p:nvPr>
            <p:ph type="title"/>
          </p:nvPr>
        </p:nvSpPr>
        <p:spPr>
          <a:xfrm>
            <a:off x="1198182" y="381000"/>
            <a:ext cx="10003200" cy="16002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r>
              <a:rPr lang="en-GB"/>
              <a:t>References:</a:t>
            </a:r>
            <a:endParaRPr/>
          </a:p>
        </p:txBody>
      </p:sp>
      <p:sp>
        <p:nvSpPr>
          <p:cNvPr id="300" name="Google Shape;300;g11da3f5e8d7_0_3"/>
          <p:cNvSpPr txBox="1">
            <a:spLocks noGrp="1"/>
          </p:cNvSpPr>
          <p:nvPr>
            <p:ph type="body" idx="1"/>
          </p:nvPr>
        </p:nvSpPr>
        <p:spPr>
          <a:xfrm>
            <a:off x="1185756" y="2362200"/>
            <a:ext cx="8796300" cy="3936000"/>
          </a:xfrm>
          <a:prstGeom prst="rect">
            <a:avLst/>
          </a:prstGeom>
          <a:noFill/>
          <a:ln>
            <a:noFill/>
          </a:ln>
        </p:spPr>
        <p:txBody>
          <a:bodyPr spcFirstLastPara="1" wrap="square" lIns="91425" tIns="45700" rIns="91425" bIns="45700" anchor="ctr" anchorCtr="0">
            <a:normAutofit/>
          </a:bodyPr>
          <a:lstStyle/>
          <a:p>
            <a:pPr marL="228600" lvl="0" indent="-114300" algn="l" rtl="0">
              <a:lnSpc>
                <a:spcPct val="110000"/>
              </a:lnSpc>
              <a:spcBef>
                <a:spcPts val="0"/>
              </a:spcBef>
              <a:spcAft>
                <a:spcPts val="0"/>
              </a:spcAft>
              <a:buSzPts val="1800"/>
              <a:buNone/>
            </a:pPr>
            <a:endParaRPr sz="1800">
              <a:solidFill>
                <a:schemeClr val="dk1"/>
              </a:solidFill>
            </a:endParaRPr>
          </a:p>
          <a:p>
            <a:pPr marL="228600" lvl="0" indent="-114300" algn="l" rtl="0">
              <a:lnSpc>
                <a:spcPct val="110000"/>
              </a:lnSpc>
              <a:spcBef>
                <a:spcPts val="1000"/>
              </a:spcBef>
              <a:spcAft>
                <a:spcPts val="0"/>
              </a:spcAft>
              <a:buSzPts val="1800"/>
              <a:buNone/>
            </a:pPr>
            <a:endParaRPr sz="1800">
              <a:solidFill>
                <a:schemeClr val="dk1"/>
              </a:solidFill>
            </a:endParaRPr>
          </a:p>
        </p:txBody>
      </p:sp>
      <p:sp>
        <p:nvSpPr>
          <p:cNvPr id="301" name="Google Shape;301;g11da3f5e8d7_0_3"/>
          <p:cNvSpPr txBox="1"/>
          <p:nvPr/>
        </p:nvSpPr>
        <p:spPr>
          <a:xfrm>
            <a:off x="280300" y="2362200"/>
            <a:ext cx="11697900" cy="4767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b="1">
                <a:solidFill>
                  <a:schemeClr val="dk1"/>
                </a:solidFill>
                <a:latin typeface="Times New Roman"/>
                <a:ea typeface="Times New Roman"/>
                <a:cs typeface="Times New Roman"/>
                <a:sym typeface="Times New Roman"/>
              </a:rPr>
              <a:t>References</a:t>
            </a:r>
            <a:endParaRPr sz="2400" b="1">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endParaRPr sz="2400" b="1">
              <a:solidFill>
                <a:schemeClr val="dk1"/>
              </a:solidFill>
              <a:latin typeface="Times New Roman"/>
              <a:ea typeface="Times New Roman"/>
              <a:cs typeface="Times New Roman"/>
              <a:sym typeface="Times New Roman"/>
            </a:endParaRPr>
          </a:p>
          <a:p>
            <a:pPr marL="292100" lvl="0" indent="-279400" algn="l" rtl="0">
              <a:lnSpc>
                <a:spcPct val="115000"/>
              </a:lnSpc>
              <a:spcBef>
                <a:spcPts val="0"/>
              </a:spcBef>
              <a:spcAft>
                <a:spcPts val="0"/>
              </a:spcAft>
              <a:buClr>
                <a:schemeClr val="dk1"/>
              </a:buClr>
              <a:buSzPts val="1100"/>
              <a:buFont typeface="Arial"/>
              <a:buNone/>
            </a:pPr>
            <a:r>
              <a:rPr lang="en-GB" sz="2400">
                <a:solidFill>
                  <a:schemeClr val="dk1"/>
                </a:solidFill>
                <a:latin typeface="Times New Roman"/>
                <a:ea typeface="Times New Roman"/>
                <a:cs typeface="Times New Roman"/>
                <a:sym typeface="Times New Roman"/>
              </a:rPr>
              <a:t>Abdin, J., 2008. The Barriers of Communication &amp; Guidance of Effective Communication. </a:t>
            </a:r>
            <a:r>
              <a:rPr lang="en-GB" sz="2400" i="1">
                <a:solidFill>
                  <a:schemeClr val="dk1"/>
                </a:solidFill>
                <a:latin typeface="Times New Roman"/>
                <a:ea typeface="Times New Roman"/>
                <a:cs typeface="Times New Roman"/>
                <a:sym typeface="Times New Roman"/>
              </a:rPr>
              <a:t>SSRN Electronic Journal</a:t>
            </a:r>
            <a:r>
              <a:rPr lang="en-GB" sz="2400">
                <a:solidFill>
                  <a:schemeClr val="dk1"/>
                </a:solidFill>
                <a:latin typeface="Times New Roman"/>
                <a:ea typeface="Times New Roman"/>
                <a:cs typeface="Times New Roman"/>
                <a:sym typeface="Times New Roman"/>
              </a:rPr>
              <a:t>,.</a:t>
            </a:r>
            <a:endParaRPr sz="2400">
              <a:solidFill>
                <a:schemeClr val="dk1"/>
              </a:solidFill>
              <a:latin typeface="Times New Roman"/>
              <a:ea typeface="Times New Roman"/>
              <a:cs typeface="Times New Roman"/>
              <a:sym typeface="Times New Roman"/>
            </a:endParaRPr>
          </a:p>
          <a:p>
            <a:pPr marL="292100" lvl="0" indent="-279400" algn="l" rtl="0">
              <a:lnSpc>
                <a:spcPct val="115000"/>
              </a:lnSpc>
              <a:spcBef>
                <a:spcPts val="900"/>
              </a:spcBef>
              <a:spcAft>
                <a:spcPts val="0"/>
              </a:spcAft>
              <a:buClr>
                <a:schemeClr val="dk1"/>
              </a:buClr>
              <a:buSzPts val="1100"/>
              <a:buFont typeface="Arial"/>
              <a:buNone/>
            </a:pPr>
            <a:r>
              <a:rPr lang="en-GB" sz="2400">
                <a:solidFill>
                  <a:schemeClr val="dk1"/>
                </a:solidFill>
                <a:latin typeface="Times New Roman"/>
                <a:ea typeface="Times New Roman"/>
                <a:cs typeface="Times New Roman"/>
                <a:sym typeface="Times New Roman"/>
              </a:rPr>
              <a:t>Oakley, D., Yu, M., Lu, H., Shang, S., McIntosh, E., Pang, D. and Van Doren, E., 2004. Communication channels to help build an international community of education and practice. </a:t>
            </a:r>
            <a:r>
              <a:rPr lang="en-GB" sz="2400" i="1">
                <a:solidFill>
                  <a:schemeClr val="dk1"/>
                </a:solidFill>
                <a:latin typeface="Times New Roman"/>
                <a:ea typeface="Times New Roman"/>
                <a:cs typeface="Times New Roman"/>
                <a:sym typeface="Times New Roman"/>
              </a:rPr>
              <a:t>Journal of Professional Nursing</a:t>
            </a:r>
            <a:r>
              <a:rPr lang="en-GB" sz="2400">
                <a:solidFill>
                  <a:schemeClr val="dk1"/>
                </a:solidFill>
                <a:latin typeface="Times New Roman"/>
                <a:ea typeface="Times New Roman"/>
                <a:cs typeface="Times New Roman"/>
                <a:sym typeface="Times New Roman"/>
              </a:rPr>
              <a:t>, 20(6), pp.381-389.</a:t>
            </a:r>
            <a:endParaRPr sz="2400">
              <a:solidFill>
                <a:schemeClr val="dk1"/>
              </a:solidFill>
              <a:latin typeface="Times New Roman"/>
              <a:ea typeface="Times New Roman"/>
              <a:cs typeface="Times New Roman"/>
              <a:sym typeface="Times New Roman"/>
            </a:endParaRPr>
          </a:p>
          <a:p>
            <a:pPr marL="292100" lvl="0" indent="-279400" algn="l" rtl="0">
              <a:lnSpc>
                <a:spcPct val="115000"/>
              </a:lnSpc>
              <a:spcBef>
                <a:spcPts val="900"/>
              </a:spcBef>
              <a:spcAft>
                <a:spcPts val="0"/>
              </a:spcAft>
              <a:buClr>
                <a:schemeClr val="dk1"/>
              </a:buClr>
              <a:buSzPts val="1100"/>
              <a:buFont typeface="Arial"/>
              <a:buNone/>
            </a:pPr>
            <a:r>
              <a:rPr lang="en-GB" sz="2400">
                <a:solidFill>
                  <a:schemeClr val="dk1"/>
                </a:solidFill>
                <a:latin typeface="Times New Roman"/>
                <a:ea typeface="Times New Roman"/>
                <a:cs typeface="Times New Roman"/>
                <a:sym typeface="Times New Roman"/>
              </a:rPr>
              <a:t>Rubin, J., Moriarty, B. and Mehlsak, A., 2017. Sustainability at the Coca-Cola Company in a New Era of Brand Building. </a:t>
            </a:r>
            <a:r>
              <a:rPr lang="en-GB" sz="2400" i="1">
                <a:solidFill>
                  <a:schemeClr val="dk1"/>
                </a:solidFill>
                <a:latin typeface="Times New Roman"/>
                <a:ea typeface="Times New Roman"/>
                <a:cs typeface="Times New Roman"/>
                <a:sym typeface="Times New Roman"/>
              </a:rPr>
              <a:t>SSRN Electronic Journal</a:t>
            </a:r>
            <a:r>
              <a:rPr lang="en-GB" sz="2400">
                <a:solidFill>
                  <a:schemeClr val="dk1"/>
                </a:solidFill>
                <a:latin typeface="Times New Roman"/>
                <a:ea typeface="Times New Roman"/>
                <a:cs typeface="Times New Roman"/>
                <a:sym typeface="Times New Roman"/>
              </a:rPr>
              <a:t>,.</a:t>
            </a:r>
            <a:endParaRPr sz="2400">
              <a:solidFill>
                <a:schemeClr val="dk1"/>
              </a:solidFill>
              <a:latin typeface="Times New Roman"/>
              <a:ea typeface="Times New Roman"/>
              <a:cs typeface="Times New Roman"/>
              <a:sym typeface="Times New Roman"/>
            </a:endParaRPr>
          </a:p>
          <a:p>
            <a:pPr marL="0" marR="0" lvl="0" indent="0" algn="l" rtl="0">
              <a:spcBef>
                <a:spcPts val="900"/>
              </a:spcBef>
              <a:spcAft>
                <a:spcPts val="0"/>
              </a:spcAft>
              <a:buNone/>
            </a:pPr>
            <a:endParaRPr sz="2200">
              <a:solidFill>
                <a:schemeClr val="dk1"/>
              </a:solidFill>
              <a:highlight>
                <a:schemeClr val="lt1"/>
              </a:highlight>
              <a:latin typeface="Times New Roman"/>
              <a:ea typeface="Times New Roman"/>
              <a:cs typeface="Times New Roman"/>
              <a:sym typeface="Times New Roman"/>
            </a:endParaRPr>
          </a:p>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05"/>
        <p:cNvGrpSpPr/>
        <p:nvPr/>
      </p:nvGrpSpPr>
      <p:grpSpPr>
        <a:xfrm>
          <a:off x="0" y="0"/>
          <a:ext cx="0" cy="0"/>
          <a:chOff x="0" y="0"/>
          <a:chExt cx="0" cy="0"/>
        </a:xfrm>
      </p:grpSpPr>
      <p:sp>
        <p:nvSpPr>
          <p:cNvPr id="306" name="Google Shape;306;g11da3f5e8d7_0_22"/>
          <p:cNvSpPr/>
          <p:nvPr/>
        </p:nvSpPr>
        <p:spPr>
          <a:xfrm>
            <a:off x="0" y="0"/>
            <a:ext cx="12189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307" name="Google Shape;307;g11da3f5e8d7_0_22"/>
          <p:cNvSpPr/>
          <p:nvPr/>
        </p:nvSpPr>
        <p:spPr>
          <a:xfrm>
            <a:off x="3048" y="0"/>
            <a:ext cx="12189000" cy="6858000"/>
          </a:xfrm>
          <a:prstGeom prst="rect">
            <a:avLst/>
          </a:prstGeom>
          <a:solidFill>
            <a:schemeClr val="lt2">
              <a:alpha val="698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308" name="Google Shape;308;g11da3f5e8d7_0_22"/>
          <p:cNvSpPr/>
          <p:nvPr/>
        </p:nvSpPr>
        <p:spPr>
          <a:xfrm>
            <a:off x="0" y="0"/>
            <a:ext cx="12192000" cy="2225700"/>
          </a:xfrm>
          <a:prstGeom prst="rect">
            <a:avLst/>
          </a:prstGeom>
          <a:solidFill>
            <a:srgbClr val="2D38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309" name="Google Shape;309;g11da3f5e8d7_0_22"/>
          <p:cNvSpPr/>
          <p:nvPr/>
        </p:nvSpPr>
        <p:spPr>
          <a:xfrm>
            <a:off x="1524" y="0"/>
            <a:ext cx="12189000" cy="2225700"/>
          </a:xfrm>
          <a:prstGeom prst="rect">
            <a:avLst/>
          </a:prstGeom>
          <a:blipFill rotWithShape="1">
            <a:blip r:embed="rId3">
              <a:alphaModFix amt="24000"/>
            </a:blip>
            <a:tile tx="889000" ty="0" sx="99997" sy="99997"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venir"/>
              <a:ea typeface="Avenir"/>
              <a:cs typeface="Avenir"/>
              <a:sym typeface="Avenir"/>
            </a:endParaRPr>
          </a:p>
        </p:txBody>
      </p:sp>
      <p:sp>
        <p:nvSpPr>
          <p:cNvPr id="310" name="Google Shape;310;g11da3f5e8d7_0_22"/>
          <p:cNvSpPr txBox="1">
            <a:spLocks noGrp="1"/>
          </p:cNvSpPr>
          <p:nvPr>
            <p:ph type="title"/>
          </p:nvPr>
        </p:nvSpPr>
        <p:spPr>
          <a:xfrm>
            <a:off x="1198182" y="381000"/>
            <a:ext cx="10003200" cy="16002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r>
              <a:rPr lang="en-GB"/>
              <a:t>References:</a:t>
            </a:r>
            <a:endParaRPr/>
          </a:p>
        </p:txBody>
      </p:sp>
      <p:sp>
        <p:nvSpPr>
          <p:cNvPr id="311" name="Google Shape;311;g11da3f5e8d7_0_22"/>
          <p:cNvSpPr txBox="1">
            <a:spLocks noGrp="1"/>
          </p:cNvSpPr>
          <p:nvPr>
            <p:ph type="body" idx="1"/>
          </p:nvPr>
        </p:nvSpPr>
        <p:spPr>
          <a:xfrm>
            <a:off x="1185756" y="2362200"/>
            <a:ext cx="8796300" cy="3936000"/>
          </a:xfrm>
          <a:prstGeom prst="rect">
            <a:avLst/>
          </a:prstGeom>
          <a:noFill/>
          <a:ln>
            <a:noFill/>
          </a:ln>
        </p:spPr>
        <p:txBody>
          <a:bodyPr spcFirstLastPara="1" wrap="square" lIns="91425" tIns="45700" rIns="91425" bIns="45700" anchor="ctr" anchorCtr="0">
            <a:normAutofit/>
          </a:bodyPr>
          <a:lstStyle/>
          <a:p>
            <a:pPr marL="228600" lvl="0" indent="-114300" algn="l" rtl="0">
              <a:lnSpc>
                <a:spcPct val="110000"/>
              </a:lnSpc>
              <a:spcBef>
                <a:spcPts val="0"/>
              </a:spcBef>
              <a:spcAft>
                <a:spcPts val="0"/>
              </a:spcAft>
              <a:buSzPts val="1800"/>
              <a:buNone/>
            </a:pPr>
            <a:endParaRPr sz="1800">
              <a:solidFill>
                <a:schemeClr val="dk1"/>
              </a:solidFill>
            </a:endParaRPr>
          </a:p>
          <a:p>
            <a:pPr marL="228600" lvl="0" indent="-114300" algn="l" rtl="0">
              <a:lnSpc>
                <a:spcPct val="110000"/>
              </a:lnSpc>
              <a:spcBef>
                <a:spcPts val="1000"/>
              </a:spcBef>
              <a:spcAft>
                <a:spcPts val="0"/>
              </a:spcAft>
              <a:buSzPts val="1800"/>
              <a:buNone/>
            </a:pPr>
            <a:endParaRPr sz="1800">
              <a:solidFill>
                <a:schemeClr val="dk1"/>
              </a:solidFill>
            </a:endParaRPr>
          </a:p>
        </p:txBody>
      </p:sp>
      <p:sp>
        <p:nvSpPr>
          <p:cNvPr id="312" name="Google Shape;312;g11da3f5e8d7_0_22"/>
          <p:cNvSpPr txBox="1"/>
          <p:nvPr/>
        </p:nvSpPr>
        <p:spPr>
          <a:xfrm>
            <a:off x="280300" y="2362200"/>
            <a:ext cx="11697900" cy="4652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b="1">
                <a:solidFill>
                  <a:schemeClr val="dk1"/>
                </a:solidFill>
                <a:latin typeface="Times New Roman"/>
                <a:ea typeface="Times New Roman"/>
                <a:cs typeface="Times New Roman"/>
                <a:sym typeface="Times New Roman"/>
              </a:rPr>
              <a:t>References</a:t>
            </a:r>
            <a:endParaRPr sz="2400" b="1">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0"/>
              </a:spcAft>
              <a:buSzPts val="1100"/>
              <a:buNone/>
            </a:pPr>
            <a:endParaRPr sz="1700">
              <a:solidFill>
                <a:schemeClr val="dk1"/>
              </a:solidFill>
            </a:endParaRPr>
          </a:p>
          <a:p>
            <a:pPr marL="292100" lvl="0" indent="-279400" algn="just" rtl="0">
              <a:lnSpc>
                <a:spcPct val="115000"/>
              </a:lnSpc>
              <a:spcBef>
                <a:spcPts val="400"/>
              </a:spcBef>
              <a:spcAft>
                <a:spcPts val="0"/>
              </a:spcAft>
              <a:buSzPts val="1100"/>
              <a:buNone/>
            </a:pPr>
            <a:r>
              <a:rPr lang="en-GB" sz="2200">
                <a:solidFill>
                  <a:schemeClr val="dk1"/>
                </a:solidFill>
                <a:latin typeface="Times New Roman"/>
                <a:ea typeface="Times New Roman"/>
                <a:cs typeface="Times New Roman"/>
                <a:sym typeface="Times New Roman"/>
              </a:rPr>
              <a:t>Genchev, E. and Todorova, G., 2017. Sales Promotion Activities Effective Tool of Marketing Communication Mix. </a:t>
            </a:r>
            <a:r>
              <a:rPr lang="en-GB" sz="2200" i="1">
                <a:solidFill>
                  <a:schemeClr val="dk1"/>
                </a:solidFill>
                <a:latin typeface="Times New Roman"/>
                <a:ea typeface="Times New Roman"/>
                <a:cs typeface="Times New Roman"/>
                <a:sym typeface="Times New Roman"/>
              </a:rPr>
              <a:t>SSRN Electronic Journal</a:t>
            </a:r>
            <a:r>
              <a:rPr lang="en-GB" sz="2200">
                <a:solidFill>
                  <a:schemeClr val="dk1"/>
                </a:solidFill>
                <a:latin typeface="Times New Roman"/>
                <a:ea typeface="Times New Roman"/>
                <a:cs typeface="Times New Roman"/>
                <a:sym typeface="Times New Roman"/>
              </a:rPr>
              <a:t>,.</a:t>
            </a:r>
            <a:endParaRPr sz="2200">
              <a:solidFill>
                <a:schemeClr val="dk1"/>
              </a:solidFill>
              <a:latin typeface="Times New Roman"/>
              <a:ea typeface="Times New Roman"/>
              <a:cs typeface="Times New Roman"/>
              <a:sym typeface="Times New Roman"/>
            </a:endParaRPr>
          </a:p>
          <a:p>
            <a:pPr marL="292100" lvl="0" indent="-279400" algn="just" rtl="0">
              <a:lnSpc>
                <a:spcPct val="115000"/>
              </a:lnSpc>
              <a:spcBef>
                <a:spcPts val="900"/>
              </a:spcBef>
              <a:spcAft>
                <a:spcPts val="0"/>
              </a:spcAft>
              <a:buSzPts val="1100"/>
              <a:buNone/>
            </a:pPr>
            <a:r>
              <a:rPr lang="en-GB" sz="2200">
                <a:solidFill>
                  <a:schemeClr val="dk1"/>
                </a:solidFill>
                <a:latin typeface="Times New Roman"/>
                <a:ea typeface="Times New Roman"/>
                <a:cs typeface="Times New Roman"/>
                <a:sym typeface="Times New Roman"/>
              </a:rPr>
              <a:t>Liu, D. and Yang, C., 2016. Media Niche of Electronic Communication Channels in Friendship: A Meta-Analysis. </a:t>
            </a:r>
            <a:r>
              <a:rPr lang="en-GB" sz="2200" i="1">
                <a:solidFill>
                  <a:schemeClr val="dk1"/>
                </a:solidFill>
                <a:latin typeface="Times New Roman"/>
                <a:ea typeface="Times New Roman"/>
                <a:cs typeface="Times New Roman"/>
                <a:sym typeface="Times New Roman"/>
              </a:rPr>
              <a:t>Journal of Computer-Mediated Communication</a:t>
            </a:r>
            <a:r>
              <a:rPr lang="en-GB" sz="2200">
                <a:solidFill>
                  <a:schemeClr val="dk1"/>
                </a:solidFill>
                <a:latin typeface="Times New Roman"/>
                <a:ea typeface="Times New Roman"/>
                <a:cs typeface="Times New Roman"/>
                <a:sym typeface="Times New Roman"/>
              </a:rPr>
              <a:t>, 21(6), pp.451-466.</a:t>
            </a:r>
            <a:endParaRPr sz="2200">
              <a:solidFill>
                <a:schemeClr val="dk1"/>
              </a:solidFill>
              <a:latin typeface="Times New Roman"/>
              <a:ea typeface="Times New Roman"/>
              <a:cs typeface="Times New Roman"/>
              <a:sym typeface="Times New Roman"/>
            </a:endParaRPr>
          </a:p>
          <a:p>
            <a:pPr marL="292100" lvl="0" indent="-279400" algn="just" rtl="0">
              <a:lnSpc>
                <a:spcPct val="115000"/>
              </a:lnSpc>
              <a:spcBef>
                <a:spcPts val="900"/>
              </a:spcBef>
              <a:spcAft>
                <a:spcPts val="0"/>
              </a:spcAft>
              <a:buSzPts val="1100"/>
              <a:buNone/>
            </a:pPr>
            <a:r>
              <a:rPr lang="en-GB" sz="2200">
                <a:solidFill>
                  <a:schemeClr val="dk1"/>
                </a:solidFill>
                <a:latin typeface="Times New Roman"/>
                <a:ea typeface="Times New Roman"/>
                <a:cs typeface="Times New Roman"/>
                <a:sym typeface="Times New Roman"/>
              </a:rPr>
              <a:t>Men, L., 2014. Strategic Internal Communication. </a:t>
            </a:r>
            <a:r>
              <a:rPr lang="en-GB" sz="2200" i="1">
                <a:solidFill>
                  <a:schemeClr val="dk1"/>
                </a:solidFill>
                <a:latin typeface="Times New Roman"/>
                <a:ea typeface="Times New Roman"/>
                <a:cs typeface="Times New Roman"/>
                <a:sym typeface="Times New Roman"/>
              </a:rPr>
              <a:t>Management Communication Quarterly</a:t>
            </a:r>
            <a:r>
              <a:rPr lang="en-GB" sz="2200">
                <a:solidFill>
                  <a:schemeClr val="dk1"/>
                </a:solidFill>
                <a:latin typeface="Times New Roman"/>
                <a:ea typeface="Times New Roman"/>
                <a:cs typeface="Times New Roman"/>
                <a:sym typeface="Times New Roman"/>
              </a:rPr>
              <a:t>, 28(2), pp.264-284.</a:t>
            </a:r>
            <a:endParaRPr sz="2200">
              <a:solidFill>
                <a:schemeClr val="dk1"/>
              </a:solidFill>
              <a:latin typeface="Times New Roman"/>
              <a:ea typeface="Times New Roman"/>
              <a:cs typeface="Times New Roman"/>
              <a:sym typeface="Times New Roman"/>
            </a:endParaRPr>
          </a:p>
          <a:p>
            <a:pPr marL="292100" lvl="0" indent="-279400" algn="l" rtl="0">
              <a:lnSpc>
                <a:spcPct val="115000"/>
              </a:lnSpc>
              <a:spcBef>
                <a:spcPts val="900"/>
              </a:spcBef>
              <a:spcAft>
                <a:spcPts val="0"/>
              </a:spcAft>
              <a:buSzPts val="1100"/>
              <a:buNone/>
            </a:pPr>
            <a:endParaRPr sz="2400">
              <a:solidFill>
                <a:schemeClr val="dk1"/>
              </a:solidFill>
              <a:latin typeface="Times New Roman"/>
              <a:ea typeface="Times New Roman"/>
              <a:cs typeface="Times New Roman"/>
              <a:sym typeface="Times New Roman"/>
            </a:endParaRPr>
          </a:p>
          <a:p>
            <a:pPr marL="0" marR="0" lvl="0" indent="0" algn="l" rtl="0">
              <a:spcBef>
                <a:spcPts val="900"/>
              </a:spcBef>
              <a:spcAft>
                <a:spcPts val="0"/>
              </a:spcAft>
              <a:buNone/>
            </a:pPr>
            <a:endParaRPr sz="2200">
              <a:solidFill>
                <a:schemeClr val="dk1"/>
              </a:solidFill>
              <a:highlight>
                <a:schemeClr val="lt1"/>
              </a:highlight>
              <a:latin typeface="Times New Roman"/>
              <a:ea typeface="Times New Roman"/>
              <a:cs typeface="Times New Roman"/>
              <a:sym typeface="Times New Roman"/>
            </a:endParaRPr>
          </a:p>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Google Shape;317;p17"/>
          <p:cNvSpPr txBox="1">
            <a:spLocks noGrp="1"/>
          </p:cNvSpPr>
          <p:nvPr>
            <p:ph type="title"/>
          </p:nvPr>
        </p:nvSpPr>
        <p:spPr>
          <a:xfrm>
            <a:off x="838200" y="36576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4400"/>
              <a:buFont typeface="Avenir"/>
              <a:buNone/>
            </a:pPr>
            <a:endParaRPr/>
          </a:p>
        </p:txBody>
      </p:sp>
      <p:graphicFrame>
        <p:nvGraphicFramePr>
          <p:cNvPr id="318" name="Google Shape;318;p17"/>
          <p:cNvGraphicFramePr/>
          <p:nvPr>
            <p:extLst>
              <p:ext uri="{D42A27DB-BD31-4B8C-83A1-F6EECF244321}">
                <p14:modId xmlns:p14="http://schemas.microsoft.com/office/powerpoint/2010/main" val="72273815"/>
              </p:ext>
            </p:extLst>
          </p:nvPr>
        </p:nvGraphicFramePr>
        <p:xfrm>
          <a:off x="838200" y="425450"/>
          <a:ext cx="10515600" cy="6052185"/>
        </p:xfrm>
        <a:graphic>
          <a:graphicData uri="http://schemas.openxmlformats.org/drawingml/2006/table">
            <a:tbl>
              <a:tblPr firstRow="1" bandRow="1">
                <a:noFill/>
                <a:tableStyleId>{12C183F4-E283-4061-B7E4-B70CD3E29695}</a:tableStyleId>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885825">
                <a:tc>
                  <a:txBody>
                    <a:bodyPr/>
                    <a:lstStyle/>
                    <a:p>
                      <a:pPr marL="0" marR="0" lvl="0" indent="0" algn="ctr" rtl="0">
                        <a:spcBef>
                          <a:spcPts val="0"/>
                        </a:spcBef>
                        <a:spcAft>
                          <a:spcPts val="0"/>
                        </a:spcAft>
                        <a:buNone/>
                      </a:pPr>
                      <a:r>
                        <a:rPr lang="en-GB" sz="2400" u="none" strike="noStrike" cap="none"/>
                        <a:t>Teamwork Evaluation </a:t>
                      </a:r>
                      <a:endParaRPr sz="1800" u="none" strike="noStrike" cap="none"/>
                    </a:p>
                  </a:txBody>
                  <a:tcPr marL="95250" marR="95250" marT="47625" marB="47625"/>
                </a:tc>
                <a:tc>
                  <a:txBody>
                    <a:bodyPr/>
                    <a:lstStyle/>
                    <a:p>
                      <a:pPr marL="0" marR="0" lvl="0" indent="0" algn="ctr" rtl="0">
                        <a:spcBef>
                          <a:spcPts val="0"/>
                        </a:spcBef>
                        <a:spcAft>
                          <a:spcPts val="0"/>
                        </a:spcAft>
                        <a:buNone/>
                      </a:pPr>
                      <a:r>
                        <a:rPr lang="en-GB" sz="2400" u="none" strike="noStrike" cap="none"/>
                        <a:t>Team responses. </a:t>
                      </a:r>
                      <a:endParaRPr sz="1800" u="none" strike="noStrike" cap="none"/>
                    </a:p>
                  </a:txBody>
                  <a:tcPr marL="95250" marR="95250" marT="47625" marB="47625"/>
                </a:tc>
                <a:extLst>
                  <a:ext uri="{0D108BD9-81ED-4DB2-BD59-A6C34878D82A}">
                    <a16:rowId xmlns:a16="http://schemas.microsoft.com/office/drawing/2014/main" val="10000"/>
                  </a:ext>
                </a:extLst>
              </a:tr>
              <a:tr h="885825">
                <a:tc>
                  <a:txBody>
                    <a:bodyPr/>
                    <a:lstStyle/>
                    <a:p>
                      <a:pPr marL="0" marR="0" lvl="0" indent="0" algn="l" rtl="0">
                        <a:spcBef>
                          <a:spcPts val="0"/>
                        </a:spcBef>
                        <a:spcAft>
                          <a:spcPts val="0"/>
                        </a:spcAft>
                        <a:buNone/>
                      </a:pPr>
                      <a:r>
                        <a:rPr lang="en-GB" sz="1800" u="none" strike="noStrike" cap="none"/>
                        <a:t>Who was in your team? </a:t>
                      </a:r>
                      <a:endParaRPr sz="1800" u="none" strike="noStrike" cap="none"/>
                    </a:p>
                  </a:txBody>
                  <a:tcPr marL="95250" marR="95250" marT="47625" marB="47625"/>
                </a:tc>
                <a:tc>
                  <a:txBody>
                    <a:bodyPr/>
                    <a:lstStyle/>
                    <a:p>
                      <a:pPr marL="0" marR="0" lvl="0" indent="0" algn="l" rtl="0">
                        <a:spcBef>
                          <a:spcPts val="0"/>
                        </a:spcBef>
                        <a:spcAft>
                          <a:spcPts val="0"/>
                        </a:spcAft>
                        <a:buNone/>
                      </a:pPr>
                      <a:r>
                        <a:rPr lang="en-GB" sz="2000" u="none" strike="noStrike" cap="none" dirty="0">
                          <a:latin typeface="Times New Roman"/>
                          <a:ea typeface="Times New Roman"/>
                          <a:cs typeface="Times New Roman"/>
                          <a:sym typeface="Times New Roman"/>
                        </a:rPr>
                        <a:t>Renaldo</a:t>
                      </a:r>
                      <a:r>
                        <a:rPr lang="en-GB" sz="2000" dirty="0">
                          <a:latin typeface="Times New Roman"/>
                          <a:ea typeface="Times New Roman"/>
                          <a:cs typeface="Times New Roman"/>
                          <a:sym typeface="Times New Roman"/>
                        </a:rPr>
                        <a:t> </a:t>
                      </a:r>
                      <a:r>
                        <a:rPr lang="en-GB" sz="2000" dirty="0" err="1">
                          <a:latin typeface="Times New Roman"/>
                          <a:ea typeface="Times New Roman"/>
                          <a:cs typeface="Times New Roman"/>
                          <a:sym typeface="Times New Roman"/>
                        </a:rPr>
                        <a:t>Juman</a:t>
                      </a:r>
                      <a:r>
                        <a:rPr lang="en-GB" sz="2000" dirty="0">
                          <a:latin typeface="Times New Roman"/>
                          <a:ea typeface="Times New Roman"/>
                          <a:cs typeface="Times New Roman"/>
                          <a:sym typeface="Times New Roman"/>
                        </a:rPr>
                        <a:t>,</a:t>
                      </a:r>
                      <a:endParaRPr sz="2000" dirty="0">
                        <a:latin typeface="Times New Roman"/>
                        <a:ea typeface="Times New Roman"/>
                        <a:cs typeface="Times New Roman"/>
                        <a:sym typeface="Times New Roman"/>
                      </a:endParaRPr>
                    </a:p>
                    <a:p>
                      <a:pPr marL="0" marR="0" lvl="0" indent="0" algn="l" rtl="0">
                        <a:spcBef>
                          <a:spcPts val="0"/>
                        </a:spcBef>
                        <a:spcAft>
                          <a:spcPts val="0"/>
                        </a:spcAft>
                        <a:buNone/>
                      </a:pPr>
                      <a:r>
                        <a:rPr lang="en-GB" sz="2000" dirty="0">
                          <a:latin typeface="Times New Roman"/>
                          <a:ea typeface="Times New Roman"/>
                          <a:cs typeface="Times New Roman"/>
                          <a:sym typeface="Times New Roman"/>
                        </a:rPr>
                        <a:t>Angela </a:t>
                      </a:r>
                      <a:r>
                        <a:rPr lang="en-GB" sz="2000" dirty="0" err="1">
                          <a:latin typeface="Times New Roman"/>
                          <a:ea typeface="Times New Roman"/>
                          <a:cs typeface="Times New Roman"/>
                          <a:sym typeface="Times New Roman"/>
                        </a:rPr>
                        <a:t>Petkova</a:t>
                      </a:r>
                      <a:r>
                        <a:rPr lang="en-GB" sz="2000" dirty="0">
                          <a:latin typeface="Times New Roman"/>
                          <a:ea typeface="Times New Roman"/>
                          <a:cs typeface="Times New Roman"/>
                          <a:sym typeface="Times New Roman"/>
                        </a:rPr>
                        <a:t> </a:t>
                      </a:r>
                      <a:r>
                        <a:rPr lang="en-GB" sz="2000" dirty="0" err="1">
                          <a:latin typeface="Times New Roman"/>
                          <a:ea typeface="Times New Roman"/>
                          <a:cs typeface="Times New Roman"/>
                          <a:sym typeface="Times New Roman"/>
                        </a:rPr>
                        <a:t>Chongarova</a:t>
                      </a:r>
                      <a:endParaRPr sz="2000" dirty="0">
                        <a:latin typeface="Times New Roman"/>
                        <a:ea typeface="Times New Roman"/>
                        <a:cs typeface="Times New Roman"/>
                        <a:sym typeface="Times New Roman"/>
                      </a:endParaRPr>
                    </a:p>
                  </a:txBody>
                  <a:tcPr marL="95250" marR="95250" marT="47625" marB="47625"/>
                </a:tc>
                <a:extLst>
                  <a:ext uri="{0D108BD9-81ED-4DB2-BD59-A6C34878D82A}">
                    <a16:rowId xmlns:a16="http://schemas.microsoft.com/office/drawing/2014/main" val="10001"/>
                  </a:ext>
                </a:extLst>
              </a:tr>
              <a:tr h="885825">
                <a:tc>
                  <a:txBody>
                    <a:bodyPr/>
                    <a:lstStyle/>
                    <a:p>
                      <a:pPr marL="0" marR="0" lvl="0" indent="0" algn="l" rtl="0">
                        <a:spcBef>
                          <a:spcPts val="0"/>
                        </a:spcBef>
                        <a:spcAft>
                          <a:spcPts val="0"/>
                        </a:spcAft>
                        <a:buNone/>
                      </a:pPr>
                      <a:r>
                        <a:rPr lang="en-GB" sz="1800" u="none" strike="noStrike" cap="none"/>
                        <a:t>What were the key strengths of your team? </a:t>
                      </a:r>
                      <a:endParaRPr sz="1800" u="none" strike="noStrike" cap="none"/>
                    </a:p>
                    <a:p>
                      <a:pPr marL="0" marR="0" lvl="0" indent="0" algn="l" rtl="0">
                        <a:spcBef>
                          <a:spcPts val="0"/>
                        </a:spcBef>
                        <a:spcAft>
                          <a:spcPts val="0"/>
                        </a:spcAft>
                        <a:buNone/>
                      </a:pPr>
                      <a:br>
                        <a:rPr lang="en-GB" sz="1800" u="none" strike="noStrike" cap="none"/>
                      </a:br>
                      <a:endParaRPr sz="1800" u="none" strike="noStrike" cap="none"/>
                    </a:p>
                  </a:txBody>
                  <a:tcPr marL="95250" marR="95250" marT="47625" marB="47625"/>
                </a:tc>
                <a:tc>
                  <a:txBody>
                    <a:bodyPr/>
                    <a:lstStyle/>
                    <a:p>
                      <a:pPr marL="0" marR="0" lvl="0" indent="0" algn="l" rtl="0">
                        <a:spcBef>
                          <a:spcPts val="0"/>
                        </a:spcBef>
                        <a:spcAft>
                          <a:spcPts val="0"/>
                        </a:spcAft>
                        <a:buNone/>
                      </a:pPr>
                      <a:r>
                        <a:rPr lang="en-GB" sz="2000" dirty="0">
                          <a:latin typeface="Times New Roman"/>
                          <a:ea typeface="Times New Roman"/>
                          <a:cs typeface="Times New Roman"/>
                          <a:sym typeface="Times New Roman"/>
                        </a:rPr>
                        <a:t>The key strengths were</a:t>
                      </a:r>
                      <a:endParaRPr sz="2000" dirty="0">
                        <a:latin typeface="Times New Roman"/>
                        <a:ea typeface="Times New Roman"/>
                        <a:cs typeface="Times New Roman"/>
                        <a:sym typeface="Times New Roman"/>
                      </a:endParaRPr>
                    </a:p>
                    <a:p>
                      <a:pPr marL="457200" marR="0" lvl="0" indent="-355600" algn="l" rtl="0">
                        <a:spcBef>
                          <a:spcPts val="0"/>
                        </a:spcBef>
                        <a:spcAft>
                          <a:spcPts val="0"/>
                        </a:spcAft>
                        <a:buSzPts val="2000"/>
                        <a:buFont typeface="Times New Roman"/>
                        <a:buAutoNum type="arabicPeriod"/>
                      </a:pPr>
                      <a:r>
                        <a:rPr lang="en-GB" sz="2000" dirty="0">
                          <a:latin typeface="Times New Roman"/>
                          <a:ea typeface="Times New Roman"/>
                          <a:cs typeface="Times New Roman"/>
                          <a:sym typeface="Times New Roman"/>
                        </a:rPr>
                        <a:t>Determination</a:t>
                      </a:r>
                      <a:endParaRPr sz="2000" dirty="0">
                        <a:latin typeface="Times New Roman"/>
                        <a:ea typeface="Times New Roman"/>
                        <a:cs typeface="Times New Roman"/>
                        <a:sym typeface="Times New Roman"/>
                      </a:endParaRPr>
                    </a:p>
                    <a:p>
                      <a:pPr marL="457200" marR="0" lvl="0" indent="-355600" algn="l" rtl="0">
                        <a:spcBef>
                          <a:spcPts val="0"/>
                        </a:spcBef>
                        <a:spcAft>
                          <a:spcPts val="0"/>
                        </a:spcAft>
                        <a:buSzPts val="2000"/>
                        <a:buFont typeface="Times New Roman"/>
                        <a:buAutoNum type="arabicPeriod"/>
                      </a:pPr>
                      <a:r>
                        <a:rPr lang="en-GB" sz="2000" dirty="0">
                          <a:latin typeface="Times New Roman"/>
                          <a:ea typeface="Times New Roman"/>
                          <a:cs typeface="Times New Roman"/>
                          <a:sym typeface="Times New Roman"/>
                        </a:rPr>
                        <a:t>Enthusiasm</a:t>
                      </a:r>
                      <a:endParaRPr sz="2000" dirty="0">
                        <a:latin typeface="Times New Roman"/>
                        <a:ea typeface="Times New Roman"/>
                        <a:cs typeface="Times New Roman"/>
                        <a:sym typeface="Times New Roman"/>
                      </a:endParaRPr>
                    </a:p>
                  </a:txBody>
                  <a:tcPr marL="95250" marR="95250" marT="47625" marB="47625"/>
                </a:tc>
                <a:extLst>
                  <a:ext uri="{0D108BD9-81ED-4DB2-BD59-A6C34878D82A}">
                    <a16:rowId xmlns:a16="http://schemas.microsoft.com/office/drawing/2014/main" val="10002"/>
                  </a:ext>
                </a:extLst>
              </a:tr>
              <a:tr h="885825">
                <a:tc>
                  <a:txBody>
                    <a:bodyPr/>
                    <a:lstStyle/>
                    <a:p>
                      <a:pPr marL="0" marR="0" lvl="0" indent="0" algn="l" rtl="0">
                        <a:spcBef>
                          <a:spcPts val="0"/>
                        </a:spcBef>
                        <a:spcAft>
                          <a:spcPts val="0"/>
                        </a:spcAft>
                        <a:buNone/>
                      </a:pPr>
                      <a:r>
                        <a:rPr lang="en-GB" sz="1800" u="none" strike="noStrike" cap="none" dirty="0"/>
                        <a:t>What were the challenges that you overcame as a team?</a:t>
                      </a:r>
                      <a:endParaRPr sz="1800" u="none" strike="noStrike" cap="none" dirty="0"/>
                    </a:p>
                    <a:p>
                      <a:pPr marL="0" marR="0" lvl="0" indent="0" algn="l" rtl="0">
                        <a:spcBef>
                          <a:spcPts val="0"/>
                        </a:spcBef>
                        <a:spcAft>
                          <a:spcPts val="0"/>
                        </a:spcAft>
                        <a:buNone/>
                      </a:pPr>
                      <a:br>
                        <a:rPr lang="en-GB" sz="1800" u="none" strike="noStrike" cap="none" dirty="0"/>
                      </a:br>
                      <a:endParaRPr sz="1800" u="none" strike="noStrike" cap="none" dirty="0"/>
                    </a:p>
                  </a:txBody>
                  <a:tcPr marL="95250" marR="95250" marT="47625" marB="47625"/>
                </a:tc>
                <a:tc>
                  <a:txBody>
                    <a:bodyPr/>
                    <a:lstStyle/>
                    <a:p>
                      <a:pPr marL="0" marR="0" lvl="0" indent="0" algn="l" rtl="0">
                        <a:spcBef>
                          <a:spcPts val="0"/>
                        </a:spcBef>
                        <a:spcAft>
                          <a:spcPts val="0"/>
                        </a:spcAft>
                        <a:buNone/>
                      </a:pPr>
                      <a:r>
                        <a:rPr lang="en-GB" sz="2000" u="none" strike="noStrike" cap="none" dirty="0">
                          <a:latin typeface="Times New Roman"/>
                          <a:ea typeface="Times New Roman"/>
                          <a:cs typeface="Times New Roman"/>
                          <a:sym typeface="Times New Roman"/>
                        </a:rPr>
                        <a:t> </a:t>
                      </a:r>
                      <a:endParaRPr sz="2000" u="none" strike="noStrike" cap="none" dirty="0">
                        <a:latin typeface="Times New Roman"/>
                        <a:ea typeface="Times New Roman"/>
                        <a:cs typeface="Times New Roman"/>
                        <a:sym typeface="Times New Roman"/>
                      </a:endParaRPr>
                    </a:p>
                    <a:p>
                      <a:pPr marL="0" marR="0" lvl="0" indent="0" algn="l" rtl="0">
                        <a:spcBef>
                          <a:spcPts val="0"/>
                        </a:spcBef>
                        <a:spcAft>
                          <a:spcPts val="0"/>
                        </a:spcAft>
                        <a:buNone/>
                      </a:pPr>
                      <a:r>
                        <a:rPr lang="en-GB" sz="2000" dirty="0">
                          <a:latin typeface="Times New Roman"/>
                          <a:ea typeface="Times New Roman"/>
                          <a:cs typeface="Times New Roman"/>
                          <a:sym typeface="Times New Roman"/>
                        </a:rPr>
                        <a:t>Lack of trust. Trust is crucial to teamwork to have a good result.</a:t>
                      </a:r>
                      <a:endParaRPr sz="2000" dirty="0">
                        <a:latin typeface="Times New Roman"/>
                        <a:ea typeface="Times New Roman"/>
                        <a:cs typeface="Times New Roman"/>
                        <a:sym typeface="Times New Roman"/>
                      </a:endParaRPr>
                    </a:p>
                  </a:txBody>
                  <a:tcPr marL="95250" marR="95250" marT="47625" marB="47625"/>
                </a:tc>
                <a:extLst>
                  <a:ext uri="{0D108BD9-81ED-4DB2-BD59-A6C34878D82A}">
                    <a16:rowId xmlns:a16="http://schemas.microsoft.com/office/drawing/2014/main" val="10003"/>
                  </a:ext>
                </a:extLst>
              </a:tr>
              <a:tr h="885825">
                <a:tc>
                  <a:txBody>
                    <a:bodyPr/>
                    <a:lstStyle/>
                    <a:p>
                      <a:pPr marL="0" marR="0" lvl="0" indent="0" algn="l" rtl="0">
                        <a:spcBef>
                          <a:spcPts val="0"/>
                        </a:spcBef>
                        <a:spcAft>
                          <a:spcPts val="0"/>
                        </a:spcAft>
                        <a:buNone/>
                      </a:pPr>
                      <a:r>
                        <a:rPr lang="en-GB" sz="1800" u="none" strike="noStrike" cap="none" dirty="0"/>
                        <a:t>What would you do differently if you worked as a team again?</a:t>
                      </a:r>
                      <a:endParaRPr sz="1800" u="none" strike="noStrike" cap="none" dirty="0"/>
                    </a:p>
                    <a:p>
                      <a:pPr marL="0" marR="0" lvl="0" indent="0" algn="l" rtl="0">
                        <a:spcBef>
                          <a:spcPts val="0"/>
                        </a:spcBef>
                        <a:spcAft>
                          <a:spcPts val="0"/>
                        </a:spcAft>
                        <a:buNone/>
                      </a:pPr>
                      <a:br>
                        <a:rPr lang="en-GB" sz="1800" u="none" strike="noStrike" cap="none" dirty="0"/>
                      </a:br>
                      <a:endParaRPr sz="1800" u="none" strike="noStrike" cap="none" dirty="0"/>
                    </a:p>
                  </a:txBody>
                  <a:tcPr marL="95250" marR="95250" marT="47625" marB="47625"/>
                </a:tc>
                <a:tc>
                  <a:txBody>
                    <a:bodyPr/>
                    <a:lstStyle/>
                    <a:p>
                      <a:pPr marL="0" marR="0" lvl="0" indent="0" algn="l" rtl="0">
                        <a:spcBef>
                          <a:spcPts val="0"/>
                        </a:spcBef>
                        <a:spcAft>
                          <a:spcPts val="0"/>
                        </a:spcAft>
                        <a:buNone/>
                      </a:pPr>
                      <a:r>
                        <a:rPr lang="en-GB" sz="2000" u="none" strike="noStrike" cap="none" dirty="0">
                          <a:latin typeface="Times New Roman"/>
                          <a:ea typeface="Times New Roman"/>
                          <a:cs typeface="Times New Roman"/>
                          <a:sym typeface="Times New Roman"/>
                        </a:rPr>
                        <a:t>If I work again as a team I will try to manage my time better to help the team more.</a:t>
                      </a:r>
                      <a:endParaRPr sz="2000" dirty="0">
                        <a:latin typeface="Times New Roman"/>
                        <a:ea typeface="Times New Roman"/>
                        <a:cs typeface="Times New Roman"/>
                        <a:sym typeface="Times New Roman"/>
                      </a:endParaRPr>
                    </a:p>
                  </a:txBody>
                  <a:tcPr marL="95250" marR="95250" marT="47625" marB="47625"/>
                </a:tc>
                <a:extLst>
                  <a:ext uri="{0D108BD9-81ED-4DB2-BD59-A6C34878D82A}">
                    <a16:rowId xmlns:a16="http://schemas.microsoft.com/office/drawing/2014/main" val="10004"/>
                  </a:ext>
                </a:extLst>
              </a:tr>
              <a:tr h="885825">
                <a:tc>
                  <a:txBody>
                    <a:bodyPr/>
                    <a:lstStyle/>
                    <a:p>
                      <a:pPr marL="0" marR="0" lvl="0" indent="0" algn="l" rtl="0">
                        <a:spcBef>
                          <a:spcPts val="0"/>
                        </a:spcBef>
                        <a:spcAft>
                          <a:spcPts val="0"/>
                        </a:spcAft>
                        <a:buNone/>
                      </a:pPr>
                      <a:r>
                        <a:rPr lang="en-GB" sz="1800" u="none" strike="noStrike" cap="none"/>
                        <a:t>How would you rate your team working? Out of 10? </a:t>
                      </a:r>
                      <a:endParaRPr sz="1800" u="none" strike="noStrike" cap="none"/>
                    </a:p>
                  </a:txBody>
                  <a:tcPr marL="95250" marR="95250" marT="47625" marB="47625"/>
                </a:tc>
                <a:tc>
                  <a:txBody>
                    <a:bodyPr/>
                    <a:lstStyle/>
                    <a:p>
                      <a:pPr marL="0" marR="0" lvl="0" indent="0" algn="l" rtl="0">
                        <a:spcBef>
                          <a:spcPts val="0"/>
                        </a:spcBef>
                        <a:spcAft>
                          <a:spcPts val="0"/>
                        </a:spcAft>
                        <a:buNone/>
                      </a:pPr>
                      <a:r>
                        <a:rPr lang="en-GB" sz="2000" u="none" strike="noStrike" cap="none" dirty="0">
                          <a:latin typeface="Times New Roman"/>
                          <a:ea typeface="Times New Roman"/>
                          <a:cs typeface="Times New Roman"/>
                          <a:sym typeface="Times New Roman"/>
                        </a:rPr>
                        <a:t> 7</a:t>
                      </a:r>
                      <a:endParaRPr sz="2000" u="none" strike="noStrike" cap="none" dirty="0">
                        <a:latin typeface="Times New Roman"/>
                        <a:ea typeface="Times New Roman"/>
                        <a:cs typeface="Times New Roman"/>
                        <a:sym typeface="Times New Roman"/>
                      </a:endParaRPr>
                    </a:p>
                  </a:txBody>
                  <a:tcPr marL="95250" marR="95250" marT="47625" marB="47625"/>
                </a:tc>
                <a:extLst>
                  <a:ext uri="{0D108BD9-81ED-4DB2-BD59-A6C34878D82A}">
                    <a16:rowId xmlns:a16="http://schemas.microsoft.com/office/drawing/2014/main" val="10005"/>
                  </a:ext>
                </a:extLst>
              </a:tr>
            </a:tbl>
          </a:graphicData>
        </a:graphic>
      </p:graphicFrame>
      <p:sp>
        <p:nvSpPr>
          <p:cNvPr id="319" name="Google Shape;319;p17"/>
          <p:cNvSpPr txBox="1"/>
          <p:nvPr/>
        </p:nvSpPr>
        <p:spPr>
          <a:xfrm>
            <a:off x="4724400" y="3200400"/>
            <a:ext cx="27432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Avenir"/>
              <a:ea typeface="Avenir"/>
              <a:cs typeface="Avenir"/>
              <a:sym typeface="Avenir"/>
            </a:endParaRPr>
          </a:p>
        </p:txBody>
      </p:sp>
    </p:spTree>
  </p:cSld>
  <p:clrMapOvr>
    <a:masterClrMapping/>
  </p:clrMapOvr>
</p:sld>
</file>

<file path=ppt/theme/theme1.xml><?xml version="1.0" encoding="utf-8"?>
<a:theme xmlns:a="http://schemas.openxmlformats.org/drawingml/2006/main" name="Blockprint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1559</Words>
  <Application>Microsoft Office PowerPoint</Application>
  <PresentationFormat>Widescreen</PresentationFormat>
  <Paragraphs>132</Paragraphs>
  <Slides>19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Avenir</vt:lpstr>
      <vt:lpstr>Avenir Next LT Pro</vt:lpstr>
      <vt:lpstr>Calibri</vt:lpstr>
      <vt:lpstr>Times New Roman</vt:lpstr>
      <vt:lpstr>BlockprintVTI</vt:lpstr>
      <vt:lpstr>Presentation – Strategies for Effective Communication in a Business Setting Course Code: BMSW4002</vt:lpstr>
      <vt:lpstr> </vt:lpstr>
      <vt:lpstr>The external stakeholders Coca Cola</vt:lpstr>
      <vt:lpstr>Significance of the Effective Communication</vt:lpstr>
      <vt:lpstr>Coca-Cola’s Business Communication Strategy </vt:lpstr>
      <vt:lpstr>70/20/10 Approach Of Coca Cola </vt:lpstr>
      <vt:lpstr>The Channels of Communication </vt:lpstr>
      <vt:lpstr>Communication Methods Coca cola chooses for its stakeholders</vt:lpstr>
      <vt:lpstr> </vt:lpstr>
      <vt:lpstr> </vt:lpstr>
      <vt:lpstr>The advantages of the ‘Effective communication’ on the Coca cola’s business process</vt:lpstr>
      <vt:lpstr>Barriers that come in the way of Coca cola for effective communication with the external stakeholders.</vt:lpstr>
      <vt:lpstr>Other communication Mix Recommendations for Coca Cola</vt:lpstr>
      <vt:lpstr>Conclusion</vt:lpstr>
      <vt:lpstr>THANK YOU!</vt:lpstr>
      <vt:lpstr>References:</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Strategies for Effective Communication in a Business Setting Course Code: BMSW4002</dc:title>
  <cp:lastModifiedBy>Marin Buse (2112160)</cp:lastModifiedBy>
  <cp:revision>4</cp:revision>
  <dcterms:created xsi:type="dcterms:W3CDTF">2022-03-21T13:50:02Z</dcterms:created>
  <dcterms:modified xsi:type="dcterms:W3CDTF">2022-03-27T13:37:54Z</dcterms:modified>
</cp:coreProperties>
</file>