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theme/theme17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8.xml" ContentType="application/vnd.openxmlformats-officedocument.theme+xml"/>
  <Override PartName="/ppt/slideLayouts/slideLayout26.xml" ContentType="application/vnd.openxmlformats-officedocument.presentationml.slideLayout+xml"/>
  <Override PartName="/ppt/theme/theme19.xml" ContentType="application/vnd.openxmlformats-officedocument.theme+xml"/>
  <Override PartName="/ppt/slideLayouts/slideLayout27.xml" ContentType="application/vnd.openxmlformats-officedocument.presentationml.slideLayout+xml"/>
  <Override PartName="/ppt/theme/theme20.xml" ContentType="application/vnd.openxmlformats-officedocument.theme+xml"/>
  <Override PartName="/ppt/slideLayouts/slideLayout28.xml" ContentType="application/vnd.openxmlformats-officedocument.presentationml.slideLayout+xml"/>
  <Override PartName="/ppt/theme/theme21.xml" ContentType="application/vnd.openxmlformats-officedocument.theme+xml"/>
  <Override PartName="/ppt/slideLayouts/slideLayout29.xml" ContentType="application/vnd.openxmlformats-officedocument.presentationml.slideLayout+xml"/>
  <Override PartName="/ppt/theme/theme22.xml" ContentType="application/vnd.openxmlformats-officedocument.theme+xml"/>
  <Override PartName="/ppt/theme/theme2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1" r:id="rId5"/>
    <p:sldMasterId id="2147483650" r:id="rId6"/>
    <p:sldMasterId id="2147483652" r:id="rId7"/>
    <p:sldMasterId id="2147483653" r:id="rId8"/>
    <p:sldMasterId id="2147483654" r:id="rId9"/>
    <p:sldMasterId id="2147483655" r:id="rId10"/>
    <p:sldMasterId id="2147483656" r:id="rId11"/>
    <p:sldMasterId id="2147483657" r:id="rId12"/>
    <p:sldMasterId id="2147483658" r:id="rId13"/>
    <p:sldMasterId id="2147483660" r:id="rId14"/>
    <p:sldMasterId id="2147483659" r:id="rId15"/>
    <p:sldMasterId id="2147483661" r:id="rId16"/>
    <p:sldMasterId id="2147483662" r:id="rId17"/>
    <p:sldMasterId id="2147483663" r:id="rId18"/>
    <p:sldMasterId id="2147483664" r:id="rId19"/>
    <p:sldMasterId id="2147483665" r:id="rId20"/>
    <p:sldMasterId id="2147483666" r:id="rId21"/>
    <p:sldMasterId id="2147483673" r:id="rId22"/>
    <p:sldMasterId id="2147483670" r:id="rId23"/>
    <p:sldMasterId id="2147483671" r:id="rId24"/>
    <p:sldMasterId id="2147483706" r:id="rId25"/>
  </p:sldMasterIdLst>
  <p:notesMasterIdLst>
    <p:notesMasterId r:id="rId35"/>
  </p:notesMasterIdLst>
  <p:sldIdLst>
    <p:sldId id="266" r:id="rId26"/>
    <p:sldId id="313" r:id="rId27"/>
    <p:sldId id="318" r:id="rId28"/>
    <p:sldId id="314" r:id="rId29"/>
    <p:sldId id="315" r:id="rId30"/>
    <p:sldId id="316" r:id="rId31"/>
    <p:sldId id="317" r:id="rId32"/>
    <p:sldId id="319" r:id="rId33"/>
    <p:sldId id="32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2760" autoAdjust="0"/>
  </p:normalViewPr>
  <p:slideViewPr>
    <p:cSldViewPr snapToGrid="0">
      <p:cViewPr varScale="1">
        <p:scale>
          <a:sx n="80" d="100"/>
          <a:sy n="80" d="100"/>
        </p:scale>
        <p:origin x="17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1.xml"/><Relationship Id="rId39" Type="http://schemas.openxmlformats.org/officeDocument/2006/relationships/tableStyles" Target="tableStyles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Master" Target="slideMasters/slideMaster22.xml"/><Relationship Id="rId33" Type="http://schemas.openxmlformats.org/officeDocument/2006/relationships/slide" Target="slides/slide8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Master" Target="slideMasters/slideMaster21.xml"/><Relationship Id="rId32" Type="http://schemas.openxmlformats.org/officeDocument/2006/relationships/slide" Target="slides/slide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3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2.xml"/><Relationship Id="rId30" Type="http://schemas.openxmlformats.org/officeDocument/2006/relationships/slide" Target="slides/slide5.xml"/><Relationship Id="rId35" Type="http://schemas.openxmlformats.org/officeDocument/2006/relationships/notesMaster" Target="notesMasters/notesMaster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D2297-0D71-4AB4-9F2F-04EC4F9409AC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554485-19FD-416A-B051-20FE4EFF0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630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760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42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38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657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685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5914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190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9303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037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8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8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8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8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8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8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8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379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Relationship Id="rId9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7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8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8EA94852-2BA4-0A45-840B-96DCEE0E00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23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cikit-learn.org/stable/datasets/loading_other_datasets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ikit-learn.org/0.19/datasets/twenty_newsgroups.htm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5755922" cy="3864989"/>
          </a:xfrm>
        </p:spPr>
        <p:txBody>
          <a:bodyPr/>
          <a:lstStyle/>
          <a:p>
            <a:r>
              <a:rPr lang="en-GB" sz="6000" b="1" dirty="0"/>
              <a:t>Scikit Learn</a:t>
            </a:r>
          </a:p>
          <a:p>
            <a:r>
              <a:rPr lang="en-GB" sz="6000" b="1" dirty="0"/>
              <a:t>20 Newsgroups</a:t>
            </a:r>
          </a:p>
          <a:p>
            <a:r>
              <a:rPr lang="en-GB" sz="6000" b="1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Dataset</a:t>
            </a:r>
            <a:endParaRPr lang="en-GB" sz="6000" b="1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525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/>
              <a:t>SciKit</a:t>
            </a:r>
            <a:r>
              <a:rPr lang="en-US" sz="6000" b="1" dirty="0"/>
              <a:t> Learn Datasets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2081463"/>
            <a:ext cx="11481847" cy="3633538"/>
          </a:xfrm>
        </p:spPr>
        <p:txBody>
          <a:bodyPr>
            <a:normAutofit/>
          </a:bodyPr>
          <a:lstStyle/>
          <a:p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SciKit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Learn (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SKLearn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 provide the tools to load datasets to train models</a:t>
            </a:r>
          </a:p>
          <a:p>
            <a:pPr marL="0" indent="0" algn="ctr">
              <a:buNone/>
            </a:pPr>
            <a:endParaRPr lang="en-US" b="1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indent="0" algn="ctr">
              <a:buNone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  <a:hlinkClick r:id="rId3"/>
              </a:rPr>
              <a:t>https://scikit-learn.org/stable/datasets/loading_other_datasets.html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58234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/>
              <a:t>SciKit</a:t>
            </a:r>
            <a:r>
              <a:rPr lang="en-US" sz="6000" b="1" dirty="0"/>
              <a:t> Learn Datasets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79885"/>
            <a:ext cx="11481847" cy="4235116"/>
          </a:xfrm>
        </p:spPr>
        <p:txBody>
          <a:bodyPr>
            <a:normAutofit/>
          </a:bodyPr>
          <a:lstStyle/>
          <a:p>
            <a:r>
              <a:rPr kumimoji="0" lang="en-US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SciKit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Learn (</a:t>
            </a:r>
            <a:r>
              <a:rPr kumimoji="0" lang="en-US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SKLearn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 provide the tools to load datasets to train models</a:t>
            </a:r>
          </a:p>
          <a:p>
            <a:pPr lvl="1"/>
            <a:r>
              <a:rPr lang="en-US" sz="28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Toy datasets </a:t>
            </a:r>
            <a:r>
              <a:rPr lang="en-US" sz="28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– These are datasets that do not require download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6E4E8C-B476-5315-80A7-67678AD813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557" y="3417768"/>
            <a:ext cx="10904885" cy="188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2635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/>
              <a:t>SciKit</a:t>
            </a:r>
            <a:r>
              <a:rPr lang="en-US" sz="6000" b="1" dirty="0"/>
              <a:t> Learn Datasets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79885"/>
            <a:ext cx="11481847" cy="4235116"/>
          </a:xfrm>
        </p:spPr>
        <p:txBody>
          <a:bodyPr>
            <a:normAutofit/>
          </a:bodyPr>
          <a:lstStyle/>
          <a:p>
            <a:r>
              <a:rPr kumimoji="0" lang="en-US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SciKit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Learn (</a:t>
            </a:r>
            <a:r>
              <a:rPr kumimoji="0" lang="en-US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SKLearn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 provide the tools to load datasets to train models</a:t>
            </a:r>
          </a:p>
          <a:p>
            <a:pPr lvl="1"/>
            <a:r>
              <a:rPr lang="en-US" sz="28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Real world datasets </a:t>
            </a:r>
            <a:r>
              <a:rPr lang="en-US" sz="28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– These are larger datasets that will download if required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C6B30F-81B1-BDEA-D3FE-EE0F98C716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480" y="3286967"/>
            <a:ext cx="9381039" cy="2428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37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/>
              <a:t>SciKit</a:t>
            </a:r>
            <a:r>
              <a:rPr lang="en-US" sz="6000" b="1" dirty="0"/>
              <a:t> Learn Datasets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479885"/>
            <a:ext cx="6475718" cy="4235116"/>
          </a:xfrm>
        </p:spPr>
        <p:txBody>
          <a:bodyPr>
            <a:normAutofit/>
          </a:bodyPr>
          <a:lstStyle/>
          <a:p>
            <a:r>
              <a:rPr kumimoji="0" lang="en-US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SciKit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Learn (</a:t>
            </a:r>
            <a:r>
              <a:rPr kumimoji="0" lang="en-US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SKLearn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 provide the tools to load datasets to train models</a:t>
            </a:r>
          </a:p>
          <a:p>
            <a:pPr lvl="1"/>
            <a:r>
              <a:rPr lang="en-US" sz="28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Generated datasets </a:t>
            </a:r>
            <a:r>
              <a:rPr lang="en-US" sz="28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– There is a random sample generator to build artificial datasets for better control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DAFC80-B963-06BC-4C2C-3FEEA0F480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6856" y="1360044"/>
            <a:ext cx="4766924" cy="460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933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/>
              <a:t>SciKit</a:t>
            </a:r>
            <a:r>
              <a:rPr lang="en-US" sz="6000" b="1" dirty="0"/>
              <a:t> Learn Datasets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79885"/>
            <a:ext cx="11481847" cy="4235116"/>
          </a:xfrm>
        </p:spPr>
        <p:txBody>
          <a:bodyPr>
            <a:normAutofit/>
          </a:bodyPr>
          <a:lstStyle/>
          <a:p>
            <a:r>
              <a:rPr kumimoji="0" lang="en-US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SciKit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Learn (</a:t>
            </a:r>
            <a:r>
              <a:rPr kumimoji="0" lang="en-US" sz="32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SKLearn</a:t>
            </a:r>
            <a:r>
              <a:rPr kumimoji="0" 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 provide the tools to load datasets to train models</a:t>
            </a:r>
          </a:p>
          <a:p>
            <a:pPr lvl="1"/>
            <a:r>
              <a:rPr lang="en-US" sz="28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Image datasets </a:t>
            </a:r>
            <a:r>
              <a:rPr lang="en-US" sz="28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– There is also JPEG images published under Creative Commons license that can be loaded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5030D9-5BDE-C943-4973-96F6E8FF9A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879" y="3874170"/>
            <a:ext cx="6747800" cy="64970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D71B5E-F9DC-0857-CABD-E46EEB22C2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7108" y="2887580"/>
            <a:ext cx="3769894" cy="2827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83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/>
              <a:t>SciKit</a:t>
            </a:r>
            <a:r>
              <a:rPr lang="en-US" sz="6000" b="1" dirty="0"/>
              <a:t> Learn 20 News Groups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79885"/>
            <a:ext cx="11481847" cy="4235116"/>
          </a:xfrm>
        </p:spPr>
        <p:txBody>
          <a:bodyPr>
            <a:norm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One such dataset is 20_newsgroups:</a:t>
            </a:r>
          </a:p>
          <a:p>
            <a:pPr marL="0" indent="0" algn="ctr">
              <a:buNone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  <a:hlinkClick r:id="rId3"/>
              </a:rPr>
              <a:t>https://scikit-learn.org/0.19/datasets/twenty_newsgroups.html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</a:p>
          <a:p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9609CE-F9FE-B58C-8FEA-45BB3E75F2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3709" y="2968338"/>
            <a:ext cx="6344582" cy="5371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0F4CCD-6B1F-2BC0-86EA-D1CAA52836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0580" y="4009978"/>
            <a:ext cx="6410840" cy="88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02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/>
              <a:t>SciKit</a:t>
            </a:r>
            <a:r>
              <a:rPr lang="en-US" sz="6000" b="1" dirty="0"/>
              <a:t> Learn 20 News Groups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79885"/>
            <a:ext cx="7125651" cy="4235116"/>
          </a:xfrm>
        </p:spPr>
        <p:txBody>
          <a:bodyPr>
            <a:norm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One such dataset is 20_newsgroups:</a:t>
            </a:r>
          </a:p>
          <a:p>
            <a:pPr lvl="1"/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So called because of the 20 labelled categories available:</a:t>
            </a:r>
          </a:p>
          <a:p>
            <a:pPr lvl="1"/>
            <a:r>
              <a:rPr lang="en-US" sz="28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It comprises of 18,000 posts by newsgroups covering the 20 topics</a:t>
            </a:r>
          </a:p>
          <a:p>
            <a:pPr lvl="1"/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The dataset is already processed and split into train and test sets</a:t>
            </a:r>
          </a:p>
          <a:p>
            <a:pPr lvl="1"/>
            <a:r>
              <a:rPr lang="en-US" sz="28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It can be loaded as raw text to extract features or a vectorized set of features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F1FB4E-0F62-4DD2-78BF-2BDB90E638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3870" y="1479885"/>
            <a:ext cx="3790483" cy="4235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973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 err="1"/>
              <a:t>SciKit</a:t>
            </a:r>
            <a:r>
              <a:rPr lang="en-US" sz="6000" b="1" dirty="0"/>
              <a:t> Learn 20 News Groups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2009273"/>
            <a:ext cx="11475562" cy="3705727"/>
          </a:xfrm>
        </p:spPr>
        <p:txBody>
          <a:bodyPr>
            <a:norm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One such dataset is 20_newsgroups:</a:t>
            </a:r>
          </a:p>
          <a:p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lvl="1"/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This is the dataset we will use to train a Naïve Bayes model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model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to predict a category for text we provide.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02C205-2504-FEEF-F0CE-9A9C29EDFC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308" y="4022473"/>
            <a:ext cx="5315692" cy="12193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DB3723-8E37-FF0B-2C9B-EDD8AAFBEF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1034" y="4822684"/>
            <a:ext cx="6782747" cy="83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76116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299</Words>
  <Application>Microsoft Office PowerPoint</Application>
  <PresentationFormat>Widescreen</PresentationFormat>
  <Paragraphs>41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22</vt:i4>
      </vt:variant>
      <vt:variant>
        <vt:lpstr>Slide Titles</vt:lpstr>
      </vt:variant>
      <vt:variant>
        <vt:i4>9</vt:i4>
      </vt:variant>
    </vt:vector>
  </HeadingPairs>
  <TitlesOfParts>
    <vt:vector size="34" baseType="lpstr">
      <vt:lpstr>Arial</vt:lpstr>
      <vt:lpstr>Calibri</vt:lpstr>
      <vt:lpstr>Calibri Light</vt:lpstr>
      <vt:lpstr>UWTSD 200 Holding Page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Title Slide 1</vt:lpstr>
      <vt:lpstr>PowerPoint Presentation</vt:lpstr>
      <vt:lpstr>SciKit Learn Datasets</vt:lpstr>
      <vt:lpstr>SciKit Learn Datasets</vt:lpstr>
      <vt:lpstr>SciKit Learn Datasets</vt:lpstr>
      <vt:lpstr>SciKit Learn Datasets</vt:lpstr>
      <vt:lpstr>SciKit Learn Datasets</vt:lpstr>
      <vt:lpstr>SciKit Learn 20 News Groups</vt:lpstr>
      <vt:lpstr>SciKit Learn 20 News Groups</vt:lpstr>
      <vt:lpstr>SciKit Learn 20 News Groups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Mark Huntly</cp:lastModifiedBy>
  <cp:revision>74</cp:revision>
  <dcterms:created xsi:type="dcterms:W3CDTF">2021-03-09T15:35:42Z</dcterms:created>
  <dcterms:modified xsi:type="dcterms:W3CDTF">2023-05-26T08:54:14Z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