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notesMasterIdLst>
    <p:notesMasterId r:id="rId20"/>
  </p:notesMasterIdLst>
  <p:sldSz cx="12191695" cy="6858000"/>
  <p:notesSz cx="6858000" cy="1219169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image" Target="../media/image-2-6.png"/><Relationship Id="rId7" Type="http://schemas.openxmlformats.org/officeDocument/2006/relationships/image" Target="../media/image-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student-charter" TargetMode="External"/><Relationship Id="rId1" Type="http://schemas.openxmlformats.org/officeDocument/2006/relationships/image" Target="../media/image-7-1.jp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3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1.png"/><Relationship Id="rId3" Type="http://schemas.openxmlformats.org/officeDocument/2006/relationships/image" Target="../media/image-15-1.png"/><Relationship Id="rId4" Type="http://schemas.openxmlformats.org/officeDocument/2006/relationships/image" Target="../media/image-15-1.png"/><Relationship Id="rId5" Type="http://schemas.openxmlformats.org/officeDocument/2006/relationships/image" Target="../media/image-15-1.png"/><Relationship Id="rId6" Type="http://schemas.openxmlformats.org/officeDocument/2006/relationships/image" Target="../media/image-15-1.png"/><Relationship Id="rId7" Type="http://schemas.openxmlformats.org/officeDocument/2006/relationships/image" Target="../media/image-15-1.png"/><Relationship Id="rId8" Type="http://schemas.openxmlformats.org/officeDocument/2006/relationships/image" Target="../media/image-15-1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1.png"/><Relationship Id="rId3" Type="http://schemas.openxmlformats.org/officeDocument/2006/relationships/image" Target="../media/image-16-1.png"/><Relationship Id="rId4" Type="http://schemas.openxmlformats.org/officeDocument/2006/relationships/image" Target="../media/image-16-1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" TargetMode="External"/><Relationship Id="rId3" Type="http://schemas.openxmlformats.org/officeDocument/2006/relationships/hyperlink" Target="https://hwb.uwtsd.ac.uk/" TargetMode="External"/><Relationship Id="rId1" Type="http://schemas.openxmlformats.org/officeDocument/2006/relationships/image" Target="../media/image-17-1.jp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31F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cover-full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4800480"/>
            <a:ext cx="12191695" cy="2057349"/>
          </a:xfrm>
          <a:prstGeom prst="rect">
            <a:avLst/>
          </a:prstGeom>
          <a:solidFill>
            <a:srgbClr val="231F20">
              <a:alpha val="8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0" y="3771806"/>
            <a:ext cx="12191695" cy="1028674"/>
          </a:xfrm>
          <a:prstGeom prst="rect">
            <a:avLst/>
          </a:prstGeom>
          <a:solidFill>
            <a:srgbClr val="231F20">
              <a:alpha val="55000"/>
            </a:srgbClr>
          </a:solidFill>
          <a:ln/>
        </p:spPr>
      </p:sp>
      <p:sp>
        <p:nvSpPr>
          <p:cNvPr id="5" name="Shape 2"/>
          <p:cNvSpPr/>
          <p:nvPr/>
        </p:nvSpPr>
        <p:spPr>
          <a:xfrm>
            <a:off x="0" y="2743131"/>
            <a:ext cx="12191695" cy="1028674"/>
          </a:xfrm>
          <a:prstGeom prst="rect">
            <a:avLst/>
          </a:prstGeom>
          <a:solidFill>
            <a:srgbClr val="231F20">
              <a:alpha val="30000"/>
            </a:srgbClr>
          </a:solidFill>
          <a:ln/>
        </p:spPr>
      </p:sp>
      <p:sp>
        <p:nvSpPr>
          <p:cNvPr id="6" name="Shape 3"/>
          <p:cNvSpPr/>
          <p:nvPr/>
        </p:nvSpPr>
        <p:spPr>
          <a:xfrm>
            <a:off x="0" y="2057349"/>
            <a:ext cx="12191695" cy="685783"/>
          </a:xfrm>
          <a:prstGeom prst="rect">
            <a:avLst/>
          </a:prstGeom>
          <a:solidFill>
            <a:srgbClr val="231F20">
              <a:alpha val="12000"/>
            </a:srgbClr>
          </a:solidFill>
          <a:ln/>
        </p:spPr>
      </p:sp>
      <p:sp>
        <p:nvSpPr>
          <p:cNvPr id="7" name="Shape 4"/>
          <p:cNvSpPr/>
          <p:nvPr/>
        </p:nvSpPr>
        <p:spPr>
          <a:xfrm>
            <a:off x="9016775" y="406390"/>
            <a:ext cx="2362141" cy="869928"/>
          </a:xfrm>
          <a:prstGeom prst="roundRect">
            <a:avLst>
              <a:gd name="adj" fmla="val 13139"/>
            </a:avLst>
          </a:prstGeom>
          <a:solidFill>
            <a:srgbClr val="FBF8F3">
              <a:alpha val="55000"/>
            </a:srgbClr>
          </a:solidFill>
          <a:ln/>
          <a:effectLst>
            <a:outerShdw sx="100000" sy="100000" kx="0" ky="0" algn="bl" rotWithShape="0" blurRad="127000" dist="50800" dir="5400000">
              <a:srgbClr val="000000">
                <a:alpha val="35000"/>
              </a:srgbClr>
            </a:outerShdw>
          </a:effectLst>
        </p:spPr>
      </p:sp>
      <p:pic>
        <p:nvPicPr>
          <p:cNvPr id="8" name="Image 1" descr="/root/.claude/uploads/72da3421-d84c-57e6-a635-7ce8b8fbdcc5/52cfa7cc-image.png">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9118372" y="507987"/>
            <a:ext cx="2158946" cy="666733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812780" y="4603635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10" name="Text 6"/>
          <p:cNvSpPr txBox="1"/>
          <p:nvPr/>
        </p:nvSpPr>
        <p:spPr>
          <a:xfrm>
            <a:off x="1079473" y="4489338"/>
            <a:ext cx="8254794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WAVDA · BA (HONS) MUSICAL THEATRE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812780" y="5229983"/>
            <a:ext cx="8889778" cy="609585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6400" b="1" dirty="0">
                <a:solidFill>
                  <a:srgbClr val="FFFFFF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Welcome Back</a:t>
            </a:r>
            <a:endParaRPr lang="en-US" sz="6400" dirty="0"/>
          </a:p>
        </p:txBody>
      </p:sp>
      <p:sp>
        <p:nvSpPr>
          <p:cNvPr id="12" name="Text 8"/>
          <p:cNvSpPr txBox="1"/>
          <p:nvPr/>
        </p:nvSpPr>
        <p:spPr>
          <a:xfrm>
            <a:off x="812780" y="5962501"/>
            <a:ext cx="8889778" cy="304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F4EFE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Level 5   ·   Returning to studio for 2026/27</a:t>
            </a:r>
            <a:endParaRPr lang="en-US" sz="1200" dirty="0"/>
          </a:p>
        </p:txBody>
      </p:sp>
      <p:sp>
        <p:nvSpPr>
          <p:cNvPr id="13" name="Text 9"/>
          <p:cNvSpPr txBox="1"/>
          <p:nvPr/>
        </p:nvSpPr>
        <p:spPr>
          <a:xfrm>
            <a:off x="812780" y="6260943"/>
            <a:ext cx="8889778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FFFFFF">
                    <a:alpha val="68000"/>
                  </a:srgbClr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Wales Academy of Voice &amp; Dramatic Arts   ·   University of Wales Trinity Saint David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231F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agenda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7829"/>
          </a:xfrm>
          <a:prstGeom prst="rect">
            <a:avLst/>
          </a:prstGeom>
          <a:solidFill>
            <a:srgbClr val="231F20">
              <a:alpha val="7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5" name="Text 2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LEVEL 5 · 2026/27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1142971"/>
            <a:ext cx="10566136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What's in Today's Session</a:t>
            </a:r>
            <a:endParaRPr lang="en-US" sz="3200" dirty="0"/>
          </a:p>
        </p:txBody>
      </p:sp>
      <p:sp>
        <p:nvSpPr>
          <p:cNvPr id="7" name="Shape 4"/>
          <p:cNvSpPr/>
          <p:nvPr/>
        </p:nvSpPr>
        <p:spPr>
          <a:xfrm>
            <a:off x="812780" y="2031949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1041374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9" name="Image 1" descr="/home/claude/pptx_build/icons/Ke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622" y="2355791"/>
            <a:ext cx="190495" cy="190495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041374" y="2743131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The Essentials</a:t>
            </a:r>
            <a:endParaRPr lang="en-US" sz="1500" dirty="0"/>
          </a:p>
        </p:txBody>
      </p:sp>
      <p:sp>
        <p:nvSpPr>
          <p:cNvPr id="11" name="Text 7"/>
          <p:cNvSpPr txBox="1"/>
          <p:nvPr/>
        </p:nvSpPr>
        <p:spPr>
          <a:xfrm>
            <a:off x="1041374" y="3009825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Email, Hwb, MyTSD and your student ID.</a:t>
            </a:r>
            <a:endParaRPr lang="en-US" sz="1200" dirty="0"/>
          </a:p>
        </p:txBody>
      </p:sp>
      <p:sp>
        <p:nvSpPr>
          <p:cNvPr id="12" name="Shape 8"/>
          <p:cNvSpPr/>
          <p:nvPr/>
        </p:nvSpPr>
        <p:spPr>
          <a:xfrm>
            <a:off x="4394090" y="2031949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4622684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4" name="Image 2" descr="/home/claude/pptx_build/icons/CheckCircl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932" y="2355791"/>
            <a:ext cx="190495" cy="190495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4622684" y="2743131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Attendance &amp; Engagement</a:t>
            </a:r>
            <a:endParaRPr lang="en-US" sz="1500" dirty="0"/>
          </a:p>
        </p:txBody>
      </p:sp>
      <p:sp>
        <p:nvSpPr>
          <p:cNvPr id="16" name="Text 11"/>
          <p:cNvSpPr txBox="1"/>
          <p:nvPr/>
        </p:nvSpPr>
        <p:spPr>
          <a:xfrm>
            <a:off x="4622684" y="3009825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Registers, marks and reporting an absence.</a:t>
            </a:r>
            <a:endParaRPr lang="en-US" sz="1200" dirty="0"/>
          </a:p>
        </p:txBody>
      </p:sp>
      <p:sp>
        <p:nvSpPr>
          <p:cNvPr id="17" name="Shape 12"/>
          <p:cNvSpPr/>
          <p:nvPr/>
        </p:nvSpPr>
        <p:spPr>
          <a:xfrm>
            <a:off x="7975401" y="2031949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8" name="Shape 13"/>
          <p:cNvSpPr/>
          <p:nvPr/>
        </p:nvSpPr>
        <p:spPr>
          <a:xfrm>
            <a:off x="8203995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9" name="Image 3" descr="/home/claude/pptx_build/icons/Star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9243" y="2355791"/>
            <a:ext cx="190495" cy="190495"/>
          </a:xfrm>
          <a:prstGeom prst="rect">
            <a:avLst/>
          </a:prstGeom>
        </p:spPr>
      </p:pic>
      <p:sp>
        <p:nvSpPr>
          <p:cNvPr id="20" name="Text 14"/>
          <p:cNvSpPr txBox="1"/>
          <p:nvPr/>
        </p:nvSpPr>
        <p:spPr>
          <a:xfrm>
            <a:off x="8203995" y="2743131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Studio Expectations</a:t>
            </a:r>
            <a:endParaRPr lang="en-US" sz="1500" dirty="0"/>
          </a:p>
        </p:txBody>
      </p:sp>
      <p:sp>
        <p:nvSpPr>
          <p:cNvPr id="21" name="Text 15"/>
          <p:cNvSpPr txBox="1"/>
          <p:nvPr/>
        </p:nvSpPr>
        <p:spPr>
          <a:xfrm>
            <a:off x="8203995" y="3009825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Uniform, dress code and studio etiquette.</a:t>
            </a:r>
            <a:endParaRPr lang="en-US" sz="1200" dirty="0"/>
          </a:p>
        </p:txBody>
      </p:sp>
      <p:sp>
        <p:nvSpPr>
          <p:cNvPr id="22" name="Shape 16"/>
          <p:cNvSpPr/>
          <p:nvPr/>
        </p:nvSpPr>
        <p:spPr>
          <a:xfrm>
            <a:off x="812780" y="3771806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3" name="Shape 17"/>
          <p:cNvSpPr/>
          <p:nvPr/>
        </p:nvSpPr>
        <p:spPr>
          <a:xfrm>
            <a:off x="1041374" y="4000400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4" name="Image 4" descr="/home/claude/pptx_build/icons/Activity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6622" y="4095648"/>
            <a:ext cx="190495" cy="190495"/>
          </a:xfrm>
          <a:prstGeom prst="rect">
            <a:avLst/>
          </a:prstGeom>
        </p:spPr>
      </p:pic>
      <p:sp>
        <p:nvSpPr>
          <p:cNvPr id="25" name="Text 18"/>
          <p:cNvSpPr txBox="1"/>
          <p:nvPr/>
        </p:nvSpPr>
        <p:spPr>
          <a:xfrm>
            <a:off x="1041374" y="4482988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Body Conditioning</a:t>
            </a:r>
            <a:endParaRPr lang="en-US" sz="1500" dirty="0"/>
          </a:p>
        </p:txBody>
      </p:sp>
      <p:sp>
        <p:nvSpPr>
          <p:cNvPr id="26" name="Text 19"/>
          <p:cNvSpPr txBox="1"/>
          <p:nvPr/>
        </p:nvSpPr>
        <p:spPr>
          <a:xfrm>
            <a:off x="1041374" y="4749681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Your compulsory Mon / Wed / Fri classes.</a:t>
            </a:r>
            <a:endParaRPr lang="en-US" sz="1200" dirty="0"/>
          </a:p>
        </p:txBody>
      </p:sp>
      <p:sp>
        <p:nvSpPr>
          <p:cNvPr id="27" name="Shape 20"/>
          <p:cNvSpPr/>
          <p:nvPr/>
        </p:nvSpPr>
        <p:spPr>
          <a:xfrm>
            <a:off x="4394090" y="3771806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8" name="Shape 21"/>
          <p:cNvSpPr/>
          <p:nvPr/>
        </p:nvSpPr>
        <p:spPr>
          <a:xfrm>
            <a:off x="4622684" y="4000400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9" name="Image 5" descr="/home/claude/pptx_build/icons/Trust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7932" y="4095648"/>
            <a:ext cx="190495" cy="190495"/>
          </a:xfrm>
          <a:prstGeom prst="rect">
            <a:avLst/>
          </a:prstGeom>
        </p:spPr>
      </p:pic>
      <p:sp>
        <p:nvSpPr>
          <p:cNvPr id="30" name="Text 22"/>
          <p:cNvSpPr txBox="1"/>
          <p:nvPr/>
        </p:nvSpPr>
        <p:spPr>
          <a:xfrm>
            <a:off x="4622684" y="4482988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Code of Conduct</a:t>
            </a:r>
            <a:endParaRPr lang="en-US" sz="1500" dirty="0"/>
          </a:p>
        </p:txBody>
      </p:sp>
      <p:sp>
        <p:nvSpPr>
          <p:cNvPr id="31" name="Text 23"/>
          <p:cNvSpPr txBox="1"/>
          <p:nvPr/>
        </p:nvSpPr>
        <p:spPr>
          <a:xfrm>
            <a:off x="4622684" y="4749681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How we treat each other, on and off campus.</a:t>
            </a:r>
            <a:endParaRPr lang="en-US" sz="1200" dirty="0"/>
          </a:p>
        </p:txBody>
      </p:sp>
      <p:sp>
        <p:nvSpPr>
          <p:cNvPr id="32" name="Shape 24"/>
          <p:cNvSpPr/>
          <p:nvPr/>
        </p:nvSpPr>
        <p:spPr>
          <a:xfrm>
            <a:off x="7975401" y="3771806"/>
            <a:ext cx="3403515" cy="1562061"/>
          </a:xfrm>
          <a:prstGeom prst="roundRect">
            <a:avLst>
              <a:gd name="adj" fmla="val 813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33" name="Shape 25"/>
          <p:cNvSpPr/>
          <p:nvPr/>
        </p:nvSpPr>
        <p:spPr>
          <a:xfrm>
            <a:off x="8203995" y="4000400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34" name="Image 6" descr="/home/claude/pptx_build/icons/Clock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9243" y="4095648"/>
            <a:ext cx="190495" cy="190495"/>
          </a:xfrm>
          <a:prstGeom prst="rect">
            <a:avLst/>
          </a:prstGeom>
        </p:spPr>
      </p:pic>
      <p:sp>
        <p:nvSpPr>
          <p:cNvPr id="35" name="Text 26"/>
          <p:cNvSpPr txBox="1"/>
          <p:nvPr/>
        </p:nvSpPr>
        <p:spPr>
          <a:xfrm>
            <a:off x="8203995" y="4482988"/>
            <a:ext cx="294632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Term Dates &amp; Moodle</a:t>
            </a:r>
            <a:endParaRPr lang="en-US" sz="1500" dirty="0"/>
          </a:p>
        </p:txBody>
      </p:sp>
      <p:sp>
        <p:nvSpPr>
          <p:cNvPr id="36" name="Text 27"/>
          <p:cNvSpPr txBox="1"/>
          <p:nvPr/>
        </p:nvSpPr>
        <p:spPr>
          <a:xfrm>
            <a:off x="8203995" y="4749681"/>
            <a:ext cx="2946326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Your 2026/27 calendar, assessments and Moodle.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231F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essentials-bg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1695" cy="6857829"/>
          </a:xfrm>
          <a:prstGeom prst="rect">
            <a:avLst/>
          </a:prstGeom>
          <a:solidFill>
            <a:srgbClr val="231F20">
              <a:alpha val="7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5" name="Text 2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REMINDERS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1142971"/>
            <a:ext cx="10566136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The Essentials</a:t>
            </a:r>
            <a:endParaRPr lang="en-US" sz="3200" dirty="0"/>
          </a:p>
        </p:txBody>
      </p:sp>
      <p:sp>
        <p:nvSpPr>
          <p:cNvPr id="7" name="Shape 4"/>
          <p:cNvSpPr/>
          <p:nvPr/>
        </p:nvSpPr>
        <p:spPr>
          <a:xfrm>
            <a:off x="812780" y="2031949"/>
            <a:ext cx="3403515" cy="1587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1041374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9" name="Image 1" descr="/home/claude/pptx_build/icons/Ke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622" y="2355791"/>
            <a:ext cx="190495" cy="190495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041374" y="2743131"/>
            <a:ext cx="2946326" cy="8889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Know your student number, university email and password — keep your password private.</a:t>
            </a:r>
            <a:endParaRPr lang="en-US" sz="1200" dirty="0"/>
          </a:p>
        </p:txBody>
      </p:sp>
      <p:sp>
        <p:nvSpPr>
          <p:cNvPr id="11" name="Shape 7"/>
          <p:cNvSpPr/>
          <p:nvPr/>
        </p:nvSpPr>
        <p:spPr>
          <a:xfrm>
            <a:off x="4394090" y="2031949"/>
            <a:ext cx="3403515" cy="1587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2" name="Shape 8"/>
          <p:cNvSpPr/>
          <p:nvPr/>
        </p:nvSpPr>
        <p:spPr>
          <a:xfrm>
            <a:off x="4622684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3" name="Image 2" descr="/home/claude/pptx_build/icons/PaperPlane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932" y="2355791"/>
            <a:ext cx="190495" cy="190495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4622684" y="2743131"/>
            <a:ext cx="2946326" cy="8889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Check your university email every day — it's how WAVDA and your lecturers reach you.</a:t>
            </a:r>
            <a:endParaRPr lang="en-US" sz="1200" dirty="0"/>
          </a:p>
        </p:txBody>
      </p:sp>
      <p:sp>
        <p:nvSpPr>
          <p:cNvPr id="15" name="Shape 10"/>
          <p:cNvSpPr/>
          <p:nvPr/>
        </p:nvSpPr>
        <p:spPr>
          <a:xfrm>
            <a:off x="7975401" y="2031949"/>
            <a:ext cx="3403515" cy="1587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6" name="Shape 11"/>
          <p:cNvSpPr/>
          <p:nvPr/>
        </p:nvSpPr>
        <p:spPr>
          <a:xfrm>
            <a:off x="8203995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7" name="Image 3" descr="/home/claude/pptx_build/icons/Settings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9243" y="2355791"/>
            <a:ext cx="190495" cy="190495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8203995" y="2743131"/>
            <a:ext cx="2946326" cy="8889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Keep MyTSD up to date and confirm your modules for 2026/27.</a:t>
            </a:r>
            <a:endParaRPr lang="en-US" sz="1200" dirty="0"/>
          </a:p>
        </p:txBody>
      </p:sp>
      <p:sp>
        <p:nvSpPr>
          <p:cNvPr id="19" name="Shape 13"/>
          <p:cNvSpPr/>
          <p:nvPr/>
        </p:nvSpPr>
        <p:spPr>
          <a:xfrm>
            <a:off x="2603435" y="3873403"/>
            <a:ext cx="3403515" cy="1587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0" name="Shape 14"/>
          <p:cNvSpPr/>
          <p:nvPr/>
        </p:nvSpPr>
        <p:spPr>
          <a:xfrm>
            <a:off x="2832029" y="4101997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1" name="Image 4" descr="/home/claude/pptx_build/icons/Lock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7277" y="4197245"/>
            <a:ext cx="190495" cy="190495"/>
          </a:xfrm>
          <a:prstGeom prst="rect">
            <a:avLst/>
          </a:prstGeom>
        </p:spPr>
      </p:pic>
      <p:sp>
        <p:nvSpPr>
          <p:cNvPr id="22" name="Text 15"/>
          <p:cNvSpPr txBox="1"/>
          <p:nvPr/>
        </p:nvSpPr>
        <p:spPr>
          <a:xfrm>
            <a:off x="2832029" y="4584585"/>
            <a:ext cx="2946326" cy="8889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Always carry your student ID card — for Haywood House access and printing credit.</a:t>
            </a:r>
            <a:endParaRPr lang="en-US" sz="1200" dirty="0"/>
          </a:p>
        </p:txBody>
      </p:sp>
      <p:sp>
        <p:nvSpPr>
          <p:cNvPr id="23" name="Shape 16"/>
          <p:cNvSpPr/>
          <p:nvPr/>
        </p:nvSpPr>
        <p:spPr>
          <a:xfrm>
            <a:off x="6184745" y="3873403"/>
            <a:ext cx="3403515" cy="15874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4" name="Shape 17"/>
          <p:cNvSpPr/>
          <p:nvPr/>
        </p:nvSpPr>
        <p:spPr>
          <a:xfrm>
            <a:off x="6413340" y="4101997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5" name="Image 5" descr="/home/claude/pptx_build/icons/Clock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8587" y="4197245"/>
            <a:ext cx="190495" cy="190495"/>
          </a:xfrm>
          <a:prstGeom prst="rect">
            <a:avLst/>
          </a:prstGeom>
        </p:spPr>
      </p:pic>
      <p:sp>
        <p:nvSpPr>
          <p:cNvPr id="26" name="Text 18"/>
          <p:cNvSpPr txBox="1"/>
          <p:nvPr/>
        </p:nvSpPr>
        <p:spPr>
          <a:xfrm>
            <a:off x="6413340" y="4584585"/>
            <a:ext cx="2946326" cy="8889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Check Hwb and your personalised timetable regularly — small changes do happen.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attendance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REGISTER · MARKS · SUPPORT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Attendance &amp; Engagement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812780" y="2031949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7" name="Shape 4"/>
          <p:cNvSpPr/>
          <p:nvPr/>
        </p:nvSpPr>
        <p:spPr>
          <a:xfrm>
            <a:off x="1041374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8" name="Image 1" descr="/home/claude/pptx_build/icons/CheckCircl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622" y="2355791"/>
            <a:ext cx="190495" cy="190495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041374" y="2743131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 register is taken in every class, and reviewed every week.</a:t>
            </a:r>
            <a:endParaRPr lang="en-US" sz="1100" dirty="0"/>
          </a:p>
        </p:txBody>
      </p:sp>
      <p:sp>
        <p:nvSpPr>
          <p:cNvPr id="10" name="Shape 6"/>
          <p:cNvSpPr/>
          <p:nvPr/>
        </p:nvSpPr>
        <p:spPr>
          <a:xfrm>
            <a:off x="4444889" y="2031949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1" name="Shape 7"/>
          <p:cNvSpPr/>
          <p:nvPr/>
        </p:nvSpPr>
        <p:spPr>
          <a:xfrm>
            <a:off x="4673483" y="2260543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2" name="Image 2" descr="/home/claude/pptx_build/icons/Chart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8731" y="2355791"/>
            <a:ext cx="190495" cy="190495"/>
          </a:xfrm>
          <a:prstGeom prst="rect">
            <a:avLst/>
          </a:prstGeom>
        </p:spPr>
      </p:pic>
      <p:sp>
        <p:nvSpPr>
          <p:cNvPr id="13" name="Text 8"/>
          <p:cNvSpPr txBox="1"/>
          <p:nvPr/>
        </p:nvSpPr>
        <p:spPr>
          <a:xfrm>
            <a:off x="4673483" y="2743131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Non-attendance affects your marks.</a:t>
            </a:r>
            <a:endParaRPr lang="en-US" sz="1100" dirty="0"/>
          </a:p>
        </p:txBody>
      </p:sp>
      <p:sp>
        <p:nvSpPr>
          <p:cNvPr id="14" name="Shape 9"/>
          <p:cNvSpPr/>
          <p:nvPr/>
        </p:nvSpPr>
        <p:spPr>
          <a:xfrm>
            <a:off x="812780" y="3555911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1041374" y="3784505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6" name="Image 3" descr="/home/claude/pptx_build/icons/PaperPlane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6622" y="3879753"/>
            <a:ext cx="190495" cy="190495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1041374" y="4267093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Ill or can't attend? Email wavda@uwtsd.ac.uk before the session — your tutor will be told.</a:t>
            </a:r>
            <a:endParaRPr lang="en-US" sz="1100" dirty="0"/>
          </a:p>
        </p:txBody>
      </p:sp>
      <p:sp>
        <p:nvSpPr>
          <p:cNvPr id="18" name="Shape 12"/>
          <p:cNvSpPr/>
          <p:nvPr/>
        </p:nvSpPr>
        <p:spPr>
          <a:xfrm>
            <a:off x="4444889" y="3555911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9" name="Shape 13"/>
          <p:cNvSpPr/>
          <p:nvPr/>
        </p:nvSpPr>
        <p:spPr>
          <a:xfrm>
            <a:off x="4673483" y="3784505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0" name="Image 4" descr="/home/claude/pptx_build/icons/Warning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731" y="3879753"/>
            <a:ext cx="190495" cy="190495"/>
          </a:xfrm>
          <a:prstGeom prst="rect">
            <a:avLst/>
          </a:prstGeom>
        </p:spPr>
      </p:pic>
      <p:sp>
        <p:nvSpPr>
          <p:cNvPr id="21" name="Text 14"/>
          <p:cNvSpPr txBox="1"/>
          <p:nvPr/>
        </p:nvSpPr>
        <p:spPr>
          <a:xfrm>
            <a:off x="4673483" y="4267093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Away more than 5 days? You'll need a doctor's note.</a:t>
            </a:r>
            <a:endParaRPr lang="en-US" sz="1100" dirty="0"/>
          </a:p>
        </p:txBody>
      </p:sp>
      <p:sp>
        <p:nvSpPr>
          <p:cNvPr id="22" name="Shape 15"/>
          <p:cNvSpPr/>
          <p:nvPr/>
        </p:nvSpPr>
        <p:spPr>
          <a:xfrm>
            <a:off x="812780" y="5079873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3" name="Shape 16"/>
          <p:cNvSpPr/>
          <p:nvPr/>
        </p:nvSpPr>
        <p:spPr>
          <a:xfrm>
            <a:off x="1041374" y="5308467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4" name="Image 5" descr="/home/claude/pptx_build/icons/Clock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6622" y="5403715"/>
            <a:ext cx="190495" cy="190495"/>
          </a:xfrm>
          <a:prstGeom prst="rect">
            <a:avLst/>
          </a:prstGeom>
        </p:spPr>
      </p:pic>
      <p:sp>
        <p:nvSpPr>
          <p:cNvPr id="25" name="Text 17"/>
          <p:cNvSpPr txBox="1"/>
          <p:nvPr/>
        </p:nvSpPr>
        <p:spPr>
          <a:xfrm>
            <a:off x="1041374" y="5791055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Once a class has begun, latecomers are not admitted.</a:t>
            </a:r>
            <a:endParaRPr lang="en-US" sz="1100" dirty="0"/>
          </a:p>
        </p:txBody>
      </p:sp>
      <p:sp>
        <p:nvSpPr>
          <p:cNvPr id="26" name="Shape 18"/>
          <p:cNvSpPr/>
          <p:nvPr/>
        </p:nvSpPr>
        <p:spPr>
          <a:xfrm>
            <a:off x="4444889" y="5079873"/>
            <a:ext cx="3505112" cy="1396965"/>
          </a:xfrm>
          <a:prstGeom prst="roundRect">
            <a:avLst>
              <a:gd name="adj" fmla="val 909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7" name="Shape 19"/>
          <p:cNvSpPr/>
          <p:nvPr/>
        </p:nvSpPr>
        <p:spPr>
          <a:xfrm>
            <a:off x="4673483" y="5308467"/>
            <a:ext cx="380990" cy="380990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8" name="Image 6" descr="/home/claude/pptx_build/icons/Book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8731" y="5403715"/>
            <a:ext cx="190495" cy="190495"/>
          </a:xfrm>
          <a:prstGeom prst="rect">
            <a:avLst/>
          </a:prstGeom>
        </p:spPr>
      </p:pic>
      <p:sp>
        <p:nvSpPr>
          <p:cNvPr id="29" name="Text 20"/>
          <p:cNvSpPr txBox="1"/>
          <p:nvPr/>
        </p:nvSpPr>
        <p:spPr>
          <a:xfrm>
            <a:off x="4673483" y="5791055"/>
            <a:ext cx="3047924" cy="7619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Missed a session? Catching up on the work is your responsibility.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studio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 REMINDER FROM YEAR ONE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114297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Studio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Expectations</a:t>
            </a:r>
            <a:endParaRPr lang="en-US" sz="36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2666933"/>
            <a:ext cx="3441614" cy="3555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Uniform &amp; Dress Code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12780" y="3136822"/>
            <a:ext cx="3441614" cy="31114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Black clothing only in class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Basic makeup only (light foundation, mascara)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 fake eyelashes or nails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 jewellery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 facial or tongue piercings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Long hair tied back, away from the face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 heavy perfume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4508387" y="2666933"/>
            <a:ext cx="3441614" cy="3835304"/>
          </a:xfrm>
          <a:prstGeom prst="roundRect">
            <a:avLst>
              <a:gd name="adj" fmla="val 369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9" name="Text 6"/>
          <p:cNvSpPr txBox="1"/>
          <p:nvPr/>
        </p:nvSpPr>
        <p:spPr>
          <a:xfrm>
            <a:off x="4736982" y="2895528"/>
            <a:ext cx="2984425" cy="3555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Studio Etiquette</a:t>
            </a:r>
            <a:endParaRPr lang="en-US" sz="1600" dirty="0"/>
          </a:p>
        </p:txBody>
      </p:sp>
      <p:sp>
        <p:nvSpPr>
          <p:cNvPr id="10" name="Text 7"/>
          <p:cNvSpPr txBox="1"/>
          <p:nvPr/>
        </p:nvSpPr>
        <p:spPr>
          <a:xfrm>
            <a:off x="4736982" y="3365416"/>
            <a:ext cx="2984425" cy="2920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Arrive 5 minutes early for class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Phones off, in your bag — not your pocket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Smart watches off too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Notes in a journal, not your phone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Prepare — read your previous notes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Begin your warm-up as soon as you arrive</a:t>
            </a:r>
            <a:endParaRPr lang="en-US" sz="115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Leave the studio as you found it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bodycond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COMPULSORY · REGISTERED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114297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Body Conditioning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Classes</a:t>
            </a:r>
            <a:endParaRPr lang="en-US" sz="36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2666933"/>
            <a:ext cx="7137222" cy="38099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spc="5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Monday   ·   Wednesday   ·   Friday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812780" y="3174921"/>
            <a:ext cx="5714857" cy="101597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50000"/>
              </a:lnSpc>
              <a:buNone/>
            </a:pPr>
            <a:r>
              <a:rPr lang="en-US" sz="16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 mix of body conditioning and wellbeing sessions, built into your week to keep you strong, resilient and performance-ready. Attendance is registered, and it is absolutely compulsory.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coc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HOW WE TREAT EACH OTHER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Code of Conduct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1904952"/>
            <a:ext cx="7137222" cy="44448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Every WAVDA student is expected to conduct themselves in a way that doesn't bring the University's reputation into disrepute. Four things that means in practice: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812780" y="2539937"/>
            <a:ext cx="3505112" cy="952476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8" name="Text 5"/>
          <p:cNvSpPr txBox="1"/>
          <p:nvPr/>
        </p:nvSpPr>
        <p:spPr>
          <a:xfrm>
            <a:off x="1003275" y="2730432"/>
            <a:ext cx="3124122" cy="2285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Professionalism</a:t>
            </a:r>
            <a:endParaRPr lang="en-US" sz="1450" dirty="0"/>
          </a:p>
        </p:txBody>
      </p:sp>
      <p:sp>
        <p:nvSpPr>
          <p:cNvPr id="9" name="Text 6"/>
          <p:cNvSpPr txBox="1"/>
          <p:nvPr/>
        </p:nvSpPr>
        <p:spPr>
          <a:xfrm>
            <a:off x="1003275" y="2959026"/>
            <a:ext cx="3124122" cy="469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Act honestly, follow University policy, and take your training seriously.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4444889" y="2539937"/>
            <a:ext cx="3505112" cy="952476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1" name="Text 8"/>
          <p:cNvSpPr txBox="1"/>
          <p:nvPr/>
        </p:nvSpPr>
        <p:spPr>
          <a:xfrm>
            <a:off x="4635384" y="2730432"/>
            <a:ext cx="3124122" cy="2285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Respect for Others</a:t>
            </a:r>
            <a:endParaRPr lang="en-US" sz="1450" dirty="0"/>
          </a:p>
        </p:txBody>
      </p:sp>
      <p:sp>
        <p:nvSpPr>
          <p:cNvPr id="12" name="Text 9"/>
          <p:cNvSpPr txBox="1"/>
          <p:nvPr/>
        </p:nvSpPr>
        <p:spPr>
          <a:xfrm>
            <a:off x="4635384" y="2959026"/>
            <a:ext cx="3124122" cy="469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Treat every member of the community — staff, students, visitors — with dignity.</a:t>
            </a:r>
            <a:endParaRPr lang="en-US" sz="1200" dirty="0"/>
          </a:p>
        </p:txBody>
      </p:sp>
      <p:sp>
        <p:nvSpPr>
          <p:cNvPr id="13" name="Shape 10"/>
          <p:cNvSpPr/>
          <p:nvPr/>
        </p:nvSpPr>
        <p:spPr>
          <a:xfrm>
            <a:off x="812780" y="3619410"/>
            <a:ext cx="3505112" cy="952476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4" name="Text 11"/>
          <p:cNvSpPr txBox="1"/>
          <p:nvPr/>
        </p:nvSpPr>
        <p:spPr>
          <a:xfrm>
            <a:off x="1003275" y="3809905"/>
            <a:ext cx="3124122" cy="2285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Caring for Each Other</a:t>
            </a:r>
            <a:endParaRPr lang="en-US" sz="1450" dirty="0"/>
          </a:p>
        </p:txBody>
      </p:sp>
      <p:sp>
        <p:nvSpPr>
          <p:cNvPr id="15" name="Text 12"/>
          <p:cNvSpPr txBox="1"/>
          <p:nvPr/>
        </p:nvSpPr>
        <p:spPr>
          <a:xfrm>
            <a:off x="1003275" y="4038499"/>
            <a:ext cx="3124122" cy="469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Look out for one another, and know where to signpost support.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4444889" y="3619410"/>
            <a:ext cx="3505112" cy="952476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7" name="Text 14"/>
          <p:cNvSpPr txBox="1"/>
          <p:nvPr/>
        </p:nvSpPr>
        <p:spPr>
          <a:xfrm>
            <a:off x="4635384" y="3809905"/>
            <a:ext cx="3124122" cy="2285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Representing UWTSD</a:t>
            </a:r>
            <a:endParaRPr lang="en-US" sz="1450" dirty="0"/>
          </a:p>
        </p:txBody>
      </p:sp>
      <p:sp>
        <p:nvSpPr>
          <p:cNvPr id="18" name="Text 15"/>
          <p:cNvSpPr txBox="1"/>
          <p:nvPr/>
        </p:nvSpPr>
        <p:spPr>
          <a:xfrm>
            <a:off x="4635384" y="4038499"/>
            <a:ext cx="3124122" cy="469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You're an ambassador at all times, on campus and off.</a:t>
            </a:r>
            <a:endParaRPr lang="en-US" sz="1200" dirty="0"/>
          </a:p>
        </p:txBody>
      </p:sp>
      <p:sp>
        <p:nvSpPr>
          <p:cNvPr id="19" name="Shape 16">
            <a:hlinkClick r:id="rId2" tooltip=""/>
          </p:cNvPr>
          <p:cNvSpPr/>
          <p:nvPr/>
        </p:nvSpPr>
        <p:spPr>
          <a:xfrm>
            <a:off x="812780" y="5524362"/>
            <a:ext cx="4190895" cy="444489"/>
          </a:xfrm>
          <a:prstGeom prst="roundRect">
            <a:avLst>
              <a:gd name="adj" fmla="val 57143"/>
            </a:avLst>
          </a:prstGeom>
          <a:ln w="25400">
            <a:solidFill>
              <a:srgbClr val="231F20"/>
            </a:solidFill>
            <a:prstDash val="solid"/>
          </a:ln>
        </p:spPr>
      </p:sp>
      <p:sp>
        <p:nvSpPr>
          <p:cNvPr id="20" name="Text 17">
            <a:hlinkClick r:id="rId2" tooltip=""/>
          </p:cNvPr>
          <p:cNvSpPr txBox="1"/>
          <p:nvPr/>
        </p:nvSpPr>
        <p:spPr>
          <a:xfrm>
            <a:off x="990575" y="5524362"/>
            <a:ext cx="3835304" cy="4444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u="sng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2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Find the current Code of Conduct →</a:t>
            </a:r>
            <a:endParaRPr lang="en-US" sz="11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31F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bodycond-full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4800480"/>
            <a:ext cx="12191695" cy="2057349"/>
          </a:xfrm>
          <a:prstGeom prst="rect">
            <a:avLst/>
          </a:prstGeom>
          <a:solidFill>
            <a:srgbClr val="231F20">
              <a:alpha val="8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0" y="3771806"/>
            <a:ext cx="12191695" cy="1028674"/>
          </a:xfrm>
          <a:prstGeom prst="rect">
            <a:avLst/>
          </a:prstGeom>
          <a:solidFill>
            <a:srgbClr val="231F20">
              <a:alpha val="55000"/>
            </a:srgbClr>
          </a:solidFill>
          <a:ln/>
        </p:spPr>
      </p:sp>
      <p:sp>
        <p:nvSpPr>
          <p:cNvPr id="5" name="Shape 2"/>
          <p:cNvSpPr/>
          <p:nvPr/>
        </p:nvSpPr>
        <p:spPr>
          <a:xfrm>
            <a:off x="0" y="2743131"/>
            <a:ext cx="12191695" cy="1028674"/>
          </a:xfrm>
          <a:prstGeom prst="rect">
            <a:avLst/>
          </a:prstGeom>
          <a:solidFill>
            <a:srgbClr val="231F20">
              <a:alpha val="30000"/>
            </a:srgbClr>
          </a:solidFill>
          <a:ln/>
        </p:spPr>
      </p:sp>
      <p:sp>
        <p:nvSpPr>
          <p:cNvPr id="6" name="Shape 3"/>
          <p:cNvSpPr/>
          <p:nvPr/>
        </p:nvSpPr>
        <p:spPr>
          <a:xfrm>
            <a:off x="0" y="2057349"/>
            <a:ext cx="12191695" cy="685783"/>
          </a:xfrm>
          <a:prstGeom prst="rect">
            <a:avLst/>
          </a:prstGeom>
          <a:solidFill>
            <a:srgbClr val="231F20">
              <a:alpha val="12000"/>
            </a:srgbClr>
          </a:solidFill>
          <a:ln/>
        </p:spPr>
      </p:sp>
      <p:sp>
        <p:nvSpPr>
          <p:cNvPr id="7" name="Shape 4"/>
          <p:cNvSpPr/>
          <p:nvPr/>
        </p:nvSpPr>
        <p:spPr>
          <a:xfrm>
            <a:off x="812780" y="5086223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8" name="Text 5"/>
          <p:cNvSpPr txBox="1"/>
          <p:nvPr/>
        </p:nvSpPr>
        <p:spPr>
          <a:xfrm>
            <a:off x="1079473" y="4971926"/>
            <a:ext cx="8254794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2026 / 27</a:t>
            </a:r>
            <a:endParaRPr lang="en-US" sz="1300" dirty="0"/>
          </a:p>
        </p:txBody>
      </p:sp>
      <p:sp>
        <p:nvSpPr>
          <p:cNvPr id="9" name="Text 6"/>
          <p:cNvSpPr txBox="1"/>
          <p:nvPr/>
        </p:nvSpPr>
        <p:spPr>
          <a:xfrm>
            <a:off x="812780" y="5598274"/>
            <a:ext cx="8889778" cy="609585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6400" b="1" dirty="0">
                <a:solidFill>
                  <a:srgbClr val="FFFFFF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Your Year Ahead</a:t>
            </a:r>
            <a:endParaRPr lang="en-US" sz="6400" dirty="0"/>
          </a:p>
        </p:txBody>
      </p:sp>
      <p:sp>
        <p:nvSpPr>
          <p:cNvPr id="10" name="Text 7"/>
          <p:cNvSpPr txBox="1"/>
          <p:nvPr/>
        </p:nvSpPr>
        <p:spPr>
          <a:xfrm>
            <a:off x="812780" y="6260943"/>
            <a:ext cx="8889778" cy="304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F4EFE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Term dates and Level 5 assessment submissions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updates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BEFORE WE MOVE ON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 Few Updates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812780" y="1968451"/>
            <a:ext cx="7137222" cy="1365216"/>
          </a:xfrm>
          <a:prstGeom prst="roundRect">
            <a:avLst>
              <a:gd name="adj" fmla="val 930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7" name="Shape 4"/>
          <p:cNvSpPr/>
          <p:nvPr/>
        </p:nvSpPr>
        <p:spPr>
          <a:xfrm>
            <a:off x="1041374" y="2428814"/>
            <a:ext cx="444489" cy="444489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8" name="Image 1" descr="/home/claude/pptx_build/icons/Star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96" y="2539937"/>
            <a:ext cx="222244" cy="222244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612860" y="2184345"/>
            <a:ext cx="6108547" cy="2539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Student Rep Vote</a:t>
            </a:r>
            <a:endParaRPr lang="en-US" sz="1400" dirty="0"/>
          </a:p>
        </p:txBody>
      </p:sp>
      <p:sp>
        <p:nvSpPr>
          <p:cNvPr id="10" name="Text 6"/>
          <p:cNvSpPr txBox="1"/>
          <p:nvPr/>
        </p:nvSpPr>
        <p:spPr>
          <a:xfrm>
            <a:off x="1612860" y="2463738"/>
            <a:ext cx="6108547" cy="742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Thursday 24 September, 9:15am — we'll be voting for your year's student rep. Please keep this time free.</a:t>
            </a:r>
            <a:endParaRPr lang="en-US" sz="1150" dirty="0"/>
          </a:p>
        </p:txBody>
      </p:sp>
      <p:sp>
        <p:nvSpPr>
          <p:cNvPr id="11" name="Shape 7"/>
          <p:cNvSpPr/>
          <p:nvPr/>
        </p:nvSpPr>
        <p:spPr>
          <a:xfrm>
            <a:off x="812780" y="3460663"/>
            <a:ext cx="7137222" cy="1365216"/>
          </a:xfrm>
          <a:prstGeom prst="roundRect">
            <a:avLst>
              <a:gd name="adj" fmla="val 930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2" name="Shape 8"/>
          <p:cNvSpPr/>
          <p:nvPr/>
        </p:nvSpPr>
        <p:spPr>
          <a:xfrm>
            <a:off x="1041374" y="3921027"/>
            <a:ext cx="444489" cy="444489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3" name="Image 2" descr="/home/claude/pptx_build/icons/Clock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496" y="4032149"/>
            <a:ext cx="222244" cy="222244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1612860" y="3676558"/>
            <a:ext cx="6108547" cy="2539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Your Timetable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1612860" y="3955951"/>
            <a:ext cx="6108547" cy="742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Not everyone can see all timetables yet — this will be sorted.</a:t>
            </a:r>
            <a:endParaRPr lang="en-US" sz="1150" dirty="0"/>
          </a:p>
        </p:txBody>
      </p:sp>
      <p:sp>
        <p:nvSpPr>
          <p:cNvPr id="16" name="Shape 11"/>
          <p:cNvSpPr/>
          <p:nvPr/>
        </p:nvSpPr>
        <p:spPr>
          <a:xfrm>
            <a:off x="812780" y="4952876"/>
            <a:ext cx="7137222" cy="1365216"/>
          </a:xfrm>
          <a:prstGeom prst="roundRect">
            <a:avLst>
              <a:gd name="adj" fmla="val 930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1041374" y="5413240"/>
            <a:ext cx="444489" cy="444489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8" name="Image 3" descr="/home/claude/pptx_build/icons/Clock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2496" y="5524362"/>
            <a:ext cx="222244" cy="222244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1612860" y="5168771"/>
            <a:ext cx="6108547" cy="2539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Audition Technique — Mon 26 Oct</a:t>
            </a:r>
            <a:endParaRPr lang="en-US" sz="1400" dirty="0"/>
          </a:p>
        </p:txBody>
      </p:sp>
      <p:sp>
        <p:nvSpPr>
          <p:cNvPr id="20" name="Text 14"/>
          <p:cNvSpPr txBox="1"/>
          <p:nvPr/>
        </p:nvSpPr>
        <p:spPr>
          <a:xfrm>
            <a:off x="1612860" y="5448164"/>
            <a:ext cx="6108547" cy="742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W/c 26 Oct is Reading Week, but you're required in studio that Monday for your Audition Technique live assessment — it's already on your timetable. Keep it free.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09585" y="668257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876278" y="571486"/>
            <a:ext cx="8889778" cy="21589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YOUR TIMETABLE · WEEK 1</a:t>
            </a:r>
            <a:endParaRPr lang="en-US" sz="1100" dirty="0"/>
          </a:p>
        </p:txBody>
      </p:sp>
      <p:sp>
        <p:nvSpPr>
          <p:cNvPr id="4" name="Text 2"/>
          <p:cNvSpPr txBox="1"/>
          <p:nvPr/>
        </p:nvSpPr>
        <p:spPr>
          <a:xfrm>
            <a:off x="609585" y="952476"/>
            <a:ext cx="10972526" cy="44448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W/C Monday 28 September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2247844" y="1587460"/>
            <a:ext cx="7696008" cy="4629034"/>
          </a:xfrm>
          <a:prstGeom prst="roundRect">
            <a:avLst>
              <a:gd name="adj" fmla="val 2743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pic>
        <p:nvPicPr>
          <p:cNvPr id="6" name="Image 0" descr="/tmp/claude-0/-home-claude/72da3421-d84c-57e6-a635-7ce8b8fbdcc5/scratchpad/timetable_cropped/0df29498-imag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441" y="1690557"/>
            <a:ext cx="7492813" cy="442284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09585" y="668257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876278" y="571486"/>
            <a:ext cx="8889778" cy="21589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YOUR TIMETABLE · WEEK 2</a:t>
            </a:r>
            <a:endParaRPr lang="en-US" sz="1100" dirty="0"/>
          </a:p>
        </p:txBody>
      </p:sp>
      <p:sp>
        <p:nvSpPr>
          <p:cNvPr id="4" name="Text 2"/>
          <p:cNvSpPr txBox="1"/>
          <p:nvPr/>
        </p:nvSpPr>
        <p:spPr>
          <a:xfrm>
            <a:off x="609585" y="952476"/>
            <a:ext cx="10972526" cy="44448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W/C Monday 5 October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2247844" y="1587460"/>
            <a:ext cx="7696008" cy="4629034"/>
          </a:xfrm>
          <a:prstGeom prst="roundRect">
            <a:avLst>
              <a:gd name="adj" fmla="val 2743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pic>
        <p:nvPicPr>
          <p:cNvPr id="6" name="Image 0" descr="/tmp/claude-0/-home-claude/72da3421-d84c-57e6-a635-7ce8b8fbdcc5/scratchpad/timetable_cropped/2dac676d-image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441" y="1690557"/>
            <a:ext cx="7492813" cy="442284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WAVDA ACADEMIC CALENDAR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812780" y="1142971"/>
            <a:ext cx="8889778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Term Dates 2026/27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812780" y="2031949"/>
            <a:ext cx="3403515" cy="4190895"/>
          </a:xfrm>
          <a:prstGeom prst="roundRect">
            <a:avLst>
              <a:gd name="adj" fmla="val 373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1041374" y="226054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sp>
        <p:nvSpPr>
          <p:cNvPr id="7" name="Text 5"/>
          <p:cNvSpPr txBox="1"/>
          <p:nvPr/>
        </p:nvSpPr>
        <p:spPr>
          <a:xfrm>
            <a:off x="1041374" y="2260543"/>
            <a:ext cx="279393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1</a:t>
            </a:r>
            <a:endParaRPr lang="en-US" sz="1100" dirty="0"/>
          </a:p>
        </p:txBody>
      </p:sp>
      <p:sp>
        <p:nvSpPr>
          <p:cNvPr id="8" name="Text 6"/>
          <p:cNvSpPr txBox="1"/>
          <p:nvPr/>
        </p:nvSpPr>
        <p:spPr>
          <a:xfrm>
            <a:off x="1409665" y="2260543"/>
            <a:ext cx="2578036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Term 1 · Autumn/Winter 2026</a:t>
            </a:r>
            <a:endParaRPr lang="en-US" sz="1150" dirty="0"/>
          </a:p>
        </p:txBody>
      </p:sp>
      <p:sp>
        <p:nvSpPr>
          <p:cNvPr id="9" name="Text 7"/>
          <p:cNvSpPr txBox="1"/>
          <p:nvPr/>
        </p:nvSpPr>
        <p:spPr>
          <a:xfrm>
            <a:off x="1041374" y="2793930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21 Sep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Induction &amp; teaching begins</a:t>
            </a:r>
            <a:endParaRPr lang="en-US" sz="1200" dirty="0"/>
          </a:p>
        </p:txBody>
      </p:sp>
      <p:sp>
        <p:nvSpPr>
          <p:cNvPr id="10" name="Text 8"/>
          <p:cNvSpPr txBox="1"/>
          <p:nvPr/>
        </p:nvSpPr>
        <p:spPr>
          <a:xfrm>
            <a:off x="1041374" y="3365416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26 Oct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Reading Week (half term)</a:t>
            </a:r>
            <a:endParaRPr lang="en-US" sz="1200" dirty="0"/>
          </a:p>
        </p:txBody>
      </p:sp>
      <p:sp>
        <p:nvSpPr>
          <p:cNvPr id="11" name="Text 9"/>
          <p:cNvSpPr txBox="1"/>
          <p:nvPr/>
        </p:nvSpPr>
        <p:spPr>
          <a:xfrm>
            <a:off x="1041374" y="3936902"/>
            <a:ext cx="2946326" cy="3936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Note: </a:t>
            </a:r>
            <a:pPr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B585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Audition Technique live assessment is this Monday, in studio on campus — keep it free</a:t>
            </a:r>
            <a:endParaRPr lang="en-US" sz="1000" dirty="0"/>
          </a:p>
        </p:txBody>
      </p:sp>
      <p:sp>
        <p:nvSpPr>
          <p:cNvPr id="12" name="Text 10"/>
          <p:cNvSpPr txBox="1"/>
          <p:nvPr/>
        </p:nvSpPr>
        <p:spPr>
          <a:xfrm>
            <a:off x="1041374" y="4432189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2 Nov – 18 Dec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Teaching continues</a:t>
            </a:r>
            <a:endParaRPr lang="en-US" sz="1200" dirty="0"/>
          </a:p>
        </p:txBody>
      </p:sp>
      <p:sp>
        <p:nvSpPr>
          <p:cNvPr id="13" name="Text 11"/>
          <p:cNvSpPr txBox="1"/>
          <p:nvPr/>
        </p:nvSpPr>
        <p:spPr>
          <a:xfrm>
            <a:off x="1041374" y="4800480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From Mon 21 Dec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Christmas holiday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394090" y="2031949"/>
            <a:ext cx="3403515" cy="4190895"/>
          </a:xfrm>
          <a:prstGeom prst="roundRect">
            <a:avLst>
              <a:gd name="adj" fmla="val 373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4622684" y="226054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sp>
        <p:nvSpPr>
          <p:cNvPr id="16" name="Text 14"/>
          <p:cNvSpPr txBox="1"/>
          <p:nvPr/>
        </p:nvSpPr>
        <p:spPr>
          <a:xfrm>
            <a:off x="4622684" y="2260543"/>
            <a:ext cx="279393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2</a:t>
            </a:r>
            <a:endParaRPr lang="en-US" sz="1100" dirty="0"/>
          </a:p>
        </p:txBody>
      </p:sp>
      <p:sp>
        <p:nvSpPr>
          <p:cNvPr id="17" name="Text 15"/>
          <p:cNvSpPr txBox="1"/>
          <p:nvPr/>
        </p:nvSpPr>
        <p:spPr>
          <a:xfrm>
            <a:off x="4990975" y="2260543"/>
            <a:ext cx="2578036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Term 2 · Spring 2027</a:t>
            </a:r>
            <a:endParaRPr lang="en-US" sz="1150" dirty="0"/>
          </a:p>
        </p:txBody>
      </p:sp>
      <p:sp>
        <p:nvSpPr>
          <p:cNvPr id="18" name="Text 16"/>
          <p:cNvSpPr txBox="1"/>
          <p:nvPr/>
        </p:nvSpPr>
        <p:spPr>
          <a:xfrm>
            <a:off x="4622684" y="2793930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4 Jan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Skills Week (compulsory)</a:t>
            </a:r>
            <a:endParaRPr lang="en-US" sz="1200" dirty="0"/>
          </a:p>
        </p:txBody>
      </p:sp>
      <p:sp>
        <p:nvSpPr>
          <p:cNvPr id="19" name="Text 17"/>
          <p:cNvSpPr txBox="1"/>
          <p:nvPr/>
        </p:nvSpPr>
        <p:spPr>
          <a:xfrm>
            <a:off x="4622684" y="3365416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11 Jan – 5 Feb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Teaching</a:t>
            </a:r>
            <a:endParaRPr lang="en-US" sz="1200" dirty="0"/>
          </a:p>
        </p:txBody>
      </p:sp>
      <p:sp>
        <p:nvSpPr>
          <p:cNvPr id="20" name="Text 18"/>
          <p:cNvSpPr txBox="1"/>
          <p:nvPr/>
        </p:nvSpPr>
        <p:spPr>
          <a:xfrm>
            <a:off x="4622684" y="3733707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8 Feb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Reading Week (half term)</a:t>
            </a:r>
            <a:endParaRPr lang="en-US" sz="1200" dirty="0"/>
          </a:p>
        </p:txBody>
      </p:sp>
      <p:sp>
        <p:nvSpPr>
          <p:cNvPr id="21" name="Text 19"/>
          <p:cNvSpPr txBox="1"/>
          <p:nvPr/>
        </p:nvSpPr>
        <p:spPr>
          <a:xfrm>
            <a:off x="4622684" y="4305192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15 Feb – 19 Mar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Teaching</a:t>
            </a:r>
            <a:endParaRPr lang="en-US" sz="1200" dirty="0"/>
          </a:p>
        </p:txBody>
      </p:sp>
      <p:sp>
        <p:nvSpPr>
          <p:cNvPr id="22" name="Text 20"/>
          <p:cNvSpPr txBox="1"/>
          <p:nvPr/>
        </p:nvSpPr>
        <p:spPr>
          <a:xfrm>
            <a:off x="4622684" y="4673483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From Mon 22 Mar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Easter holiday</a:t>
            </a:r>
            <a:endParaRPr lang="en-US" sz="1200" dirty="0"/>
          </a:p>
        </p:txBody>
      </p:sp>
      <p:sp>
        <p:nvSpPr>
          <p:cNvPr id="23" name="Shape 21"/>
          <p:cNvSpPr/>
          <p:nvPr/>
        </p:nvSpPr>
        <p:spPr>
          <a:xfrm>
            <a:off x="7975401" y="2031949"/>
            <a:ext cx="3403515" cy="4190895"/>
          </a:xfrm>
          <a:prstGeom prst="roundRect">
            <a:avLst>
              <a:gd name="adj" fmla="val 3731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4" name="Shape 22"/>
          <p:cNvSpPr/>
          <p:nvPr/>
        </p:nvSpPr>
        <p:spPr>
          <a:xfrm>
            <a:off x="8203995" y="226054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sp>
        <p:nvSpPr>
          <p:cNvPr id="25" name="Text 23"/>
          <p:cNvSpPr txBox="1"/>
          <p:nvPr/>
        </p:nvSpPr>
        <p:spPr>
          <a:xfrm>
            <a:off x="8203995" y="2260543"/>
            <a:ext cx="279393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3</a:t>
            </a:r>
            <a:endParaRPr lang="en-US" sz="1100" dirty="0"/>
          </a:p>
        </p:txBody>
      </p:sp>
      <p:sp>
        <p:nvSpPr>
          <p:cNvPr id="26" name="Text 24"/>
          <p:cNvSpPr txBox="1"/>
          <p:nvPr/>
        </p:nvSpPr>
        <p:spPr>
          <a:xfrm>
            <a:off x="8572286" y="2260543"/>
            <a:ext cx="2578036" cy="27939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Term 3 · Summer 2027</a:t>
            </a:r>
            <a:endParaRPr lang="en-US" sz="1150" dirty="0"/>
          </a:p>
        </p:txBody>
      </p:sp>
      <p:sp>
        <p:nvSpPr>
          <p:cNvPr id="27" name="Text 25"/>
          <p:cNvSpPr txBox="1"/>
          <p:nvPr/>
        </p:nvSpPr>
        <p:spPr>
          <a:xfrm>
            <a:off x="8203995" y="2793930"/>
            <a:ext cx="2946326" cy="266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12 Apr – 30 Apr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Teaching</a:t>
            </a:r>
            <a:endParaRPr lang="en-US" sz="1200" dirty="0"/>
          </a:p>
        </p:txBody>
      </p:sp>
      <p:sp>
        <p:nvSpPr>
          <p:cNvPr id="28" name="Text 26"/>
          <p:cNvSpPr txBox="1"/>
          <p:nvPr/>
        </p:nvSpPr>
        <p:spPr>
          <a:xfrm>
            <a:off x="8203995" y="3162221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3 – 16 May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Reading Week (half term) — two weeks</a:t>
            </a:r>
            <a:endParaRPr lang="en-US" sz="1200" dirty="0"/>
          </a:p>
        </p:txBody>
      </p:sp>
      <p:sp>
        <p:nvSpPr>
          <p:cNvPr id="29" name="Text 27"/>
          <p:cNvSpPr txBox="1"/>
          <p:nvPr/>
        </p:nvSpPr>
        <p:spPr>
          <a:xfrm>
            <a:off x="8203995" y="3733707"/>
            <a:ext cx="2946326" cy="4698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17 May – 18 Jun  </a:t>
            </a:r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— Teaching — term ends</a:t>
            </a:r>
            <a:endParaRPr lang="en-US" sz="1200" dirty="0"/>
          </a:p>
        </p:txBody>
      </p:sp>
      <p:sp>
        <p:nvSpPr>
          <p:cNvPr id="30" name="Text 28"/>
          <p:cNvSpPr txBox="1"/>
          <p:nvPr/>
        </p:nvSpPr>
        <p:spPr>
          <a:xfrm>
            <a:off x="812780" y="6349841"/>
            <a:ext cx="1056613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5B585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Full week-by-week calendar: WAVDA Term Dates on Hwb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12780" y="871452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1079473" y="774681"/>
            <a:ext cx="8889778" cy="21589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SEMESTER 1 · CHANGEMAKERS &amp; ACTING</a:t>
            </a:r>
            <a:endParaRPr lang="en-US" sz="1100" dirty="0"/>
          </a:p>
        </p:txBody>
      </p:sp>
      <p:sp>
        <p:nvSpPr>
          <p:cNvPr id="4" name="Text 2"/>
          <p:cNvSpPr txBox="1"/>
          <p:nvPr/>
        </p:nvSpPr>
        <p:spPr>
          <a:xfrm>
            <a:off x="812780" y="1130272"/>
            <a:ext cx="10566136" cy="44448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Level 5 Assessment Submissions (1/2)</a:t>
            </a:r>
            <a:endParaRPr lang="en-US" sz="260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812780" y="1777956"/>
          <a:ext cx="10566136" cy="914400"/>
        </p:xfrm>
        <a:graphic>
          <a:graphicData uri="http://schemas.openxmlformats.org/drawingml/2006/table">
            <a:tbl>
              <a:tblPr/>
              <a:tblGrid>
                <a:gridCol w="2747195"/>
                <a:gridCol w="2535873"/>
                <a:gridCol w="1056614"/>
                <a:gridCol w="2324550"/>
                <a:gridCol w="1901904"/>
              </a:tblGrid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Module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Component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Weight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Submission Deadline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Feedback By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Changemakers: Building Your Personal Brand (ADPA5003)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Component 1 — Online Portfolio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50%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5 Jun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27 Nov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Changemakers: Building Your Personal Brand (ADPA5003)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Component 2 — Showreel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50%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30 Oct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27 Nov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Acting for Musical Theatre (ADPA5023)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Written Evaluation (1,000 words)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18 Dec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15 Jan 2027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Acting for Musical Theatre (ADPA5023)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Practical (12–15 min performance)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80%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w/c 30 Nov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29 Jan 2027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12780" y="871452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3" name="Text 1"/>
          <p:cNvSpPr txBox="1"/>
          <p:nvPr/>
        </p:nvSpPr>
        <p:spPr>
          <a:xfrm>
            <a:off x="1079473" y="774681"/>
            <a:ext cx="8889778" cy="21589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SEMESTER 1 · DANCE, SINGING, COLLABORATIVE &amp; AUDITION</a:t>
            </a:r>
            <a:endParaRPr lang="en-US" sz="1100" dirty="0"/>
          </a:p>
        </p:txBody>
      </p:sp>
      <p:sp>
        <p:nvSpPr>
          <p:cNvPr id="4" name="Text 2"/>
          <p:cNvSpPr txBox="1"/>
          <p:nvPr/>
        </p:nvSpPr>
        <p:spPr>
          <a:xfrm>
            <a:off x="812780" y="1130272"/>
            <a:ext cx="10566136" cy="44448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Level 5 Assessment Submissions (2/2)</a:t>
            </a:r>
            <a:endParaRPr lang="en-US" sz="26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812780" y="1777956"/>
          <a:ext cx="10566136" cy="914400"/>
        </p:xfrm>
        <a:graphic>
          <a:graphicData uri="http://schemas.openxmlformats.org/drawingml/2006/table">
            <a:tbl>
              <a:tblPr/>
              <a:tblGrid>
                <a:gridCol w="2324550"/>
                <a:gridCol w="2324550"/>
                <a:gridCol w="950952"/>
                <a:gridCol w="3064179"/>
                <a:gridCol w="1901904"/>
              </a:tblGrid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Module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Component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Weight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Submission Deadline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Feedback By</a:t>
                      </a:r>
                      <a:endParaRPr lang="en-US" sz="115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231F2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Dance Training 2 (ADPB5007)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Practical Classroom Assessment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100%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Commercial: w/c 19 Oct 2026 / Ballet, Tap &amp; Jazz: w/c 7 Dec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28 Jan 2027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Singing 2 (ADPB5008)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Practical: Cabaret (12–15 min)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100%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w/c 7 Dec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29 Jan 2027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Collaborative Project (ADPB5010)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E-Portfolio Evidence of Learning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100%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Task 2: w/c 19 Oct 2026 / Task 3: 6 Nov 2026 / Task 1: w/c 8 Jun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26 Jan 2027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Audition Technique (ADPB5012)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Practical (45 min)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100%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Task 2 Mock Audition: w/c 26 Oct 2026 / Task 1 Self-Tape: 29 May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  <a:tc>
                  <a:txBody>
                    <a:bodyPr/>
                    <a:lstStyle/>
                    <a:p>
                      <a:pPr algn="l" indent="0" marL="0">
                        <a:buNone/>
                      </a:pPr>
                      <a:r>
                        <a:rPr lang="en-US" sz="1100" dirty="0">
                          <a:solidFill>
                            <a:srgbClr val="231F20"/>
                          </a:solidFill>
                          <a:latin typeface="Public Sans" pitchFamily="34" charset="0"/>
                          <a:ea typeface="Public Sans" pitchFamily="34" charset="-122"/>
                          <a:cs typeface="Public Sans" pitchFamily="34" charset="-120"/>
                        </a:rPr>
                        <a:t>27 Nov 2026</a:t>
                      </a:r>
                      <a:endParaRPr lang="en-US" sz="1100" dirty="0">
                        <a:latin typeface="Public Sans" charset="0"/>
                        <a:ea typeface="Public Sans" charset="0"/>
                        <a:cs typeface="Public Sans" charset="0"/>
                      </a:endParaRPr>
                    </a:p>
                  </a:txBody>
                  <a:tcPr marL="91440" marR="91440" marT="45720" marB="45720" anchor="ctr">
                    <a:lnL w="0" cap="flat" cmpd="sng" algn="ctr">
                      <a:noFill/>
                    </a:lnL>
                    <a:lnR w="0" cap="flat" cmpd="sng" algn="ctr">
                      <a:noFill/>
                    </a:lnR>
                    <a:lnT w="0" cap="flat" cmpd="sng" algn="ctr">
                      <a:noFill/>
                    </a:lnT>
                    <a:lnB w="0" cap="flat" cmpd="sng" algn="ctr">
                      <a:noFill/>
                    </a:lnB>
                    <a:solidFill>
                      <a:srgbClr val="F3EEE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12780" y="952476"/>
            <a:ext cx="10566136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Module Practical Assessments — Key Dates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12780" y="1904952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4" name="Shape 2"/>
          <p:cNvSpPr/>
          <p:nvPr/>
        </p:nvSpPr>
        <p:spPr>
          <a:xfrm>
            <a:off x="1003275" y="2095448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5" name="Image 0" descr="/home/claude/pptx_build/icons/Clock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3123" y="2165296"/>
            <a:ext cx="139697" cy="13969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371566" y="2044649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Commercial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1371566" y="2336742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20 Oct 2026 — practical studio assessment.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6159346" y="1904952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6349841" y="2095448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0" name="Image 1" descr="/home/claude/pptx_build/icons/Clock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9690" y="2165296"/>
            <a:ext cx="139697" cy="139697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6718132" y="2044649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Collaborative Project</a:t>
            </a:r>
            <a:endParaRPr lang="en-US" sz="1300" dirty="0"/>
          </a:p>
        </p:txBody>
      </p:sp>
      <p:sp>
        <p:nvSpPr>
          <p:cNvPr id="12" name="Text 8"/>
          <p:cNvSpPr txBox="1"/>
          <p:nvPr/>
        </p:nvSpPr>
        <p:spPr>
          <a:xfrm>
            <a:off x="6718132" y="2336742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Fri 23 Oct 2026, 7:00pm — practical assessment.</a:t>
            </a:r>
            <a:endParaRPr lang="en-US" sz="1050" dirty="0"/>
          </a:p>
        </p:txBody>
      </p:sp>
      <p:sp>
        <p:nvSpPr>
          <p:cNvPr id="13" name="Shape 9"/>
          <p:cNvSpPr/>
          <p:nvPr/>
        </p:nvSpPr>
        <p:spPr>
          <a:xfrm>
            <a:off x="812780" y="2997125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4" name="Shape 10"/>
          <p:cNvSpPr/>
          <p:nvPr/>
        </p:nvSpPr>
        <p:spPr>
          <a:xfrm>
            <a:off x="1003275" y="3187620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5" name="Image 2" descr="/home/claude/pptx_build/icons/Clock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123" y="3257469"/>
            <a:ext cx="139697" cy="139697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371566" y="3136822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Audition Technique</a:t>
            </a:r>
            <a:endParaRPr lang="en-US" sz="1300" dirty="0"/>
          </a:p>
        </p:txBody>
      </p:sp>
      <p:sp>
        <p:nvSpPr>
          <p:cNvPr id="17" name="Text 12"/>
          <p:cNvSpPr txBox="1"/>
          <p:nvPr/>
        </p:nvSpPr>
        <p:spPr>
          <a:xfrm>
            <a:off x="1371566" y="3428914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26 Oct 2026 — live assessment, in studio.</a:t>
            </a:r>
            <a:endParaRPr lang="en-US" sz="1050" dirty="0"/>
          </a:p>
        </p:txBody>
      </p:sp>
      <p:sp>
        <p:nvSpPr>
          <p:cNvPr id="18" name="Shape 13"/>
          <p:cNvSpPr/>
          <p:nvPr/>
        </p:nvSpPr>
        <p:spPr>
          <a:xfrm>
            <a:off x="6159346" y="2997125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9" name="Shape 14"/>
          <p:cNvSpPr/>
          <p:nvPr/>
        </p:nvSpPr>
        <p:spPr>
          <a:xfrm>
            <a:off x="6349841" y="3187620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0" name="Image 3" descr="/home/claude/pptx_build/icons/Clock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9690" y="3257469"/>
            <a:ext cx="139697" cy="139697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6718132" y="3136822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Acting for Musical Theatre</a:t>
            </a:r>
            <a:endParaRPr lang="en-US" sz="1300" dirty="0"/>
          </a:p>
        </p:txBody>
      </p:sp>
      <p:sp>
        <p:nvSpPr>
          <p:cNvPr id="22" name="Text 16"/>
          <p:cNvSpPr txBox="1"/>
          <p:nvPr/>
        </p:nvSpPr>
        <p:spPr>
          <a:xfrm>
            <a:off x="6718132" y="3428914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1 Dec 2026 — practical performance assessment.</a:t>
            </a:r>
            <a:endParaRPr lang="en-US" sz="1050" dirty="0"/>
          </a:p>
        </p:txBody>
      </p:sp>
      <p:sp>
        <p:nvSpPr>
          <p:cNvPr id="23" name="Shape 17"/>
          <p:cNvSpPr/>
          <p:nvPr/>
        </p:nvSpPr>
        <p:spPr>
          <a:xfrm>
            <a:off x="812780" y="4089298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4" name="Shape 18"/>
          <p:cNvSpPr/>
          <p:nvPr/>
        </p:nvSpPr>
        <p:spPr>
          <a:xfrm>
            <a:off x="1003275" y="427979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5" name="Image 4" descr="/home/claude/pptx_build/icons/Clock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3123" y="4349641"/>
            <a:ext cx="139697" cy="139697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1371566" y="4228994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Singing 2 — Cabaret</a:t>
            </a:r>
            <a:endParaRPr lang="en-US" sz="1300" dirty="0"/>
          </a:p>
        </p:txBody>
      </p:sp>
      <p:sp>
        <p:nvSpPr>
          <p:cNvPr id="27" name="Text 20"/>
          <p:cNvSpPr txBox="1"/>
          <p:nvPr/>
        </p:nvSpPr>
        <p:spPr>
          <a:xfrm>
            <a:off x="1371566" y="4521087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8 – Wed 9 Dec 2026, 7:00pm — practical performance assessment.</a:t>
            </a:r>
            <a:endParaRPr lang="en-US" sz="1050" dirty="0"/>
          </a:p>
        </p:txBody>
      </p:sp>
      <p:sp>
        <p:nvSpPr>
          <p:cNvPr id="28" name="Shape 21"/>
          <p:cNvSpPr/>
          <p:nvPr/>
        </p:nvSpPr>
        <p:spPr>
          <a:xfrm>
            <a:off x="6159346" y="4089298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29" name="Shape 22"/>
          <p:cNvSpPr/>
          <p:nvPr/>
        </p:nvSpPr>
        <p:spPr>
          <a:xfrm>
            <a:off x="6349841" y="427979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30" name="Image 5" descr="/home/claude/pptx_build/icons/Clock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9690" y="4349641"/>
            <a:ext cx="139697" cy="139697"/>
          </a:xfrm>
          <a:prstGeom prst="rect">
            <a:avLst/>
          </a:prstGeom>
        </p:spPr>
      </p:pic>
      <p:sp>
        <p:nvSpPr>
          <p:cNvPr id="31" name="Text 23"/>
          <p:cNvSpPr txBox="1"/>
          <p:nvPr/>
        </p:nvSpPr>
        <p:spPr>
          <a:xfrm>
            <a:off x="6718132" y="4228994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Jazz</a:t>
            </a:r>
            <a:endParaRPr lang="en-US" sz="1300" dirty="0"/>
          </a:p>
        </p:txBody>
      </p:sp>
      <p:sp>
        <p:nvSpPr>
          <p:cNvPr id="32" name="Text 24"/>
          <p:cNvSpPr txBox="1"/>
          <p:nvPr/>
        </p:nvSpPr>
        <p:spPr>
          <a:xfrm>
            <a:off x="6718132" y="4521087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Wed 9 Dec 2026 — practical studio assessment.</a:t>
            </a:r>
            <a:endParaRPr lang="en-US" sz="1050" dirty="0"/>
          </a:p>
        </p:txBody>
      </p:sp>
      <p:sp>
        <p:nvSpPr>
          <p:cNvPr id="33" name="Shape 25"/>
          <p:cNvSpPr/>
          <p:nvPr/>
        </p:nvSpPr>
        <p:spPr>
          <a:xfrm>
            <a:off x="812780" y="5181470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34" name="Shape 26"/>
          <p:cNvSpPr/>
          <p:nvPr/>
        </p:nvSpPr>
        <p:spPr>
          <a:xfrm>
            <a:off x="1003275" y="5371966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35" name="Image 6" descr="/home/claude/pptx_build/icons/Clock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73123" y="5441814"/>
            <a:ext cx="139697" cy="139697"/>
          </a:xfrm>
          <a:prstGeom prst="rect">
            <a:avLst/>
          </a:prstGeom>
        </p:spPr>
      </p:pic>
      <p:sp>
        <p:nvSpPr>
          <p:cNvPr id="36" name="Text 27"/>
          <p:cNvSpPr txBox="1"/>
          <p:nvPr/>
        </p:nvSpPr>
        <p:spPr>
          <a:xfrm>
            <a:off x="1371566" y="5321167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Ballet</a:t>
            </a:r>
            <a:endParaRPr lang="en-US" sz="1300" dirty="0"/>
          </a:p>
        </p:txBody>
      </p:sp>
      <p:sp>
        <p:nvSpPr>
          <p:cNvPr id="37" name="Text 28"/>
          <p:cNvSpPr txBox="1"/>
          <p:nvPr/>
        </p:nvSpPr>
        <p:spPr>
          <a:xfrm>
            <a:off x="1371566" y="5613260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Thu 10 Dec 2026 — practical studio assessment.</a:t>
            </a:r>
            <a:endParaRPr lang="en-US" sz="1050" dirty="0"/>
          </a:p>
        </p:txBody>
      </p:sp>
      <p:sp>
        <p:nvSpPr>
          <p:cNvPr id="38" name="Shape 29"/>
          <p:cNvSpPr/>
          <p:nvPr/>
        </p:nvSpPr>
        <p:spPr>
          <a:xfrm>
            <a:off x="6159346" y="5181470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39" name="Shape 30"/>
          <p:cNvSpPr/>
          <p:nvPr/>
        </p:nvSpPr>
        <p:spPr>
          <a:xfrm>
            <a:off x="6349841" y="5371966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40" name="Image 7" descr="/home/claude/pptx_build/icons/Clock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19690" y="5441814"/>
            <a:ext cx="139697" cy="139697"/>
          </a:xfrm>
          <a:prstGeom prst="rect">
            <a:avLst/>
          </a:prstGeom>
        </p:spPr>
      </p:pic>
      <p:sp>
        <p:nvSpPr>
          <p:cNvPr id="41" name="Text 31"/>
          <p:cNvSpPr txBox="1"/>
          <p:nvPr/>
        </p:nvSpPr>
        <p:spPr>
          <a:xfrm>
            <a:off x="6718132" y="5321167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Tap</a:t>
            </a:r>
            <a:endParaRPr lang="en-US" sz="1300" dirty="0"/>
          </a:p>
        </p:txBody>
      </p:sp>
      <p:sp>
        <p:nvSpPr>
          <p:cNvPr id="42" name="Text 32"/>
          <p:cNvSpPr txBox="1"/>
          <p:nvPr/>
        </p:nvSpPr>
        <p:spPr>
          <a:xfrm>
            <a:off x="6718132" y="5613260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Fri 11 Dec 2026 — practical studio assessment.</a:t>
            </a:r>
            <a:endParaRPr lang="en-US" sz="1050" dirty="0"/>
          </a:p>
        </p:txBody>
      </p:sp>
      <p:sp>
        <p:nvSpPr>
          <p:cNvPr id="43" name="Text 33"/>
          <p:cNvSpPr txBox="1"/>
          <p:nvPr/>
        </p:nvSpPr>
        <p:spPr>
          <a:xfrm>
            <a:off x="812780" y="6349841"/>
            <a:ext cx="1056613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5B585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Full week-by-week calendar: WAVDA Term Dates on Hwb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12780" y="952476"/>
            <a:ext cx="10566136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8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Key Dates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12780" y="2031949"/>
            <a:ext cx="5206870" cy="1460463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4" name="Shape 2"/>
          <p:cNvSpPr/>
          <p:nvPr/>
        </p:nvSpPr>
        <p:spPr>
          <a:xfrm>
            <a:off x="1028674" y="2247844"/>
            <a:ext cx="355591" cy="355591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5" name="Image 0" descr="/home/claude/pptx_build/icons/Clock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17572" y="2336742"/>
            <a:ext cx="177796" cy="17779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485863" y="2197045"/>
            <a:ext cx="4317892" cy="2793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Commercial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1485863" y="2527237"/>
            <a:ext cx="4317892" cy="8254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20 Oct 2026 — practical studio assessment.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6172046" y="2031949"/>
            <a:ext cx="5206870" cy="1460463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6387940" y="2247844"/>
            <a:ext cx="355591" cy="355591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0" name="Image 1" descr="/home/claude/pptx_build/icons/Clock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6838" y="2336742"/>
            <a:ext cx="177796" cy="177796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6845129" y="2197045"/>
            <a:ext cx="4317892" cy="2793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Jazz</a:t>
            </a:r>
            <a:endParaRPr lang="en-US" sz="1600" dirty="0"/>
          </a:p>
        </p:txBody>
      </p:sp>
      <p:sp>
        <p:nvSpPr>
          <p:cNvPr id="12" name="Text 8"/>
          <p:cNvSpPr txBox="1"/>
          <p:nvPr/>
        </p:nvSpPr>
        <p:spPr>
          <a:xfrm>
            <a:off x="6845129" y="2527237"/>
            <a:ext cx="4317892" cy="8254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Wed 9 Dec 2026 — practical studio assessment.</a:t>
            </a:r>
            <a:endParaRPr lang="en-US" sz="1150" dirty="0"/>
          </a:p>
        </p:txBody>
      </p:sp>
      <p:sp>
        <p:nvSpPr>
          <p:cNvPr id="13" name="Shape 9"/>
          <p:cNvSpPr/>
          <p:nvPr/>
        </p:nvSpPr>
        <p:spPr>
          <a:xfrm>
            <a:off x="812780" y="3644809"/>
            <a:ext cx="5206870" cy="1460463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4" name="Shape 10"/>
          <p:cNvSpPr/>
          <p:nvPr/>
        </p:nvSpPr>
        <p:spPr>
          <a:xfrm>
            <a:off x="1028674" y="3860703"/>
            <a:ext cx="355591" cy="355591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15" name="Image 2" descr="/home/claude/pptx_build/icons/Clock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572" y="3949601"/>
            <a:ext cx="177796" cy="177796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485863" y="3809905"/>
            <a:ext cx="4317892" cy="2793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Ballet</a:t>
            </a:r>
            <a:endParaRPr lang="en-US" sz="1600" dirty="0"/>
          </a:p>
        </p:txBody>
      </p:sp>
      <p:sp>
        <p:nvSpPr>
          <p:cNvPr id="17" name="Text 12"/>
          <p:cNvSpPr txBox="1"/>
          <p:nvPr/>
        </p:nvSpPr>
        <p:spPr>
          <a:xfrm>
            <a:off x="1485863" y="4140096"/>
            <a:ext cx="4317892" cy="8254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Thu 10 Dec 2026 — practical studio assessment.</a:t>
            </a:r>
            <a:endParaRPr lang="en-US" sz="1150" dirty="0"/>
          </a:p>
        </p:txBody>
      </p:sp>
      <p:sp>
        <p:nvSpPr>
          <p:cNvPr id="18" name="Shape 13"/>
          <p:cNvSpPr/>
          <p:nvPr/>
        </p:nvSpPr>
        <p:spPr>
          <a:xfrm>
            <a:off x="6172046" y="3644809"/>
            <a:ext cx="5206870" cy="1460463"/>
          </a:xfrm>
          <a:prstGeom prst="roundRect">
            <a:avLst>
              <a:gd name="adj" fmla="val 8696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sx="100000" sy="100000" kx="0" ky="0" algn="bl" rotWithShape="0" blurRad="76200" dist="25400" dir="5400000">
              <a:srgbClr val="231F20">
                <a:alpha val="10000"/>
              </a:srgbClr>
            </a:outerShdw>
          </a:effectLst>
        </p:spPr>
      </p:sp>
      <p:sp>
        <p:nvSpPr>
          <p:cNvPr id="19" name="Shape 14"/>
          <p:cNvSpPr/>
          <p:nvPr/>
        </p:nvSpPr>
        <p:spPr>
          <a:xfrm>
            <a:off x="6387940" y="3860703"/>
            <a:ext cx="355591" cy="355591"/>
          </a:xfrm>
          <a:prstGeom prst="ellipse">
            <a:avLst/>
          </a:prstGeom>
          <a:solidFill>
            <a:srgbClr val="231F20"/>
          </a:solidFill>
          <a:ln/>
        </p:spPr>
      </p:sp>
      <p:pic>
        <p:nvPicPr>
          <p:cNvPr id="20" name="Image 3" descr="/home/claude/pptx_build/icons/Clock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6838" y="3949601"/>
            <a:ext cx="177796" cy="177796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6845129" y="3809905"/>
            <a:ext cx="4317892" cy="2793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Tap</a:t>
            </a:r>
            <a:endParaRPr lang="en-US" sz="1600" dirty="0"/>
          </a:p>
        </p:txBody>
      </p:sp>
      <p:sp>
        <p:nvSpPr>
          <p:cNvPr id="22" name="Text 16"/>
          <p:cNvSpPr txBox="1"/>
          <p:nvPr/>
        </p:nvSpPr>
        <p:spPr>
          <a:xfrm>
            <a:off x="6845129" y="4140096"/>
            <a:ext cx="4317892" cy="8254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Fri 11 Dec 2026 — practical studio assessment.</a:t>
            </a:r>
            <a:endParaRPr lang="en-US" sz="1150" dirty="0"/>
          </a:p>
        </p:txBody>
      </p:sp>
      <p:sp>
        <p:nvSpPr>
          <p:cNvPr id="23" name="Text 17"/>
          <p:cNvSpPr txBox="1"/>
          <p:nvPr/>
        </p:nvSpPr>
        <p:spPr>
          <a:xfrm>
            <a:off x="812780" y="5359266"/>
            <a:ext cx="10566136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5B585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Practical studio assessments — Dance Training 2 (ADPB5007)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F8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moodle-side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54794" y="0"/>
            <a:ext cx="3936902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812780" y="876786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4" name="Text 1"/>
          <p:cNvSpPr txBox="1"/>
          <p:nvPr/>
        </p:nvSpPr>
        <p:spPr>
          <a:xfrm>
            <a:off x="1079473" y="774681"/>
            <a:ext cx="8889778" cy="22859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YOUR VIRTUAL LEARNING ENVIRONMENT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12780" y="1142971"/>
            <a:ext cx="7137222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Access Your Moodle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812780" y="1968451"/>
            <a:ext cx="5714857" cy="69848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50000"/>
              </a:lnSpc>
              <a:buNone/>
            </a:pPr>
            <a:r>
              <a:rPr lang="en-US" sz="150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Your modules, assignments, module handbooks and shared resources for 2026/27 all live on Moodle.</a:t>
            </a:r>
            <a:endParaRPr lang="en-US" sz="1500" dirty="0"/>
          </a:p>
        </p:txBody>
      </p:sp>
      <p:sp>
        <p:nvSpPr>
          <p:cNvPr id="7" name="Shape 4">
            <a:hlinkClick r:id="rId2" tooltip=""/>
          </p:cNvPr>
          <p:cNvSpPr/>
          <p:nvPr/>
        </p:nvSpPr>
        <p:spPr>
          <a:xfrm>
            <a:off x="812780" y="4825879"/>
            <a:ext cx="1904952" cy="507987"/>
          </a:xfrm>
          <a:prstGeom prst="roundRect">
            <a:avLst>
              <a:gd name="adj" fmla="val 50000"/>
            </a:avLst>
          </a:prstGeom>
          <a:solidFill>
            <a:srgbClr val="FDD408"/>
          </a:solidFill>
          <a:ln/>
        </p:spPr>
      </p:sp>
      <p:sp>
        <p:nvSpPr>
          <p:cNvPr id="8" name="Text 5">
            <a:hlinkClick r:id="rId2" tooltip=""/>
          </p:cNvPr>
          <p:cNvSpPr txBox="1"/>
          <p:nvPr/>
        </p:nvSpPr>
        <p:spPr>
          <a:xfrm>
            <a:off x="812780" y="4825879"/>
            <a:ext cx="1904952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u="sng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2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Open Moodle →</a:t>
            </a:r>
            <a:endParaRPr lang="en-US" sz="1200" dirty="0"/>
          </a:p>
        </p:txBody>
      </p:sp>
      <p:sp>
        <p:nvSpPr>
          <p:cNvPr id="9" name="Shape 6">
            <a:hlinkClick r:id="rId3" tooltip=""/>
          </p:cNvPr>
          <p:cNvSpPr/>
          <p:nvPr/>
        </p:nvSpPr>
        <p:spPr>
          <a:xfrm>
            <a:off x="2844729" y="4813180"/>
            <a:ext cx="1460463" cy="507987"/>
          </a:xfrm>
          <a:prstGeom prst="roundRect">
            <a:avLst>
              <a:gd name="adj" fmla="val 50000"/>
            </a:avLst>
          </a:prstGeom>
          <a:ln w="25400">
            <a:solidFill>
              <a:srgbClr val="231F20"/>
            </a:solidFill>
            <a:prstDash val="solid"/>
          </a:ln>
        </p:spPr>
      </p:sp>
      <p:sp>
        <p:nvSpPr>
          <p:cNvPr id="10" name="Text 7">
            <a:hlinkClick r:id="rId3" tooltip=""/>
          </p:cNvPr>
          <p:cNvSpPr txBox="1"/>
          <p:nvPr/>
        </p:nvSpPr>
        <p:spPr>
          <a:xfrm>
            <a:off x="2844729" y="4813180"/>
            <a:ext cx="1460463" cy="5079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u="sng" dirty="0">
                <a:solidFill>
                  <a:srgbClr val="231F20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  <a:hlinkClick r:id="rId3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Open Hwb →</a:t>
            </a:r>
            <a:endParaRPr lang="en-US" sz="1200" dirty="0"/>
          </a:p>
        </p:txBody>
      </p:sp>
      <p:sp>
        <p:nvSpPr>
          <p:cNvPr id="11" name="Text 8"/>
          <p:cNvSpPr txBox="1"/>
          <p:nvPr/>
        </p:nvSpPr>
        <p:spPr>
          <a:xfrm>
            <a:off x="812780" y="5714857"/>
            <a:ext cx="5714857" cy="3174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8A8378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Your course-specific Moodle link will be added here once confirmed.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31F2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pptx_build/cropped/closing-full.jp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6857829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4800480"/>
            <a:ext cx="12191695" cy="2057349"/>
          </a:xfrm>
          <a:prstGeom prst="rect">
            <a:avLst/>
          </a:prstGeom>
          <a:solidFill>
            <a:srgbClr val="231F20">
              <a:alpha val="80000"/>
            </a:srgbClr>
          </a:solidFill>
          <a:ln/>
        </p:spPr>
      </p:sp>
      <p:sp>
        <p:nvSpPr>
          <p:cNvPr id="4" name="Shape 1"/>
          <p:cNvSpPr/>
          <p:nvPr/>
        </p:nvSpPr>
        <p:spPr>
          <a:xfrm>
            <a:off x="0" y="3771806"/>
            <a:ext cx="12191695" cy="1028674"/>
          </a:xfrm>
          <a:prstGeom prst="rect">
            <a:avLst/>
          </a:prstGeom>
          <a:solidFill>
            <a:srgbClr val="231F20">
              <a:alpha val="55000"/>
            </a:srgbClr>
          </a:solidFill>
          <a:ln/>
        </p:spPr>
      </p:sp>
      <p:sp>
        <p:nvSpPr>
          <p:cNvPr id="5" name="Shape 2"/>
          <p:cNvSpPr/>
          <p:nvPr/>
        </p:nvSpPr>
        <p:spPr>
          <a:xfrm>
            <a:off x="0" y="2743131"/>
            <a:ext cx="12191695" cy="1028674"/>
          </a:xfrm>
          <a:prstGeom prst="rect">
            <a:avLst/>
          </a:prstGeom>
          <a:solidFill>
            <a:srgbClr val="231F20">
              <a:alpha val="30000"/>
            </a:srgbClr>
          </a:solidFill>
          <a:ln/>
        </p:spPr>
      </p:sp>
      <p:sp>
        <p:nvSpPr>
          <p:cNvPr id="6" name="Shape 3"/>
          <p:cNvSpPr/>
          <p:nvPr/>
        </p:nvSpPr>
        <p:spPr>
          <a:xfrm>
            <a:off x="0" y="2057349"/>
            <a:ext cx="12191695" cy="685783"/>
          </a:xfrm>
          <a:prstGeom prst="rect">
            <a:avLst/>
          </a:prstGeom>
          <a:solidFill>
            <a:srgbClr val="231F20">
              <a:alpha val="12000"/>
            </a:srgbClr>
          </a:solidFill>
          <a:ln/>
        </p:spPr>
      </p:sp>
      <p:sp>
        <p:nvSpPr>
          <p:cNvPr id="7" name="Shape 4"/>
          <p:cNvSpPr/>
          <p:nvPr/>
        </p:nvSpPr>
        <p:spPr>
          <a:xfrm>
            <a:off x="9016775" y="406390"/>
            <a:ext cx="2362141" cy="869928"/>
          </a:xfrm>
          <a:prstGeom prst="roundRect">
            <a:avLst>
              <a:gd name="adj" fmla="val 13139"/>
            </a:avLst>
          </a:prstGeom>
          <a:solidFill>
            <a:srgbClr val="FBF8F3">
              <a:alpha val="55000"/>
            </a:srgbClr>
          </a:solidFill>
          <a:ln/>
          <a:effectLst>
            <a:outerShdw sx="100000" sy="100000" kx="0" ky="0" algn="bl" rotWithShape="0" blurRad="127000" dist="50800" dir="5400000">
              <a:srgbClr val="000000">
                <a:alpha val="35000"/>
              </a:srgbClr>
            </a:outerShdw>
          </a:effectLst>
        </p:spPr>
      </p:sp>
      <p:pic>
        <p:nvPicPr>
          <p:cNvPr id="8" name="Image 1" descr="/root/.claude/uploads/72da3421-d84c-57e6-a635-7ce8b8fbdcc5/52cfa7cc-image.png">    </p:cNvPr>
          <p:cNvPicPr>
            <a:picLocks noChangeAspect="1"/>
          </p:cNvPicPr>
          <p:nvPr/>
        </p:nvPicPr>
        <p:blipFill>
          <a:blip r:embed="rId2">
            <a:alphaModFix amt="90000"/>
          </a:blip>
          <a:stretch>
            <a:fillRect/>
          </a:stretch>
        </p:blipFill>
        <p:spPr>
          <a:xfrm>
            <a:off x="9118372" y="507987"/>
            <a:ext cx="2158946" cy="666733"/>
          </a:xfrm>
          <a:prstGeom prst="rect">
            <a:avLst/>
          </a:prstGeom>
        </p:spPr>
      </p:pic>
      <p:sp>
        <p:nvSpPr>
          <p:cNvPr id="9" name="Shape 5"/>
          <p:cNvSpPr/>
          <p:nvPr/>
        </p:nvSpPr>
        <p:spPr>
          <a:xfrm>
            <a:off x="812780" y="5086223"/>
            <a:ext cx="177796" cy="25399"/>
          </a:xfrm>
          <a:prstGeom prst="rect">
            <a:avLst/>
          </a:prstGeom>
          <a:solidFill>
            <a:srgbClr val="FDD408"/>
          </a:solidFill>
          <a:ln/>
        </p:spPr>
      </p:sp>
      <p:sp>
        <p:nvSpPr>
          <p:cNvPr id="10" name="Text 6"/>
          <p:cNvSpPr txBox="1"/>
          <p:nvPr/>
        </p:nvSpPr>
        <p:spPr>
          <a:xfrm>
            <a:off x="1079473" y="4971926"/>
            <a:ext cx="8254794" cy="25399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FDD408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LET'S TALK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812780" y="5590400"/>
            <a:ext cx="8889778" cy="61911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indent="0" marL="0">
              <a:buNone/>
            </a:pPr>
            <a:r>
              <a:rPr lang="en-US" sz="6500" b="1" dirty="0">
                <a:solidFill>
                  <a:srgbClr val="FFFFFF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Any Questions?</a:t>
            </a:r>
            <a:endParaRPr lang="en-US" sz="6500" dirty="0"/>
          </a:p>
        </p:txBody>
      </p:sp>
      <p:sp>
        <p:nvSpPr>
          <p:cNvPr id="12" name="Text 8"/>
          <p:cNvSpPr txBox="1"/>
          <p:nvPr/>
        </p:nvSpPr>
        <p:spPr>
          <a:xfrm>
            <a:off x="812780" y="6260943"/>
            <a:ext cx="8889778" cy="304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F4EFE4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Lee McCallion   ·   Programme Manager, BA (Hons) Musical Theatre   ·   l.mccallion@uwtsd.ac.uk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2026-09-21T16:15:05Z</dcterms:created>
  <dcterms:modified xsi:type="dcterms:W3CDTF">2026-09-21T16:15:05Z</dcterms:modified>
</cp:coreProperties>
</file>