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05844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611269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70201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82105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12/07/2026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10996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12/07/2026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80808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12/07/2026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9532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853802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3448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63684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27001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0617896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88426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12/07/2026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339912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93155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12/07/2026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37939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12/07/2026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2936958270"/>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pestleanalysis.com/pestle-analysis-of-the-bakery-industry/"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a:t>
            </a:r>
            <a:r>
              <a:rPr lang="en-GB" sz="3200" dirty="0">
                <a:solidFill>
                  <a:schemeClr val="tx1"/>
                </a:solidFill>
                <a:latin typeface="A"/>
              </a:rPr>
              <a:t>Problem Solving and Decision Making</a:t>
            </a:r>
            <a:r>
              <a:rPr lang="en-GB" sz="3200" dirty="0">
                <a:latin typeface="A"/>
              </a:rPr>
              <a:t> </a:t>
            </a:r>
            <a:br>
              <a:rPr lang="en-GB" sz="3200" dirty="0">
                <a:latin typeface="A"/>
              </a:rPr>
            </a:br>
            <a:r>
              <a:rPr lang="en-GB" sz="3200" dirty="0">
                <a:latin typeface="A"/>
              </a:rPr>
              <a:t>MODULE CODE: </a:t>
            </a:r>
            <a:r>
              <a:rPr lang="en-GB" sz="3200" dirty="0">
                <a:solidFill>
                  <a:schemeClr val="tx1"/>
                </a:solidFill>
                <a:latin typeface="A"/>
              </a:rPr>
              <a:t>LCLM4004_LON</a:t>
            </a:r>
            <a:br>
              <a:rPr lang="en-GB" sz="3200" dirty="0">
                <a:latin typeface="A"/>
              </a:rPr>
            </a:br>
            <a:r>
              <a:rPr lang="en-GB" sz="3200" dirty="0">
                <a:latin typeface="A"/>
              </a:rPr>
              <a:t>STUDENT NAME: </a:t>
            </a:r>
            <a:r>
              <a:rPr lang="en-GB" sz="3200" dirty="0">
                <a:solidFill>
                  <a:schemeClr val="tx1"/>
                </a:solidFill>
                <a:latin typeface="A"/>
              </a:rPr>
              <a:t>Oussama </a:t>
            </a:r>
            <a:r>
              <a:rPr lang="en-GB" sz="3200" dirty="0" err="1">
                <a:solidFill>
                  <a:schemeClr val="tx1"/>
                </a:solidFill>
                <a:latin typeface="A"/>
              </a:rPr>
              <a:t>Siied</a:t>
            </a:r>
            <a:br>
              <a:rPr lang="en-GB" sz="3200" dirty="0">
                <a:latin typeface="A"/>
              </a:rPr>
            </a:br>
            <a:r>
              <a:rPr lang="en-GB" sz="3200" dirty="0">
                <a:latin typeface="A"/>
              </a:rPr>
              <a:t>STUDENT ID: </a:t>
            </a:r>
            <a:r>
              <a:rPr lang="en-GB" sz="3200" dirty="0">
                <a:solidFill>
                  <a:schemeClr val="tx1"/>
                </a:solidFill>
                <a:latin typeface="A"/>
              </a:rPr>
              <a:t>2528897</a:t>
            </a:r>
            <a:br>
              <a:rPr lang="en-GB" sz="3200" dirty="0">
                <a:latin typeface="A"/>
              </a:rPr>
            </a:br>
            <a:r>
              <a:rPr lang="en-GB" sz="3200" dirty="0">
                <a:latin typeface="A"/>
              </a:rPr>
              <a:t>LECTURER: </a:t>
            </a:r>
            <a:r>
              <a:rPr lang="en-GB" sz="3200" dirty="0">
                <a:solidFill>
                  <a:schemeClr val="tx1"/>
                </a:solidFill>
                <a:latin typeface="A"/>
              </a:rPr>
              <a:t>Anita Nan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Basil’s Bakery</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r>
              <a:rPr lang="en-GB" b="1">
                <a:solidFill>
                  <a:schemeClr val="tx1"/>
                </a:solidFill>
                <a:latin typeface="Arial" panose="020B0604020202020204" pitchFamily="34" charset="0"/>
                <a:ea typeface="Roboto"/>
                <a:cs typeface="Arial" panose="020B0604020202020204" pitchFamily="34" charset="0"/>
              </a:rPr>
              <a:t>Basil’s </a:t>
            </a:r>
            <a:r>
              <a:rPr lang="en-GB" b="1" dirty="0">
                <a:solidFill>
                  <a:schemeClr val="tx1"/>
                </a:solidFill>
                <a:latin typeface="Arial" panose="020B0604020202020204" pitchFamily="34" charset="0"/>
                <a:ea typeface="Roboto"/>
                <a:cs typeface="Arial" panose="020B0604020202020204" pitchFamily="34" charset="0"/>
              </a:rPr>
              <a:t>Bakery is a bakery that offers a range of </a:t>
            </a:r>
            <a:r>
              <a:rPr lang="en-GB" b="1" dirty="0" err="1">
                <a:solidFill>
                  <a:schemeClr val="tx1"/>
                </a:solidFill>
                <a:latin typeface="Arial" panose="020B0604020202020204" pitchFamily="34" charset="0"/>
                <a:ea typeface="Roboto"/>
                <a:cs typeface="Arial" panose="020B0604020202020204" pitchFamily="34" charset="0"/>
              </a:rPr>
              <a:t>of</a:t>
            </a:r>
            <a:r>
              <a:rPr lang="en-GB" b="1" dirty="0">
                <a:solidFill>
                  <a:schemeClr val="tx1"/>
                </a:solidFill>
                <a:latin typeface="Arial" panose="020B0604020202020204" pitchFamily="34" charset="0"/>
                <a:ea typeface="Roboto"/>
                <a:cs typeface="Arial" panose="020B0604020202020204" pitchFamily="34" charset="0"/>
              </a:rPr>
              <a:t> fresh and high quality of baked goods.</a:t>
            </a:r>
          </a:p>
          <a:p>
            <a:r>
              <a:rPr lang="en-GB" b="1" dirty="0">
                <a:solidFill>
                  <a:schemeClr val="tx1"/>
                </a:solidFill>
                <a:latin typeface="Arial" panose="020B0604020202020204" pitchFamily="34" charset="0"/>
                <a:ea typeface="Roboto"/>
                <a:cs typeface="Arial" panose="020B0604020202020204" pitchFamily="34" charset="0"/>
              </a:rPr>
              <a:t>This presentation focuses on the technological, legal and environmental factors using a PESTEL analysis to identify the factors that can affect the business.</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1550702" y="1389888"/>
            <a:ext cx="9090595" cy="4078224"/>
          </a:xfrm>
        </p:spPr>
        <p:txBody>
          <a:bodyPr/>
          <a:lstStyle/>
          <a:p>
            <a:r>
              <a:rPr lang="en-GB" sz="2400" b="1" dirty="0"/>
              <a:t>Basil’s Bakery</a:t>
            </a:r>
            <a:endParaRPr lang="en-GB" sz="2400" dirty="0">
              <a:solidFill>
                <a:srgbClr val="000000"/>
              </a:solidFill>
            </a:endParaRPr>
          </a:p>
          <a:p>
            <a:pPr marL="342900" indent="-342900">
              <a:buFont typeface="Arial" charset="2"/>
              <a:buChar char="•"/>
            </a:pPr>
            <a:r>
              <a:rPr lang="en-GB" b="1" dirty="0"/>
              <a:t>Founded in: </a:t>
            </a:r>
            <a:r>
              <a:rPr lang="en-GB" b="1" dirty="0">
                <a:solidFill>
                  <a:schemeClr val="tx1"/>
                </a:solidFill>
              </a:rPr>
              <a:t>The year 2015.</a:t>
            </a:r>
          </a:p>
          <a:p>
            <a:pPr marL="342900" indent="-342900">
              <a:buFont typeface="Arial" charset="2"/>
              <a:buChar char="•"/>
            </a:pPr>
            <a:r>
              <a:rPr lang="en-GB" b="1" dirty="0">
                <a:solidFill>
                  <a:schemeClr val="tx1">
                    <a:lumMod val="50000"/>
                    <a:lumOff val="50000"/>
                  </a:schemeClr>
                </a:solidFill>
              </a:rPr>
              <a:t>Location: </a:t>
            </a:r>
            <a:r>
              <a:rPr lang="en-GB" b="1" dirty="0">
                <a:solidFill>
                  <a:schemeClr val="tx1"/>
                </a:solidFill>
              </a:rPr>
              <a:t>The bakery is in a shopping retail park in Coventry, UK.</a:t>
            </a:r>
          </a:p>
          <a:p>
            <a:pPr marL="342900" indent="-342900">
              <a:buFont typeface="Arial" charset="2"/>
              <a:buChar char="•"/>
            </a:pPr>
            <a:r>
              <a:rPr lang="en-GB" b="1" dirty="0"/>
              <a:t>Owners: </a:t>
            </a:r>
            <a:r>
              <a:rPr lang="en-GB" b="1" dirty="0">
                <a:solidFill>
                  <a:schemeClr val="tx1"/>
                </a:solidFill>
              </a:rPr>
              <a:t>The owners is a man named Basil.</a:t>
            </a:r>
            <a:endParaRPr lang="en-GB" b="1" dirty="0"/>
          </a:p>
          <a:p>
            <a:pPr marL="342900" indent="-342900">
              <a:buFont typeface="Arial" charset="2"/>
              <a:buChar char="•"/>
            </a:pPr>
            <a:r>
              <a:rPr lang="en-GB" b="1" dirty="0"/>
              <a:t>Sells: </a:t>
            </a:r>
            <a:r>
              <a:rPr lang="en-GB" b="1" dirty="0">
                <a:solidFill>
                  <a:schemeClr val="tx1"/>
                </a:solidFill>
              </a:rPr>
              <a:t>Styled cakes, pastries and breads.</a:t>
            </a:r>
          </a:p>
          <a:p>
            <a:pPr marL="342900" indent="-342900">
              <a:buFont typeface="Arial" charset="2"/>
              <a:buChar char="•"/>
            </a:pPr>
            <a:r>
              <a:rPr lang="en-GB" b="1" dirty="0">
                <a:solidFill>
                  <a:schemeClr val="bg1">
                    <a:lumMod val="50000"/>
                  </a:schemeClr>
                </a:solidFill>
              </a:rPr>
              <a:t>Sales: </a:t>
            </a:r>
            <a:r>
              <a:rPr lang="en-GB" b="1" dirty="0">
                <a:solidFill>
                  <a:schemeClr val="tx1"/>
                </a:solidFill>
              </a:rPr>
              <a:t>The bakery went down on sales after the 2020 lockdown they went 25% down compared to the years 2015 to 2019.</a:t>
            </a:r>
            <a:endParaRPr lang="en-GB" b="1" dirty="0">
              <a:solidFill>
                <a:schemeClr val="bg1">
                  <a:lumMod val="50000"/>
                </a:schemeClr>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70000" lnSpcReduction="20000"/>
          </a:bodyPr>
          <a:lstStyle/>
          <a:p>
            <a:r>
              <a:rPr lang="en-GB" sz="2800" b="1" dirty="0">
                <a:solidFill>
                  <a:srgbClr val="FF0000"/>
                </a:solidFill>
              </a:rPr>
              <a:t>5W2H</a:t>
            </a:r>
          </a:p>
          <a:p>
            <a:r>
              <a:rPr lang="en-GB" sz="2800" dirty="0">
                <a:solidFill>
                  <a:schemeClr val="tx1"/>
                </a:solidFill>
              </a:rPr>
              <a:t>What: Sales difference of 2015-2019 to 2020-2023 there was a drop of 25%.</a:t>
            </a:r>
          </a:p>
          <a:p>
            <a:r>
              <a:rPr lang="en-GB" sz="2800" dirty="0">
                <a:solidFill>
                  <a:schemeClr val="tx1"/>
                </a:solidFill>
              </a:rPr>
              <a:t>Who: The costumers and workers on the shopping centre have went down due to closing shops and working from home.</a:t>
            </a:r>
          </a:p>
          <a:p>
            <a:r>
              <a:rPr lang="en-GB" sz="2800" dirty="0">
                <a:solidFill>
                  <a:schemeClr val="tx1"/>
                </a:solidFill>
              </a:rPr>
              <a:t>Where: The bakery and the shopping centre is affected.</a:t>
            </a:r>
          </a:p>
          <a:p>
            <a:r>
              <a:rPr lang="en-GB" sz="2800" dirty="0">
                <a:solidFill>
                  <a:schemeClr val="tx1"/>
                </a:solidFill>
              </a:rPr>
              <a:t>When: After the year of 2020 between 2023 and 2025.</a:t>
            </a:r>
          </a:p>
          <a:p>
            <a:r>
              <a:rPr lang="en-GB" sz="2800" dirty="0">
                <a:solidFill>
                  <a:schemeClr val="tx1"/>
                </a:solidFill>
              </a:rPr>
              <a:t>Why: Less people visiting the shop and people mostly order online.</a:t>
            </a:r>
          </a:p>
          <a:p>
            <a:r>
              <a:rPr lang="en-GB" sz="2800" dirty="0">
                <a:solidFill>
                  <a:schemeClr val="tx1"/>
                </a:solidFill>
              </a:rPr>
              <a:t>How: Basil will need to have pre </a:t>
            </a:r>
            <a:r>
              <a:rPr lang="en-GB" sz="2800" dirty="0" err="1">
                <a:solidFill>
                  <a:schemeClr val="tx1"/>
                </a:solidFill>
              </a:rPr>
              <a:t>ordere</a:t>
            </a:r>
            <a:r>
              <a:rPr lang="en-GB" sz="2800" dirty="0">
                <a:solidFill>
                  <a:schemeClr val="tx1"/>
                </a:solidFill>
              </a:rPr>
              <a:t> system and delivery system that would help to increase sales and create revenue also will need to hire people to help on managing everything.</a:t>
            </a:r>
          </a:p>
          <a:p>
            <a:r>
              <a:rPr lang="en-GB" sz="2800" dirty="0">
                <a:solidFill>
                  <a:schemeClr val="tx1"/>
                </a:solidFill>
              </a:rPr>
              <a:t>How much: He will need 2 weeks to have everything set up and running and the new employers it will cost him some money at the beginning but after some time he will have made more than it was invested.</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85000" lnSpcReduction="10000"/>
          </a:bodyPr>
          <a:lstStyle/>
          <a:p>
            <a:r>
              <a:rPr lang="en-GB" b="1" dirty="0"/>
              <a:t>POLITICAL</a:t>
            </a:r>
          </a:p>
          <a:p>
            <a:pPr marL="342900" indent="-342900">
              <a:buFont typeface="Arial" panose="020B0604020202020204" pitchFamily="34" charset="0"/>
              <a:buChar char="•"/>
            </a:pPr>
            <a:r>
              <a:rPr lang="en-GB" b="1" dirty="0">
                <a:solidFill>
                  <a:schemeClr val="tx1"/>
                </a:solidFill>
              </a:rPr>
              <a:t>Business rates reform policies.</a:t>
            </a:r>
          </a:p>
          <a:p>
            <a:pPr marL="342900" indent="-342900">
              <a:buFont typeface="Arial" panose="020B0604020202020204" pitchFamily="34" charset="0"/>
              <a:buChar char="•"/>
            </a:pPr>
            <a:r>
              <a:rPr lang="en-GB" b="1" dirty="0">
                <a:solidFill>
                  <a:schemeClr val="tx1"/>
                </a:solidFill>
              </a:rPr>
              <a:t>Local council retail incentives.</a:t>
            </a:r>
          </a:p>
          <a:p>
            <a:r>
              <a:rPr lang="en-GB" b="1" dirty="0">
                <a:solidFill>
                  <a:schemeClr val="tx1"/>
                </a:solidFill>
              </a:rPr>
              <a:t>“Political stability is critical to the bakery industry.” (PESTLE analysis 2026)</a:t>
            </a:r>
          </a:p>
          <a:p>
            <a:endParaRPr lang="en-GB" b="1" dirty="0"/>
          </a:p>
          <a:p>
            <a:r>
              <a:rPr lang="en-GB" b="1" dirty="0"/>
              <a:t>ECONOMIC</a:t>
            </a:r>
          </a:p>
          <a:p>
            <a:pPr marL="342900" indent="-342900">
              <a:buFont typeface="Arial" panose="020B0604020202020204" pitchFamily="34" charset="0"/>
              <a:buChar char="•"/>
            </a:pPr>
            <a:r>
              <a:rPr lang="en-GB" b="1" dirty="0">
                <a:solidFill>
                  <a:schemeClr val="tx1"/>
                </a:solidFill>
              </a:rPr>
              <a:t>High inflation impacting margins.</a:t>
            </a:r>
          </a:p>
          <a:p>
            <a:pPr marL="342900" indent="-342900">
              <a:buFont typeface="Arial" panose="020B0604020202020204" pitchFamily="34" charset="0"/>
              <a:buChar char="•"/>
            </a:pPr>
            <a:r>
              <a:rPr lang="en-GB" b="1" dirty="0">
                <a:solidFill>
                  <a:schemeClr val="tx1"/>
                </a:solidFill>
              </a:rPr>
              <a:t>Surging commercial utility rates.</a:t>
            </a:r>
          </a:p>
          <a:p>
            <a:r>
              <a:rPr lang="en-GB" b="1" dirty="0">
                <a:solidFill>
                  <a:schemeClr val="tx1"/>
                </a:solidFill>
              </a:rPr>
              <a:t>“Economic environment in which the bakery industry operates, including inflation, economic growth, interest rates and exchange rates.”(PESTLE analysis 2026)</a:t>
            </a:r>
          </a:p>
          <a:p>
            <a:r>
              <a:rPr lang="en-GB" b="1" dirty="0"/>
              <a:t>SOCIAL</a:t>
            </a:r>
          </a:p>
          <a:p>
            <a:pPr marL="342900" indent="-342900">
              <a:buFont typeface="Arial" panose="020B0604020202020204" pitchFamily="34" charset="0"/>
              <a:buChar char="•"/>
            </a:pPr>
            <a:r>
              <a:rPr lang="en-GB" b="1" dirty="0">
                <a:solidFill>
                  <a:schemeClr val="tx1"/>
                </a:solidFill>
              </a:rPr>
              <a:t>Hybrid Working (Working from Home).</a:t>
            </a:r>
          </a:p>
          <a:p>
            <a:pPr marL="342900" indent="-342900">
              <a:buFont typeface="Arial" panose="020B0604020202020204" pitchFamily="34" charset="0"/>
              <a:buChar char="•"/>
            </a:pPr>
            <a:r>
              <a:rPr lang="en-GB" b="1" dirty="0">
                <a:solidFill>
                  <a:schemeClr val="tx1"/>
                </a:solidFill>
              </a:rPr>
              <a:t>Decline in physical retail trips.</a:t>
            </a:r>
          </a:p>
          <a:p>
            <a:endParaRPr lang="en-GB" b="1" dirty="0">
              <a:solidFill>
                <a:schemeClr val="tx1"/>
              </a:solidFill>
            </a:endParaRP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Basil’s Bakery</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4298498"/>
          </a:xfrm>
        </p:spPr>
        <p:txBody>
          <a:bodyPr>
            <a:normAutofit fontScale="85000" lnSpcReduction="20000"/>
          </a:bodyPr>
          <a:lstStyle/>
          <a:p>
            <a:r>
              <a:rPr lang="en-GB" b="1" dirty="0"/>
              <a:t>TECHNOLOGICAL</a:t>
            </a:r>
          </a:p>
          <a:p>
            <a:pPr>
              <a:buFont typeface="Arial" panose="020B0604020202020204" pitchFamily="34" charset="0"/>
              <a:buChar char="•"/>
            </a:pPr>
            <a:r>
              <a:rPr lang="en-GB" b="1" dirty="0"/>
              <a:t>On-demand delivery apps dominated.</a:t>
            </a:r>
          </a:p>
          <a:p>
            <a:pPr>
              <a:buFont typeface="Arial" panose="020B0604020202020204" pitchFamily="34" charset="0"/>
              <a:buChar char="•"/>
            </a:pPr>
            <a:r>
              <a:rPr lang="en-GB" b="1" dirty="0"/>
              <a:t>Automated digital phone routing.</a:t>
            </a:r>
          </a:p>
          <a:p>
            <a:pPr marL="0" indent="0">
              <a:buNone/>
            </a:pPr>
            <a:r>
              <a:rPr lang="en-GB" b="1" dirty="0">
                <a:solidFill>
                  <a:schemeClr val="tx1"/>
                </a:solidFill>
              </a:rPr>
              <a:t>“The bakery industry has seen the introduction of modern ovens, mixers, and other equipment that have enhanced the efficiency and productivity.”(PESTLE analysis 2026)</a:t>
            </a:r>
          </a:p>
          <a:p>
            <a:r>
              <a:rPr lang="en-GB" b="1" dirty="0"/>
              <a:t>LEGAL</a:t>
            </a:r>
          </a:p>
          <a:p>
            <a:pPr>
              <a:buFont typeface="Arial" panose="020B0604020202020204" pitchFamily="34" charset="0"/>
              <a:buChar char="•"/>
            </a:pPr>
            <a:r>
              <a:rPr lang="en-GB" b="1" dirty="0"/>
              <a:t>Food </a:t>
            </a:r>
            <a:r>
              <a:rPr lang="en-GB" b="1" dirty="0" err="1"/>
              <a:t>Saftey</a:t>
            </a:r>
            <a:r>
              <a:rPr lang="en-GB" b="1" dirty="0"/>
              <a:t> and hygiene standards.</a:t>
            </a:r>
          </a:p>
          <a:p>
            <a:pPr>
              <a:buFont typeface="Arial" panose="020B0604020202020204" pitchFamily="34" charset="0"/>
              <a:buChar char="•"/>
            </a:pPr>
            <a:r>
              <a:rPr lang="en-GB" b="1" dirty="0"/>
              <a:t>Commercial lease and tenancy laws.</a:t>
            </a:r>
          </a:p>
          <a:p>
            <a:pPr marL="0" indent="0">
              <a:buNone/>
            </a:pPr>
            <a:r>
              <a:rPr lang="en-GB" b="1" dirty="0">
                <a:solidFill>
                  <a:schemeClr val="tx1"/>
                </a:solidFill>
              </a:rPr>
              <a:t>“The Bakery industry is subject to food safety regulations set by local, state and federal authorities.”(PESTLE analysis 2026)</a:t>
            </a:r>
          </a:p>
          <a:p>
            <a:r>
              <a:rPr lang="en-GB" b="1" dirty="0"/>
              <a:t>ENVIRONMENTAL </a:t>
            </a:r>
          </a:p>
          <a:p>
            <a:pPr>
              <a:buFont typeface="Arial" panose="020B0604020202020204" pitchFamily="34" charset="0"/>
              <a:buChar char="•"/>
            </a:pPr>
            <a:r>
              <a:rPr lang="en-GB" b="1" dirty="0"/>
              <a:t>Climate impact on flour pricing.</a:t>
            </a:r>
          </a:p>
          <a:p>
            <a:pPr>
              <a:buFont typeface="Arial" panose="020B0604020202020204" pitchFamily="34" charset="0"/>
              <a:buChar char="•"/>
            </a:pPr>
            <a:r>
              <a:rPr lang="en-GB" b="1" dirty="0"/>
              <a:t>Sustainable packaging demands.</a:t>
            </a:r>
          </a:p>
          <a:p>
            <a:pPr marL="0" indent="0">
              <a:buNone/>
            </a:pPr>
            <a:r>
              <a:rPr lang="en-GB" b="1" dirty="0">
                <a:solidFill>
                  <a:schemeClr val="tx1"/>
                </a:solidFill>
              </a:rPr>
              <a:t>“Climate change can cause severe weather conditions which can effect the production and quality of raw materials such as flour, sugar and butter.”(PESTLE analysis)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dirty="0"/>
              <a:t>Cause and effect analysis (Fishbone diagram)</a:t>
            </a:r>
            <a:endParaRPr lang="en-US" sz="3200" dirty="0">
              <a:solidFill>
                <a:srgbClr val="000000"/>
              </a:solidFill>
            </a:endParaRPr>
          </a:p>
          <a:p>
            <a:endParaRPr lang="en-US" dirty="0"/>
          </a:p>
        </p:txBody>
      </p:sp>
      <p:sp>
        <p:nvSpPr>
          <p:cNvPr id="4" name="Rectangle 3">
            <a:extLst>
              <a:ext uri="{FF2B5EF4-FFF2-40B4-BE49-F238E27FC236}">
                <a16:creationId xmlns:a16="http://schemas.microsoft.com/office/drawing/2014/main" id="{74AACB77-3C41-95DA-BCC7-1B5134FC7977}"/>
              </a:ext>
            </a:extLst>
          </p:cNvPr>
          <p:cNvSpPr/>
          <p:nvPr/>
        </p:nvSpPr>
        <p:spPr>
          <a:xfrm>
            <a:off x="9212094" y="3073947"/>
            <a:ext cx="2091446" cy="74196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Business sales not growing.</a:t>
            </a:r>
          </a:p>
        </p:txBody>
      </p:sp>
      <p:cxnSp>
        <p:nvCxnSpPr>
          <p:cNvPr id="8" name="Straight Arrow Connector 7">
            <a:extLst>
              <a:ext uri="{FF2B5EF4-FFF2-40B4-BE49-F238E27FC236}">
                <a16:creationId xmlns:a16="http://schemas.microsoft.com/office/drawing/2014/main" id="{21969EE2-877A-9660-A7E5-0451A4367411}"/>
              </a:ext>
            </a:extLst>
          </p:cNvPr>
          <p:cNvCxnSpPr/>
          <p:nvPr/>
        </p:nvCxnSpPr>
        <p:spPr>
          <a:xfrm>
            <a:off x="2461098" y="3482505"/>
            <a:ext cx="62840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8AA91F94-B376-37C6-430D-5273AF24EE89}"/>
              </a:ext>
            </a:extLst>
          </p:cNvPr>
          <p:cNvSpPr/>
          <p:nvPr/>
        </p:nvSpPr>
        <p:spPr>
          <a:xfrm>
            <a:off x="2461097" y="5038933"/>
            <a:ext cx="1624519" cy="758749"/>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Method</a:t>
            </a:r>
          </a:p>
        </p:txBody>
      </p:sp>
      <p:sp>
        <p:nvSpPr>
          <p:cNvPr id="18" name="Oval 17">
            <a:extLst>
              <a:ext uri="{FF2B5EF4-FFF2-40B4-BE49-F238E27FC236}">
                <a16:creationId xmlns:a16="http://schemas.microsoft.com/office/drawing/2014/main" id="{EBBD6444-DB31-95F7-A479-6EA1E3F73320}"/>
              </a:ext>
            </a:extLst>
          </p:cNvPr>
          <p:cNvSpPr/>
          <p:nvPr/>
        </p:nvSpPr>
        <p:spPr>
          <a:xfrm>
            <a:off x="5136203" y="4997123"/>
            <a:ext cx="1579140" cy="800560"/>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Mother Nature</a:t>
            </a:r>
          </a:p>
        </p:txBody>
      </p:sp>
      <p:sp>
        <p:nvSpPr>
          <p:cNvPr id="22" name="Oval 21">
            <a:extLst>
              <a:ext uri="{FF2B5EF4-FFF2-40B4-BE49-F238E27FC236}">
                <a16:creationId xmlns:a16="http://schemas.microsoft.com/office/drawing/2014/main" id="{8FFCCF90-870A-3A47-72C4-047985A59CB0}"/>
              </a:ext>
            </a:extLst>
          </p:cNvPr>
          <p:cNvSpPr/>
          <p:nvPr/>
        </p:nvSpPr>
        <p:spPr>
          <a:xfrm>
            <a:off x="5149190" y="1173794"/>
            <a:ext cx="1566153" cy="794093"/>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Material</a:t>
            </a:r>
          </a:p>
        </p:txBody>
      </p:sp>
      <p:sp>
        <p:nvSpPr>
          <p:cNvPr id="23" name="Oval 22">
            <a:extLst>
              <a:ext uri="{FF2B5EF4-FFF2-40B4-BE49-F238E27FC236}">
                <a16:creationId xmlns:a16="http://schemas.microsoft.com/office/drawing/2014/main" id="{48D02C97-4FB1-DF16-AA8E-1ECA4E078694}"/>
              </a:ext>
            </a:extLst>
          </p:cNvPr>
          <p:cNvSpPr/>
          <p:nvPr/>
        </p:nvSpPr>
        <p:spPr>
          <a:xfrm>
            <a:off x="2023353" y="1173792"/>
            <a:ext cx="1468876" cy="794095"/>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t>Man</a:t>
            </a:r>
          </a:p>
        </p:txBody>
      </p:sp>
      <p:cxnSp>
        <p:nvCxnSpPr>
          <p:cNvPr id="26" name="Straight Arrow Connector 25">
            <a:extLst>
              <a:ext uri="{FF2B5EF4-FFF2-40B4-BE49-F238E27FC236}">
                <a16:creationId xmlns:a16="http://schemas.microsoft.com/office/drawing/2014/main" id="{4837E4D3-DA53-E787-3EB8-8120604B93FA}"/>
              </a:ext>
            </a:extLst>
          </p:cNvPr>
          <p:cNvCxnSpPr/>
          <p:nvPr/>
        </p:nvCxnSpPr>
        <p:spPr>
          <a:xfrm>
            <a:off x="2976664" y="2120630"/>
            <a:ext cx="690664" cy="13083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4F418E3-0D6F-D855-7872-639A8B27042F}"/>
              </a:ext>
            </a:extLst>
          </p:cNvPr>
          <p:cNvCxnSpPr>
            <a:cxnSpLocks/>
          </p:cNvCxnSpPr>
          <p:nvPr/>
        </p:nvCxnSpPr>
        <p:spPr>
          <a:xfrm>
            <a:off x="5953328" y="2120631"/>
            <a:ext cx="603115" cy="12548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D31614F5-3644-750E-C354-F962976F344D}"/>
              </a:ext>
            </a:extLst>
          </p:cNvPr>
          <p:cNvCxnSpPr/>
          <p:nvPr/>
        </p:nvCxnSpPr>
        <p:spPr>
          <a:xfrm flipV="1">
            <a:off x="3382816" y="3688003"/>
            <a:ext cx="953310" cy="11938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10DAD976-A399-9DC6-A599-B61950B2D269}"/>
              </a:ext>
            </a:extLst>
          </p:cNvPr>
          <p:cNvCxnSpPr/>
          <p:nvPr/>
        </p:nvCxnSpPr>
        <p:spPr>
          <a:xfrm flipV="1">
            <a:off x="5932266" y="3642897"/>
            <a:ext cx="1138136" cy="11938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056DEC64-D2ED-030F-431B-8B991A235F05}"/>
              </a:ext>
            </a:extLst>
          </p:cNvPr>
          <p:cNvSpPr txBox="1"/>
          <p:nvPr/>
        </p:nvSpPr>
        <p:spPr>
          <a:xfrm>
            <a:off x="1663430" y="2247089"/>
            <a:ext cx="1313234" cy="369332"/>
          </a:xfrm>
          <a:prstGeom prst="rect">
            <a:avLst/>
          </a:prstGeom>
          <a:noFill/>
        </p:spPr>
        <p:txBody>
          <a:bodyPr wrap="square" rtlCol="0">
            <a:spAutoFit/>
          </a:bodyPr>
          <a:lstStyle/>
          <a:p>
            <a:r>
              <a:rPr lang="en-GB" dirty="0"/>
              <a:t>Short-Staff</a:t>
            </a:r>
          </a:p>
        </p:txBody>
      </p:sp>
      <p:sp>
        <p:nvSpPr>
          <p:cNvPr id="35" name="TextBox 34">
            <a:extLst>
              <a:ext uri="{FF2B5EF4-FFF2-40B4-BE49-F238E27FC236}">
                <a16:creationId xmlns:a16="http://schemas.microsoft.com/office/drawing/2014/main" id="{C60C18B8-6826-6F93-028F-36DBBC7140B0}"/>
              </a:ext>
            </a:extLst>
          </p:cNvPr>
          <p:cNvSpPr txBox="1"/>
          <p:nvPr/>
        </p:nvSpPr>
        <p:spPr>
          <a:xfrm>
            <a:off x="4620638" y="2649978"/>
            <a:ext cx="1634247" cy="646331"/>
          </a:xfrm>
          <a:prstGeom prst="rect">
            <a:avLst/>
          </a:prstGeom>
          <a:noFill/>
        </p:spPr>
        <p:txBody>
          <a:bodyPr wrap="square" rtlCol="0">
            <a:spAutoFit/>
          </a:bodyPr>
          <a:lstStyle/>
          <a:p>
            <a:pPr algn="ctr"/>
            <a:r>
              <a:rPr lang="en-GB" dirty="0"/>
              <a:t>Organic Ingredients</a:t>
            </a:r>
          </a:p>
        </p:txBody>
      </p:sp>
      <p:sp>
        <p:nvSpPr>
          <p:cNvPr id="36" name="TextBox 35">
            <a:extLst>
              <a:ext uri="{FF2B5EF4-FFF2-40B4-BE49-F238E27FC236}">
                <a16:creationId xmlns:a16="http://schemas.microsoft.com/office/drawing/2014/main" id="{40A4DB88-B493-8767-5069-0BE89194A124}"/>
              </a:ext>
            </a:extLst>
          </p:cNvPr>
          <p:cNvSpPr txBox="1"/>
          <p:nvPr/>
        </p:nvSpPr>
        <p:spPr>
          <a:xfrm>
            <a:off x="4422842" y="2161476"/>
            <a:ext cx="1634247" cy="369332"/>
          </a:xfrm>
          <a:prstGeom prst="rect">
            <a:avLst/>
          </a:prstGeom>
          <a:noFill/>
        </p:spPr>
        <p:txBody>
          <a:bodyPr wrap="square" rtlCol="0">
            <a:spAutoFit/>
          </a:bodyPr>
          <a:lstStyle/>
          <a:p>
            <a:r>
              <a:rPr lang="en-GB" dirty="0"/>
              <a:t>High Quality</a:t>
            </a:r>
          </a:p>
        </p:txBody>
      </p:sp>
      <p:sp>
        <p:nvSpPr>
          <p:cNvPr id="37" name="TextBox 36">
            <a:extLst>
              <a:ext uri="{FF2B5EF4-FFF2-40B4-BE49-F238E27FC236}">
                <a16:creationId xmlns:a16="http://schemas.microsoft.com/office/drawing/2014/main" id="{83EAF5E7-5A51-5A3F-9729-2D690AD54304}"/>
              </a:ext>
            </a:extLst>
          </p:cNvPr>
          <p:cNvSpPr txBox="1"/>
          <p:nvPr/>
        </p:nvSpPr>
        <p:spPr>
          <a:xfrm>
            <a:off x="6575096" y="4022223"/>
            <a:ext cx="2866402" cy="369332"/>
          </a:xfrm>
          <a:prstGeom prst="rect">
            <a:avLst/>
          </a:prstGeom>
          <a:noFill/>
        </p:spPr>
        <p:txBody>
          <a:bodyPr wrap="square" rtlCol="0">
            <a:spAutoFit/>
          </a:bodyPr>
          <a:lstStyle/>
          <a:p>
            <a:r>
              <a:rPr lang="en-GB" dirty="0"/>
              <a:t>Restrictions/Lockdown</a:t>
            </a:r>
          </a:p>
        </p:txBody>
      </p:sp>
      <p:sp>
        <p:nvSpPr>
          <p:cNvPr id="38" name="TextBox 37">
            <a:extLst>
              <a:ext uri="{FF2B5EF4-FFF2-40B4-BE49-F238E27FC236}">
                <a16:creationId xmlns:a16="http://schemas.microsoft.com/office/drawing/2014/main" id="{D5BA35DD-73FE-7252-6207-385806C15E3A}"/>
              </a:ext>
            </a:extLst>
          </p:cNvPr>
          <p:cNvSpPr txBox="1"/>
          <p:nvPr/>
        </p:nvSpPr>
        <p:spPr>
          <a:xfrm>
            <a:off x="6799633" y="4610911"/>
            <a:ext cx="2101175" cy="646331"/>
          </a:xfrm>
          <a:prstGeom prst="rect">
            <a:avLst/>
          </a:prstGeom>
          <a:noFill/>
        </p:spPr>
        <p:txBody>
          <a:bodyPr wrap="square" rtlCol="0">
            <a:spAutoFit/>
          </a:bodyPr>
          <a:lstStyle/>
          <a:p>
            <a:pPr algn="ctr"/>
            <a:r>
              <a:rPr lang="en-GB" dirty="0"/>
              <a:t>Shopping Centre quieter</a:t>
            </a:r>
          </a:p>
        </p:txBody>
      </p:sp>
      <p:sp>
        <p:nvSpPr>
          <p:cNvPr id="41" name="TextBox 40">
            <a:extLst>
              <a:ext uri="{FF2B5EF4-FFF2-40B4-BE49-F238E27FC236}">
                <a16:creationId xmlns:a16="http://schemas.microsoft.com/office/drawing/2014/main" id="{65B2C258-D6B5-4CA7-4C0C-125B572B242E}"/>
              </a:ext>
            </a:extLst>
          </p:cNvPr>
          <p:cNvSpPr txBox="1"/>
          <p:nvPr/>
        </p:nvSpPr>
        <p:spPr>
          <a:xfrm>
            <a:off x="3676295" y="4513565"/>
            <a:ext cx="1822288" cy="646331"/>
          </a:xfrm>
          <a:prstGeom prst="rect">
            <a:avLst/>
          </a:prstGeom>
          <a:noFill/>
        </p:spPr>
        <p:txBody>
          <a:bodyPr wrap="square" rtlCol="0">
            <a:spAutoFit/>
          </a:bodyPr>
          <a:lstStyle/>
          <a:p>
            <a:pPr algn="ctr"/>
            <a:r>
              <a:rPr lang="en-GB" dirty="0"/>
              <a:t>Unpredictable costs</a:t>
            </a:r>
          </a:p>
        </p:txBody>
      </p:sp>
      <p:sp>
        <p:nvSpPr>
          <p:cNvPr id="42" name="TextBox 41">
            <a:extLst>
              <a:ext uri="{FF2B5EF4-FFF2-40B4-BE49-F238E27FC236}">
                <a16:creationId xmlns:a16="http://schemas.microsoft.com/office/drawing/2014/main" id="{F3ABA3E4-25B5-F78B-678E-CA11A2446405}"/>
              </a:ext>
            </a:extLst>
          </p:cNvPr>
          <p:cNvSpPr txBox="1"/>
          <p:nvPr/>
        </p:nvSpPr>
        <p:spPr>
          <a:xfrm>
            <a:off x="1532121" y="2875002"/>
            <a:ext cx="1857952" cy="369332"/>
          </a:xfrm>
          <a:prstGeom prst="rect">
            <a:avLst/>
          </a:prstGeom>
          <a:noFill/>
        </p:spPr>
        <p:txBody>
          <a:bodyPr wrap="square" rtlCol="0">
            <a:spAutoFit/>
          </a:bodyPr>
          <a:lstStyle/>
          <a:p>
            <a:r>
              <a:rPr lang="en-GB" dirty="0"/>
              <a:t>Low costumers</a:t>
            </a:r>
          </a:p>
        </p:txBody>
      </p:sp>
      <p:sp>
        <p:nvSpPr>
          <p:cNvPr id="43" name="TextBox 42">
            <a:extLst>
              <a:ext uri="{FF2B5EF4-FFF2-40B4-BE49-F238E27FC236}">
                <a16:creationId xmlns:a16="http://schemas.microsoft.com/office/drawing/2014/main" id="{4A6AFA0A-9F95-A53B-3D92-769570A2A734}"/>
              </a:ext>
            </a:extLst>
          </p:cNvPr>
          <p:cNvSpPr txBox="1"/>
          <p:nvPr/>
        </p:nvSpPr>
        <p:spPr>
          <a:xfrm>
            <a:off x="4336126" y="3812089"/>
            <a:ext cx="1617202" cy="646331"/>
          </a:xfrm>
          <a:prstGeom prst="rect">
            <a:avLst/>
          </a:prstGeom>
          <a:noFill/>
        </p:spPr>
        <p:txBody>
          <a:bodyPr wrap="square" rtlCol="0">
            <a:spAutoFit/>
          </a:bodyPr>
          <a:lstStyle/>
          <a:p>
            <a:pPr algn="ctr"/>
            <a:r>
              <a:rPr lang="en-GB" dirty="0"/>
              <a:t>No Delivery Service</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dirty="0"/>
              <a:t>In conclusion Basil’ Bakery faces many different challenges such as legal, environmental and technological factors. Due to these challenges and problems, it can affect negatively to the bakery performance and sales making costs and bills go higher and becoming more expansive to maintain the business. </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a:bodyPr>
          <a:lstStyle/>
          <a:p>
            <a:r>
              <a:rPr lang="en-GB" dirty="0">
                <a:solidFill>
                  <a:schemeClr val="tx1"/>
                </a:solidFill>
                <a:latin typeface="Arial"/>
                <a:ea typeface="Roboto"/>
                <a:cs typeface="Roboto"/>
              </a:rPr>
              <a:t>1.PESTLE Analysis (2026) Political Factors Affecting The Bakery Industry. (</a:t>
            </a:r>
            <a:r>
              <a:rPr lang="en-GB" dirty="0">
                <a:solidFill>
                  <a:schemeClr val="tx1"/>
                </a:solidFill>
                <a:latin typeface="Arial"/>
                <a:ea typeface="Roboto"/>
                <a:cs typeface="Roboto"/>
                <a:hlinkClick r:id="rId2"/>
              </a:rPr>
              <a:t>https://</a:t>
            </a:r>
            <a:r>
              <a:rPr lang="en-GB" dirty="0" err="1">
                <a:solidFill>
                  <a:schemeClr val="tx1"/>
                </a:solidFill>
                <a:latin typeface="Arial"/>
                <a:ea typeface="Roboto"/>
                <a:cs typeface="Roboto"/>
                <a:hlinkClick r:id="rId2"/>
              </a:rPr>
              <a:t>pestleanalysis.com</a:t>
            </a:r>
            <a:r>
              <a:rPr lang="en-GB" dirty="0">
                <a:solidFill>
                  <a:schemeClr val="tx1"/>
                </a:solidFill>
                <a:latin typeface="Arial"/>
                <a:ea typeface="Roboto"/>
                <a:cs typeface="Roboto"/>
                <a:hlinkClick r:id="rId2"/>
              </a:rPr>
              <a:t>/pestle-analysis-of-the-bakery-industry/</a:t>
            </a:r>
            <a:r>
              <a:rPr lang="en-GB" dirty="0">
                <a:solidFill>
                  <a:schemeClr val="tx1"/>
                </a:solidFill>
                <a:latin typeface="Arial"/>
                <a:ea typeface="Roboto"/>
                <a:cs typeface="Roboto"/>
              </a:rPr>
              <a:t> Accessed 12 July 2026)</a:t>
            </a:r>
          </a:p>
          <a:p>
            <a:r>
              <a:rPr lang="en-GB" dirty="0">
                <a:solidFill>
                  <a:schemeClr val="tx1"/>
                </a:solidFill>
                <a:latin typeface="Arial"/>
                <a:ea typeface="Roboto"/>
                <a:cs typeface="Roboto"/>
              </a:rPr>
              <a:t>2. PESTLE Analysis (2026) Economic Factors Affecting The Bakery Industry. (</a:t>
            </a:r>
            <a:r>
              <a:rPr lang="en-GB" dirty="0">
                <a:solidFill>
                  <a:schemeClr val="tx1"/>
                </a:solidFill>
                <a:latin typeface="Arial"/>
                <a:ea typeface="Roboto"/>
                <a:cs typeface="Roboto"/>
                <a:hlinkClick r:id="rId2"/>
              </a:rPr>
              <a:t>https://</a:t>
            </a:r>
            <a:r>
              <a:rPr lang="en-GB" dirty="0" err="1">
                <a:solidFill>
                  <a:schemeClr val="tx1"/>
                </a:solidFill>
                <a:latin typeface="Arial"/>
                <a:ea typeface="Roboto"/>
                <a:cs typeface="Roboto"/>
                <a:hlinkClick r:id="rId2"/>
              </a:rPr>
              <a:t>pestleanalysis.com</a:t>
            </a:r>
            <a:r>
              <a:rPr lang="en-GB" dirty="0">
                <a:solidFill>
                  <a:schemeClr val="tx1"/>
                </a:solidFill>
                <a:latin typeface="Arial"/>
                <a:ea typeface="Roboto"/>
                <a:cs typeface="Roboto"/>
                <a:hlinkClick r:id="rId2"/>
              </a:rPr>
              <a:t>/pestle-analysis-of-the-bakery-industry/</a:t>
            </a:r>
            <a:r>
              <a:rPr lang="en-GB" dirty="0">
                <a:solidFill>
                  <a:schemeClr val="tx1"/>
                </a:solidFill>
                <a:latin typeface="Arial"/>
                <a:ea typeface="Roboto"/>
                <a:cs typeface="Roboto"/>
              </a:rPr>
              <a:t> Accessed 12 July 2026)</a:t>
            </a:r>
          </a:p>
          <a:p>
            <a:r>
              <a:rPr lang="en-GB" dirty="0">
                <a:solidFill>
                  <a:schemeClr val="tx1"/>
                </a:solidFill>
                <a:latin typeface="Arial"/>
                <a:ea typeface="Roboto"/>
                <a:cs typeface="Roboto"/>
              </a:rPr>
              <a:t>3. PESTLE Analysis (2026) Technological Factors Affecting The Bakery Industry. (</a:t>
            </a:r>
            <a:r>
              <a:rPr lang="en-GB" dirty="0">
                <a:solidFill>
                  <a:schemeClr val="tx1"/>
                </a:solidFill>
                <a:latin typeface="Arial"/>
                <a:ea typeface="Roboto"/>
                <a:cs typeface="Roboto"/>
                <a:hlinkClick r:id="rId2"/>
              </a:rPr>
              <a:t>https://</a:t>
            </a:r>
            <a:r>
              <a:rPr lang="en-GB" dirty="0" err="1">
                <a:solidFill>
                  <a:schemeClr val="tx1"/>
                </a:solidFill>
                <a:latin typeface="Arial"/>
                <a:ea typeface="Roboto"/>
                <a:cs typeface="Roboto"/>
                <a:hlinkClick r:id="rId2"/>
              </a:rPr>
              <a:t>pestleanalysis.com</a:t>
            </a:r>
            <a:r>
              <a:rPr lang="en-GB" dirty="0">
                <a:solidFill>
                  <a:schemeClr val="tx1"/>
                </a:solidFill>
                <a:latin typeface="Arial"/>
                <a:ea typeface="Roboto"/>
                <a:cs typeface="Roboto"/>
                <a:hlinkClick r:id="rId2"/>
              </a:rPr>
              <a:t>/pestle-analysis-of-the-bakery-industry/</a:t>
            </a:r>
            <a:r>
              <a:rPr lang="en-GB" dirty="0">
                <a:solidFill>
                  <a:schemeClr val="tx1"/>
                </a:solidFill>
                <a:latin typeface="Arial"/>
                <a:ea typeface="Roboto"/>
                <a:cs typeface="Roboto"/>
              </a:rPr>
              <a:t> Accessed 12 July 2026)</a:t>
            </a:r>
          </a:p>
          <a:p>
            <a:r>
              <a:rPr lang="en-GB" dirty="0">
                <a:solidFill>
                  <a:schemeClr val="tx1"/>
                </a:solidFill>
                <a:latin typeface="Arial"/>
                <a:ea typeface="Roboto"/>
                <a:cs typeface="Roboto"/>
              </a:rPr>
              <a:t>4. PESTLE Analysis (2026) Legal Factors Affecting The Bakery Industry. (</a:t>
            </a:r>
            <a:r>
              <a:rPr lang="en-GB" dirty="0">
                <a:solidFill>
                  <a:schemeClr val="tx1"/>
                </a:solidFill>
                <a:latin typeface="Arial"/>
                <a:ea typeface="Roboto"/>
                <a:cs typeface="Roboto"/>
                <a:hlinkClick r:id="rId2"/>
              </a:rPr>
              <a:t>https://</a:t>
            </a:r>
            <a:r>
              <a:rPr lang="en-GB" dirty="0" err="1">
                <a:solidFill>
                  <a:schemeClr val="tx1"/>
                </a:solidFill>
                <a:latin typeface="Arial"/>
                <a:ea typeface="Roboto"/>
                <a:cs typeface="Roboto"/>
                <a:hlinkClick r:id="rId2"/>
              </a:rPr>
              <a:t>pestleanalysis.com</a:t>
            </a:r>
            <a:r>
              <a:rPr lang="en-GB" dirty="0">
                <a:solidFill>
                  <a:schemeClr val="tx1"/>
                </a:solidFill>
                <a:latin typeface="Arial"/>
                <a:ea typeface="Roboto"/>
                <a:cs typeface="Roboto"/>
                <a:hlinkClick r:id="rId2"/>
              </a:rPr>
              <a:t>/pestle-analysis-of-the-bakery-industry/</a:t>
            </a:r>
            <a:r>
              <a:rPr lang="en-GB" dirty="0">
                <a:solidFill>
                  <a:schemeClr val="tx1"/>
                </a:solidFill>
                <a:latin typeface="Arial"/>
                <a:ea typeface="Roboto"/>
                <a:cs typeface="Roboto"/>
              </a:rPr>
              <a:t> Accessed 12 July 2026)</a:t>
            </a:r>
          </a:p>
          <a:p>
            <a:r>
              <a:rPr lang="en-GB" dirty="0">
                <a:solidFill>
                  <a:schemeClr val="tx1"/>
                </a:solidFill>
                <a:latin typeface="Arial"/>
                <a:ea typeface="Roboto"/>
                <a:cs typeface="Roboto"/>
              </a:rPr>
              <a:t>5. PESTLE Analysis (2026) Environmental Factors Affecting The Bakery Industry. (</a:t>
            </a:r>
            <a:r>
              <a:rPr lang="en-GB" dirty="0">
                <a:solidFill>
                  <a:schemeClr val="tx1"/>
                </a:solidFill>
                <a:latin typeface="Arial"/>
                <a:ea typeface="Roboto"/>
                <a:cs typeface="Roboto"/>
                <a:hlinkClick r:id="rId2"/>
              </a:rPr>
              <a:t>https://</a:t>
            </a:r>
            <a:r>
              <a:rPr lang="en-GB" dirty="0" err="1">
                <a:solidFill>
                  <a:schemeClr val="tx1"/>
                </a:solidFill>
                <a:latin typeface="Arial"/>
                <a:ea typeface="Roboto"/>
                <a:cs typeface="Roboto"/>
                <a:hlinkClick r:id="rId2"/>
              </a:rPr>
              <a:t>pestleanalysis.com</a:t>
            </a:r>
            <a:r>
              <a:rPr lang="en-GB" dirty="0">
                <a:solidFill>
                  <a:schemeClr val="tx1"/>
                </a:solidFill>
                <a:latin typeface="Arial"/>
                <a:ea typeface="Roboto"/>
                <a:cs typeface="Roboto"/>
                <a:hlinkClick r:id="rId2"/>
              </a:rPr>
              <a:t>/pestle-analysis-of-the-bakery-industry/</a:t>
            </a:r>
            <a:r>
              <a:rPr lang="en-GB" dirty="0">
                <a:solidFill>
                  <a:schemeClr val="tx1"/>
                </a:solidFill>
                <a:latin typeface="Arial"/>
                <a:ea typeface="Roboto"/>
                <a:cs typeface="Roboto"/>
              </a:rPr>
              <a:t> Accessed 12 July 2026)</a:t>
            </a:r>
            <a:br>
              <a:rPr lang="en-GB" dirty="0">
                <a:latin typeface="Arial"/>
                <a:ea typeface="Roboto"/>
                <a:cs typeface="Roboto"/>
              </a:rPr>
            </a:br>
            <a:endParaRPr lang="en-GB" sz="1800"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3925684" y="2218899"/>
            <a:ext cx="4340631" cy="2420202"/>
          </a:xfrm>
        </p:spPr>
        <p:txBody>
          <a:bodyPr vert="horz" lIns="91440" tIns="45720" rIns="91440" bIns="45720" rtlCol="0" anchor="b">
            <a:normAutofit/>
          </a:bodyPr>
          <a:lstStyle/>
          <a:p>
            <a:pPr algn="ctr"/>
            <a:r>
              <a:rPr lang="en-GB" sz="4100" dirty="0">
                <a:solidFill>
                  <a:schemeClr val="tx1"/>
                </a:solidFill>
              </a:rPr>
              <a:t>Any</a:t>
            </a:r>
            <a:br>
              <a:rPr lang="en-GB" sz="4100" dirty="0">
                <a:solidFill>
                  <a:schemeClr val="tx1"/>
                </a:solidFill>
              </a:rPr>
            </a:br>
            <a:r>
              <a:rPr lang="en-GB" sz="4100" dirty="0">
                <a:solidFill>
                  <a:schemeClr val="tx1"/>
                </a:solidFill>
              </a:rPr>
              <a:t>Questions?</a:t>
            </a:r>
            <a:endParaRPr lang="en-US" sz="5400" dirty="0">
              <a:solidFill>
                <a:schemeClr val="tx1"/>
              </a:solidFill>
            </a:endParaRPr>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249</TotalTime>
  <Words>129</Words>
  <Application>Microsoft Office PowerPoint</Application>
  <PresentationFormat>Widescreen</PresentationFormat>
  <Paragraphs>46</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MODULE NAME: Problem Solving and Decision Making  MODULE CODE: LCLM4004_LON STUDENT NAME: Oussama Siied STUDENT ID: 2528897 LECTURER: Anita Nan Assignment 1: Presentation</vt:lpstr>
      <vt:lpstr>OVERVIEW</vt:lpstr>
      <vt:lpstr>Introduction</vt:lpstr>
      <vt:lpstr>Company background</vt:lpstr>
      <vt:lpstr>Problem: nature and scope</vt:lpstr>
      <vt:lpstr>PESTLE ANALYSIS: Basil’s Bakery </vt:lpstr>
      <vt:lpstr>PESTLE ANALYSIS: Basil’s Bakery </vt:lpstr>
      <vt:lpstr>Cause and effect analysis (Fishbone diagram) </vt:lpstr>
      <vt:lpstr>Conclusion</vt:lpstr>
      <vt:lpstr>References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MODULE CODE  STUDENT NAME  STUDENT ID  LECTURER Assignment 1: Presentation</dc:title>
  <dc:creator>Anita Nan</dc:creator>
  <cp:lastModifiedBy>Oussama Siied Armadi (2528897)</cp:lastModifiedBy>
  <cp:revision>97</cp:revision>
  <dcterms:created xsi:type="dcterms:W3CDTF">2024-10-08T15:58:04Z</dcterms:created>
  <dcterms:modified xsi:type="dcterms:W3CDTF">2026-07-12T22:13:41Z</dcterms:modified>
</cp:coreProperties>
</file>