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sldIdLst>
    <p:sldId id="256" r:id="rId2"/>
    <p:sldId id="258" r:id="rId3"/>
    <p:sldId id="259" r:id="rId4"/>
    <p:sldId id="270" r:id="rId5"/>
    <p:sldId id="262" r:id="rId6"/>
    <p:sldId id="264" r:id="rId7"/>
    <p:sldId id="265" r:id="rId8"/>
    <p:sldId id="266" r:id="rId9"/>
    <p:sldId id="267" r:id="rId10"/>
    <p:sldId id="268"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zh-TW" altLang="en-US" smtClean="0"/>
              <a:t>按一下以編輯母片標題樣式</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smtClean="0"/>
              <a:t>按一下以編輯母片副標題樣式</a:t>
            </a:r>
            <a:endParaRPr lang="en-US" dirty="0"/>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412948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zh-TW" altLang="en-US" smtClean="0"/>
              <a:t>按一下以編輯母片標題樣式</a:t>
            </a:r>
            <a:endParaRPr lang="en-US" dirty="0"/>
          </a:p>
        </p:txBody>
      </p:sp>
      <p:sp>
        <p:nvSpPr>
          <p:cNvPr id="3" name="Content Placeholder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2475532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3003975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Date Placeholder 4"/>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2374761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7" name="Date Placeholder 6"/>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1772279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zh-TW" altLang="en-US" smtClean="0"/>
              <a:t>按一下以編輯母片標題樣式</a:t>
            </a:r>
            <a:endParaRPr lang="en-US" dirty="0"/>
          </a:p>
        </p:txBody>
      </p:sp>
      <p:sp>
        <p:nvSpPr>
          <p:cNvPr id="3" name="Date Placeholder 2"/>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543362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418698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zh-TW" altLang="en-US" smtClean="0"/>
              <a:t>按一下以編輯母片標題樣式</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zh-TW" altLang="en-US" smtClean="0"/>
              <a:t>按一下以編輯母片文字樣式</a:t>
            </a:r>
          </a:p>
        </p:txBody>
      </p:sp>
      <p:sp>
        <p:nvSpPr>
          <p:cNvPr id="5" name="Date Placeholder 4"/>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22947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zh-TW" altLang="en-US" smtClean="0"/>
              <a:t>按一下以編輯母片標題樣式</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smtClean="0"/>
              <a:t>按一下圖示以新增圖片</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Date Placeholder 4"/>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4201818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標題與說明文字">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47562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引述 (含標題)">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TW" altLang="en-US" smtClean="0"/>
              <a:t>按一下以編輯母片標題樣式</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smtClean="0"/>
              <a:t>按一下以編輯母片文字樣式</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774831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1715345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述名片">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TW" altLang="en-US" smtClean="0"/>
              <a:t>按一下以編輯母片標題樣式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smtClean="0"/>
              <a:t>按一下以編輯母片文字樣式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5253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是非題">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zh-TW" altLang="en-US" smtClean="0"/>
              <a:t>按一下以編輯母片標題樣式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smtClean="0"/>
              <a:t>按一下以編輯母片文字樣式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299742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3571895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314FA95F-E91C-4865-B8F2-46AC23F37D33}" type="datetimeFigureOut">
              <a:rPr lang="en-US" smtClean="0"/>
              <a:t>7/17/2020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10A3C30-96B0-4181-83F5-2F359B245363}" type="slidenum">
              <a:rPr lang="en-US" smtClean="0"/>
              <a:t>‹#›</a:t>
            </a:fld>
            <a:endParaRPr lang="en-US" dirty="0"/>
          </a:p>
        </p:txBody>
      </p:sp>
    </p:spTree>
    <p:extLst>
      <p:ext uri="{BB962C8B-B14F-4D97-AF65-F5344CB8AC3E}">
        <p14:creationId xmlns:p14="http://schemas.microsoft.com/office/powerpoint/2010/main" val="1863770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14FA95F-E91C-4865-B8F2-46AC23F37D33}" type="datetimeFigureOut">
              <a:rPr lang="en-US" smtClean="0"/>
              <a:t>7/17/2020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10A3C30-96B0-4181-83F5-2F359B245363}" type="slidenum">
              <a:rPr lang="en-US" smtClean="0"/>
              <a:t>‹#›</a:t>
            </a:fld>
            <a:endParaRPr lang="en-US" dirty="0"/>
          </a:p>
        </p:txBody>
      </p:sp>
    </p:spTree>
    <p:extLst>
      <p:ext uri="{BB962C8B-B14F-4D97-AF65-F5344CB8AC3E}">
        <p14:creationId xmlns:p14="http://schemas.microsoft.com/office/powerpoint/2010/main" val="3175914863"/>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p:txBody>
          <a:bodyPr>
            <a:normAutofit fontScale="90000"/>
          </a:bodyPr>
          <a:lstStyle/>
          <a:p>
            <a:r>
              <a:rPr lang="en-US" dirty="0" smtClean="0"/>
              <a:t>Dissertation proposal- Value at risk for foreign exchange  </a:t>
            </a:r>
            <a:endParaRPr lang="en-US" dirty="0"/>
          </a:p>
        </p:txBody>
      </p:sp>
      <p:sp>
        <p:nvSpPr>
          <p:cNvPr id="3" name="副標題 2"/>
          <p:cNvSpPr>
            <a:spLocks noGrp="1"/>
          </p:cNvSpPr>
          <p:nvPr>
            <p:ph type="subTitle" idx="1"/>
          </p:nvPr>
        </p:nvSpPr>
        <p:spPr/>
        <p:txBody>
          <a:bodyPr/>
          <a:lstStyle/>
          <a:p>
            <a:r>
              <a:rPr lang="en-US" dirty="0" smtClean="0"/>
              <a:t>From Gary Leong </a:t>
            </a:r>
            <a:endParaRPr lang="en-US" dirty="0"/>
          </a:p>
        </p:txBody>
      </p:sp>
    </p:spTree>
    <p:extLst>
      <p:ext uri="{BB962C8B-B14F-4D97-AF65-F5344CB8AC3E}">
        <p14:creationId xmlns:p14="http://schemas.microsoft.com/office/powerpoint/2010/main" val="3683184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Content </a:t>
            </a:r>
            <a:endParaRPr lang="en-US" dirty="0"/>
          </a:p>
        </p:txBody>
      </p:sp>
      <p:sp>
        <p:nvSpPr>
          <p:cNvPr id="3" name="內容版面配置區 2"/>
          <p:cNvSpPr>
            <a:spLocks noGrp="1"/>
          </p:cNvSpPr>
          <p:nvPr>
            <p:ph idx="1"/>
          </p:nvPr>
        </p:nvSpPr>
        <p:spPr/>
        <p:txBody>
          <a:bodyPr>
            <a:normAutofit/>
          </a:bodyPr>
          <a:lstStyle/>
          <a:p>
            <a:r>
              <a:rPr lang="en-US" dirty="0" smtClean="0"/>
              <a:t>Introduction </a:t>
            </a:r>
          </a:p>
          <a:p>
            <a:r>
              <a:rPr lang="en-US" dirty="0" smtClean="0"/>
              <a:t>Reason for the topics</a:t>
            </a:r>
          </a:p>
          <a:p>
            <a:r>
              <a:rPr lang="en-US" dirty="0" smtClean="0"/>
              <a:t>Research objective </a:t>
            </a:r>
            <a:endParaRPr lang="en-US" dirty="0" smtClean="0"/>
          </a:p>
          <a:p>
            <a:r>
              <a:rPr lang="en-US" dirty="0" smtClean="0"/>
              <a:t>Methodology </a:t>
            </a:r>
          </a:p>
          <a:p>
            <a:r>
              <a:rPr lang="en-US" dirty="0" smtClean="0"/>
              <a:t>Data collection </a:t>
            </a:r>
          </a:p>
          <a:p>
            <a:r>
              <a:rPr lang="en-US" dirty="0" smtClean="0"/>
              <a:t>Data analysis </a:t>
            </a:r>
          </a:p>
          <a:p>
            <a:r>
              <a:rPr lang="en-US" dirty="0" smtClean="0"/>
              <a:t>Literature review </a:t>
            </a:r>
          </a:p>
          <a:p>
            <a:r>
              <a:rPr lang="en-US" dirty="0" smtClean="0"/>
              <a:t>How does </a:t>
            </a:r>
            <a:r>
              <a:rPr lang="en-US" dirty="0" smtClean="0"/>
              <a:t>the research contribute?</a:t>
            </a:r>
            <a:endParaRPr lang="en-US" dirty="0" smtClean="0"/>
          </a:p>
          <a:p>
            <a:endParaRPr lang="en-US" dirty="0"/>
          </a:p>
        </p:txBody>
      </p:sp>
    </p:spTree>
    <p:extLst>
      <p:ext uri="{BB962C8B-B14F-4D97-AF65-F5344CB8AC3E}">
        <p14:creationId xmlns:p14="http://schemas.microsoft.com/office/powerpoint/2010/main" val="27118941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Introduction</a:t>
            </a:r>
            <a:endParaRPr lang="en-US" dirty="0"/>
          </a:p>
        </p:txBody>
      </p:sp>
      <p:sp>
        <p:nvSpPr>
          <p:cNvPr id="3" name="內容版面配置區 2"/>
          <p:cNvSpPr>
            <a:spLocks noGrp="1"/>
          </p:cNvSpPr>
          <p:nvPr>
            <p:ph idx="1"/>
          </p:nvPr>
        </p:nvSpPr>
        <p:spPr/>
        <p:txBody>
          <a:bodyPr>
            <a:normAutofit/>
          </a:bodyPr>
          <a:lstStyle/>
          <a:p>
            <a:r>
              <a:rPr lang="en-US" dirty="0" smtClean="0"/>
              <a:t>Value at Risk </a:t>
            </a:r>
          </a:p>
          <a:p>
            <a:r>
              <a:rPr lang="en-US" dirty="0" smtClean="0"/>
              <a:t>Value </a:t>
            </a:r>
            <a:r>
              <a:rPr lang="en-US" dirty="0" smtClean="0"/>
              <a:t>at risk (</a:t>
            </a:r>
            <a:r>
              <a:rPr lang="en-US" dirty="0" smtClean="0"/>
              <a:t>VaR</a:t>
            </a:r>
            <a:r>
              <a:rPr lang="en-US" dirty="0" smtClean="0"/>
              <a:t>) is a measure of the risk of loss for investments. It estimates how much a set of investments might lose (with a given probability), given normal market conditions, in a set time period such as a day. </a:t>
            </a:r>
            <a:r>
              <a:rPr lang="en-US" dirty="0" smtClean="0"/>
              <a:t>VaR</a:t>
            </a:r>
            <a:r>
              <a:rPr lang="en-US" dirty="0" smtClean="0"/>
              <a:t> is typically used by firms and regulators in the financial industry to gauge the amount of assets needed to cover possible losses.</a:t>
            </a:r>
          </a:p>
          <a:p>
            <a:r>
              <a:rPr lang="en-US" dirty="0" smtClean="0"/>
              <a:t>The </a:t>
            </a:r>
            <a:r>
              <a:rPr lang="en-US" dirty="0"/>
              <a:t>VaR</a:t>
            </a:r>
            <a:r>
              <a:rPr lang="en-US" dirty="0"/>
              <a:t> measurement shows a normal distribution of past losses. The measure is often applied to an investment portfolio for which the calculation gives a confidence interval about the likelihood of exceeding a certain loss threshold. That data is used by investors to make decisions and set strategy. Stated simply, the </a:t>
            </a:r>
            <a:r>
              <a:rPr lang="en-US" dirty="0"/>
              <a:t>VaR</a:t>
            </a:r>
            <a:r>
              <a:rPr lang="en-US" dirty="0"/>
              <a:t> is a probability-based estimate of the minimum loss in dollar terms expected over a period. </a:t>
            </a:r>
            <a:endParaRPr lang="en-US" dirty="0" smtClean="0"/>
          </a:p>
          <a:p>
            <a:endParaRPr lang="en-US" dirty="0"/>
          </a:p>
        </p:txBody>
      </p:sp>
    </p:spTree>
    <p:extLst>
      <p:ext uri="{BB962C8B-B14F-4D97-AF65-F5344CB8AC3E}">
        <p14:creationId xmlns:p14="http://schemas.microsoft.com/office/powerpoint/2010/main" val="34940339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VAR</a:t>
            </a:r>
            <a:endParaRPr lang="en-US" dirty="0"/>
          </a:p>
        </p:txBody>
      </p:sp>
      <p:graphicFrame>
        <p:nvGraphicFramePr>
          <p:cNvPr id="6" name="內容版面配置區 5"/>
          <p:cNvGraphicFramePr>
            <a:graphicFrameLocks noGrp="1"/>
          </p:cNvGraphicFramePr>
          <p:nvPr>
            <p:ph sz="half" idx="1"/>
            <p:extLst>
              <p:ext uri="{D42A27DB-BD31-4B8C-83A1-F6EECF244321}">
                <p14:modId xmlns:p14="http://schemas.microsoft.com/office/powerpoint/2010/main" val="1189587872"/>
              </p:ext>
            </p:extLst>
          </p:nvPr>
        </p:nvGraphicFramePr>
        <p:xfrm>
          <a:off x="684967" y="2706373"/>
          <a:ext cx="4183064" cy="2973210"/>
        </p:xfrm>
        <a:graphic>
          <a:graphicData uri="http://schemas.openxmlformats.org/drawingml/2006/table">
            <a:tbl>
              <a:tblPr firstRow="1" bandRow="1">
                <a:tableStyleId>{5C22544A-7EE6-4342-B048-85BDC9FD1C3A}</a:tableStyleId>
              </a:tblPr>
              <a:tblGrid>
                <a:gridCol w="1045766"/>
                <a:gridCol w="1045766"/>
                <a:gridCol w="1045766"/>
                <a:gridCol w="1045766"/>
              </a:tblGrid>
              <a:tr h="991070">
                <a:tc>
                  <a:txBody>
                    <a:bodyPr/>
                    <a:lstStyle/>
                    <a:p>
                      <a:r>
                        <a:rPr lang="en-US" dirty="0" smtClean="0"/>
                        <a:t>VAR 95</a:t>
                      </a:r>
                    </a:p>
                    <a:p>
                      <a:endParaRPr lang="en-US" dirty="0"/>
                    </a:p>
                  </a:txBody>
                  <a:tcPr/>
                </a:tc>
                <a:tc>
                  <a:txBody>
                    <a:bodyPr/>
                    <a:lstStyle/>
                    <a:p>
                      <a:r>
                        <a:rPr lang="en-US" dirty="0" smtClean="0"/>
                        <a:t>5%</a:t>
                      </a:r>
                      <a:endParaRPr lang="en-US" dirty="0"/>
                    </a:p>
                  </a:txBody>
                  <a:tcPr/>
                </a:tc>
                <a:tc>
                  <a:txBody>
                    <a:bodyPr/>
                    <a:lstStyle/>
                    <a:p>
                      <a:r>
                        <a:rPr lang="en-US" dirty="0" smtClean="0"/>
                        <a:t>95% chance</a:t>
                      </a:r>
                      <a:endParaRPr lang="en-US" dirty="0"/>
                    </a:p>
                  </a:txBody>
                  <a:tcPr/>
                </a:tc>
                <a:tc>
                  <a:txBody>
                    <a:bodyPr/>
                    <a:lstStyle/>
                    <a:p>
                      <a:r>
                        <a:rPr lang="en-US" dirty="0" smtClean="0"/>
                        <a:t>Loss 5%</a:t>
                      </a:r>
                      <a:r>
                        <a:rPr lang="en-US" baseline="0" dirty="0" smtClean="0"/>
                        <a:t> or more</a:t>
                      </a:r>
                      <a:endParaRPr lang="en-US" dirty="0"/>
                    </a:p>
                  </a:txBody>
                  <a:tcPr/>
                </a:tc>
              </a:tr>
              <a:tr h="991070">
                <a:tc>
                  <a:txBody>
                    <a:bodyPr/>
                    <a:lstStyle/>
                    <a:p>
                      <a:r>
                        <a:rPr lang="en-US" dirty="0" smtClean="0"/>
                        <a:t>VAR 99</a:t>
                      </a:r>
                      <a:endParaRPr lang="en-US" dirty="0"/>
                    </a:p>
                  </a:txBody>
                  <a:tcPr/>
                </a:tc>
                <a:tc>
                  <a:txBody>
                    <a:bodyPr/>
                    <a:lstStyle/>
                    <a:p>
                      <a:r>
                        <a:rPr lang="en-US" dirty="0" smtClean="0"/>
                        <a:t>6%</a:t>
                      </a:r>
                      <a:endParaRPr lang="en-US" dirty="0"/>
                    </a:p>
                  </a:txBody>
                  <a:tcPr/>
                </a:tc>
                <a:tc>
                  <a:txBody>
                    <a:bodyPr/>
                    <a:lstStyle/>
                    <a:p>
                      <a:r>
                        <a:rPr lang="en-US" dirty="0" smtClean="0"/>
                        <a:t>99% chance</a:t>
                      </a:r>
                      <a:endParaRPr lang="en-US" dirty="0"/>
                    </a:p>
                  </a:txBody>
                  <a:tcPr/>
                </a:tc>
                <a:tc>
                  <a:txBody>
                    <a:bodyPr/>
                    <a:lstStyle/>
                    <a:p>
                      <a:r>
                        <a:rPr lang="en-US" dirty="0" smtClean="0"/>
                        <a:t>Loss 6% or more </a:t>
                      </a:r>
                      <a:endParaRPr lang="en-US" dirty="0"/>
                    </a:p>
                  </a:txBody>
                  <a:tcPr/>
                </a:tc>
              </a:tr>
              <a:tr h="991070">
                <a:tc>
                  <a:txBody>
                    <a:bodyPr/>
                    <a:lstStyle/>
                    <a:p>
                      <a:r>
                        <a:rPr lang="en-US" dirty="0" smtClean="0"/>
                        <a:t>VAR 99.9</a:t>
                      </a:r>
                      <a:endParaRPr lang="en-US" dirty="0"/>
                    </a:p>
                  </a:txBody>
                  <a:tcPr/>
                </a:tc>
                <a:tc>
                  <a:txBody>
                    <a:bodyPr/>
                    <a:lstStyle/>
                    <a:p>
                      <a:r>
                        <a:rPr lang="en-US" dirty="0" smtClean="0"/>
                        <a:t>7%</a:t>
                      </a:r>
                      <a:endParaRPr lang="en-US" dirty="0"/>
                    </a:p>
                  </a:txBody>
                  <a:tcPr/>
                </a:tc>
                <a:tc>
                  <a:txBody>
                    <a:bodyPr/>
                    <a:lstStyle/>
                    <a:p>
                      <a:r>
                        <a:rPr lang="en-US" dirty="0" smtClean="0"/>
                        <a:t>99.9% chance</a:t>
                      </a:r>
                      <a:endParaRPr lang="en-US" dirty="0"/>
                    </a:p>
                  </a:txBody>
                  <a:tcPr/>
                </a:tc>
                <a:tc>
                  <a:txBody>
                    <a:bodyPr/>
                    <a:lstStyle/>
                    <a:p>
                      <a:r>
                        <a:rPr lang="en-US" dirty="0" smtClean="0"/>
                        <a:t>Loss 7%</a:t>
                      </a:r>
                      <a:r>
                        <a:rPr lang="en-US" baseline="0" dirty="0" smtClean="0"/>
                        <a:t> or more</a:t>
                      </a:r>
                      <a:endParaRPr lang="en-US" dirty="0"/>
                    </a:p>
                  </a:txBody>
                  <a:tcPr/>
                </a:tc>
              </a:tr>
            </a:tbl>
          </a:graphicData>
        </a:graphic>
      </p:graphicFrame>
      <p:pic>
        <p:nvPicPr>
          <p:cNvPr id="5" name="內容版面配置區 4"/>
          <p:cNvPicPr>
            <a:picLocks noGrp="1" noChangeAspect="1"/>
          </p:cNvPicPr>
          <p:nvPr>
            <p:ph sz="half" idx="2"/>
          </p:nvPr>
        </p:nvPicPr>
        <p:blipFill>
          <a:blip r:embed="rId2"/>
          <a:stretch>
            <a:fillRect/>
          </a:stretch>
        </p:blipFill>
        <p:spPr>
          <a:xfrm>
            <a:off x="5089525" y="2706373"/>
            <a:ext cx="4184650" cy="2973210"/>
          </a:xfrm>
          <a:prstGeom prst="rect">
            <a:avLst/>
          </a:prstGeom>
        </p:spPr>
      </p:pic>
    </p:spTree>
    <p:extLst>
      <p:ext uri="{BB962C8B-B14F-4D97-AF65-F5344CB8AC3E}">
        <p14:creationId xmlns:p14="http://schemas.microsoft.com/office/powerpoint/2010/main" val="2550606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Reason for topic- real life example</a:t>
            </a:r>
            <a:endParaRPr lang="en-US" dirty="0"/>
          </a:p>
        </p:txBody>
      </p:sp>
      <p:sp>
        <p:nvSpPr>
          <p:cNvPr id="3" name="文字版面配置區 2"/>
          <p:cNvSpPr>
            <a:spLocks noGrp="1"/>
          </p:cNvSpPr>
          <p:nvPr>
            <p:ph type="body" idx="1"/>
          </p:nvPr>
        </p:nvSpPr>
        <p:spPr/>
        <p:txBody>
          <a:bodyPr/>
          <a:lstStyle/>
          <a:p>
            <a:r>
              <a:rPr lang="en-US" dirty="0" smtClean="0"/>
              <a:t>EUR/AUD monthly volatility since Dec2000</a:t>
            </a:r>
            <a:endParaRPr lang="en-US" dirty="0"/>
          </a:p>
        </p:txBody>
      </p:sp>
      <p:sp>
        <p:nvSpPr>
          <p:cNvPr id="5" name="文字版面配置區 4"/>
          <p:cNvSpPr>
            <a:spLocks noGrp="1"/>
          </p:cNvSpPr>
          <p:nvPr>
            <p:ph type="body" sz="quarter" idx="3"/>
          </p:nvPr>
        </p:nvSpPr>
        <p:spPr/>
        <p:txBody>
          <a:bodyPr/>
          <a:lstStyle/>
          <a:p>
            <a:r>
              <a:rPr lang="en-US" dirty="0" smtClean="0"/>
              <a:t>EUR/AUD monthly chart since Dec2000</a:t>
            </a:r>
            <a:endParaRPr lang="en-US" dirty="0"/>
          </a:p>
        </p:txBody>
      </p:sp>
      <p:pic>
        <p:nvPicPr>
          <p:cNvPr id="7" name="內容版面配置區 6"/>
          <p:cNvPicPr>
            <a:picLocks noGrp="1" noChangeAspect="1"/>
          </p:cNvPicPr>
          <p:nvPr>
            <p:ph sz="quarter" idx="4"/>
          </p:nvPr>
        </p:nvPicPr>
        <p:blipFill>
          <a:blip r:embed="rId2"/>
          <a:stretch>
            <a:fillRect/>
          </a:stretch>
        </p:blipFill>
        <p:spPr>
          <a:xfrm>
            <a:off x="5087764" y="3101016"/>
            <a:ext cx="4186237" cy="2114928"/>
          </a:xfrm>
          <a:prstGeom prst="rect">
            <a:avLst/>
          </a:prstGeom>
        </p:spPr>
      </p:pic>
      <p:graphicFrame>
        <p:nvGraphicFramePr>
          <p:cNvPr id="6" name="內容版面配置區 5"/>
          <p:cNvGraphicFramePr>
            <a:graphicFrameLocks noGrp="1"/>
          </p:cNvGraphicFramePr>
          <p:nvPr>
            <p:ph sz="half" idx="2"/>
            <p:extLst>
              <p:ext uri="{D42A27DB-BD31-4B8C-83A1-F6EECF244321}">
                <p14:modId xmlns:p14="http://schemas.microsoft.com/office/powerpoint/2010/main" val="2097584805"/>
              </p:ext>
            </p:extLst>
          </p:nvPr>
        </p:nvGraphicFramePr>
        <p:xfrm>
          <a:off x="676275" y="2736850"/>
          <a:ext cx="4184650" cy="2479094"/>
        </p:xfrm>
        <a:graphic>
          <a:graphicData uri="http://schemas.openxmlformats.org/drawingml/2006/table">
            <a:tbl>
              <a:tblPr firstRow="1" bandRow="1">
                <a:tableStyleId>{5C22544A-7EE6-4342-B048-85BDC9FD1C3A}</a:tableStyleId>
              </a:tblPr>
              <a:tblGrid>
                <a:gridCol w="2092325"/>
                <a:gridCol w="2092325"/>
              </a:tblGrid>
              <a:tr h="905408">
                <a:tc>
                  <a:txBody>
                    <a:bodyPr/>
                    <a:lstStyle/>
                    <a:p>
                      <a:r>
                        <a:rPr lang="en-US" dirty="0" smtClean="0"/>
                        <a:t>EUR/AUD monthly volatility</a:t>
                      </a:r>
                      <a:endParaRPr lang="en-US" dirty="0"/>
                    </a:p>
                  </a:txBody>
                  <a:tcPr/>
                </a:tc>
                <a:tc>
                  <a:txBody>
                    <a:bodyPr/>
                    <a:lstStyle/>
                    <a:p>
                      <a:endParaRPr lang="en-US" dirty="0"/>
                    </a:p>
                  </a:txBody>
                  <a:tcPr/>
                </a:tc>
              </a:tr>
              <a:tr h="524562">
                <a:tc>
                  <a:txBody>
                    <a:bodyPr/>
                    <a:lstStyle/>
                    <a:p>
                      <a:r>
                        <a:rPr lang="en-US" dirty="0" smtClean="0"/>
                        <a:t>VAR 95</a:t>
                      </a:r>
                      <a:endParaRPr lang="en-US" dirty="0"/>
                    </a:p>
                  </a:txBody>
                  <a:tcPr/>
                </a:tc>
                <a:tc>
                  <a:txBody>
                    <a:bodyPr/>
                    <a:lstStyle/>
                    <a:p>
                      <a:r>
                        <a:rPr lang="en-US" dirty="0" smtClean="0"/>
                        <a:t>4.3% loss or more </a:t>
                      </a:r>
                      <a:endParaRPr lang="en-US" dirty="0"/>
                    </a:p>
                  </a:txBody>
                  <a:tcPr/>
                </a:tc>
              </a:tr>
              <a:tr h="524562">
                <a:tc>
                  <a:txBody>
                    <a:bodyPr/>
                    <a:lstStyle/>
                    <a:p>
                      <a:r>
                        <a:rPr lang="en-US" dirty="0" smtClean="0"/>
                        <a:t>VAR 99</a:t>
                      </a:r>
                      <a:endParaRPr lang="en-US" dirty="0"/>
                    </a:p>
                  </a:txBody>
                  <a:tcPr/>
                </a:tc>
                <a:tc>
                  <a:txBody>
                    <a:bodyPr/>
                    <a:lstStyle/>
                    <a:p>
                      <a:r>
                        <a:rPr lang="en-US" dirty="0" smtClean="0"/>
                        <a:t>6.9% loss or more</a:t>
                      </a:r>
                      <a:endParaRPr lang="en-US" dirty="0"/>
                    </a:p>
                  </a:txBody>
                  <a:tcPr/>
                </a:tc>
              </a:tr>
              <a:tr h="524562">
                <a:tc>
                  <a:txBody>
                    <a:bodyPr/>
                    <a:lstStyle/>
                    <a:p>
                      <a:endParaRPr lang="en-US" dirty="0"/>
                    </a:p>
                  </a:txBody>
                  <a:tcPr/>
                </a:tc>
                <a:tc>
                  <a:txBody>
                    <a:bodyPr/>
                    <a:lstStyle/>
                    <a:p>
                      <a:endParaRPr lang="en-US" dirty="0"/>
                    </a:p>
                  </a:txBody>
                  <a:tcPr/>
                </a:tc>
              </a:tr>
            </a:tbl>
          </a:graphicData>
        </a:graphic>
      </p:graphicFrame>
    </p:spTree>
    <p:extLst>
      <p:ext uri="{BB962C8B-B14F-4D97-AF65-F5344CB8AC3E}">
        <p14:creationId xmlns:p14="http://schemas.microsoft.com/office/powerpoint/2010/main" val="7894136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dirty="0" smtClean="0"/>
              <a:t>Research objective</a:t>
            </a:r>
            <a:r>
              <a:rPr lang="en-US" dirty="0" smtClean="0"/>
              <a:t/>
            </a:r>
            <a:br>
              <a:rPr lang="en-US" dirty="0" smtClean="0"/>
            </a:br>
            <a:endParaRPr lang="en-US" dirty="0"/>
          </a:p>
        </p:txBody>
      </p:sp>
      <p:sp>
        <p:nvSpPr>
          <p:cNvPr id="3" name="內容版面配置區 2"/>
          <p:cNvSpPr>
            <a:spLocks noGrp="1"/>
          </p:cNvSpPr>
          <p:nvPr>
            <p:ph idx="1"/>
          </p:nvPr>
        </p:nvSpPr>
        <p:spPr/>
        <p:txBody>
          <a:bodyPr/>
          <a:lstStyle/>
          <a:p>
            <a:r>
              <a:rPr lang="en-US" dirty="0" smtClean="0"/>
              <a:t>Predict the foreign exchange rate under the region of “ value at risk “</a:t>
            </a:r>
          </a:p>
          <a:p>
            <a:r>
              <a:rPr lang="en-US" dirty="0" smtClean="0"/>
              <a:t>That is , predict how much the currency will further drop </a:t>
            </a:r>
            <a:r>
              <a:rPr lang="en-US" dirty="0" smtClean="0"/>
              <a:t>under VAR 95 etc.</a:t>
            </a:r>
            <a:endParaRPr lang="en-US" dirty="0" smtClean="0"/>
          </a:p>
          <a:p>
            <a:r>
              <a:rPr lang="en-US" dirty="0" smtClean="0"/>
              <a:t>Identify correlation among FX rate and other variables under </a:t>
            </a:r>
            <a:r>
              <a:rPr lang="en-US" dirty="0" err="1" smtClean="0"/>
              <a:t>VaR</a:t>
            </a:r>
            <a:endParaRPr lang="en-US" dirty="0" smtClean="0"/>
          </a:p>
          <a:p>
            <a:endParaRPr lang="en-US" dirty="0"/>
          </a:p>
        </p:txBody>
      </p:sp>
    </p:spTree>
    <p:extLst>
      <p:ext uri="{BB962C8B-B14F-4D97-AF65-F5344CB8AC3E}">
        <p14:creationId xmlns:p14="http://schemas.microsoft.com/office/powerpoint/2010/main" val="4564058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Methodology</a:t>
            </a:r>
            <a:endParaRPr lang="en-US" dirty="0"/>
          </a:p>
        </p:txBody>
      </p:sp>
      <p:sp>
        <p:nvSpPr>
          <p:cNvPr id="3" name="內容版面配置區 2"/>
          <p:cNvSpPr>
            <a:spLocks noGrp="1"/>
          </p:cNvSpPr>
          <p:nvPr>
            <p:ph idx="1"/>
          </p:nvPr>
        </p:nvSpPr>
        <p:spPr/>
        <p:txBody>
          <a:bodyPr/>
          <a:lstStyle/>
          <a:p>
            <a:r>
              <a:rPr lang="en-US" dirty="0" smtClean="0"/>
              <a:t>Quantitative approach will be used as the majority approach for the research as  involves the empirical investigation of observable and measurable variables. It is used for theory testing, prediction of outcomes, and determining relationships between and among variables using statistical analysis.</a:t>
            </a:r>
          </a:p>
          <a:p>
            <a:r>
              <a:rPr lang="en-US" dirty="0" smtClean="0"/>
              <a:t>Will also conduct some “ case studies “ as qualitative research for the research , but qualitative approach will only be a minority part of the whole research.</a:t>
            </a:r>
          </a:p>
          <a:p>
            <a:r>
              <a:rPr lang="en-US" dirty="0" smtClean="0"/>
              <a:t>Survey is not likely to use due to the nature of the research </a:t>
            </a:r>
          </a:p>
          <a:p>
            <a:endParaRPr lang="en-US" dirty="0"/>
          </a:p>
        </p:txBody>
      </p:sp>
    </p:spTree>
    <p:extLst>
      <p:ext uri="{BB962C8B-B14F-4D97-AF65-F5344CB8AC3E}">
        <p14:creationId xmlns:p14="http://schemas.microsoft.com/office/powerpoint/2010/main" val="7867523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Data collection </a:t>
            </a:r>
            <a:endParaRPr lang="en-US" dirty="0"/>
          </a:p>
        </p:txBody>
      </p:sp>
      <p:sp>
        <p:nvSpPr>
          <p:cNvPr id="3" name="內容版面配置區 2"/>
          <p:cNvSpPr>
            <a:spLocks noGrp="1"/>
          </p:cNvSpPr>
          <p:nvPr>
            <p:ph idx="1"/>
          </p:nvPr>
        </p:nvSpPr>
        <p:spPr/>
        <p:txBody>
          <a:bodyPr/>
          <a:lstStyle/>
          <a:p>
            <a:r>
              <a:rPr lang="en-US" dirty="0" smtClean="0"/>
              <a:t>Will based on historical data for the past 20 years of the following items:	</a:t>
            </a:r>
          </a:p>
          <a:p>
            <a:pPr lvl="1"/>
            <a:r>
              <a:rPr lang="en-US" dirty="0" smtClean="0"/>
              <a:t>Monthly volatility of EUR/AUD (in percentage )</a:t>
            </a:r>
          </a:p>
          <a:p>
            <a:pPr lvl="1"/>
            <a:r>
              <a:rPr lang="en-US" dirty="0" smtClean="0"/>
              <a:t>Economic data </a:t>
            </a:r>
          </a:p>
          <a:p>
            <a:pPr lvl="1"/>
            <a:r>
              <a:rPr lang="en-US" dirty="0" smtClean="0"/>
              <a:t>Other non conventional data</a:t>
            </a:r>
          </a:p>
          <a:p>
            <a:pPr lvl="1"/>
            <a:r>
              <a:rPr lang="en-US" dirty="0" smtClean="0"/>
              <a:t>Will at least collect 30 sets of data for the research </a:t>
            </a:r>
            <a:endParaRPr lang="en-US" dirty="0"/>
          </a:p>
        </p:txBody>
      </p:sp>
    </p:spTree>
    <p:extLst>
      <p:ext uri="{BB962C8B-B14F-4D97-AF65-F5344CB8AC3E}">
        <p14:creationId xmlns:p14="http://schemas.microsoft.com/office/powerpoint/2010/main" val="517196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Data analysis </a:t>
            </a:r>
            <a:endParaRPr lang="en-US" dirty="0"/>
          </a:p>
        </p:txBody>
      </p:sp>
      <p:sp>
        <p:nvSpPr>
          <p:cNvPr id="3" name="內容版面配置區 2"/>
          <p:cNvSpPr>
            <a:spLocks noGrp="1"/>
          </p:cNvSpPr>
          <p:nvPr>
            <p:ph idx="1"/>
          </p:nvPr>
        </p:nvSpPr>
        <p:spPr/>
        <p:txBody>
          <a:bodyPr/>
          <a:lstStyle/>
          <a:p>
            <a:r>
              <a:rPr lang="en-US" dirty="0" smtClean="0"/>
              <a:t>Identify the relationship among “EUR/AUD” with the other </a:t>
            </a:r>
            <a:r>
              <a:rPr lang="en-US" dirty="0" smtClean="0"/>
              <a:t>data </a:t>
            </a:r>
            <a:r>
              <a:rPr lang="en-US" dirty="0" smtClean="0"/>
              <a:t>collected </a:t>
            </a:r>
          </a:p>
          <a:p>
            <a:r>
              <a:rPr lang="en-US" dirty="0" smtClean="0"/>
              <a:t>Use linear regression to identify any possible correlation between all variables </a:t>
            </a:r>
          </a:p>
          <a:p>
            <a:r>
              <a:rPr lang="en-US" dirty="0" smtClean="0"/>
              <a:t>Use Hypothesis testing for the validation </a:t>
            </a:r>
            <a:endParaRPr lang="en-US" dirty="0"/>
          </a:p>
        </p:txBody>
      </p:sp>
    </p:spTree>
    <p:extLst>
      <p:ext uri="{BB962C8B-B14F-4D97-AF65-F5344CB8AC3E}">
        <p14:creationId xmlns:p14="http://schemas.microsoft.com/office/powerpoint/2010/main" val="40961827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dirty="0" smtClean="0"/>
              <a:t>Literature review </a:t>
            </a:r>
            <a:br>
              <a:rPr lang="en-US" dirty="0" smtClean="0"/>
            </a:br>
            <a:endParaRPr lang="en-US" dirty="0"/>
          </a:p>
        </p:txBody>
      </p:sp>
      <p:sp>
        <p:nvSpPr>
          <p:cNvPr id="3" name="內容版面配置區 2"/>
          <p:cNvSpPr>
            <a:spLocks noGrp="1"/>
          </p:cNvSpPr>
          <p:nvPr>
            <p:ph idx="1"/>
          </p:nvPr>
        </p:nvSpPr>
        <p:spPr/>
        <p:txBody>
          <a:bodyPr/>
          <a:lstStyle/>
          <a:p>
            <a:r>
              <a:rPr lang="en-US" dirty="0" smtClean="0"/>
              <a:t>Literature review on FX pricing model, FX risk and FX rate prediction </a:t>
            </a:r>
            <a:endParaRPr lang="en-US" dirty="0"/>
          </a:p>
        </p:txBody>
      </p:sp>
    </p:spTree>
    <p:extLst>
      <p:ext uri="{BB962C8B-B14F-4D97-AF65-F5344CB8AC3E}">
        <p14:creationId xmlns:p14="http://schemas.microsoft.com/office/powerpoint/2010/main" val="22679863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dirty="0" smtClean="0"/>
              <a:t>How does the </a:t>
            </a:r>
            <a:r>
              <a:rPr lang="en-US" dirty="0" smtClean="0"/>
              <a:t>research contribute?</a:t>
            </a:r>
            <a:r>
              <a:rPr lang="en-US" dirty="0" smtClean="0"/>
              <a:t/>
            </a:r>
            <a:br>
              <a:rPr lang="en-US" dirty="0" smtClean="0"/>
            </a:br>
            <a:endParaRPr lang="en-US" dirty="0"/>
          </a:p>
        </p:txBody>
      </p:sp>
      <p:sp>
        <p:nvSpPr>
          <p:cNvPr id="3" name="內容版面配置區 2"/>
          <p:cNvSpPr>
            <a:spLocks noGrp="1"/>
          </p:cNvSpPr>
          <p:nvPr>
            <p:ph idx="1"/>
          </p:nvPr>
        </p:nvSpPr>
        <p:spPr/>
        <p:txBody>
          <a:bodyPr/>
          <a:lstStyle/>
          <a:p>
            <a:r>
              <a:rPr lang="en-US" dirty="0" smtClean="0"/>
              <a:t>Expect more findings or ideas can be explored under the concept of “ </a:t>
            </a:r>
            <a:r>
              <a:rPr lang="en-US" dirty="0" err="1" smtClean="0"/>
              <a:t>VaR</a:t>
            </a:r>
            <a:r>
              <a:rPr lang="en-US" dirty="0" smtClean="0"/>
              <a:t>”.</a:t>
            </a:r>
          </a:p>
          <a:p>
            <a:r>
              <a:rPr lang="en-US" dirty="0" smtClean="0"/>
              <a:t>Enable investor to have a better “risk – management”.</a:t>
            </a:r>
          </a:p>
          <a:p>
            <a:r>
              <a:rPr lang="en-US" dirty="0" smtClean="0"/>
              <a:t>Based on the findings and further develop any price model of foreign exchange.</a:t>
            </a:r>
            <a:endParaRPr lang="en-US" dirty="0"/>
          </a:p>
        </p:txBody>
      </p:sp>
    </p:spTree>
    <p:extLst>
      <p:ext uri="{BB962C8B-B14F-4D97-AF65-F5344CB8AC3E}">
        <p14:creationId xmlns:p14="http://schemas.microsoft.com/office/powerpoint/2010/main" val="4007292275"/>
      </p:ext>
    </p:extLst>
  </p:cSld>
  <p:clrMapOvr>
    <a:masterClrMapping/>
  </p:clrMapOvr>
  <p:timing>
    <p:tnLst>
      <p:par>
        <p:cTn id="1" dur="indefinite" restart="never" nodeType="tmRoot"/>
      </p:par>
    </p:tnLst>
  </p:timing>
</p:sld>
</file>

<file path=ppt/theme/theme1.xml><?xml version="1.0" encoding="utf-8"?>
<a:theme xmlns:a="http://schemas.openxmlformats.org/drawingml/2006/main" name="多面向">
  <a:themeElements>
    <a:clrScheme name="多面向">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多面向">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多面向">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560</TotalTime>
  <Words>489</Words>
  <Application>Microsoft Office PowerPoint</Application>
  <PresentationFormat>寬螢幕</PresentationFormat>
  <Paragraphs>60</Paragraphs>
  <Slides>11</Slides>
  <Notes>0</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11</vt:i4>
      </vt:variant>
    </vt:vector>
  </HeadingPairs>
  <TitlesOfParts>
    <vt:vector size="16" baseType="lpstr">
      <vt:lpstr>微軟正黑體</vt:lpstr>
      <vt:lpstr>Arial</vt:lpstr>
      <vt:lpstr>Trebuchet MS</vt:lpstr>
      <vt:lpstr>Wingdings 3</vt:lpstr>
      <vt:lpstr>多面向</vt:lpstr>
      <vt:lpstr>Dissertation proposal- Value at risk for foreign exchange  </vt:lpstr>
      <vt:lpstr>Content </vt:lpstr>
      <vt:lpstr>Introduction</vt:lpstr>
      <vt:lpstr>VAR</vt:lpstr>
      <vt:lpstr>Reason for topic- real life example</vt:lpstr>
      <vt:lpstr>Research objective </vt:lpstr>
      <vt:lpstr>Methodology</vt:lpstr>
      <vt:lpstr>Data collection </vt:lpstr>
      <vt:lpstr>Data analysis </vt:lpstr>
      <vt:lpstr>Literature review  </vt:lpstr>
      <vt:lpstr>How does the research contribute?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Gary Leong</dc:creator>
  <cp:lastModifiedBy>Gary Leong</cp:lastModifiedBy>
  <cp:revision>21</cp:revision>
  <dcterms:created xsi:type="dcterms:W3CDTF">2020-07-16T06:05:15Z</dcterms:created>
  <dcterms:modified xsi:type="dcterms:W3CDTF">2020-07-17T03:37:18Z</dcterms:modified>
</cp:coreProperties>
</file>