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48" r:id="rId1"/>
  </p:sldMasterIdLst>
  <p:sldIdLst>
    <p:sldId id="256" r:id="rId2"/>
    <p:sldId id="257" r:id="rId3"/>
    <p:sldId id="258" r:id="rId4"/>
    <p:sldId id="260" r:id="rId5"/>
    <p:sldId id="261" r:id="rId6"/>
    <p:sldId id="262" r:id="rId7"/>
    <p:sldId id="263" r:id="rId8"/>
    <p:sldId id="264" r:id="rId9"/>
    <p:sldId id="265" r:id="rId10"/>
    <p:sldId id="266" r:id="rId11"/>
    <p:sldId id="267" r:id="rId12"/>
    <p:sldId id="271" r:id="rId13"/>
    <p:sldId id="272" r:id="rId14"/>
    <p:sldId id="273" r:id="rId15"/>
    <p:sldId id="269" r:id="rId16"/>
    <p:sldId id="270" r:id="rId17"/>
    <p:sldId id="274" r:id="rId18"/>
    <p:sldId id="259"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purl.oclc.org/ooxml/drawingml/main" xmlns:r="http://purl.oclc.org/ooxml/officeDocument/relationships" xmlns:p="http://purl.oclc.org/ooxml/presentationml/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file>

<file path=ppt/viewProps.xml><?xml version="1.0" encoding="utf-8"?>
<p:viewPr xmlns:a="http://purl.oclc.org/ooxml/drawingml/main" xmlns:r="http://purl.oclc.org/ooxml/officeDocument/relationships" xmlns:p="http://purl.oclc.org/ooxml/presentationml/main">
  <p:normalViewPr>
    <p:restoredLeft sz="15.62%"/>
    <p:restoredTop sz="94.66%"/>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slide" Target="slides/slide12.xml"/><Relationship Id="rId18" Type="http://purl.oclc.org/ooxml/officeDocument/relationships/slide" Target="slides/slide17.xml"/><Relationship Id="rId3" Type="http://purl.oclc.org/ooxml/officeDocument/relationships/slide" Target="slides/slide2.xml"/><Relationship Id="rId21" Type="http://purl.oclc.org/ooxml/officeDocument/relationships/presProps" Target="presProps.xml"/><Relationship Id="rId7" Type="http://purl.oclc.org/ooxml/officeDocument/relationships/slide" Target="slides/slide6.xml"/><Relationship Id="rId12" Type="http://purl.oclc.org/ooxml/officeDocument/relationships/slide" Target="slides/slide11.xml"/><Relationship Id="rId17" Type="http://purl.oclc.org/ooxml/officeDocument/relationships/slide" Target="slides/slide16.xml"/><Relationship Id="rId2" Type="http://purl.oclc.org/ooxml/officeDocument/relationships/slide" Target="slides/slide1.xml"/><Relationship Id="rId16" Type="http://purl.oclc.org/ooxml/officeDocument/relationships/slide" Target="slides/slide15.xml"/><Relationship Id="rId20" Type="http://purl.oclc.org/ooxml/officeDocument/relationships/slide" Target="slides/slide19.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slide" Target="slides/slide10.xml"/><Relationship Id="rId24" Type="http://purl.oclc.org/ooxml/officeDocument/relationships/tableStyles" Target="tableStyles.xml"/><Relationship Id="rId5" Type="http://purl.oclc.org/ooxml/officeDocument/relationships/slide" Target="slides/slide4.xml"/><Relationship Id="rId15" Type="http://purl.oclc.org/ooxml/officeDocument/relationships/slide" Target="slides/slide14.xml"/><Relationship Id="rId23" Type="http://purl.oclc.org/ooxml/officeDocument/relationships/theme" Target="theme/theme1.xml"/><Relationship Id="rId10" Type="http://purl.oclc.org/ooxml/officeDocument/relationships/slide" Target="slides/slide9.xml"/><Relationship Id="rId19" Type="http://purl.oclc.org/ooxml/officeDocument/relationships/slide" Target="slides/slide18.xml"/><Relationship Id="rId4" Type="http://purl.oclc.org/ooxml/officeDocument/relationships/slide" Target="slides/slide3.xml"/><Relationship Id="rId9" Type="http://purl.oclc.org/ooxml/officeDocument/relationships/slide" Target="slides/slide8.xml"/><Relationship Id="rId14" Type="http://purl.oclc.org/ooxml/officeDocument/relationships/slide" Target="slides/slide13.xml"/><Relationship Id="rId22" Type="http://purl.oclc.org/ooxml/officeDocument/relationships/viewProps" Target="viewProps.xml"/></Relationships>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69259-1D21-F546-F0A9-960423F9AC39}"/>
              </a:ext>
            </a:extLst>
          </p:cNvPr>
          <p:cNvSpPr txBox="1">
            <a:spLocks noGrp="1"/>
          </p:cNvSpPr>
          <p:nvPr>
            <p:ph type="ctrTitle"/>
          </p:nvPr>
        </p:nvSpPr>
        <p:spPr>
          <a:xfrm>
            <a:off x="2301919" y="1122361"/>
            <a:ext cx="7588157" cy="2621155"/>
          </a:xfrm>
        </p:spPr>
        <p:txBody>
          <a:bodyPr anchor="b" anchorCtr="1"/>
          <a:lstStyle>
            <a:lvl1pPr algn="ctr">
              <a:defRPr sz="4000"/>
            </a:lvl1pPr>
          </a:lstStyle>
          <a:p>
            <a:pPr lvl="0"/>
            <a:r>
              <a:rPr lang="en-US"/>
              <a:t>Click to edit Master title style</a:t>
            </a:r>
          </a:p>
        </p:txBody>
      </p:sp>
      <p:sp>
        <p:nvSpPr>
          <p:cNvPr id="3" name="Subtitle 2">
            <a:extLst>
              <a:ext uri="{FF2B5EF4-FFF2-40B4-BE49-F238E27FC236}">
                <a16:creationId xmlns:a16="http://schemas.microsoft.com/office/drawing/2014/main" id="{666EF0B7-E1B0-3C18-79FC-3770668FD2E0}"/>
              </a:ext>
            </a:extLst>
          </p:cNvPr>
          <p:cNvSpPr txBox="1">
            <a:spLocks noGrp="1"/>
          </p:cNvSpPr>
          <p:nvPr>
            <p:ph type="subTitle" idx="1"/>
          </p:nvPr>
        </p:nvSpPr>
        <p:spPr>
          <a:xfrm>
            <a:off x="2301919" y="3843707"/>
            <a:ext cx="7588157" cy="1414092"/>
          </a:xfrm>
        </p:spPr>
        <p:txBody>
          <a:bodyPr anchorCtr="1"/>
          <a:lstStyle>
            <a:lvl1pPr marL="0" indent="0" algn="ctr">
              <a:buNone/>
              <a:defRPr sz="1800"/>
            </a:lvl1pPr>
          </a:lstStyle>
          <a:p>
            <a:pPr lvl="0"/>
            <a:r>
              <a:rPr lang="en-US"/>
              <a:t>Click to edit Master subtitle style</a:t>
            </a:r>
          </a:p>
        </p:txBody>
      </p:sp>
      <p:sp>
        <p:nvSpPr>
          <p:cNvPr id="4" name="Date Placeholder 3">
            <a:extLst>
              <a:ext uri="{FF2B5EF4-FFF2-40B4-BE49-F238E27FC236}">
                <a16:creationId xmlns:a16="http://schemas.microsoft.com/office/drawing/2014/main" id="{C93E9D01-7F06-A31C-77F3-049A655239BE}"/>
              </a:ext>
            </a:extLst>
          </p:cNvPr>
          <p:cNvSpPr txBox="1">
            <a:spLocks noGrp="1"/>
          </p:cNvSpPr>
          <p:nvPr>
            <p:ph type="dt" sz="half" idx="7"/>
          </p:nvPr>
        </p:nvSpPr>
        <p:spPr/>
        <p:txBody>
          <a:bodyPr/>
          <a:lstStyle>
            <a:lvl1pPr>
              <a:defRPr/>
            </a:lvl1pPr>
          </a:lstStyle>
          <a:p>
            <a:pPr lvl="0"/>
            <a:fld id="{623BE29B-9A3D-4AE5-8432-B9EF5FE79F0E}" type="datetime1">
              <a:rPr lang="en-US"/>
              <a:pPr lvl="0"/>
              <a:t>10/24/2025</a:t>
            </a:fld>
            <a:endParaRPr lang="en-US"/>
          </a:p>
        </p:txBody>
      </p:sp>
      <p:sp>
        <p:nvSpPr>
          <p:cNvPr id="5" name="Footer Placeholder 4">
            <a:extLst>
              <a:ext uri="{FF2B5EF4-FFF2-40B4-BE49-F238E27FC236}">
                <a16:creationId xmlns:a16="http://schemas.microsoft.com/office/drawing/2014/main" id="{FEEE57CC-0307-3128-DCDB-5CE899AD035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9A71092-50DB-B9A7-81F4-FF64E2E39FCB}"/>
              </a:ext>
            </a:extLst>
          </p:cNvPr>
          <p:cNvSpPr txBox="1">
            <a:spLocks noGrp="1"/>
          </p:cNvSpPr>
          <p:nvPr>
            <p:ph type="sldNum" sz="quarter" idx="8"/>
          </p:nvPr>
        </p:nvSpPr>
        <p:spPr/>
        <p:txBody>
          <a:bodyPr/>
          <a:lstStyle>
            <a:lvl1pPr>
              <a:defRPr/>
            </a:lvl1pPr>
          </a:lstStyle>
          <a:p>
            <a:pPr lvl="0"/>
            <a:fld id="{8001FEF4-00CC-4C24-AF3C-94D3B09FFF0E}" type="slidenum">
              <a:t>‹#›</a:t>
            </a:fld>
            <a:endParaRPr lang="en-US"/>
          </a:p>
        </p:txBody>
      </p:sp>
    </p:spTree>
    <p:extLst>
      <p:ext uri="{BB962C8B-B14F-4D97-AF65-F5344CB8AC3E}">
        <p14:creationId xmlns:p14="http://schemas.microsoft.com/office/powerpoint/2010/main" val="2600383901"/>
      </p:ext>
    </p:extLst>
  </p:cSld>
  <p:clrMapOvr>
    <a:masterClrMapping/>
  </p:clrMapOvr>
  <p:hf sldNum="0" hdr="0" ftr="0" dt="0"/>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2E59C-59D9-A250-A727-6563E7035826}"/>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2065446-B0B9-083E-AEFF-05B1DFF56E0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AFC83E-6DAB-6CA2-29F6-5351E5DA4282}"/>
              </a:ext>
            </a:extLst>
          </p:cNvPr>
          <p:cNvSpPr txBox="1">
            <a:spLocks noGrp="1"/>
          </p:cNvSpPr>
          <p:nvPr>
            <p:ph type="dt" sz="half" idx="7"/>
          </p:nvPr>
        </p:nvSpPr>
        <p:spPr/>
        <p:txBody>
          <a:bodyPr/>
          <a:lstStyle>
            <a:lvl1pPr>
              <a:defRPr/>
            </a:lvl1pPr>
          </a:lstStyle>
          <a:p>
            <a:pPr lvl="0"/>
            <a:fld id="{8201594A-E025-4368-B23D-C065CB50918C}" type="datetime1">
              <a:rPr lang="en-US"/>
              <a:pPr lvl="0"/>
              <a:t>10/24/2025</a:t>
            </a:fld>
            <a:endParaRPr lang="en-US"/>
          </a:p>
        </p:txBody>
      </p:sp>
      <p:sp>
        <p:nvSpPr>
          <p:cNvPr id="5" name="Footer Placeholder 4">
            <a:extLst>
              <a:ext uri="{FF2B5EF4-FFF2-40B4-BE49-F238E27FC236}">
                <a16:creationId xmlns:a16="http://schemas.microsoft.com/office/drawing/2014/main" id="{9A92E397-2CE0-BF1F-A5FE-1F836A870F9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FA07A72-B123-AA59-E5EE-BD79A2451F84}"/>
              </a:ext>
            </a:extLst>
          </p:cNvPr>
          <p:cNvSpPr txBox="1">
            <a:spLocks noGrp="1"/>
          </p:cNvSpPr>
          <p:nvPr>
            <p:ph type="sldNum" sz="quarter" idx="8"/>
          </p:nvPr>
        </p:nvSpPr>
        <p:spPr/>
        <p:txBody>
          <a:bodyPr/>
          <a:lstStyle>
            <a:lvl1pPr>
              <a:defRPr/>
            </a:lvl1pPr>
          </a:lstStyle>
          <a:p>
            <a:pPr lvl="0"/>
            <a:fld id="{B9E677AA-BB51-4FA3-82F5-3F25475662AD}" type="slidenum">
              <a:t>‹#›</a:t>
            </a:fld>
            <a:endParaRPr lang="en-US"/>
          </a:p>
        </p:txBody>
      </p:sp>
    </p:spTree>
    <p:extLst>
      <p:ext uri="{BB962C8B-B14F-4D97-AF65-F5344CB8AC3E}">
        <p14:creationId xmlns:p14="http://schemas.microsoft.com/office/powerpoint/2010/main" val="3330921902"/>
      </p:ext>
    </p:extLst>
  </p:cSld>
  <p:clrMapOvr>
    <a:masterClrMapping/>
  </p:clrMapOvr>
  <p:hf sldNum="0" hdr="0" ftr="0" dt="0"/>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DFC8-1720-A2DC-8CD9-DE1024711269}"/>
              </a:ext>
            </a:extLst>
          </p:cNvPr>
          <p:cNvSpPr txBox="1">
            <a:spLocks noGrp="1"/>
          </p:cNvSpPr>
          <p:nvPr>
            <p:ph type="title"/>
          </p:nvPr>
        </p:nvSpPr>
        <p:spPr>
          <a:xfrm>
            <a:off x="603385" y="553614"/>
            <a:ext cx="8273143" cy="4008857"/>
          </a:xfrm>
        </p:spPr>
        <p:txBody>
          <a:bodyPr/>
          <a:lstStyle>
            <a:lvl1pPr>
              <a:defRPr sz="5400" cap="all"/>
            </a:lvl1pPr>
          </a:lstStyle>
          <a:p>
            <a:pPr lvl="0"/>
            <a:r>
              <a:rPr lang="en-US"/>
              <a:t>Click to edit Master title style</a:t>
            </a:r>
          </a:p>
        </p:txBody>
      </p:sp>
      <p:sp>
        <p:nvSpPr>
          <p:cNvPr id="3" name="Text Placeholder 2">
            <a:extLst>
              <a:ext uri="{FF2B5EF4-FFF2-40B4-BE49-F238E27FC236}">
                <a16:creationId xmlns:a16="http://schemas.microsoft.com/office/drawing/2014/main" id="{F12678E4-89B2-5CBD-C642-009147D03903}"/>
              </a:ext>
            </a:extLst>
          </p:cNvPr>
          <p:cNvSpPr txBox="1">
            <a:spLocks noGrp="1"/>
          </p:cNvSpPr>
          <p:nvPr>
            <p:ph type="body" idx="1"/>
          </p:nvPr>
        </p:nvSpPr>
        <p:spPr>
          <a:xfrm>
            <a:off x="603375" y="4589465"/>
            <a:ext cx="8273143" cy="1384621"/>
          </a:xfrm>
        </p:spPr>
        <p:txBody>
          <a:bodyPr anchor="b"/>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FD15A40D-AB53-5F6C-07EA-3E030DC1FC6E}"/>
              </a:ext>
            </a:extLst>
          </p:cNvPr>
          <p:cNvSpPr txBox="1">
            <a:spLocks noGrp="1"/>
          </p:cNvSpPr>
          <p:nvPr>
            <p:ph type="dt" sz="half" idx="7"/>
          </p:nvPr>
        </p:nvSpPr>
        <p:spPr/>
        <p:txBody>
          <a:bodyPr/>
          <a:lstStyle>
            <a:lvl1pPr>
              <a:defRPr/>
            </a:lvl1pPr>
          </a:lstStyle>
          <a:p>
            <a:pPr lvl="0"/>
            <a:fld id="{C55EF0B3-CC57-4D72-A279-160C207EBD8B}" type="datetime1">
              <a:rPr lang="en-US"/>
              <a:pPr lvl="0"/>
              <a:t>10/24/2025</a:t>
            </a:fld>
            <a:endParaRPr lang="en-US"/>
          </a:p>
        </p:txBody>
      </p:sp>
      <p:sp>
        <p:nvSpPr>
          <p:cNvPr id="5" name="Footer Placeholder 4">
            <a:extLst>
              <a:ext uri="{FF2B5EF4-FFF2-40B4-BE49-F238E27FC236}">
                <a16:creationId xmlns:a16="http://schemas.microsoft.com/office/drawing/2014/main" id="{1061806F-527D-FE3A-134B-B9FB1F82786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4390E09-2B8A-662B-6874-403455EAED5D}"/>
              </a:ext>
            </a:extLst>
          </p:cNvPr>
          <p:cNvSpPr txBox="1">
            <a:spLocks noGrp="1"/>
          </p:cNvSpPr>
          <p:nvPr>
            <p:ph type="sldNum" sz="quarter" idx="8"/>
          </p:nvPr>
        </p:nvSpPr>
        <p:spPr/>
        <p:txBody>
          <a:bodyPr/>
          <a:lstStyle>
            <a:lvl1pPr>
              <a:defRPr/>
            </a:lvl1pPr>
          </a:lstStyle>
          <a:p>
            <a:pPr lvl="0"/>
            <a:fld id="{0A49E3D1-ECA5-437B-9F58-A967BB69AF5C}" type="slidenum">
              <a:t>‹#›</a:t>
            </a:fld>
            <a:endParaRPr lang="en-US"/>
          </a:p>
        </p:txBody>
      </p:sp>
    </p:spTree>
    <p:extLst>
      <p:ext uri="{BB962C8B-B14F-4D97-AF65-F5344CB8AC3E}">
        <p14:creationId xmlns:p14="http://schemas.microsoft.com/office/powerpoint/2010/main" val="2802955346"/>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417A7-AF38-34D2-8E49-3EF61CBCDFE0}"/>
              </a:ext>
            </a:extLst>
          </p:cNvPr>
          <p:cNvSpPr txBox="1">
            <a:spLocks noGrp="1"/>
          </p:cNvSpPr>
          <p:nvPr>
            <p:ph type="title"/>
          </p:nvPr>
        </p:nvSpPr>
        <p:spPr>
          <a:xfrm>
            <a:off x="612648" y="548640"/>
            <a:ext cx="10741155" cy="113225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8EB1987-31C5-AC3D-98F8-5C759C1707EC}"/>
              </a:ext>
            </a:extLst>
          </p:cNvPr>
          <p:cNvSpPr txBox="1">
            <a:spLocks noGrp="1"/>
          </p:cNvSpPr>
          <p:nvPr>
            <p:ph idx="1"/>
          </p:nvPr>
        </p:nvSpPr>
        <p:spPr>
          <a:xfrm>
            <a:off x="612648"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791FCBF-77E3-D880-AD53-FCB9EED2A9A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F311487-EB3A-CA73-D1A2-2646094D4507}"/>
              </a:ext>
            </a:extLst>
          </p:cNvPr>
          <p:cNvSpPr txBox="1">
            <a:spLocks noGrp="1"/>
          </p:cNvSpPr>
          <p:nvPr>
            <p:ph type="dt" sz="half" idx="7"/>
          </p:nvPr>
        </p:nvSpPr>
        <p:spPr/>
        <p:txBody>
          <a:bodyPr/>
          <a:lstStyle>
            <a:lvl1pPr>
              <a:defRPr/>
            </a:lvl1pPr>
          </a:lstStyle>
          <a:p>
            <a:pPr lvl="0"/>
            <a:fld id="{04DA1565-9020-4E7E-ABF2-37909FCF5816}" type="datetime1">
              <a:rPr lang="en-US"/>
              <a:pPr lvl="0"/>
              <a:t>10/24/2025</a:t>
            </a:fld>
            <a:endParaRPr lang="en-US"/>
          </a:p>
        </p:txBody>
      </p:sp>
      <p:sp>
        <p:nvSpPr>
          <p:cNvPr id="6" name="Footer Placeholder 5">
            <a:extLst>
              <a:ext uri="{FF2B5EF4-FFF2-40B4-BE49-F238E27FC236}">
                <a16:creationId xmlns:a16="http://schemas.microsoft.com/office/drawing/2014/main" id="{77ED974C-3927-FDE1-D513-2287E252C48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5B6D553-F168-C74F-EB99-2080437E76D1}"/>
              </a:ext>
            </a:extLst>
          </p:cNvPr>
          <p:cNvSpPr txBox="1">
            <a:spLocks noGrp="1"/>
          </p:cNvSpPr>
          <p:nvPr>
            <p:ph type="sldNum" sz="quarter" idx="8"/>
          </p:nvPr>
        </p:nvSpPr>
        <p:spPr/>
        <p:txBody>
          <a:bodyPr/>
          <a:lstStyle>
            <a:lvl1pPr>
              <a:defRPr/>
            </a:lvl1pPr>
          </a:lstStyle>
          <a:p>
            <a:pPr lvl="0"/>
            <a:fld id="{5CCF0F6A-29EF-4259-93AD-0E5BD46F30F3}" type="slidenum">
              <a:t>‹#›</a:t>
            </a:fld>
            <a:endParaRPr lang="en-US"/>
          </a:p>
        </p:txBody>
      </p:sp>
    </p:spTree>
    <p:extLst>
      <p:ext uri="{BB962C8B-B14F-4D97-AF65-F5344CB8AC3E}">
        <p14:creationId xmlns:p14="http://schemas.microsoft.com/office/powerpoint/2010/main" val="953957114"/>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2293D-3775-A070-30A5-4F6B634BC5D2}"/>
              </a:ext>
            </a:extLst>
          </p:cNvPr>
          <p:cNvSpPr txBox="1">
            <a:spLocks noGrp="1"/>
          </p:cNvSpPr>
          <p:nvPr>
            <p:ph type="title"/>
          </p:nvPr>
        </p:nvSpPr>
        <p:spPr>
          <a:xfrm>
            <a:off x="609603" y="547396"/>
            <a:ext cx="10745791" cy="114329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1E04D42-BDEE-88BD-C105-61A2A8538F0D}"/>
              </a:ext>
            </a:extLst>
          </p:cNvPr>
          <p:cNvSpPr txBox="1">
            <a:spLocks noGrp="1"/>
          </p:cNvSpPr>
          <p:nvPr>
            <p:ph type="body" idx="1"/>
          </p:nvPr>
        </p:nvSpPr>
        <p:spPr>
          <a:xfrm>
            <a:off x="609603" y="1685732"/>
            <a:ext cx="5157782" cy="559832"/>
          </a:xfrm>
        </p:spPr>
        <p:txBody>
          <a:bodyPr anchor="b"/>
          <a:lstStyle>
            <a:lvl1pPr marL="0" indent="0">
              <a:lnSpc>
                <a:spcPct val="90%"/>
              </a:lnSpc>
              <a:buNone/>
              <a:defRPr b="1" cap="all"/>
            </a:lvl1pPr>
          </a:lstStyle>
          <a:p>
            <a:pPr lvl="0"/>
            <a:r>
              <a:rPr lang="en-US"/>
              <a:t>Click to edit Master text styles</a:t>
            </a:r>
          </a:p>
        </p:txBody>
      </p:sp>
      <p:sp>
        <p:nvSpPr>
          <p:cNvPr id="4" name="Content Placeholder 3">
            <a:extLst>
              <a:ext uri="{FF2B5EF4-FFF2-40B4-BE49-F238E27FC236}">
                <a16:creationId xmlns:a16="http://schemas.microsoft.com/office/drawing/2014/main" id="{5CCB3198-2651-5E31-843E-8796A1E24EBB}"/>
              </a:ext>
            </a:extLst>
          </p:cNvPr>
          <p:cNvSpPr txBox="1">
            <a:spLocks noGrp="1"/>
          </p:cNvSpPr>
          <p:nvPr>
            <p:ph idx="2"/>
          </p:nvPr>
        </p:nvSpPr>
        <p:spPr>
          <a:xfrm>
            <a:off x="609603" y="2386894"/>
            <a:ext cx="5157782"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F3B77CE-B66E-B3EA-526D-D238783B1157}"/>
              </a:ext>
            </a:extLst>
          </p:cNvPr>
          <p:cNvSpPr txBox="1">
            <a:spLocks noGrp="1"/>
          </p:cNvSpPr>
          <p:nvPr>
            <p:ph type="body" idx="3"/>
          </p:nvPr>
        </p:nvSpPr>
        <p:spPr>
          <a:xfrm>
            <a:off x="6172200" y="1685732"/>
            <a:ext cx="5183184" cy="559832"/>
          </a:xfrm>
        </p:spPr>
        <p:txBody>
          <a:bodyPr anchor="b"/>
          <a:lstStyle>
            <a:lvl1pPr marL="0" indent="0">
              <a:lnSpc>
                <a:spcPct val="90%"/>
              </a:lnSpc>
              <a:buNone/>
              <a:defRPr b="1" cap="all"/>
            </a:lvl1pPr>
          </a:lstStyle>
          <a:p>
            <a:pPr lvl="0"/>
            <a:r>
              <a:rPr lang="en-US"/>
              <a:t>Click to edit Master text styles</a:t>
            </a:r>
          </a:p>
        </p:txBody>
      </p:sp>
      <p:sp>
        <p:nvSpPr>
          <p:cNvPr id="6" name="Content Placeholder 5">
            <a:extLst>
              <a:ext uri="{FF2B5EF4-FFF2-40B4-BE49-F238E27FC236}">
                <a16:creationId xmlns:a16="http://schemas.microsoft.com/office/drawing/2014/main" id="{7C2BCBC3-D716-2310-5F3E-90CB5FB83942}"/>
              </a:ext>
            </a:extLst>
          </p:cNvPr>
          <p:cNvSpPr txBox="1">
            <a:spLocks noGrp="1"/>
          </p:cNvSpPr>
          <p:nvPr>
            <p:ph idx="4"/>
          </p:nvPr>
        </p:nvSpPr>
        <p:spPr>
          <a:xfrm>
            <a:off x="6172200" y="2386894"/>
            <a:ext cx="5183184"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908DEE5-ACEA-E211-CD6F-7DFB2FD290E1}"/>
              </a:ext>
            </a:extLst>
          </p:cNvPr>
          <p:cNvSpPr txBox="1">
            <a:spLocks noGrp="1"/>
          </p:cNvSpPr>
          <p:nvPr>
            <p:ph type="dt" sz="half" idx="7"/>
          </p:nvPr>
        </p:nvSpPr>
        <p:spPr/>
        <p:txBody>
          <a:bodyPr/>
          <a:lstStyle>
            <a:lvl1pPr>
              <a:defRPr/>
            </a:lvl1pPr>
          </a:lstStyle>
          <a:p>
            <a:pPr lvl="0"/>
            <a:fld id="{6996B5ED-9F59-4C74-8343-087D616795FC}" type="datetime1">
              <a:rPr lang="en-US"/>
              <a:pPr lvl="0"/>
              <a:t>10/24/2025</a:t>
            </a:fld>
            <a:endParaRPr lang="en-US"/>
          </a:p>
        </p:txBody>
      </p:sp>
      <p:sp>
        <p:nvSpPr>
          <p:cNvPr id="8" name="Footer Placeholder 7">
            <a:extLst>
              <a:ext uri="{FF2B5EF4-FFF2-40B4-BE49-F238E27FC236}">
                <a16:creationId xmlns:a16="http://schemas.microsoft.com/office/drawing/2014/main" id="{5A376E14-F044-A0E9-C672-641044E11AC2}"/>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139F9EC0-4226-8BB5-A4AF-8793AF806335}"/>
              </a:ext>
            </a:extLst>
          </p:cNvPr>
          <p:cNvSpPr txBox="1">
            <a:spLocks noGrp="1"/>
          </p:cNvSpPr>
          <p:nvPr>
            <p:ph type="sldNum" sz="quarter" idx="8"/>
          </p:nvPr>
        </p:nvSpPr>
        <p:spPr/>
        <p:txBody>
          <a:bodyPr/>
          <a:lstStyle>
            <a:lvl1pPr>
              <a:defRPr/>
            </a:lvl1pPr>
          </a:lstStyle>
          <a:p>
            <a:pPr lvl="0"/>
            <a:fld id="{F740943C-90CD-4A5A-98BF-DD042F9C2E33}" type="slidenum">
              <a:t>‹#›</a:t>
            </a:fld>
            <a:endParaRPr lang="en-US"/>
          </a:p>
        </p:txBody>
      </p:sp>
    </p:spTree>
    <p:extLst>
      <p:ext uri="{BB962C8B-B14F-4D97-AF65-F5344CB8AC3E}">
        <p14:creationId xmlns:p14="http://schemas.microsoft.com/office/powerpoint/2010/main" val="1945584208"/>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10751-93C0-6340-5205-74932467017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71A52361-45E1-2030-74FD-3B4097F0102E}"/>
              </a:ext>
            </a:extLst>
          </p:cNvPr>
          <p:cNvSpPr txBox="1">
            <a:spLocks noGrp="1"/>
          </p:cNvSpPr>
          <p:nvPr>
            <p:ph type="dt" sz="half" idx="7"/>
          </p:nvPr>
        </p:nvSpPr>
        <p:spPr/>
        <p:txBody>
          <a:bodyPr/>
          <a:lstStyle>
            <a:lvl1pPr>
              <a:defRPr/>
            </a:lvl1pPr>
          </a:lstStyle>
          <a:p>
            <a:pPr lvl="0"/>
            <a:fld id="{15DF7004-8755-4358-8EE7-3F1AF9827FCE}" type="datetime1">
              <a:rPr lang="en-US"/>
              <a:pPr lvl="0"/>
              <a:t>10/24/2025</a:t>
            </a:fld>
            <a:endParaRPr lang="en-US"/>
          </a:p>
        </p:txBody>
      </p:sp>
      <p:sp>
        <p:nvSpPr>
          <p:cNvPr id="4" name="Footer Placeholder 3">
            <a:extLst>
              <a:ext uri="{FF2B5EF4-FFF2-40B4-BE49-F238E27FC236}">
                <a16:creationId xmlns:a16="http://schemas.microsoft.com/office/drawing/2014/main" id="{C34B7D0F-EF1B-8F63-51CF-D7DDD97C6464}"/>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56936E3C-6F56-4CF2-17FE-F40A06ADAE53}"/>
              </a:ext>
            </a:extLst>
          </p:cNvPr>
          <p:cNvSpPr txBox="1">
            <a:spLocks noGrp="1"/>
          </p:cNvSpPr>
          <p:nvPr>
            <p:ph type="sldNum" sz="quarter" idx="8"/>
          </p:nvPr>
        </p:nvSpPr>
        <p:spPr/>
        <p:txBody>
          <a:bodyPr/>
          <a:lstStyle>
            <a:lvl1pPr>
              <a:defRPr/>
            </a:lvl1pPr>
          </a:lstStyle>
          <a:p>
            <a:pPr lvl="0"/>
            <a:fld id="{D426B4A0-FED1-43D6-AB2E-7B4368C572B9}" type="slidenum">
              <a:t>‹#›</a:t>
            </a:fld>
            <a:endParaRPr lang="en-US"/>
          </a:p>
        </p:txBody>
      </p:sp>
    </p:spTree>
    <p:extLst>
      <p:ext uri="{BB962C8B-B14F-4D97-AF65-F5344CB8AC3E}">
        <p14:creationId xmlns:p14="http://schemas.microsoft.com/office/powerpoint/2010/main" val="3144973925"/>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F648F1-5FF0-5B5E-1FA0-82B472974377}"/>
              </a:ext>
            </a:extLst>
          </p:cNvPr>
          <p:cNvSpPr txBox="1">
            <a:spLocks noGrp="1"/>
          </p:cNvSpPr>
          <p:nvPr>
            <p:ph type="dt" sz="half" idx="7"/>
          </p:nvPr>
        </p:nvSpPr>
        <p:spPr/>
        <p:txBody>
          <a:bodyPr/>
          <a:lstStyle>
            <a:lvl1pPr>
              <a:defRPr/>
            </a:lvl1pPr>
          </a:lstStyle>
          <a:p>
            <a:pPr lvl="0"/>
            <a:fld id="{60598530-394A-4A28-AA6E-2BC6CDB9DFC5}" type="datetime1">
              <a:rPr lang="en-US"/>
              <a:pPr lvl="0"/>
              <a:t>10/24/2025</a:t>
            </a:fld>
            <a:endParaRPr lang="en-US"/>
          </a:p>
        </p:txBody>
      </p:sp>
      <p:sp>
        <p:nvSpPr>
          <p:cNvPr id="3" name="Footer Placeholder 2">
            <a:extLst>
              <a:ext uri="{FF2B5EF4-FFF2-40B4-BE49-F238E27FC236}">
                <a16:creationId xmlns:a16="http://schemas.microsoft.com/office/drawing/2014/main" id="{4C174231-CC1F-576D-73E5-FC879E9821EB}"/>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60C250D7-281E-8496-BDF3-F86DFB0805BA}"/>
              </a:ext>
            </a:extLst>
          </p:cNvPr>
          <p:cNvSpPr txBox="1">
            <a:spLocks noGrp="1"/>
          </p:cNvSpPr>
          <p:nvPr>
            <p:ph type="sldNum" sz="quarter" idx="8"/>
          </p:nvPr>
        </p:nvSpPr>
        <p:spPr/>
        <p:txBody>
          <a:bodyPr/>
          <a:lstStyle>
            <a:lvl1pPr>
              <a:defRPr/>
            </a:lvl1pPr>
          </a:lstStyle>
          <a:p>
            <a:pPr lvl="0"/>
            <a:fld id="{0E6FA37A-5563-4BD8-B9CB-16FF3F6D1D70}" type="slidenum">
              <a:t>‹#›</a:t>
            </a:fld>
            <a:endParaRPr lang="en-US"/>
          </a:p>
        </p:txBody>
      </p:sp>
    </p:spTree>
    <p:extLst>
      <p:ext uri="{BB962C8B-B14F-4D97-AF65-F5344CB8AC3E}">
        <p14:creationId xmlns:p14="http://schemas.microsoft.com/office/powerpoint/2010/main" val="2289134504"/>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4505A-2B5D-26F4-B1CE-5BF42F70B790}"/>
              </a:ext>
            </a:extLst>
          </p:cNvPr>
          <p:cNvSpPr txBox="1">
            <a:spLocks noGrp="1"/>
          </p:cNvSpPr>
          <p:nvPr>
            <p:ph type="title"/>
          </p:nvPr>
        </p:nvSpPr>
        <p:spPr>
          <a:xfrm>
            <a:off x="597158" y="553614"/>
            <a:ext cx="3595631" cy="1757504"/>
          </a:xfrm>
        </p:spPr>
        <p:txBody>
          <a:bodyPr/>
          <a:lstStyle>
            <a:lvl1pPr>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842150D4-99A4-EDA9-69B7-8F196FA4B189}"/>
              </a:ext>
            </a:extLst>
          </p:cNvPr>
          <p:cNvSpPr txBox="1">
            <a:spLocks noGrp="1"/>
          </p:cNvSpPr>
          <p:nvPr>
            <p:ph idx="1"/>
          </p:nvPr>
        </p:nvSpPr>
        <p:spPr>
          <a:xfrm>
            <a:off x="5134703" y="553614"/>
            <a:ext cx="6279742" cy="5486400"/>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F32236A-9CBB-E4BC-F214-E3CC43BF2AF4}"/>
              </a:ext>
            </a:extLst>
          </p:cNvPr>
          <p:cNvSpPr txBox="1">
            <a:spLocks noGrp="1"/>
          </p:cNvSpPr>
          <p:nvPr>
            <p:ph type="body" idx="2"/>
          </p:nvPr>
        </p:nvSpPr>
        <p:spPr>
          <a:xfrm>
            <a:off x="597158" y="2311118"/>
            <a:ext cx="3595631" cy="3728895"/>
          </a:xfrm>
        </p:spPr>
        <p:txBody>
          <a:bodyPr/>
          <a:lstStyle>
            <a:lvl1pPr marL="0" indent="0">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0FF23965-B161-0F87-0BE0-EA51D9F14C4F}"/>
              </a:ext>
            </a:extLst>
          </p:cNvPr>
          <p:cNvSpPr txBox="1">
            <a:spLocks noGrp="1"/>
          </p:cNvSpPr>
          <p:nvPr>
            <p:ph type="dt" sz="half" idx="7"/>
          </p:nvPr>
        </p:nvSpPr>
        <p:spPr/>
        <p:txBody>
          <a:bodyPr/>
          <a:lstStyle>
            <a:lvl1pPr>
              <a:defRPr/>
            </a:lvl1pPr>
          </a:lstStyle>
          <a:p>
            <a:pPr lvl="0"/>
            <a:fld id="{4CA8D66F-9F4C-4C51-810E-72CFD22220EB}" type="datetime1">
              <a:rPr lang="en-US"/>
              <a:pPr lvl="0"/>
              <a:t>10/24/2025</a:t>
            </a:fld>
            <a:endParaRPr lang="en-US"/>
          </a:p>
        </p:txBody>
      </p:sp>
      <p:sp>
        <p:nvSpPr>
          <p:cNvPr id="6" name="Footer Placeholder 5">
            <a:extLst>
              <a:ext uri="{FF2B5EF4-FFF2-40B4-BE49-F238E27FC236}">
                <a16:creationId xmlns:a16="http://schemas.microsoft.com/office/drawing/2014/main" id="{7DD340C0-432E-EC6B-FDB5-94179CCCB60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F269B30-8298-1F5B-1784-3C25CA0F485D}"/>
              </a:ext>
            </a:extLst>
          </p:cNvPr>
          <p:cNvSpPr txBox="1">
            <a:spLocks noGrp="1"/>
          </p:cNvSpPr>
          <p:nvPr>
            <p:ph type="sldNum" sz="quarter" idx="8"/>
          </p:nvPr>
        </p:nvSpPr>
        <p:spPr/>
        <p:txBody>
          <a:bodyPr/>
          <a:lstStyle>
            <a:lvl1pPr>
              <a:defRPr/>
            </a:lvl1pPr>
          </a:lstStyle>
          <a:p>
            <a:pPr lvl="0"/>
            <a:fld id="{FE5EA31C-06A2-49A4-AE17-1299D736F64E}" type="slidenum">
              <a:t>‹#›</a:t>
            </a:fld>
            <a:endParaRPr lang="en-US"/>
          </a:p>
        </p:txBody>
      </p:sp>
    </p:spTree>
    <p:extLst>
      <p:ext uri="{BB962C8B-B14F-4D97-AF65-F5344CB8AC3E}">
        <p14:creationId xmlns:p14="http://schemas.microsoft.com/office/powerpoint/2010/main" val="992260277"/>
      </p:ext>
    </p:extLst>
  </p:cSld>
  <p:clrMapOvr>
    <a:masterClrMapping/>
  </p:clrMapOvr>
  <p:hf sldNum="0" hdr="0" ftr="0" dt="0"/>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F0A9-67DE-E90E-5DFC-FBA565B17F51}"/>
              </a:ext>
            </a:extLst>
          </p:cNvPr>
          <p:cNvSpPr txBox="1">
            <a:spLocks noGrp="1"/>
          </p:cNvSpPr>
          <p:nvPr>
            <p:ph type="title"/>
          </p:nvPr>
        </p:nvSpPr>
        <p:spPr>
          <a:xfrm>
            <a:off x="594360" y="557784"/>
            <a:ext cx="3595631" cy="2212308"/>
          </a:xfrm>
        </p:spPr>
        <p:txBody>
          <a:bodyPr/>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BE682D15-7383-9589-C5DA-FCD92E0C85BC}"/>
              </a:ext>
            </a:extLst>
          </p:cNvPr>
          <p:cNvSpPr txBox="1">
            <a:spLocks noGrp="1"/>
          </p:cNvSpPr>
          <p:nvPr>
            <p:ph type="pic" idx="1"/>
          </p:nvPr>
        </p:nvSpPr>
        <p:spPr>
          <a:xfrm>
            <a:off x="5063316" y="657106"/>
            <a:ext cx="6483690" cy="555590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AB9E48B5-3B52-4A2A-7868-3C782A56152F}"/>
              </a:ext>
            </a:extLst>
          </p:cNvPr>
          <p:cNvSpPr txBox="1">
            <a:spLocks noGrp="1"/>
          </p:cNvSpPr>
          <p:nvPr>
            <p:ph type="body" idx="2"/>
          </p:nvPr>
        </p:nvSpPr>
        <p:spPr>
          <a:xfrm>
            <a:off x="609603" y="2826136"/>
            <a:ext cx="3585581" cy="3434641"/>
          </a:xfrm>
        </p:spPr>
        <p:txBody>
          <a:bodyPr anchor="b"/>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E32D735-23CC-7EFC-2ABC-8FC93D1DBB52}"/>
              </a:ext>
            </a:extLst>
          </p:cNvPr>
          <p:cNvSpPr txBox="1">
            <a:spLocks noGrp="1"/>
          </p:cNvSpPr>
          <p:nvPr>
            <p:ph type="dt" sz="half" idx="7"/>
          </p:nvPr>
        </p:nvSpPr>
        <p:spPr/>
        <p:txBody>
          <a:bodyPr/>
          <a:lstStyle>
            <a:lvl1pPr>
              <a:defRPr/>
            </a:lvl1pPr>
          </a:lstStyle>
          <a:p>
            <a:pPr lvl="0"/>
            <a:fld id="{4F4A79F5-3A0F-4294-9AD7-E7B82D6246EC}" type="datetime1">
              <a:rPr lang="en-US"/>
              <a:pPr lvl="0"/>
              <a:t>10/24/2025</a:t>
            </a:fld>
            <a:endParaRPr lang="en-US"/>
          </a:p>
        </p:txBody>
      </p:sp>
      <p:sp>
        <p:nvSpPr>
          <p:cNvPr id="6" name="Footer Placeholder 5">
            <a:extLst>
              <a:ext uri="{FF2B5EF4-FFF2-40B4-BE49-F238E27FC236}">
                <a16:creationId xmlns:a16="http://schemas.microsoft.com/office/drawing/2014/main" id="{9E0B3FA3-C9A9-77E5-D64A-D721A9381A2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98EEC5F-23C2-A9D1-7864-F35AC5E5F026}"/>
              </a:ext>
            </a:extLst>
          </p:cNvPr>
          <p:cNvSpPr txBox="1">
            <a:spLocks noGrp="1"/>
          </p:cNvSpPr>
          <p:nvPr>
            <p:ph type="sldNum" sz="quarter" idx="8"/>
          </p:nvPr>
        </p:nvSpPr>
        <p:spPr/>
        <p:txBody>
          <a:bodyPr/>
          <a:lstStyle>
            <a:lvl1pPr>
              <a:defRPr/>
            </a:lvl1pPr>
          </a:lstStyle>
          <a:p>
            <a:pPr lvl="0"/>
            <a:fld id="{9F4CEE07-ECD9-4E8C-BE6C-E1D6C44BDF7D}" type="slidenum">
              <a:t>‹#›</a:t>
            </a:fld>
            <a:endParaRPr lang="en-US"/>
          </a:p>
        </p:txBody>
      </p:sp>
    </p:spTree>
    <p:extLst>
      <p:ext uri="{BB962C8B-B14F-4D97-AF65-F5344CB8AC3E}">
        <p14:creationId xmlns:p14="http://schemas.microsoft.com/office/powerpoint/2010/main" val="559293766"/>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25F15-18CA-5BB6-F033-1CAC63DDDDEE}"/>
              </a:ext>
            </a:extLst>
          </p:cNvPr>
          <p:cNvSpPr txBox="1">
            <a:spLocks noGrp="1"/>
          </p:cNvSpPr>
          <p:nvPr>
            <p:ph type="title"/>
          </p:nvPr>
        </p:nvSpPr>
        <p:spPr>
          <a:xfrm>
            <a:off x="612648" y="548640"/>
            <a:ext cx="10515600" cy="1132255"/>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B57BE3D-8E38-4EB0-4D33-6BDDF9346AAD}"/>
              </a:ext>
            </a:extLst>
          </p:cNvPr>
          <p:cNvSpPr txBox="1">
            <a:spLocks noGrp="1"/>
          </p:cNvSpPr>
          <p:nvPr>
            <p:ph type="body" orient="vert" idx="1"/>
          </p:nvPr>
        </p:nvSpPr>
        <p:spPr>
          <a:xfrm>
            <a:off x="612648" y="1680895"/>
            <a:ext cx="10515600" cy="44960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7D9BBA-CD96-6E1F-D8FF-2251FC91C8AA}"/>
              </a:ext>
            </a:extLst>
          </p:cNvPr>
          <p:cNvSpPr txBox="1">
            <a:spLocks noGrp="1"/>
          </p:cNvSpPr>
          <p:nvPr>
            <p:ph type="dt" sz="half" idx="7"/>
          </p:nvPr>
        </p:nvSpPr>
        <p:spPr/>
        <p:txBody>
          <a:bodyPr/>
          <a:lstStyle>
            <a:lvl1pPr>
              <a:defRPr/>
            </a:lvl1pPr>
          </a:lstStyle>
          <a:p>
            <a:pPr lvl="0"/>
            <a:fld id="{0BACEBC3-7D46-409F-B7C7-38F13C3646ED}" type="datetime1">
              <a:rPr lang="en-US"/>
              <a:pPr lvl="0"/>
              <a:t>10/24/2025</a:t>
            </a:fld>
            <a:endParaRPr lang="en-US"/>
          </a:p>
        </p:txBody>
      </p:sp>
      <p:sp>
        <p:nvSpPr>
          <p:cNvPr id="5" name="Footer Placeholder 4">
            <a:extLst>
              <a:ext uri="{FF2B5EF4-FFF2-40B4-BE49-F238E27FC236}">
                <a16:creationId xmlns:a16="http://schemas.microsoft.com/office/drawing/2014/main" id="{E6DA285F-D4C2-4F67-91D5-D5302784716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8FF5B3D-13D7-F640-7C49-F0D54176FB5B}"/>
              </a:ext>
            </a:extLst>
          </p:cNvPr>
          <p:cNvSpPr txBox="1">
            <a:spLocks noGrp="1"/>
          </p:cNvSpPr>
          <p:nvPr>
            <p:ph type="sldNum" sz="quarter" idx="8"/>
          </p:nvPr>
        </p:nvSpPr>
        <p:spPr/>
        <p:txBody>
          <a:bodyPr/>
          <a:lstStyle>
            <a:lvl1pPr>
              <a:defRPr/>
            </a:lvl1pPr>
          </a:lstStyle>
          <a:p>
            <a:pPr lvl="0"/>
            <a:fld id="{01D3C5D3-F29F-48C6-AD1F-ABC1D7C5CE0D}" type="slidenum">
              <a:t>‹#›</a:t>
            </a:fld>
            <a:endParaRPr lang="en-US"/>
          </a:p>
        </p:txBody>
      </p:sp>
    </p:spTree>
    <p:extLst>
      <p:ext uri="{BB962C8B-B14F-4D97-AF65-F5344CB8AC3E}">
        <p14:creationId xmlns:p14="http://schemas.microsoft.com/office/powerpoint/2010/main" val="2870350919"/>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15F8E5-C3F1-3902-945F-BE8B4A418936}"/>
              </a:ext>
            </a:extLst>
          </p:cNvPr>
          <p:cNvSpPr txBox="1">
            <a:spLocks noGrp="1"/>
          </p:cNvSpPr>
          <p:nvPr>
            <p:ph type="title" orient="vert"/>
          </p:nvPr>
        </p:nvSpPr>
        <p:spPr>
          <a:xfrm>
            <a:off x="9634886" y="578495"/>
            <a:ext cx="2047039" cy="559846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7EC26A4-B362-D616-B2C1-25EA770A57F0}"/>
              </a:ext>
            </a:extLst>
          </p:cNvPr>
          <p:cNvSpPr txBox="1">
            <a:spLocks noGrp="1"/>
          </p:cNvSpPr>
          <p:nvPr>
            <p:ph type="body" orient="vert" idx="1"/>
          </p:nvPr>
        </p:nvSpPr>
        <p:spPr>
          <a:xfrm>
            <a:off x="838203" y="578495"/>
            <a:ext cx="8796683" cy="55984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B02E4E-6FCC-3763-A445-144224A1B8E3}"/>
              </a:ext>
            </a:extLst>
          </p:cNvPr>
          <p:cNvSpPr txBox="1">
            <a:spLocks noGrp="1"/>
          </p:cNvSpPr>
          <p:nvPr>
            <p:ph type="dt" sz="half" idx="7"/>
          </p:nvPr>
        </p:nvSpPr>
        <p:spPr/>
        <p:txBody>
          <a:bodyPr/>
          <a:lstStyle>
            <a:lvl1pPr>
              <a:defRPr/>
            </a:lvl1pPr>
          </a:lstStyle>
          <a:p>
            <a:pPr lvl="0"/>
            <a:fld id="{D22085C4-7EED-42EA-9CFD-B7922158C9D3}" type="datetime1">
              <a:rPr lang="en-US"/>
              <a:pPr lvl="0"/>
              <a:t>10/24/2025</a:t>
            </a:fld>
            <a:endParaRPr lang="en-US"/>
          </a:p>
        </p:txBody>
      </p:sp>
      <p:sp>
        <p:nvSpPr>
          <p:cNvPr id="5" name="Footer Placeholder 4">
            <a:extLst>
              <a:ext uri="{FF2B5EF4-FFF2-40B4-BE49-F238E27FC236}">
                <a16:creationId xmlns:a16="http://schemas.microsoft.com/office/drawing/2014/main" id="{3E85E2D5-F615-956E-3873-9DC012A0347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7D20809-E094-5E66-756C-AAE12B671A8F}"/>
              </a:ext>
            </a:extLst>
          </p:cNvPr>
          <p:cNvSpPr txBox="1">
            <a:spLocks noGrp="1"/>
          </p:cNvSpPr>
          <p:nvPr>
            <p:ph type="sldNum" sz="quarter" idx="8"/>
          </p:nvPr>
        </p:nvSpPr>
        <p:spPr/>
        <p:txBody>
          <a:bodyPr/>
          <a:lstStyle>
            <a:lvl1pPr>
              <a:defRPr/>
            </a:lvl1pPr>
          </a:lstStyle>
          <a:p>
            <a:pPr lvl="0"/>
            <a:fld id="{50FC82CB-D4CC-467F-B7F5-0B845D140E2A}" type="slidenum">
              <a:t>‹#›</a:t>
            </a:fld>
            <a:endParaRPr lang="en-US"/>
          </a:p>
        </p:txBody>
      </p:sp>
    </p:spTree>
    <p:extLst>
      <p:ext uri="{BB962C8B-B14F-4D97-AF65-F5344CB8AC3E}">
        <p14:creationId xmlns:p14="http://schemas.microsoft.com/office/powerpoint/2010/main" val="1600265471"/>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theme" Target="../theme/theme1.xml"/><Relationship Id="rId2" Type="http://purl.oclc.org/ooxml/officeDocument/relationships/slideLayout" Target="../slideLayouts/slideLayout2.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s>
</file>

<file path=ppt/slideMasters/slideMaster1.xml><?xml version="1.0" encoding="utf-8"?>
<p:sldMaster xmlns:a="http://purl.oclc.org/ooxml/drawingml/main" xmlns:r="http://purl.oclc.org/ooxml/officeDocument/relationships" xmlns:p="http://purl.oclc.org/ooxml/presentationml/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0C9A86-96D1-B5AA-E492-4B259CD834BA}"/>
              </a:ext>
            </a:extLst>
          </p:cNvPr>
          <p:cNvSpPr txBox="1">
            <a:spLocks noGrp="1"/>
          </p:cNvSpPr>
          <p:nvPr>
            <p:ph type="title"/>
          </p:nvPr>
        </p:nvSpPr>
        <p:spPr>
          <a:xfrm>
            <a:off x="612648" y="548640"/>
            <a:ext cx="10653573" cy="113225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D5A47967-89D4-400E-CAC4-4D43C1637D68}"/>
              </a:ext>
            </a:extLst>
          </p:cNvPr>
          <p:cNvSpPr txBox="1">
            <a:spLocks noGrp="1"/>
          </p:cNvSpPr>
          <p:nvPr>
            <p:ph type="body" idx="1"/>
          </p:nvPr>
        </p:nvSpPr>
        <p:spPr>
          <a:xfrm>
            <a:off x="612648" y="1715533"/>
            <a:ext cx="10653582" cy="459382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7C2566-DD7B-DF89-873A-0C721326F98A}"/>
              </a:ext>
            </a:extLst>
          </p:cNvPr>
          <p:cNvSpPr txBox="1">
            <a:spLocks noGrp="1"/>
          </p:cNvSpPr>
          <p:nvPr>
            <p:ph type="dt" sz="half" idx="2"/>
          </p:nvPr>
        </p:nvSpPr>
        <p:spPr>
          <a:xfrm>
            <a:off x="137160" y="6453003"/>
            <a:ext cx="3494315"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6F14033F-5948-4028-AB96-0BC0A45E1446}" type="datetime1">
              <a:rPr lang="en-US"/>
              <a:pPr lvl="0"/>
              <a:t>10/24/2025</a:t>
            </a:fld>
            <a:endParaRPr lang="en-US"/>
          </a:p>
        </p:txBody>
      </p:sp>
      <p:sp>
        <p:nvSpPr>
          <p:cNvPr id="5" name="Footer Placeholder 4">
            <a:extLst>
              <a:ext uri="{FF2B5EF4-FFF2-40B4-BE49-F238E27FC236}">
                <a16:creationId xmlns:a16="http://schemas.microsoft.com/office/drawing/2014/main" id="{CCECC554-9339-A904-A57B-1A335709C70A}"/>
              </a:ext>
            </a:extLst>
          </p:cNvPr>
          <p:cNvSpPr txBox="1">
            <a:spLocks noGrp="1"/>
          </p:cNvSpPr>
          <p:nvPr>
            <p:ph type="ftr" sz="quarter" idx="3"/>
          </p:nvPr>
        </p:nvSpPr>
        <p:spPr>
          <a:xfrm>
            <a:off x="8876519" y="6453003"/>
            <a:ext cx="28054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endParaRPr lang="en-US"/>
          </a:p>
        </p:txBody>
      </p:sp>
      <p:sp>
        <p:nvSpPr>
          <p:cNvPr id="6" name="Slide Number Placeholder 5">
            <a:extLst>
              <a:ext uri="{FF2B5EF4-FFF2-40B4-BE49-F238E27FC236}">
                <a16:creationId xmlns:a16="http://schemas.microsoft.com/office/drawing/2014/main" id="{5F01B143-FC7A-3A82-4354-B849874F1477}"/>
              </a:ext>
            </a:extLst>
          </p:cNvPr>
          <p:cNvSpPr txBox="1">
            <a:spLocks noGrp="1"/>
          </p:cNvSpPr>
          <p:nvPr>
            <p:ph type="sldNum" sz="quarter" idx="4"/>
          </p:nvPr>
        </p:nvSpPr>
        <p:spPr>
          <a:xfrm>
            <a:off x="11632164" y="6453003"/>
            <a:ext cx="42921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6FE80DEC-7220-44B7-9CB4-FA6F540DC31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
        </a:lnSpc>
        <a:spcBef>
          <a:spcPts val="0"/>
        </a:spcBef>
        <a:spcAft>
          <a:spcPts val="0"/>
        </a:spcAft>
        <a:buNone/>
        <a:tabLst/>
        <a:defRPr lang="en-US" sz="3600" b="1" i="0" u="none" strike="noStrike" kern="1200" cap="none" spc="0" baseline="0%">
          <a:solidFill>
            <a:srgbClr val="000000"/>
          </a:solidFill>
          <a:uFillTx/>
          <a:latin typeface="Neue Haas Grotesk Text Pro"/>
        </a:defRPr>
      </a:lvl1pPr>
    </p:titleStyle>
    <p:bodyStyle>
      <a:lvl1pPr marL="228600" marR="0" lvl="0" indent="-228600" algn="l" defTabSz="914400" rtl="0" fontAlgn="auto" hangingPunct="1">
        <a:lnSpc>
          <a:spcPct val="120%"/>
        </a:lnSpc>
        <a:spcBef>
          <a:spcPts val="1000"/>
        </a:spcBef>
        <a:spcAft>
          <a:spcPts val="0"/>
        </a:spcAft>
        <a:buSzPct val="100%"/>
        <a:buFont typeface="Arial" pitchFamily="34"/>
        <a:buChar char="•"/>
        <a:tabLst/>
        <a:defRPr lang="en-US" sz="2000" b="0" i="0" u="none" strike="noStrike" kern="1200" cap="none" spc="0" baseline="0%">
          <a:solidFill>
            <a:srgbClr val="000000"/>
          </a:solidFill>
          <a:uFillTx/>
          <a:latin typeface="Neue Haas Grotesk Text Pro"/>
        </a:defRPr>
      </a:lvl1pPr>
      <a:lvl2pPr marL="457200" marR="0" lvl="1" indent="-228600" algn="l" defTabSz="914400" rtl="0" fontAlgn="auto" hangingPunct="1">
        <a:lnSpc>
          <a:spcPct val="120%"/>
        </a:lnSpc>
        <a:spcBef>
          <a:spcPts val="500"/>
        </a:spcBef>
        <a:spcAft>
          <a:spcPts val="0"/>
        </a:spcAft>
        <a:buSzPct val="100%"/>
        <a:buFont typeface="Arial" pitchFamily="34"/>
        <a:buChar char="•"/>
        <a:tabLst/>
        <a:defRPr lang="en-US" sz="1800" b="0" i="0" u="none" strike="noStrike" kern="1200" cap="none" spc="0" baseline="0%">
          <a:solidFill>
            <a:srgbClr val="000000"/>
          </a:solidFill>
          <a:uFillTx/>
          <a:latin typeface="Neue Haas Grotesk Text Pro"/>
        </a:defRPr>
      </a:lvl2pPr>
      <a:lvl3pPr marL="685800" marR="0" lvl="2" indent="-228600" algn="l" defTabSz="914400" rtl="0" fontAlgn="auto" hangingPunct="1">
        <a:lnSpc>
          <a:spcPct val="120%"/>
        </a:lnSpc>
        <a:spcBef>
          <a:spcPts val="500"/>
        </a:spcBef>
        <a:spcAft>
          <a:spcPts val="0"/>
        </a:spcAft>
        <a:buSzPct val="100%"/>
        <a:buFont typeface="Arial" pitchFamily="34"/>
        <a:buChar char="•"/>
        <a:tabLst/>
        <a:defRPr lang="en-US" sz="1600" b="0" i="0" u="none" strike="noStrike" kern="1200" cap="none" spc="0" baseline="0%">
          <a:solidFill>
            <a:srgbClr val="000000"/>
          </a:solidFill>
          <a:uFillTx/>
          <a:latin typeface="Neue Haas Grotesk Text Pro"/>
        </a:defRPr>
      </a:lvl3pPr>
      <a:lvl4pPr marL="914400" marR="0" lvl="3" indent="-228600" algn="l" defTabSz="914400" rtl="0" fontAlgn="auto" hangingPunct="1">
        <a:lnSpc>
          <a:spcPct val="120%"/>
        </a:lnSpc>
        <a:spcBef>
          <a:spcPts val="500"/>
        </a:spcBef>
        <a:spcAft>
          <a:spcPts val="0"/>
        </a:spcAft>
        <a:buSzPct val="100%"/>
        <a:buFont typeface="Arial" pitchFamily="34"/>
        <a:buChar char="•"/>
        <a:tabLst/>
        <a:defRPr lang="en-US" sz="1400" b="0" i="0" u="none" strike="noStrike" kern="1200" cap="none" spc="0" baseline="0%">
          <a:solidFill>
            <a:srgbClr val="000000"/>
          </a:solidFill>
          <a:uFillTx/>
          <a:latin typeface="Neue Haas Grotesk Text Pro"/>
        </a:defRPr>
      </a:lvl4pPr>
      <a:lvl5pPr marL="1143000" marR="0" lvl="4" indent="-228600" algn="l" defTabSz="914400" rtl="0" fontAlgn="auto" hangingPunct="1">
        <a:lnSpc>
          <a:spcPct val="120%"/>
        </a:lnSpc>
        <a:spcBef>
          <a:spcPts val="500"/>
        </a:spcBef>
        <a:spcAft>
          <a:spcPts val="0"/>
        </a:spcAft>
        <a:buSzPct val="1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purl.oclc.org/ooxml/officeDocument/relationships/audio" Target="../media/media4.m4a"/><Relationship Id="rId3" Type="http://schemas.microsoft.com/office/2007/relationships/media" Target="../media/media2.m4a"/><Relationship Id="rId7" Type="http://schemas.microsoft.com/office/2007/relationships/media" Target="../media/media4.m4a"/><Relationship Id="rId2" Type="http://purl.oclc.org/ooxml/officeDocument/relationships/audio" Target="../media/media1.m4a"/><Relationship Id="rId1" Type="http://schemas.microsoft.com/office/2007/relationships/media" Target="../media/media1.m4a"/><Relationship Id="rId6" Type="http://purl.oclc.org/ooxml/officeDocument/relationships/audio" Target="../media/media3.m4a"/><Relationship Id="rId11" Type="http://purl.oclc.org/ooxml/officeDocument/relationships/image" Target="../media/image2.png"/><Relationship Id="rId5" Type="http://schemas.microsoft.com/office/2007/relationships/media" Target="../media/media3.m4a"/><Relationship Id="rId10" Type="http://purl.oclc.org/ooxml/officeDocument/relationships/image" Target="../media/image1.jpeg"/><Relationship Id="rId4" Type="http://purl.oclc.org/ooxml/officeDocument/relationships/audio" Target="../media/media2.m4a"/><Relationship Id="rId9" Type="http://purl.oclc.org/ooxml/officeDocument/relationships/slideLayout" Target="../slideLayouts/slideLayout1.xml"/></Relationships>
</file>

<file path=ppt/slides/_rels/slide2.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5.m4a"/><Relationship Id="rId1" Type="http://schemas.microsoft.com/office/2007/relationships/media" Target="../media/media5.m4a"/><Relationship Id="rId4" Type="http://purl.oclc.org/ooxml/officeDocument/relationships/image" Target="../media/image2.png"/></Relationships>
</file>

<file path=ppt/slides/_rels/slide3.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6.m4a"/><Relationship Id="rId1" Type="http://schemas.microsoft.com/office/2007/relationships/media" Target="../media/media6.m4a"/><Relationship Id="rId5" Type="http://purl.oclc.org/ooxml/officeDocument/relationships/image" Target="../media/image2.png"/><Relationship Id="rId4" Type="http://purl.oclc.org/ooxml/officeDocument/relationships/image" Target="../media/image3.png"/></Relationships>
</file>

<file path=ppt/slides/_rels/slide4.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7.m4a"/><Relationship Id="rId1" Type="http://schemas.microsoft.com/office/2007/relationships/media" Target="../media/media7.m4a"/><Relationship Id="rId4" Type="http://purl.oclc.org/ooxml/officeDocument/relationships/image" Target="../media/image2.png"/></Relationships>
</file>

<file path=ppt/slides/_rels/slide5.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8.m4a"/><Relationship Id="rId1" Type="http://schemas.microsoft.com/office/2007/relationships/media" Target="../media/media8.m4a"/><Relationship Id="rId5" Type="http://purl.oclc.org/ooxml/officeDocument/relationships/image" Target="../media/image2.png"/><Relationship Id="rId4" Type="http://purl.oclc.org/ooxml/officeDocument/relationships/image" Target="../media/image4.png"/></Relationships>
</file>

<file path=ppt/slides/_rels/slide6.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9.m4a"/><Relationship Id="rId1" Type="http://schemas.microsoft.com/office/2007/relationships/media" Target="../media/media9.m4a"/><Relationship Id="rId4" Type="http://purl.oclc.org/ooxml/officeDocument/relationships/image" Target="../media/image2.png"/></Relationships>
</file>

<file path=ppt/slides/_rels/slide7.xml.rels><?xml version="1.0" encoding="UTF-8" standalone="yes"?>
<Relationships xmlns="http://schemas.openxmlformats.org/package/2006/relationships"><Relationship Id="rId3" Type="http://purl.oclc.org/ooxml/officeDocument/relationships/slideLayout" Target="../slideLayouts/slideLayout8.xml"/><Relationship Id="rId2" Type="http://purl.oclc.org/ooxml/officeDocument/relationships/audio" Target="../media/media10.m4a"/><Relationship Id="rId1" Type="http://schemas.microsoft.com/office/2007/relationships/media" Target="../media/media10.m4a"/><Relationship Id="rId5" Type="http://purl.oclc.org/ooxml/officeDocument/relationships/image" Target="../media/image2.png"/><Relationship Id="rId4" Type="http://purl.oclc.org/ooxml/officeDocument/relationships/image" Target="../media/image5.jpg"/></Relationships>
</file>

<file path=ppt/slides/_rels/slide8.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11.m4a"/><Relationship Id="rId1" Type="http://schemas.microsoft.com/office/2007/relationships/media" Target="../media/media11.m4a"/><Relationship Id="rId4" Type="http://purl.oclc.org/ooxml/officeDocument/relationships/image" Target="../media/image2.png"/></Relationships>
</file>

<file path=ppt/slides/_rels/slide9.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12.m4a"/><Relationship Id="rId1" Type="http://schemas.microsoft.com/office/2007/relationships/media" Target="../media/media12.m4a"/><Relationship Id="rId6" Type="http://purl.oclc.org/ooxml/officeDocument/relationships/image" Target="../media/image2.png"/><Relationship Id="rId5" Type="http://purl.oclc.org/ooxml/officeDocument/relationships/image" Target="../media/image7.svg"/><Relationship Id="rId4" Type="http://purl.oclc.org/ooxml/officeDocument/relationships/image" Target="../media/image6.png"/></Relationships>
</file>

<file path=ppt/slides/_rels/slide10.xml.rels><?xml version="1.0" encoding="UTF-8" standalone="yes"?>
<Relationships xmlns="http://schemas.openxmlformats.org/package/2006/relationships"><Relationship Id="rId8" Type="http://purl.oclc.org/ooxml/officeDocument/relationships/image" Target="../media/image12.png"/><Relationship Id="rId3" Type="http://purl.oclc.org/ooxml/officeDocument/relationships/slideLayout" Target="../slideLayouts/slideLayout2.xml"/><Relationship Id="rId7" Type="http://purl.oclc.org/ooxml/officeDocument/relationships/image" Target="../media/image11.svg"/><Relationship Id="rId2" Type="http://purl.oclc.org/ooxml/officeDocument/relationships/audio" Target="../media/media13.m4a"/><Relationship Id="rId1" Type="http://schemas.microsoft.com/office/2007/relationships/media" Target="../media/media13.m4a"/><Relationship Id="rId6" Type="http://purl.oclc.org/ooxml/officeDocument/relationships/image" Target="../media/image10.png"/><Relationship Id="rId5" Type="http://purl.oclc.org/ooxml/officeDocument/relationships/image" Target="../media/image9.svg"/><Relationship Id="rId10" Type="http://purl.oclc.org/ooxml/officeDocument/relationships/image" Target="../media/image2.png"/><Relationship Id="rId4" Type="http://purl.oclc.org/ooxml/officeDocument/relationships/image" Target="../media/image8.png"/><Relationship Id="rId9" Type="http://purl.oclc.org/ooxml/officeDocument/relationships/image" Target="../media/image13.svg"/></Relationships>
</file>

<file path=ppt/slides/_rels/slide11.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14.m4a"/><Relationship Id="rId1" Type="http://schemas.microsoft.com/office/2007/relationships/media" Target="../media/media14.m4a"/><Relationship Id="rId4" Type="http://purl.oclc.org/ooxml/officeDocument/relationships/image" Target="../media/image2.png"/></Relationships>
</file>

<file path=ppt/slides/_rels/slide12.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15.m4a"/><Relationship Id="rId1" Type="http://schemas.microsoft.com/office/2007/relationships/media" Target="../media/media15.m4a"/><Relationship Id="rId4" Type="http://purl.oclc.org/ooxml/officeDocument/relationships/image" Target="../media/image2.png"/></Relationships>
</file>

<file path=ppt/slides/_rels/slide13.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16.m4a"/><Relationship Id="rId1" Type="http://schemas.microsoft.com/office/2007/relationships/media" Target="../media/media16.m4a"/><Relationship Id="rId4" Type="http://purl.oclc.org/ooxml/officeDocument/relationships/image" Target="../media/image2.png"/></Relationships>
</file>

<file path=ppt/slides/_rels/slide14.xml.rels><?xml version="1.0" encoding="UTF-8" standalone="yes"?>
<Relationships xmlns="http://schemas.openxmlformats.org/package/2006/relationships"><Relationship Id="rId3" Type="http://purl.oclc.org/ooxml/officeDocument/relationships/slideLayout" Target="../slideLayouts/slideLayout2.xml"/><Relationship Id="rId2" Type="http://purl.oclc.org/ooxml/officeDocument/relationships/audio" Target="../media/media17.m4a"/><Relationship Id="rId1" Type="http://schemas.microsoft.com/office/2007/relationships/media" Target="../media/media17.m4a"/><Relationship Id="rId4" Type="http://purl.oclc.org/ooxml/officeDocument/relationships/image" Target="../media/image2.png"/></Relationships>
</file>

<file path=ppt/slides/_rels/slide15.xml.rels><?xml version="1.0" encoding="UTF-8" standalone="yes"?>
<Relationships xmlns="http://schemas.openxmlformats.org/package/2006/relationships"><Relationship Id="rId8" Type="http://purl.oclc.org/ooxml/officeDocument/relationships/hyperlink" Target="https://doi.org/10/1007/s00391-024-02324-1" TargetMode="External"/><Relationship Id="rId3" Type="http://purl.oclc.org/ooxml/officeDocument/relationships/hyperlink" Target="https://www.ageuk.org.uk/services/in-your-area/" TargetMode="External"/><Relationship Id="rId7" Type="http://purl.oclc.org/ooxml/officeDocument/relationships/hyperlink" Target="https://link.springer.com/article/10.1186/s12913-022-08516-y" TargetMode="External"/><Relationship Id="rId2" Type="http://purl.oclc.org/ooxml/officeDocument/relationships/hyperlink" Target="https://www.age.uk.org.uk/discover/2024/September/state-of-health-and-care-of-the-older-people-in-England-2024/" TargetMode="External"/><Relationship Id="rId1" Type="http://purl.oclc.org/ooxml/officeDocument/relationships/slideLayout" Target="../slideLayouts/slideLayout2.xml"/><Relationship Id="rId6" Type="http://purl.oclc.org/ooxml/officeDocument/relationships/hyperlink" Target="https://cpdonline.co.uk/knowledge-base/care/assistive-technology/" TargetMode="External"/><Relationship Id="rId5" Type="http://purl.oclc.org/ooxml/officeDocument/relationships/hyperlink" Target="https://ageing-better.org.uk/our-ageing-population-state-ageing-2025" TargetMode="External"/><Relationship Id="rId4" Type="http://purl.oclc.org/ooxml/officeDocument/relationships/hyperlink" Target="https://www.ageuk.org.uk/information-advice/care/paying-for-care/financial-assessment/" TargetMode="External"/><Relationship Id="rId9" Type="http://purl.oclc.org/ooxml/officeDocument/relationships/hyperlink" Target="https://www.legislation.gov.uk/ukpga/2014/23/section/3" TargetMode="External"/></Relationships>
</file>

<file path=ppt/slides/_rels/slide16.xml.rels><?xml version="1.0" encoding="UTF-8" standalone="yes"?>
<Relationships xmlns="http://schemas.openxmlformats.org/package/2006/relationships"><Relationship Id="rId3" Type="http://purl.oclc.org/ooxml/officeDocument/relationships/hyperlink" Target="https://www.gov.uk/government/publications/harnessing-technology-for-the-long-term-sustainability-of-the-uks-healthcare-system/harnessing-technology-for-the-long-term-sustainability-of-the-uks-healthcare-system-report" TargetMode="External"/><Relationship Id="rId7" Type="http://purl.oclc.org/ooxml/officeDocument/relationships/hyperlink" Target="https://doi.org/10.1016/j.cmpb.2018.04.026" TargetMode="External"/><Relationship Id="rId2" Type="http://purl.oclc.org/ooxml/officeDocument/relationships/hyperlink" Target="https://www.legislation.gov.uk/ukpga/2014/23/section/3" TargetMode="External"/><Relationship Id="rId1" Type="http://purl.oclc.org/ooxml/officeDocument/relationships/slideLayout" Target="../slideLayouts/slideLayout2.xml"/><Relationship Id="rId6" Type="http://purl.oclc.org/ooxml/officeDocument/relationships/hyperlink" Target="https://doi.org/10.1016/j.disamonth.2015.09.005" TargetMode="External"/><Relationship Id="rId5" Type="http://purl.oclc.org/ooxml/officeDocument/relationships/hyperlink" Target="https://doi.org/10.1038/s41598.024-70073-7" TargetMode="External"/><Relationship Id="rId4" Type="http://purl.oclc.org/ooxml/officeDocument/relationships/hyperlink" Target="https://doi.org/10.1002/puh2.213" TargetMode="External"/></Relationships>
</file>

<file path=ppt/slides/_rels/slide17.xml.rels><?xml version="1.0" encoding="UTF-8" standalone="yes"?>
<Relationships xmlns="http://schemas.openxmlformats.org/package/2006/relationships"><Relationship Id="rId8" Type="http://purl.oclc.org/ooxml/officeDocument/relationships/hyperlink" Target="https://doi.org/10.3402/qhw.v10.29872" TargetMode="External"/><Relationship Id="rId3" Type="http://purl.oclc.org/ooxml/officeDocument/relationships/hyperlink" Target="https://digital.nhs.uk/data-and-information/publications/statistical/health-survey-for-England/2021-part-2/social-care" TargetMode="External"/><Relationship Id="rId7" Type="http://purl.oclc.org/ooxml/officeDocument/relationships/hyperlink" Target="https://doi.org-ezproxy.uwtsd.ac.uk/10.1177/1757913915626193" TargetMode="External"/><Relationship Id="rId2" Type="http://purl.oclc.org/ooxml/officeDocument/relationships/hyperlink" Target="https://service-manual.nhs.uk/content/inclusive-content/age" TargetMode="External"/><Relationship Id="rId1" Type="http://purl.oclc.org/ooxml/officeDocument/relationships/slideLayout" Target="../slideLayouts/slideLayout2.xml"/><Relationship Id="rId6" Type="http://purl.oclc.org/ooxml/officeDocument/relationships/hyperlink" Target="https://www.simplypsychology.org/disengagement-theory.html" TargetMode="External"/><Relationship Id="rId5" Type="http://purl.oclc.org/ooxml/officeDocument/relationships/hyperlink" Target="https://www.england.nhs.uk/ourwork/clinical-policy/older-people/improving-care-for-older-people/" TargetMode="External"/><Relationship Id="rId4" Type="http://purl.oclc.org/ooxml/officeDocument/relationships/hyperlink" Target="https://www.england.nhs.uk/long-read/experience-of-care-improvement-framework/" TargetMode="External"/></Relationships>
</file>

<file path=ppt/slides/_rels/slide18.xml.rels><?xml version="1.0" encoding="UTF-8" standalone="yes"?>
<Relationships xmlns="http://schemas.openxmlformats.org/package/2006/relationships"><Relationship Id="rId3" Type="http://purl.oclc.org/ooxml/officeDocument/relationships/hyperlink" Target="https://doi-org.ezproxy.uwtsd.ac.uk/10.1016/j,arr.2016.06.005" TargetMode="External"/><Relationship Id="rId2" Type="http://purl.oclc.org/ooxml/officeDocument/relationships/hyperlink" Target="https://www.ons.gov.uk/peoplepopulationandcommunity/birthsdeathsandmarriages/ageing/articles/livinglongerhowourpopulationischangingandwhyitmatters/2018-08-13" TargetMode="External"/><Relationship Id="rId1" Type="http://purl.oclc.org/ooxml/officeDocument/relationships/slideLayout" Target="../slideLayouts/slideLayout2.xml"/><Relationship Id="rId5" Type="http://purl.oclc.org/ooxml/officeDocument/relationships/hyperlink" Target="https://doi-org.ezproxy.uwtsd.ac.uk/10.1016/j.techfore.2020.120225" TargetMode="External"/><Relationship Id="rId4" Type="http://purl.oclc.org/ooxml/officeDocument/relationships/hyperlink" Target="https://bjgp.org/content/73/728/102.short" TargetMode="External"/></Relationships>
</file>

<file path=ppt/slides/_rels/slide19.xml.rels><?xml version="1.0" encoding="UTF-8" standalone="yes"?>
<Relationships xmlns="http://schemas.openxmlformats.org/package/2006/relationships"><Relationship Id="rId3" Type="http://purl.oclc.org/ooxml/officeDocument/relationships/hyperlink" Target="https://www.verywellhealth.com/the-genetic-theory-of-aging-2224222" TargetMode="External"/><Relationship Id="rId7" Type="http://purl.oclc.org/ooxml/officeDocument/relationships/hyperlink" Target="https://doi.org/10/1093/worker/waad030" TargetMode="External"/><Relationship Id="rId2" Type="http://purl.oclc.org/ooxml/officeDocument/relationships/hyperlink" Target="https://www.verywellhealth.com/wear-and-tear-theory-of-aging-2224235" TargetMode="External"/><Relationship Id="rId1" Type="http://purl.oclc.org/ooxml/officeDocument/relationships/slideLayout" Target="../slideLayouts/slideLayout2.xml"/><Relationship Id="rId6" Type="http://purl.oclc.org/ooxml/officeDocument/relationships/hyperlink" Target="https://www.who.int/data/gho/data/major-themes/health-and-well-being" TargetMode="External"/><Relationship Id="rId5" Type="http://purl.oclc.org/ooxml/officeDocument/relationships/hyperlink" Target="https://www.who.int/news-room/fact-sheets/detail/assistive-technology" TargetMode="External"/><Relationship Id="rId4" Type="http://purl.oclc.org/ooxml/officeDocument/relationships/hyperlink" Target="https://post.parliament.uk/healthy-ageing-and-care-for-older-populations/#:~:text=The%20uk%20has%20an%20ageing%20population%20increasingly%20livingand%20social%20care%20services%20are%20under%20increasing%20pressures" TargetMode="External"/></Relationships>
</file>

<file path=ppt/slides/slide1.xml><?xml version="1.0" encoding="utf-8"?>
<p:sld xmlns:a="http://purl.oclc.org/ooxml/drawingml/main" xmlns:r="http://purl.oclc.org/ooxml/officeDocument/relationships" xmlns:p="http://purl.oclc.org/ooxml/presentationml/main">
  <p:cSld name="Slide1">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DC69584-41F3-41E5-C8D0-F58C82806981}"/>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a:extLst>
              <a:ext uri="{FF2B5EF4-FFF2-40B4-BE49-F238E27FC236}">
                <a16:creationId xmlns:a16="http://schemas.microsoft.com/office/drawing/2014/main" id="{CDD4C9EF-E57C-0C2C-AE6D-DF283FF736B1}"/>
              </a:ext>
            </a:extLst>
          </p:cNvPr>
          <p:cNvPicPr>
            <a:picLocks noChangeAspect="1"/>
          </p:cNvPicPr>
          <p:nvPr/>
        </p:nvPicPr>
        <p:blipFill>
          <a:blip r:embed="rId10"/>
          <a:srcRect t="15.202%" b="0.529%"/>
          <a:stretch>
            <a:fillRect/>
          </a:stretch>
        </p:blipFill>
        <p:spPr>
          <a:xfrm>
            <a:off x="0" y="9"/>
            <a:ext cx="12191978" cy="6857990"/>
          </a:xfrm>
          <a:prstGeom prst="rect">
            <a:avLst/>
          </a:prstGeom>
          <a:noFill/>
          <a:ln cap="flat">
            <a:noFill/>
          </a:ln>
        </p:spPr>
      </p:pic>
      <p:sp>
        <p:nvSpPr>
          <p:cNvPr id="4" name="Rectangle 10">
            <a:extLst>
              <a:ext uri="{FF2B5EF4-FFF2-40B4-BE49-F238E27FC236}">
                <a16:creationId xmlns:a16="http://schemas.microsoft.com/office/drawing/2014/main" id="{2B435337-D615-479B-FE5B-5DB2322BC197}"/>
              </a:ext>
              <a:ext uri="{C183D7F6-B498-43B3-948B-1728B52AA6E4}">
                <adec:decorative xmlns:adec="http://schemas.microsoft.com/office/drawing/2017/decorative" val="1"/>
              </a:ext>
            </a:extLst>
          </p:cNvPr>
          <p:cNvSpPr>
            <a:spLocks noMove="1" noResize="1"/>
          </p:cNvSpPr>
          <p:nvPr/>
        </p:nvSpPr>
        <p:spPr>
          <a:xfrm rot="5400013">
            <a:off x="-173179" y="173178"/>
            <a:ext cx="6858000" cy="6511643"/>
          </a:xfrm>
          <a:prstGeom prst="rect">
            <a:avLst/>
          </a:prstGeom>
          <a:gradFill>
            <a:gsLst>
              <a:gs pos="0%">
                <a:srgbClr val="000000">
                  <a:alpha val="0%"/>
                </a:srgbClr>
              </a:gs>
              <a:gs pos="100%">
                <a:srgbClr val="000000">
                  <a:alpha val="17%"/>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5" name="Title 1">
            <a:extLst>
              <a:ext uri="{FF2B5EF4-FFF2-40B4-BE49-F238E27FC236}">
                <a16:creationId xmlns:a16="http://schemas.microsoft.com/office/drawing/2014/main" id="{583DFBE9-8D98-6ACE-F233-6CADC28F4395}"/>
              </a:ext>
            </a:extLst>
          </p:cNvPr>
          <p:cNvSpPr txBox="1">
            <a:spLocks noGrp="1"/>
          </p:cNvSpPr>
          <p:nvPr>
            <p:ph type="ctrTitle"/>
          </p:nvPr>
        </p:nvSpPr>
        <p:spPr>
          <a:xfrm>
            <a:off x="4107393" y="457200"/>
            <a:ext cx="7932209" cy="3755568"/>
          </a:xfrm>
        </p:spPr>
        <p:txBody>
          <a:bodyPr anchor="t"/>
          <a:lstStyle/>
          <a:p>
            <a:pPr lvl="0"/>
            <a:r>
              <a:rPr lang="en-GB" sz="3600"/>
              <a:t>BSc (Hons) Health and Social Care</a:t>
            </a:r>
            <a:br>
              <a:rPr lang="en-GB" sz="3600"/>
            </a:br>
            <a:r>
              <a:rPr lang="en-GB" sz="3600"/>
              <a:t>Module: Empowering the Older Person</a:t>
            </a:r>
            <a:br>
              <a:rPr lang="en-GB" sz="3600"/>
            </a:br>
            <a:r>
              <a:rPr lang="en-GB" sz="3600"/>
              <a:t>Module Code: BMHP6027</a:t>
            </a:r>
            <a:br>
              <a:rPr lang="en-GB" sz="3600"/>
            </a:br>
            <a:r>
              <a:rPr lang="en-GB" sz="3600"/>
              <a:t>Component 1: Individual Presentation</a:t>
            </a:r>
            <a:br>
              <a:rPr lang="en-GB" sz="3600"/>
            </a:br>
            <a:r>
              <a:rPr lang="en-GB" sz="3600"/>
              <a:t>PowerPoint with Voice-Over</a:t>
            </a:r>
            <a:r>
              <a:rPr lang="en-GB" sz="2600">
                <a:solidFill>
                  <a:srgbClr val="FFFFFF"/>
                </a:solidFill>
              </a:rPr>
              <a:t>)</a:t>
            </a:r>
          </a:p>
        </p:txBody>
      </p:sp>
      <p:sp>
        <p:nvSpPr>
          <p:cNvPr id="6" name="Subtitle 2">
            <a:extLst>
              <a:ext uri="{FF2B5EF4-FFF2-40B4-BE49-F238E27FC236}">
                <a16:creationId xmlns:a16="http://schemas.microsoft.com/office/drawing/2014/main" id="{AFA8DA4B-E18A-217A-8273-65912557A0AC}"/>
              </a:ext>
            </a:extLst>
          </p:cNvPr>
          <p:cNvSpPr txBox="1">
            <a:spLocks noGrp="1"/>
          </p:cNvSpPr>
          <p:nvPr>
            <p:ph type="subTitle" idx="1"/>
          </p:nvPr>
        </p:nvSpPr>
        <p:spPr>
          <a:xfrm>
            <a:off x="6273652" y="4256312"/>
            <a:ext cx="4938637" cy="2144487"/>
          </a:xfrm>
        </p:spPr>
        <p:txBody>
          <a:bodyPr anchor="ctr" anchorCtr="0">
            <a:noAutofit/>
          </a:bodyPr>
          <a:lstStyle/>
          <a:p>
            <a:pPr lvl="0" algn="l">
              <a:lnSpc>
                <a:spcPct val="110%"/>
              </a:lnSpc>
            </a:pPr>
            <a:r>
              <a:rPr lang="en-GB" sz="2400" b="1"/>
              <a:t>Lecturer: Tomy Adattu Chacko</a:t>
            </a:r>
          </a:p>
          <a:p>
            <a:pPr lvl="0" algn="l">
              <a:lnSpc>
                <a:spcPct val="110%"/>
              </a:lnSpc>
            </a:pPr>
            <a:r>
              <a:rPr lang="en-GB" sz="2400" b="1"/>
              <a:t>Student Name: Ghuzala Begum</a:t>
            </a:r>
          </a:p>
          <a:p>
            <a:pPr lvl="0" algn="l">
              <a:lnSpc>
                <a:spcPct val="110%"/>
              </a:lnSpc>
            </a:pPr>
            <a:r>
              <a:rPr lang="en-GB" sz="2400" b="1"/>
              <a:t>Student Number: 2244713</a:t>
            </a:r>
          </a:p>
        </p:txBody>
      </p:sp>
      <p:pic>
        <p:nvPicPr>
          <p:cNvPr id="7" name="voice over presentation">
            <a:extLst>
              <a:ext uri="{FF2B5EF4-FFF2-40B4-BE49-F238E27FC236}">
                <a16:creationId xmlns:a16="http://schemas.microsoft.com/office/drawing/2014/main" id="{82691963-5182-EE75-79F0-6598E1EC36E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942767" y="2518230"/>
            <a:ext cx="406395" cy="406395"/>
          </a:xfrm>
          <a:prstGeom prst="rect">
            <a:avLst/>
          </a:prstGeom>
          <a:noFill/>
          <a:ln cap="flat">
            <a:noFill/>
          </a:ln>
        </p:spPr>
      </p:pic>
      <p:pic>
        <p:nvPicPr>
          <p:cNvPr id="8" name="voice over presentation">
            <a:extLst>
              <a:ext uri="{FF2B5EF4-FFF2-40B4-BE49-F238E27FC236}">
                <a16:creationId xmlns:a16="http://schemas.microsoft.com/office/drawing/2014/main" id="{DBC5CAA7-1675-15A2-951D-0ED137C8F067}"/>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892795" y="3225802"/>
            <a:ext cx="406395" cy="406395"/>
          </a:xfrm>
          <a:prstGeom prst="rect">
            <a:avLst/>
          </a:prstGeom>
          <a:noFill/>
          <a:ln cap="flat">
            <a:noFill/>
          </a:ln>
        </p:spPr>
      </p:pic>
      <p:pic>
        <p:nvPicPr>
          <p:cNvPr id="9" name="Recorded Sound">
            <a:extLst>
              <a:ext uri="{FF2B5EF4-FFF2-40B4-BE49-F238E27FC236}">
                <a16:creationId xmlns:a16="http://schemas.microsoft.com/office/drawing/2014/main" id="{28269569-4F9C-251B-A3E6-3A793E8D7D57}"/>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5892795" y="3225802"/>
            <a:ext cx="406395" cy="406395"/>
          </a:xfrm>
          <a:prstGeom prst="rect">
            <a:avLst/>
          </a:prstGeom>
          <a:noFill/>
          <a:ln cap="flat">
            <a:noFill/>
          </a:ln>
        </p:spPr>
      </p:pic>
      <p:pic>
        <p:nvPicPr>
          <p:cNvPr id="10" name="Audio 50">
            <a:extLst>
              <a:ext uri="{FF2B5EF4-FFF2-40B4-BE49-F238E27FC236}">
                <a16:creationId xmlns:a16="http://schemas.microsoft.com/office/drawing/2014/main" id="{334DC0B8-6506-8697-CA8D-9147F2D27EB3}"/>
              </a:ext>
            </a:extLst>
          </p:cNvPr>
          <p:cNvPicPr>
            <a:picLocks noChangeAspect="1"/>
          </p:cNvPicPr>
          <p:nvPr>
            <a:audioFile r:link="rId8"/>
            <p:extLst>
              <p:ext uri="{DAA4B4D4-6D71-4841-9C94-3DE7FCFB9230}">
                <p14:media xmlns:p14="http://schemas.microsoft.com/office/powerpoint/2010/main" r:embed="rId7"/>
              </p:ext>
            </p:extLst>
          </p:nvPr>
        </p:nvPicPr>
        <p:blipFill>
          <a:blip r:embed="rId11"/>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7873"/>
    </mc:Choice>
    <mc:Fallback>
      <p:transition spd="slow" advTm="17873"/>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0"/>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9174"/>
                                        <p:tgtEl>
                                          <p:spTgt spid="7"/>
                                        </p:tgtEl>
                                      </p:cBhvr>
                                    </p:cmd>
                                  </p:childTnLst>
                                </p:cTn>
                              </p:par>
                              <p:par>
                                <p:cTn id="10" presetID="10" presetClass="entr" presetSubtype="0" fill="hold" grpId="0" nodeType="withEffect">
                                  <p:stCondLst>
                                    <p:cond delay="1000"/>
                                  </p:stCondLst>
                                  <p:iterate type="lt">
                                    <p:tmPct val="10%"/>
                                  </p:iterate>
                                  <p:childTnLst>
                                    <p:set>
                                      <p:cBhvr>
                                        <p:cTn id="11" dur="1" fill="hold">
                                          <p:stCondLst>
                                            <p:cond delay="0"/>
                                          </p:stCondLst>
                                        </p:cTn>
                                        <p:tgtEl>
                                          <p:spTgt spid="5"/>
                                        </p:tgtEl>
                                        <p:attrNameLst>
                                          <p:attrName>style.visibility</p:attrName>
                                        </p:attrNameLst>
                                      </p:cBhvr>
                                      <p:to>
                                        <p:strVal val="visible"/>
                                      </p:to>
                                    </p:set>
                                    <p:animEffect transition="in" filter="fade">
                                      <p:cBhvr>
                                        <p:cTn id="12" dur="400"/>
                                        <p:tgtEl>
                                          <p:spTgt spid="5"/>
                                        </p:tgtEl>
                                      </p:cBhvr>
                                    </p:animEffect>
                                  </p:childTnLst>
                                </p:cTn>
                              </p:par>
                              <p:par>
                                <p:cTn id="13" presetID="10" presetClass="entr" presetSubtype="0" fill="hold" grpId="0" nodeType="withEffect">
                                  <p:stCondLst>
                                    <p:cond delay="2000"/>
                                  </p:stCondLst>
                                  <p:iterate type="lt">
                                    <p:tmPct val="10%"/>
                                  </p:iterate>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400"/>
                                        <p:tgtEl>
                                          <p:spTgt spid="6">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
                                  </p:iterate>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400"/>
                                        <p:tgtEl>
                                          <p:spTgt spid="6">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
                                  </p:iterate>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400"/>
                                        <p:tgtEl>
                                          <p:spTgt spid="6">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mediacall" presetSubtype="0" fill="hold" nodeType="clickEffect">
                                  <p:stCondLst>
                                    <p:cond delay="0"/>
                                  </p:stCondLst>
                                  <p:childTnLst>
                                    <p:cmd type="call" cmd="playFrom(0.0)">
                                      <p:cBhvr>
                                        <p:cTn id="29"/>
                                        <p:tgtEl>
                                          <p:spTgt spid="8"/>
                                        </p:tgtEl>
                                      </p:cBhvr>
                                    </p:cmd>
                                  </p:childTnLst>
                                </p:cTn>
                              </p:par>
                            </p:childTnLst>
                          </p:cTn>
                        </p:par>
                      </p:childTnLst>
                    </p:cTn>
                  </p:par>
                  <p:par>
                    <p:cTn id="30" fill="hold">
                      <p:stCondLst>
                        <p:cond delay="indefinite"/>
                      </p:stCondLst>
                      <p:childTnLst>
                        <p:par>
                          <p:cTn id="31" fill="hold">
                            <p:stCondLst>
                              <p:cond delay="0"/>
                            </p:stCondLst>
                            <p:childTnLst>
                              <p:par>
                                <p:cTn id="32" presetID="1" presetClass="mediacall" presetSubtype="0" fill="hold" nodeType="clickEffect">
                                  <p:stCondLst>
                                    <p:cond delay="0"/>
                                  </p:stCondLst>
                                  <p:childTnLst>
                                    <p:cmd type="call" cmd="playFrom(0.0)">
                                      <p:cBhvr>
                                        <p:cTn id="33"/>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34">
                  <p:endCondLst>
                    <p:cond evt="onNext" delay="0">
                      <p:tgtEl>
                        <p:sldTgt/>
                      </p:tgtEl>
                    </p:cond>
                    <p:cond evt="onPrev" delay="0">
                      <p:tgtEl>
                        <p:sldTgt/>
                      </p:tgtEl>
                    </p:cond>
                  </p:endCondLst>
                </p:cTn>
                <p:tgtEl>
                  <p:spTgt spid="10"/>
                </p:tgtEl>
              </p:cMediaNode>
            </p:audio>
            <p:audio>
              <p:cMediaNode>
                <p:cTn id="35">
                  <p:endCondLst>
                    <p:cond evt="onNext" delay="0">
                      <p:tgtEl>
                        <p:sldTgt/>
                      </p:tgtEl>
                    </p:cond>
                    <p:cond evt="onPrev" delay="0">
                      <p:tgtEl>
                        <p:sldTgt/>
                      </p:tgtEl>
                    </p:cond>
                  </p:endCondLst>
                </p:cTn>
                <p:tgtEl>
                  <p:spTgt spid="7"/>
                </p:tgtEl>
              </p:cMediaNode>
            </p:audio>
            <p:audio>
              <p:cMediaNode>
                <p:cTn id="36">
                  <p:stCondLst>
                    <p:cond delay="indefinite"/>
                  </p:stCondLst>
                  <p:endCondLst>
                    <p:cond evt="onNext" delay="0">
                      <p:tgtEl>
                        <p:sldTgt/>
                      </p:tgtEl>
                    </p:cond>
                    <p:cond evt="onPrev" delay="0">
                      <p:tgtEl>
                        <p:sldTgt/>
                      </p:tgtEl>
                    </p:cond>
                  </p:endCondLst>
                </p:cTn>
                <p:tgtEl>
                  <p:spTgt spid="8"/>
                </p:tgtEl>
              </p:cMediaNode>
            </p:audio>
            <p:audio>
              <p:cMediaNode>
                <p:cTn id="37">
                  <p:stCondLst>
                    <p:cond delay="indefinite"/>
                  </p:stCondLst>
                  <p:endCondLst>
                    <p:cond evt="onNext" delay="0">
                      <p:tgtEl>
                        <p:sldTgt/>
                      </p:tgtEl>
                    </p:cond>
                    <p:cond evt="onPrev" delay="0">
                      <p:tgtEl>
                        <p:sldTgt/>
                      </p:tgtEl>
                    </p:cond>
                  </p:endCondLst>
                </p:cTn>
                <p:tgtEl>
                  <p:spTgt spid="9"/>
                </p:tgtEl>
              </p:cMediaNode>
            </p:audio>
          </p:childTnLst>
        </p:cTn>
      </p:par>
    </p:tnLst>
    <p:bldLst>
      <p:bldP spid="5" grpId="0"/>
      <p:bldP spid="6" grpId="0" build="p"/>
    </p:bldLst>
  </p:timing>
</p:sld>
</file>

<file path=ppt/slides/slide2.xml><?xml version="1.0" encoding="utf-8"?>
<p:sld xmlns:a="http://purl.oclc.org/ooxml/drawingml/main" xmlns:r="http://purl.oclc.org/ooxml/officeDocument/relationships" xmlns:p="http://purl.oclc.org/ooxml/presentationml/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A20A3-220B-8C36-9A31-12A8F43F525D}"/>
              </a:ext>
            </a:extLst>
          </p:cNvPr>
          <p:cNvSpPr txBox="1">
            <a:spLocks noGrp="1"/>
          </p:cNvSpPr>
          <p:nvPr>
            <p:ph type="title"/>
          </p:nvPr>
        </p:nvSpPr>
        <p:spPr>
          <a:xfrm>
            <a:off x="612648" y="548640"/>
            <a:ext cx="10653573" cy="692328"/>
          </a:xfrm>
        </p:spPr>
        <p:txBody>
          <a:bodyPr/>
          <a:lstStyle/>
          <a:p>
            <a:pPr lvl="0"/>
            <a:r>
              <a:rPr lang="en-GB"/>
              <a:t>Introduction</a:t>
            </a:r>
          </a:p>
        </p:txBody>
      </p:sp>
      <p:sp>
        <p:nvSpPr>
          <p:cNvPr id="3" name="Content Placeholder 2">
            <a:extLst>
              <a:ext uri="{FF2B5EF4-FFF2-40B4-BE49-F238E27FC236}">
                <a16:creationId xmlns:a16="http://schemas.microsoft.com/office/drawing/2014/main" id="{DD4981FD-CACC-2AB7-0E1D-2F2EBA624D40}"/>
              </a:ext>
            </a:extLst>
          </p:cNvPr>
          <p:cNvSpPr txBox="1">
            <a:spLocks noGrp="1"/>
          </p:cNvSpPr>
          <p:nvPr>
            <p:ph idx="1"/>
          </p:nvPr>
        </p:nvSpPr>
        <p:spPr>
          <a:xfrm>
            <a:off x="612648" y="1018842"/>
            <a:ext cx="10653582" cy="5523469"/>
          </a:xfrm>
        </p:spPr>
        <p:txBody>
          <a:bodyPr/>
          <a:lstStyle/>
          <a:p>
            <a:pPr marL="0" lvl="0" indent="0">
              <a:lnSpc>
                <a:spcPct val="110%"/>
              </a:lnSpc>
              <a:buNone/>
            </a:pPr>
            <a:r>
              <a:rPr lang="en-GB"/>
              <a:t>This presentation will evaluate the care, empowerment and support needs of older people. </a:t>
            </a:r>
          </a:p>
          <a:p>
            <a:pPr marL="0" lvl="0" indent="0">
              <a:lnSpc>
                <a:spcPct val="110%"/>
              </a:lnSpc>
              <a:buNone/>
            </a:pPr>
            <a:r>
              <a:rPr lang="en-GB"/>
              <a:t> According to the NHS (2024) individuals aged over 65 are considered as an older person. As we age our care and support needs increase. Ageing is not just a physical symptom; ageing is also biological. Our organs are ageing too, which is part of the biological hierarchy (Pinto da Costa et al, 2016) and how they function affects our state of health. The Biological theories of Ageing may help us to understand the ageing process, and even though there are over 300 theories (Lipsky and King, 2015) no single theory has been able to explain ageing. </a:t>
            </a:r>
          </a:p>
          <a:p>
            <a:pPr marL="0" lvl="0" indent="0">
              <a:lnSpc>
                <a:spcPct val="110%"/>
              </a:lnSpc>
              <a:buNone/>
            </a:pPr>
            <a:r>
              <a:rPr lang="en-GB"/>
              <a:t> Genetic Theories: according to these theories it is your genetic programming which will determine how long you will live (Stibich, 2025).</a:t>
            </a:r>
          </a:p>
          <a:p>
            <a:pPr marL="0" lvl="0" indent="0">
              <a:lnSpc>
                <a:spcPct val="110%"/>
              </a:lnSpc>
              <a:buNone/>
            </a:pPr>
            <a:r>
              <a:rPr lang="en-GB"/>
              <a:t>Wear and Tear Theory of Ageing: this theory indicates that our bodies wear out with time, with a range of internal and external factors causing damage to the body systems (Stibich, 2022).</a:t>
            </a:r>
          </a:p>
          <a:p>
            <a:pPr marL="0" lvl="0" indent="0">
              <a:lnSpc>
                <a:spcPct val="110%"/>
              </a:lnSpc>
              <a:buNone/>
            </a:pPr>
            <a:endParaRPr lang="en-GB"/>
          </a:p>
          <a:p>
            <a:pPr marL="0" lvl="0" indent="0">
              <a:lnSpc>
                <a:spcPct val="110%"/>
              </a:lnSpc>
              <a:buNone/>
            </a:pPr>
            <a:endParaRPr lang="en-GB"/>
          </a:p>
        </p:txBody>
      </p:sp>
      <p:pic>
        <p:nvPicPr>
          <p:cNvPr id="4" name="Audio 36">
            <a:extLst>
              <a:ext uri="{FF2B5EF4-FFF2-40B4-BE49-F238E27FC236}">
                <a16:creationId xmlns:a16="http://schemas.microsoft.com/office/drawing/2014/main" id="{3A4EBE05-D17B-FEAB-D6B3-19B91E8C86D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42794"/>
    </mc:Choice>
    <mc:Fallback>
      <p:transition spd="slow" advTm="42794"/>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3.xml><?xml version="1.0" encoding="utf-8"?>
<p:sld xmlns:a="http://purl.oclc.org/ooxml/drawingml/main" xmlns:r="http://purl.oclc.org/ooxml/officeDocument/relationships" xmlns:p="http://purl.oclc.org/ooxml/presentationml/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2D36A-1371-F114-47A8-E6DE37D5D77C}"/>
              </a:ext>
            </a:extLst>
          </p:cNvPr>
          <p:cNvSpPr txBox="1">
            <a:spLocks noGrp="1"/>
          </p:cNvSpPr>
          <p:nvPr>
            <p:ph type="title"/>
          </p:nvPr>
        </p:nvSpPr>
        <p:spPr>
          <a:xfrm>
            <a:off x="612648" y="548640"/>
            <a:ext cx="10653573" cy="648785"/>
          </a:xfrm>
        </p:spPr>
        <p:txBody>
          <a:bodyPr/>
          <a:lstStyle/>
          <a:p>
            <a:pPr lvl="0"/>
            <a:r>
              <a:rPr lang="en-GB" sz="3200">
                <a:solidFill>
                  <a:srgbClr val="0E2841"/>
                </a:solidFill>
              </a:rPr>
              <a:t>An Ageing Population                       </a:t>
            </a:r>
            <a:r>
              <a:rPr lang="en-GB" sz="1600" b="0">
                <a:solidFill>
                  <a:srgbClr val="0E2841"/>
                </a:solidFill>
              </a:rPr>
              <a:t>(Office for National Statistics, 2018)</a:t>
            </a:r>
            <a:endParaRPr lang="en-GB" sz="3200">
              <a:solidFill>
                <a:srgbClr val="0E2841"/>
              </a:solidFill>
            </a:endParaRPr>
          </a:p>
        </p:txBody>
      </p:sp>
      <p:pic>
        <p:nvPicPr>
          <p:cNvPr id="3" name="Content Placeholder 8">
            <a:extLst>
              <a:ext uri="{FF2B5EF4-FFF2-40B4-BE49-F238E27FC236}">
                <a16:creationId xmlns:a16="http://schemas.microsoft.com/office/drawing/2014/main" id="{228D4D24-B7AA-11CF-9B67-4640811AE12B}"/>
              </a:ext>
            </a:extLst>
          </p:cNvPr>
          <p:cNvPicPr>
            <a:picLocks noGrp="1" noChangeAspect="1"/>
          </p:cNvPicPr>
          <p:nvPr>
            <p:ph idx="1"/>
          </p:nvPr>
        </p:nvPicPr>
        <p:blipFill>
          <a:blip r:embed="rId4"/>
          <a:stretch>
            <a:fillRect/>
          </a:stretch>
        </p:blipFill>
        <p:spPr>
          <a:xfrm>
            <a:off x="1539291" y="1443947"/>
            <a:ext cx="8561188" cy="4592638"/>
          </a:xfrm>
        </p:spPr>
      </p:pic>
      <p:pic>
        <p:nvPicPr>
          <p:cNvPr id="4" name="Audio 19">
            <a:extLst>
              <a:ext uri="{FF2B5EF4-FFF2-40B4-BE49-F238E27FC236}">
                <a16:creationId xmlns:a16="http://schemas.microsoft.com/office/drawing/2014/main" id="{A363D1A4-493A-AA59-363C-42C668C5E9E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9535"/>
    </mc:Choice>
    <mc:Fallback>
      <p:transition spd="slow" advTm="29535"/>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4.xml><?xml version="1.0" encoding="utf-8"?>
<p:sld xmlns:a="http://purl.oclc.org/ooxml/drawingml/main" xmlns:r="http://purl.oclc.org/ooxml/officeDocument/relationships" xmlns:p="http://purl.oclc.org/ooxml/presentationml/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75EEF-CEFD-5986-02AD-57415FB056FE}"/>
              </a:ext>
            </a:extLst>
          </p:cNvPr>
          <p:cNvSpPr txBox="1">
            <a:spLocks noGrp="1"/>
          </p:cNvSpPr>
          <p:nvPr>
            <p:ph type="title"/>
          </p:nvPr>
        </p:nvSpPr>
        <p:spPr>
          <a:xfrm>
            <a:off x="405819" y="320040"/>
            <a:ext cx="10653573" cy="2619106"/>
          </a:xfrm>
        </p:spPr>
        <p:txBody>
          <a:bodyPr/>
          <a:lstStyle/>
          <a:p>
            <a:pPr lvl="0"/>
            <a:r>
              <a:rPr lang="en-GB" sz="2800"/>
              <a:t>An estimated 26% of the population will be aged over 65 by the year 2065 (Centre for Ageing Better, 2025) and as the older population increases in number, the need for healthcare for the aged will rise. </a:t>
            </a:r>
            <a:br>
              <a:rPr lang="en-GB" sz="2800"/>
            </a:br>
            <a:endParaRPr lang="en-GB" sz="2800" b="0"/>
          </a:p>
        </p:txBody>
      </p:sp>
      <p:sp>
        <p:nvSpPr>
          <p:cNvPr id="3" name="Content Placeholder 2">
            <a:extLst>
              <a:ext uri="{FF2B5EF4-FFF2-40B4-BE49-F238E27FC236}">
                <a16:creationId xmlns:a16="http://schemas.microsoft.com/office/drawing/2014/main" id="{30E32066-F94C-8589-1A1C-C771C8DB9813}"/>
              </a:ext>
            </a:extLst>
          </p:cNvPr>
          <p:cNvSpPr txBox="1">
            <a:spLocks noGrp="1"/>
          </p:cNvSpPr>
          <p:nvPr>
            <p:ph idx="1"/>
          </p:nvPr>
        </p:nvSpPr>
        <p:spPr>
          <a:xfrm>
            <a:off x="405819" y="2079171"/>
            <a:ext cx="11492270" cy="4582890"/>
          </a:xfrm>
        </p:spPr>
        <p:txBody>
          <a:bodyPr/>
          <a:lstStyle/>
          <a:p>
            <a:pPr marL="0" lvl="0" indent="0">
              <a:lnSpc>
                <a:spcPct val="110%"/>
              </a:lnSpc>
              <a:buNone/>
            </a:pPr>
            <a:r>
              <a:rPr lang="en-GB"/>
              <a:t>A greater demand for medical services, long-term care and resources to manage chronic conditions (Stevenson and Mutebi, 2024).</a:t>
            </a:r>
          </a:p>
          <a:p>
            <a:pPr marL="0" lvl="0" indent="0">
              <a:lnSpc>
                <a:spcPct val="90%"/>
              </a:lnSpc>
              <a:buNone/>
            </a:pPr>
            <a:r>
              <a:rPr lang="en-GB">
                <a:solidFill>
                  <a:srgbClr val="C00000"/>
                </a:solidFill>
              </a:rPr>
              <a:t>Physical needs- older people become frail and less mobile</a:t>
            </a:r>
          </a:p>
          <a:p>
            <a:pPr marL="0" lvl="0" indent="0">
              <a:lnSpc>
                <a:spcPct val="90%"/>
              </a:lnSpc>
              <a:buNone/>
            </a:pPr>
            <a:r>
              <a:rPr lang="en-GB">
                <a:solidFill>
                  <a:srgbClr val="C00000"/>
                </a:solidFill>
              </a:rPr>
              <a:t>Social needs-local services/carers /assisted or supported living</a:t>
            </a:r>
          </a:p>
          <a:p>
            <a:pPr marL="0" lvl="0" indent="0">
              <a:lnSpc>
                <a:spcPct val="90%"/>
              </a:lnSpc>
              <a:buNone/>
            </a:pPr>
            <a:r>
              <a:rPr lang="en-GB">
                <a:solidFill>
                  <a:srgbClr val="C00000"/>
                </a:solidFill>
              </a:rPr>
              <a:t>Mental and Emotional needs- Dementia Care/ overcoming loneliness/ holistic and person-centred care </a:t>
            </a:r>
          </a:p>
          <a:p>
            <a:pPr marL="0" lvl="0" indent="0">
              <a:lnSpc>
                <a:spcPct val="90%"/>
              </a:lnSpc>
              <a:buNone/>
            </a:pPr>
            <a:r>
              <a:rPr lang="en-GB"/>
              <a:t>"Health is a state of complete physical, mental and social well-being and not merely the absence of disease or infirmity." (WHO, 2025). </a:t>
            </a:r>
            <a:endParaRPr lang="en-GB">
              <a:solidFill>
                <a:srgbClr val="C00000"/>
              </a:solidFill>
            </a:endParaRPr>
          </a:p>
          <a:p>
            <a:pPr marL="0" lvl="0" indent="0">
              <a:lnSpc>
                <a:spcPct val="90%"/>
              </a:lnSpc>
              <a:buNone/>
            </a:pPr>
            <a:r>
              <a:rPr lang="en-GB"/>
              <a:t> Public Health Challenges (2024) review article highlights that “healthcare systems, communities and policies must be optimised to meet the needs of elderly people”. </a:t>
            </a:r>
          </a:p>
          <a:p>
            <a:pPr marL="0" lvl="0" indent="0">
              <a:lnSpc>
                <a:spcPct val="90%"/>
              </a:lnSpc>
              <a:buNone/>
            </a:pPr>
            <a:r>
              <a:rPr lang="en-GB"/>
              <a:t>Digital technology to continue nurturing social ties and supporting patients (Xu, Xie and Chang, 2024).</a:t>
            </a:r>
          </a:p>
          <a:p>
            <a:pPr marL="0" lvl="0" indent="0">
              <a:lnSpc>
                <a:spcPct val="90%"/>
              </a:lnSpc>
              <a:buNone/>
            </a:pPr>
            <a:endParaRPr lang="en-GB"/>
          </a:p>
          <a:p>
            <a:pPr marL="0" lvl="0" indent="0">
              <a:lnSpc>
                <a:spcPct val="90%"/>
              </a:lnSpc>
              <a:buNone/>
            </a:pPr>
            <a:endParaRPr lang="en-GB"/>
          </a:p>
        </p:txBody>
      </p:sp>
      <p:pic>
        <p:nvPicPr>
          <p:cNvPr id="4" name="Audio 11">
            <a:extLst>
              <a:ext uri="{FF2B5EF4-FFF2-40B4-BE49-F238E27FC236}">
                <a16:creationId xmlns:a16="http://schemas.microsoft.com/office/drawing/2014/main" id="{ACACB86B-6FB0-D78E-18BF-A3372AAB3D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63726"/>
    </mc:Choice>
    <mc:Fallback>
      <p:transition spd="slow" advTm="63726"/>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5.xml><?xml version="1.0" encoding="utf-8"?>
<p:sld xmlns:a="http://purl.oclc.org/ooxml/drawingml/main" xmlns:r="http://purl.oclc.org/ooxml/officeDocument/relationships" xmlns:p="http://purl.oclc.org/ooxml/presentationml/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47473-DB36-7F0C-027F-6BE32D0C29BD}"/>
              </a:ext>
            </a:extLst>
          </p:cNvPr>
          <p:cNvSpPr txBox="1">
            <a:spLocks noGrp="1"/>
          </p:cNvSpPr>
          <p:nvPr>
            <p:ph type="title"/>
          </p:nvPr>
        </p:nvSpPr>
        <p:spPr>
          <a:xfrm>
            <a:off x="612648" y="548640"/>
            <a:ext cx="6822292" cy="1132255"/>
          </a:xfrm>
        </p:spPr>
        <p:txBody>
          <a:bodyPr anchorCtr="1"/>
          <a:lstStyle/>
          <a:p>
            <a:pPr lvl="0"/>
            <a:r>
              <a:rPr lang="en-GB">
                <a:solidFill>
                  <a:srgbClr val="156082"/>
                </a:solidFill>
              </a:rPr>
              <a:t>Theoretical Frameworks Relevant to Elderly Care</a:t>
            </a:r>
          </a:p>
        </p:txBody>
      </p:sp>
      <p:sp>
        <p:nvSpPr>
          <p:cNvPr id="3" name="Content Placeholder 2">
            <a:extLst>
              <a:ext uri="{FF2B5EF4-FFF2-40B4-BE49-F238E27FC236}">
                <a16:creationId xmlns:a16="http://schemas.microsoft.com/office/drawing/2014/main" id="{B6ED411A-5D6D-0815-2005-D442C822778B}"/>
              </a:ext>
            </a:extLst>
          </p:cNvPr>
          <p:cNvSpPr txBox="1">
            <a:spLocks noGrp="1"/>
          </p:cNvSpPr>
          <p:nvPr>
            <p:ph idx="1"/>
          </p:nvPr>
        </p:nvSpPr>
        <p:spPr>
          <a:xfrm>
            <a:off x="612648" y="1680895"/>
            <a:ext cx="10653582" cy="5116287"/>
          </a:xfrm>
        </p:spPr>
        <p:txBody>
          <a:bodyPr/>
          <a:lstStyle/>
          <a:p>
            <a:pPr marL="0" lvl="0" indent="0">
              <a:buNone/>
            </a:pPr>
            <a:r>
              <a:rPr lang="en-GB"/>
              <a:t>Theories of Ageing help explain how we age. </a:t>
            </a:r>
          </a:p>
          <a:p>
            <a:pPr marL="0" lvl="0" indent="0">
              <a:buNone/>
            </a:pPr>
            <a:r>
              <a:rPr lang="en-GB"/>
              <a:t>“Biological aging is described as a gradual or progressive deterioration of health, including the functional impairment of physiological systems and disease, leading ultimately to death” (Gellert and Alonso-Perez, 2024).</a:t>
            </a:r>
          </a:p>
          <a:p>
            <a:pPr marL="0" lvl="0" indent="0">
              <a:buNone/>
            </a:pPr>
            <a:r>
              <a:rPr lang="en-GB"/>
              <a:t>Psychosocial Theories, such as the Disengagement Theory 1961 talks about how older adults ‘slow down’ gradually withdrawing from society, and how society disengages from the older person (Nickerson, 2023).</a:t>
            </a:r>
          </a:p>
          <a:p>
            <a:pPr marL="0" lvl="0" indent="0">
              <a:buNone/>
            </a:pPr>
            <a:r>
              <a:rPr lang="en-GB"/>
              <a:t>Continuity Theory: this theory suggests that older adults prefer familiar patterns of living that provide stability, comfort, and a sense of identity. Being able to adapt to physical changes or challenges but continue participating in activities, Activity Theory 1963 (Ostman, Ung and Falk, 2015).</a:t>
            </a:r>
          </a:p>
          <a:p>
            <a:pPr marL="0" lvl="0" indent="0">
              <a:buNone/>
            </a:pPr>
            <a:endParaRPr lang="en-GB"/>
          </a:p>
        </p:txBody>
      </p:sp>
      <p:pic>
        <p:nvPicPr>
          <p:cNvPr id="4" name="3D Model 7" descr="Face Centred Cubic Unit Cell">
            <a:extLst>
              <a:ext uri="{FF2B5EF4-FFF2-40B4-BE49-F238E27FC236}">
                <a16:creationId xmlns:a16="http://schemas.microsoft.com/office/drawing/2014/main" id="{B6726E0F-5F20-F1E4-65D9-FAB580AA1A96}"/>
              </a:ext>
            </a:extLst>
          </p:cNvPr>
          <p:cNvPicPr>
            <a:picLocks noChangeAspect="1"/>
          </p:cNvPicPr>
          <p:nvPr/>
        </p:nvPicPr>
        <p:blipFill>
          <a:blip r:embed="rId4"/>
          <a:stretch>
            <a:fillRect/>
          </a:stretch>
        </p:blipFill>
        <p:spPr>
          <a:xfrm>
            <a:off x="8473095" y="149586"/>
            <a:ext cx="1987448" cy="2177634"/>
          </a:xfrm>
          <a:prstGeom prst="rect">
            <a:avLst/>
          </a:prstGeom>
          <a:noFill/>
          <a:ln cap="flat">
            <a:noFill/>
          </a:ln>
        </p:spPr>
      </p:pic>
      <p:pic>
        <p:nvPicPr>
          <p:cNvPr id="5" name="Audio 8">
            <a:extLst>
              <a:ext uri="{FF2B5EF4-FFF2-40B4-BE49-F238E27FC236}">
                <a16:creationId xmlns:a16="http://schemas.microsoft.com/office/drawing/2014/main" id="{B9304D93-9581-66A0-D9A3-B51ED1CDEF4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56805"/>
    </mc:Choice>
    <mc:Fallback>
      <p:transition spd="slow" advTm="56805"/>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6.xml><?xml version="1.0" encoding="utf-8"?>
<p:sld xmlns:a="http://purl.oclc.org/ooxml/drawingml/main" xmlns:r="http://purl.oclc.org/ooxml/officeDocument/relationships" xmlns:p="http://purl.oclc.org/ooxml/presentationml/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4CCF-7088-2179-B8F9-18E76A1D8881}"/>
              </a:ext>
            </a:extLst>
          </p:cNvPr>
          <p:cNvSpPr txBox="1">
            <a:spLocks noGrp="1"/>
          </p:cNvSpPr>
          <p:nvPr>
            <p:ph type="title"/>
          </p:nvPr>
        </p:nvSpPr>
        <p:spPr/>
        <p:txBody>
          <a:bodyPr anchorCtr="1"/>
          <a:lstStyle/>
          <a:p>
            <a:pPr lvl="0" algn="ctr"/>
            <a:r>
              <a:rPr lang="en-GB">
                <a:solidFill>
                  <a:srgbClr val="0000FF"/>
                </a:solidFill>
              </a:rPr>
              <a:t>Caring for the elderly. Current care provisions in the UK</a:t>
            </a:r>
          </a:p>
        </p:txBody>
      </p:sp>
      <p:sp>
        <p:nvSpPr>
          <p:cNvPr id="3" name="Content Placeholder 2">
            <a:extLst>
              <a:ext uri="{FF2B5EF4-FFF2-40B4-BE49-F238E27FC236}">
                <a16:creationId xmlns:a16="http://schemas.microsoft.com/office/drawing/2014/main" id="{A740D129-D2C4-450F-72E6-A922D52241E2}"/>
              </a:ext>
            </a:extLst>
          </p:cNvPr>
          <p:cNvSpPr txBox="1">
            <a:spLocks noGrp="1"/>
          </p:cNvSpPr>
          <p:nvPr>
            <p:ph idx="1"/>
          </p:nvPr>
        </p:nvSpPr>
        <p:spPr/>
        <p:txBody>
          <a:bodyPr/>
          <a:lstStyle/>
          <a:p>
            <a:pPr marL="0" lvl="0" indent="0" algn="ctr">
              <a:buNone/>
            </a:pPr>
            <a:r>
              <a:rPr lang="en-GB" u="sng"/>
              <a:t>The range of services include local and National services: </a:t>
            </a:r>
          </a:p>
          <a:p>
            <a:pPr lvl="0">
              <a:buFont typeface="Wingdings" pitchFamily="2"/>
              <a:buChar char="ü"/>
            </a:pPr>
            <a:r>
              <a:rPr lang="en-GB"/>
              <a:t>The NHS; which is broadly available and supported by the Government. (NHS England)</a:t>
            </a:r>
          </a:p>
          <a:p>
            <a:pPr marL="0" lvl="0" indent="0">
              <a:buNone/>
            </a:pPr>
            <a:r>
              <a:rPr lang="en-GB">
                <a:solidFill>
                  <a:srgbClr val="C00000"/>
                </a:solidFill>
              </a:rPr>
              <a:t>Primary care (GP services), Hospital care for acute needs and Mental Health Support.</a:t>
            </a:r>
          </a:p>
          <a:p>
            <a:pPr lvl="0">
              <a:buFont typeface="Wingdings" pitchFamily="2"/>
              <a:buChar char="ü"/>
            </a:pPr>
            <a:r>
              <a:rPr lang="en-GB"/>
              <a:t>Local services; which are community- based support networks that are provided by local authorities. (NHS Digital, 2023).</a:t>
            </a:r>
          </a:p>
          <a:p>
            <a:pPr marL="0" lvl="0" indent="0">
              <a:buNone/>
            </a:pPr>
            <a:r>
              <a:rPr lang="en-GB">
                <a:solidFill>
                  <a:srgbClr val="C00000"/>
                </a:solidFill>
              </a:rPr>
              <a:t>Community centres, Day care programmes, home care services.</a:t>
            </a:r>
          </a:p>
          <a:p>
            <a:pPr lvl="0">
              <a:buFont typeface="Wingdings" pitchFamily="2"/>
              <a:buChar char="ü"/>
            </a:pPr>
            <a:r>
              <a:rPr lang="en-GB"/>
              <a:t>Social services; national charities which support older people such as Age UK (2025).</a:t>
            </a:r>
          </a:p>
          <a:p>
            <a:pPr marL="0" lvl="0" indent="0">
              <a:buNone/>
            </a:pPr>
            <a:r>
              <a:rPr lang="en-GB">
                <a:solidFill>
                  <a:srgbClr val="C00000"/>
                </a:solidFill>
              </a:rPr>
              <a:t>Domiciliary and Residential care.</a:t>
            </a:r>
          </a:p>
          <a:p>
            <a:pPr lvl="0">
              <a:buFont typeface="Wingdings" pitchFamily="2"/>
              <a:buChar char="ü"/>
            </a:pPr>
            <a:r>
              <a:rPr lang="en-GB"/>
              <a:t>Paid or un-paid carers. </a:t>
            </a:r>
            <a:r>
              <a:rPr lang="en-GB">
                <a:solidFill>
                  <a:srgbClr val="C00000"/>
                </a:solidFill>
              </a:rPr>
              <a:t>Family and friends or from local/social services.</a:t>
            </a:r>
            <a:endParaRPr lang="en-GB"/>
          </a:p>
          <a:p>
            <a:pPr marL="0" lvl="0" indent="0">
              <a:buNone/>
            </a:pPr>
            <a:endParaRPr lang="en-GB"/>
          </a:p>
        </p:txBody>
      </p:sp>
      <p:pic>
        <p:nvPicPr>
          <p:cNvPr id="4" name="Audio 9">
            <a:extLst>
              <a:ext uri="{FF2B5EF4-FFF2-40B4-BE49-F238E27FC236}">
                <a16:creationId xmlns:a16="http://schemas.microsoft.com/office/drawing/2014/main" id="{B41F381F-2743-5A7F-06C2-80D6391D504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60558"/>
    </mc:Choice>
    <mc:Fallback>
      <p:transition spd="slow" advTm="60558"/>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7.xml><?xml version="1.0" encoding="utf-8"?>
<p:sld xmlns:a="http://purl.oclc.org/ooxml/drawingml/main" xmlns:r="http://purl.oclc.org/ooxml/officeDocument/relationships" xmlns:p="http://purl.oclc.org/ooxml/presentationml/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95B9A-A2F2-AA8D-4C88-151811682324}"/>
              </a:ext>
            </a:extLst>
          </p:cNvPr>
          <p:cNvSpPr txBox="1">
            <a:spLocks noGrp="1"/>
          </p:cNvSpPr>
          <p:nvPr>
            <p:ph type="title"/>
          </p:nvPr>
        </p:nvSpPr>
        <p:spPr/>
        <p:txBody>
          <a:bodyPr anchorCtr="1"/>
          <a:lstStyle/>
          <a:p>
            <a:pPr lvl="0" algn="ctr"/>
            <a:r>
              <a:rPr lang="en-GB"/>
              <a:t>Critical analysis of current care provisions in the UK</a:t>
            </a:r>
          </a:p>
        </p:txBody>
      </p:sp>
      <p:pic>
        <p:nvPicPr>
          <p:cNvPr id="3" name="Content Placeholder 8" descr="Person using iPad">
            <a:extLst>
              <a:ext uri="{FF2B5EF4-FFF2-40B4-BE49-F238E27FC236}">
                <a16:creationId xmlns:a16="http://schemas.microsoft.com/office/drawing/2014/main" id="{724CC317-695C-26C1-90C7-B68258B7BED1}"/>
              </a:ext>
            </a:extLst>
          </p:cNvPr>
          <p:cNvPicPr>
            <a:picLocks noGrp="1" noChangeAspect="1"/>
          </p:cNvPicPr>
          <p:nvPr>
            <p:ph idx="1"/>
          </p:nvPr>
        </p:nvPicPr>
        <p:blipFill>
          <a:blip r:embed="rId4"/>
          <a:stretch>
            <a:fillRect/>
          </a:stretch>
        </p:blipFill>
        <p:spPr>
          <a:xfrm>
            <a:off x="5133971" y="1201768"/>
            <a:ext cx="6280154" cy="4190932"/>
          </a:xfrm>
          <a:ln w="127001" cap="rnd">
            <a:solidFill>
              <a:srgbClr val="FFFFFF"/>
            </a:solidFill>
            <a:prstDash val="solid"/>
          </a:ln>
          <a:effectLst>
            <a:outerShdw dist="95249" dir="10499983" algn="tl">
              <a:srgbClr val="000000">
                <a:alpha val="20%"/>
              </a:srgbClr>
            </a:outerShdw>
          </a:effectLst>
        </p:spPr>
      </p:pic>
      <p:sp>
        <p:nvSpPr>
          <p:cNvPr id="4" name="Text Placeholder 9">
            <a:extLst>
              <a:ext uri="{FF2B5EF4-FFF2-40B4-BE49-F238E27FC236}">
                <a16:creationId xmlns:a16="http://schemas.microsoft.com/office/drawing/2014/main" id="{3204410D-FD94-C0C9-1F0F-95DAF2058441}"/>
              </a:ext>
            </a:extLst>
          </p:cNvPr>
          <p:cNvSpPr txBox="1">
            <a:spLocks noGrp="1"/>
          </p:cNvSpPr>
          <p:nvPr>
            <p:ph type="body" idx="2"/>
          </p:nvPr>
        </p:nvSpPr>
        <p:spPr>
          <a:xfrm>
            <a:off x="597158" y="3105777"/>
            <a:ext cx="3595631" cy="2097597"/>
          </a:xfrm>
        </p:spPr>
        <p:txBody>
          <a:bodyPr/>
          <a:lstStyle/>
          <a:p>
            <a:pPr lvl="0"/>
            <a:r>
              <a:rPr lang="en-GB">
                <a:solidFill>
                  <a:srgbClr val="FF0000"/>
                </a:solidFill>
              </a:rPr>
              <a:t>How effective are the current care services in the UK.</a:t>
            </a:r>
          </a:p>
          <a:p>
            <a:pPr lvl="0"/>
            <a:r>
              <a:rPr lang="en-GB">
                <a:solidFill>
                  <a:srgbClr val="FF0000"/>
                </a:solidFill>
              </a:rPr>
              <a:t>Are there any gaps or challenges in the current care framework.</a:t>
            </a:r>
          </a:p>
          <a:p>
            <a:pPr lvl="0"/>
            <a:endParaRPr lang="en-GB">
              <a:solidFill>
                <a:srgbClr val="FF0000"/>
              </a:solidFill>
            </a:endParaRPr>
          </a:p>
        </p:txBody>
      </p:sp>
      <p:pic>
        <p:nvPicPr>
          <p:cNvPr id="5" name="Audio 14">
            <a:extLst>
              <a:ext uri="{FF2B5EF4-FFF2-40B4-BE49-F238E27FC236}">
                <a16:creationId xmlns:a16="http://schemas.microsoft.com/office/drawing/2014/main" id="{456A947C-1E06-12E7-30BD-E4EF53CAB99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22860"/>
    </mc:Choice>
    <mc:Fallback>
      <p:transition spd="slow" advTm="22860"/>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8.xml><?xml version="1.0" encoding="utf-8"?>
<p:sld xmlns:a="http://purl.oclc.org/ooxml/drawingml/main" xmlns:r="http://purl.oclc.org/ooxml/officeDocument/relationships" xmlns:p="http://purl.oclc.org/ooxml/presentationml/main">
  <p:cSld name="Slide9">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CFA00EE7-A2BF-116E-2DDE-94B15F807704}"/>
              </a:ext>
            </a:extLst>
          </p:cNvPr>
          <p:cNvSpPr txBox="1">
            <a:spLocks noGrp="1"/>
          </p:cNvSpPr>
          <p:nvPr>
            <p:ph type="title"/>
          </p:nvPr>
        </p:nvSpPr>
        <p:spPr/>
        <p:txBody>
          <a:bodyPr anchorCtr="1"/>
          <a:lstStyle/>
          <a:p>
            <a:pPr lvl="0" algn="ctr"/>
            <a:r>
              <a:rPr lang="en-GB"/>
              <a:t>Care services: A critical analysis</a:t>
            </a:r>
            <a:br>
              <a:rPr lang="en-GB"/>
            </a:br>
            <a:endParaRPr lang="en-GB"/>
          </a:p>
        </p:txBody>
      </p:sp>
      <p:sp>
        <p:nvSpPr>
          <p:cNvPr id="3" name="Content Placeholder 5">
            <a:extLst>
              <a:ext uri="{FF2B5EF4-FFF2-40B4-BE49-F238E27FC236}">
                <a16:creationId xmlns:a16="http://schemas.microsoft.com/office/drawing/2014/main" id="{A591D5DA-E167-15A1-D272-5AF8E915B326}"/>
              </a:ext>
            </a:extLst>
          </p:cNvPr>
          <p:cNvSpPr txBox="1">
            <a:spLocks noGrp="1"/>
          </p:cNvSpPr>
          <p:nvPr>
            <p:ph idx="1"/>
          </p:nvPr>
        </p:nvSpPr>
        <p:spPr>
          <a:xfrm>
            <a:off x="612648" y="1175653"/>
            <a:ext cx="10653582" cy="5133697"/>
          </a:xfrm>
        </p:spPr>
        <p:txBody>
          <a:bodyPr/>
          <a:lstStyle/>
          <a:p>
            <a:pPr lvl="0">
              <a:lnSpc>
                <a:spcPct val="110%"/>
              </a:lnSpc>
            </a:pPr>
            <a:r>
              <a:rPr lang="en-GB" sz="1800"/>
              <a:t>Domiciliary care focuses on providing personalised support for individuals in their own homes allowing patients to feel safe and secure with a sense of autonomy. </a:t>
            </a:r>
          </a:p>
          <a:p>
            <a:pPr lvl="0">
              <a:lnSpc>
                <a:spcPct val="110%"/>
              </a:lnSpc>
            </a:pPr>
            <a:r>
              <a:rPr lang="en-GB" sz="1800"/>
              <a:t>Residential care homes are being run by private or non-profit organisations, because of increase in financial pressures the quality and accountability of services is being compromised (Age UK, 2025).</a:t>
            </a:r>
          </a:p>
          <a:p>
            <a:pPr lvl="0">
              <a:lnSpc>
                <a:spcPct val="110%"/>
              </a:lnSpc>
            </a:pPr>
            <a:r>
              <a:rPr lang="en-GB" sz="1800"/>
              <a:t>There are numerous policies and legislations in place to protect and Safeguard older adults. The Care Act 2014 (GOV.UK, 2015) protects everyone in care settings by ensuring their dignity, safety and rights are respected. Section 3 highlights the general responsibilities of local authorities.</a:t>
            </a:r>
          </a:p>
          <a:p>
            <a:pPr lvl="0">
              <a:lnSpc>
                <a:spcPct val="110%"/>
              </a:lnSpc>
            </a:pPr>
            <a:r>
              <a:rPr lang="en-GB" sz="1800"/>
              <a:t>National Dementia Strategy (2009), a plan to develop a framework to help enhance dementia diagnosis, support carers and provide services that cater for everyone regardless of ethnicity or social status (Department of Health, 2009). . A literature review identified how applying Eriksons’ Psychosocial Theory utilises development in dementia care (Nyman and Szymczynska, 2016).</a:t>
            </a:r>
          </a:p>
          <a:p>
            <a:pPr lvl="0">
              <a:lnSpc>
                <a:spcPct val="110%"/>
              </a:lnSpc>
            </a:pPr>
            <a:r>
              <a:rPr lang="en-GB" sz="1800"/>
              <a:t>Unfortunately, there is a critical shortage of staff in elderly care, due to staff burnout, low wages and lack of training (Shemtob et al, 2023) limiting the delivery of services.</a:t>
            </a:r>
          </a:p>
          <a:p>
            <a:pPr marL="0" lvl="0" indent="0">
              <a:lnSpc>
                <a:spcPct val="110%"/>
              </a:lnSpc>
              <a:buNone/>
            </a:pPr>
            <a:endParaRPr lang="en-GB" sz="1700"/>
          </a:p>
        </p:txBody>
      </p:sp>
      <p:pic>
        <p:nvPicPr>
          <p:cNvPr id="4" name="Audio 11">
            <a:extLst>
              <a:ext uri="{FF2B5EF4-FFF2-40B4-BE49-F238E27FC236}">
                <a16:creationId xmlns:a16="http://schemas.microsoft.com/office/drawing/2014/main" id="{EAE6DD1B-9B51-DAE3-897B-D732BA6CF1B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104041"/>
    </mc:Choice>
    <mc:Fallback>
      <p:transition spd="slow" advTm="104041"/>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9.xml><?xml version="1.0" encoding="utf-8"?>
<p:sld xmlns:a="http://purl.oclc.org/ooxml/drawingml/main" xmlns:r="http://purl.oclc.org/ooxml/officeDocument/relationships" xmlns:p="http://purl.oclc.org/ooxml/presentationml/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A2C64-A449-16AA-A5EB-D3FE767CF98F}"/>
              </a:ext>
            </a:extLst>
          </p:cNvPr>
          <p:cNvSpPr txBox="1">
            <a:spLocks noGrp="1"/>
          </p:cNvSpPr>
          <p:nvPr>
            <p:ph type="title"/>
          </p:nvPr>
        </p:nvSpPr>
        <p:spPr>
          <a:xfrm>
            <a:off x="612648" y="341811"/>
            <a:ext cx="10653573" cy="1132255"/>
          </a:xfrm>
        </p:spPr>
        <p:txBody>
          <a:bodyPr/>
          <a:lstStyle/>
          <a:p>
            <a:pPr lvl="0" algn="r"/>
            <a:r>
              <a:rPr lang="en-GB" sz="4400">
                <a:solidFill>
                  <a:srgbClr val="156082"/>
                </a:solidFill>
              </a:rPr>
              <a:t>Impact of Population Trends</a:t>
            </a:r>
          </a:p>
        </p:txBody>
      </p:sp>
      <p:sp>
        <p:nvSpPr>
          <p:cNvPr id="3" name="Content Placeholder 2">
            <a:extLst>
              <a:ext uri="{FF2B5EF4-FFF2-40B4-BE49-F238E27FC236}">
                <a16:creationId xmlns:a16="http://schemas.microsoft.com/office/drawing/2014/main" id="{7C256542-9C55-8C24-C61F-9F0F5C52A59C}"/>
              </a:ext>
            </a:extLst>
          </p:cNvPr>
          <p:cNvSpPr txBox="1">
            <a:spLocks noGrp="1"/>
          </p:cNvSpPr>
          <p:nvPr>
            <p:ph idx="1"/>
          </p:nvPr>
        </p:nvSpPr>
        <p:spPr/>
        <p:txBody>
          <a:bodyPr/>
          <a:lstStyle/>
          <a:p>
            <a:pPr marL="0" lvl="0" indent="0">
              <a:lnSpc>
                <a:spcPct val="110%"/>
              </a:lnSpc>
              <a:buNone/>
            </a:pPr>
            <a:r>
              <a:rPr lang="en-GB"/>
              <a:t>A report by Age UK (2024) states that </a:t>
            </a:r>
            <a:r>
              <a:rPr lang="en-GB">
                <a:solidFill>
                  <a:srgbClr val="FF0000"/>
                </a:solidFill>
                <a:latin typeface="HelveticaNeue"/>
              </a:rPr>
              <a:t>“currently the health and care system is not delivering the care and support needed for older people.”</a:t>
            </a:r>
            <a:r>
              <a:rPr lang="en-GB">
                <a:latin typeface="HelveticaNeue"/>
              </a:rPr>
              <a:t> The UK’s elderly population is increasing rapidly putting immense pressure on the healthcare system. </a:t>
            </a:r>
          </a:p>
          <a:p>
            <a:pPr lvl="0">
              <a:lnSpc>
                <a:spcPct val="110%"/>
              </a:lnSpc>
            </a:pPr>
            <a:r>
              <a:rPr lang="en-GB"/>
              <a:t>Growing population drives higher demand for health and social care</a:t>
            </a:r>
          </a:p>
          <a:p>
            <a:pPr lvl="0">
              <a:lnSpc>
                <a:spcPct val="110%"/>
              </a:lnSpc>
            </a:pPr>
            <a:r>
              <a:rPr lang="en-GB"/>
              <a:t>More people living with chronic illnesses and frailty</a:t>
            </a:r>
          </a:p>
          <a:p>
            <a:pPr lvl="0">
              <a:lnSpc>
                <a:spcPct val="110%"/>
              </a:lnSpc>
            </a:pPr>
            <a:r>
              <a:rPr lang="en-GB"/>
              <a:t>Increased pressure on GP services, hospitals, and care homes</a:t>
            </a:r>
          </a:p>
          <a:p>
            <a:pPr lvl="0">
              <a:lnSpc>
                <a:spcPct val="110%"/>
              </a:lnSpc>
            </a:pPr>
            <a:r>
              <a:rPr lang="en-GB"/>
              <a:t>Rising need for domiciliary and community support facilities</a:t>
            </a:r>
          </a:p>
          <a:p>
            <a:pPr lvl="0">
              <a:lnSpc>
                <a:spcPct val="110%"/>
              </a:lnSpc>
            </a:pPr>
            <a:r>
              <a:rPr lang="en-GB"/>
              <a:t>Inadequate staffing levels compromises quality of care</a:t>
            </a:r>
          </a:p>
          <a:p>
            <a:pPr lvl="0">
              <a:lnSpc>
                <a:spcPct val="110%"/>
              </a:lnSpc>
            </a:pPr>
            <a:r>
              <a:rPr lang="en-GB"/>
              <a:t>Local authorities struggle to meet quality standards</a:t>
            </a:r>
          </a:p>
          <a:p>
            <a:pPr lvl="0">
              <a:lnSpc>
                <a:spcPct val="110%"/>
              </a:lnSpc>
            </a:pPr>
            <a:r>
              <a:rPr lang="en-GB"/>
              <a:t>Funding requirements seem unlikely to be significant (AGE UK, 2024).</a:t>
            </a:r>
          </a:p>
          <a:p>
            <a:pPr marL="0" lvl="0" indent="0">
              <a:lnSpc>
                <a:spcPct val="110%"/>
              </a:lnSpc>
              <a:buNone/>
            </a:pPr>
            <a:endParaRPr lang="en-GB">
              <a:solidFill>
                <a:srgbClr val="FF0000"/>
              </a:solidFill>
              <a:latin typeface="HelveticaNeue"/>
            </a:endParaRPr>
          </a:p>
        </p:txBody>
      </p:sp>
      <p:pic>
        <p:nvPicPr>
          <p:cNvPr id="4" name="Graphic 4" descr="Group of people with solid fill">
            <a:extLst>
              <a:ext uri="{FF2B5EF4-FFF2-40B4-BE49-F238E27FC236}">
                <a16:creationId xmlns:a16="http://schemas.microsoft.com/office/drawing/2014/main" id="{ED776B07-E47B-185A-D88D-E3EFD349960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24003" y="341811"/>
            <a:ext cx="2046509" cy="1008016"/>
          </a:xfrm>
          <a:prstGeom prst="rect">
            <a:avLst/>
          </a:prstGeom>
          <a:noFill/>
          <a:ln cap="flat">
            <a:noFill/>
          </a:ln>
        </p:spPr>
      </p:pic>
      <p:pic>
        <p:nvPicPr>
          <p:cNvPr id="5" name="Audio 9">
            <a:extLst>
              <a:ext uri="{FF2B5EF4-FFF2-40B4-BE49-F238E27FC236}">
                <a16:creationId xmlns:a16="http://schemas.microsoft.com/office/drawing/2014/main" id="{15770D43-6898-37E0-C58F-C12CAFBF931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61156"/>
    </mc:Choice>
    <mc:Fallback>
      <p:transition spd="slow" advTm="61156"/>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0.xml><?xml version="1.0" encoding="utf-8"?>
<p:sld xmlns:a="http://purl.oclc.org/ooxml/drawingml/main" xmlns:r="http://purl.oclc.org/ooxml/officeDocument/relationships" xmlns:p="http://purl.oclc.org/ooxml/presentationml/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65673-7A72-9879-D733-BBFAB5FDB672}"/>
              </a:ext>
            </a:extLst>
          </p:cNvPr>
          <p:cNvSpPr txBox="1">
            <a:spLocks noGrp="1"/>
          </p:cNvSpPr>
          <p:nvPr>
            <p:ph type="title"/>
          </p:nvPr>
        </p:nvSpPr>
        <p:spPr>
          <a:xfrm>
            <a:off x="634419" y="263429"/>
            <a:ext cx="10653573" cy="1260564"/>
          </a:xfrm>
          <a:gradFill>
            <a:gsLst>
              <a:gs pos="0%">
                <a:srgbClr val="9CAFBF"/>
              </a:gs>
              <a:gs pos="100%">
                <a:srgbClr val="8FA3B4"/>
              </a:gs>
            </a:gsLst>
            <a:lin ang="5400000"/>
          </a:gradFill>
          <a:ln w="12701" cap="flat">
            <a:solidFill>
              <a:srgbClr val="156082"/>
            </a:solidFill>
            <a:prstDash val="solid"/>
            <a:miter/>
          </a:ln>
        </p:spPr>
        <p:txBody>
          <a:bodyPr anchorCtr="1"/>
          <a:lstStyle/>
          <a:p>
            <a:pPr lvl="0" algn="ctr"/>
            <a:r>
              <a:rPr lang="en-GB">
                <a:latin typeface="Aptos"/>
              </a:rPr>
              <a:t>Technological Innovations In Elderly Care</a:t>
            </a:r>
          </a:p>
        </p:txBody>
      </p:sp>
      <p:pic>
        <p:nvPicPr>
          <p:cNvPr id="3" name="Content Placeholder 5" descr="Robot with solid fill">
            <a:extLst>
              <a:ext uri="{FF2B5EF4-FFF2-40B4-BE49-F238E27FC236}">
                <a16:creationId xmlns:a16="http://schemas.microsoft.com/office/drawing/2014/main" id="{6473D2EB-86F1-974E-B40F-2A2235E164C7}"/>
              </a:ext>
            </a:extLst>
          </p:cNvPr>
          <p:cNvPicPr>
            <a:picLocks noGrp="1" noChangeAspect="1"/>
          </p:cNvPicPr>
          <p:nvPr>
            <p:ph idx="1"/>
          </p:nvPr>
        </p:nvPicPr>
        <p:blipFill>
          <a:blip r:embed="rId4">
            <a:extLst>
              <a:ext uri="{96DAC541-7B7A-43D3-8B79-37D633B846F1}">
                <asvg:svgBlip xmlns:asvg="http://schemas.microsoft.com/office/drawing/2016/SVG/main" r:embed="rId5"/>
              </a:ext>
            </a:extLst>
          </a:blip>
          <a:stretch>
            <a:fillRect/>
          </a:stretch>
        </p:blipFill>
        <p:spPr>
          <a:xfrm>
            <a:off x="747147" y="526941"/>
            <a:ext cx="914400" cy="914400"/>
          </a:xfrm>
        </p:spPr>
      </p:pic>
      <p:pic>
        <p:nvPicPr>
          <p:cNvPr id="4" name="Graphic 7" descr="Typewriter with solid fill">
            <a:extLst>
              <a:ext uri="{FF2B5EF4-FFF2-40B4-BE49-F238E27FC236}">
                <a16:creationId xmlns:a16="http://schemas.microsoft.com/office/drawing/2014/main" id="{127A83D6-AB4B-299F-6B3B-F094604AAD8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265228" y="526941"/>
            <a:ext cx="914400" cy="914400"/>
          </a:xfrm>
          <a:prstGeom prst="rect">
            <a:avLst/>
          </a:prstGeom>
          <a:noFill/>
          <a:ln cap="flat">
            <a:noFill/>
          </a:ln>
        </p:spPr>
      </p:pic>
      <p:sp>
        <p:nvSpPr>
          <p:cNvPr id="5" name="TextBox 9">
            <a:extLst>
              <a:ext uri="{FF2B5EF4-FFF2-40B4-BE49-F238E27FC236}">
                <a16:creationId xmlns:a16="http://schemas.microsoft.com/office/drawing/2014/main" id="{88ECE188-B765-92E1-572E-546B575CC22E}"/>
              </a:ext>
            </a:extLst>
          </p:cNvPr>
          <p:cNvSpPr txBox="1"/>
          <p:nvPr/>
        </p:nvSpPr>
        <p:spPr>
          <a:xfrm>
            <a:off x="353607" y="1859340"/>
            <a:ext cx="11809320" cy="4801313"/>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sng" strike="noStrike" kern="1200" cap="none" spc="0" baseline="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C00000"/>
                </a:solidFill>
                <a:uFillTx/>
                <a:latin typeface="Noto Sans" pitchFamily="34"/>
              </a:rPr>
              <a:t>“Assistive technology is an umbrella term for assistive products and their related systems and service”</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C00000"/>
                </a:solidFill>
                <a:uFillTx/>
                <a:latin typeface="Noto Sans" pitchFamily="34"/>
              </a:rPr>
              <a:t>(WHO, 2025).</a:t>
            </a: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ptos"/>
              </a:rPr>
              <a:t>Assistive technologies</a:t>
            </a:r>
            <a:r>
              <a:rPr lang="en-GB" sz="1800" b="0" i="0" u="none" strike="noStrike" kern="1200" cap="none" spc="0" baseline="0%">
                <a:solidFill>
                  <a:srgbClr val="000000"/>
                </a:solidFill>
                <a:uFillTx/>
                <a:latin typeface="Aptos"/>
              </a:rPr>
              <a:t> which help individuals with disabilities includes mobility aids such as wheelchairs and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electric stairlifts.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ptos"/>
              </a:rPr>
              <a:t>Telemedicine </a:t>
            </a:r>
            <a:r>
              <a:rPr lang="en-GB" sz="1800" b="0" i="0" u="none" strike="noStrike" kern="1200" cap="none" spc="0" baseline="0%">
                <a:solidFill>
                  <a:srgbClr val="000000"/>
                </a:solidFill>
                <a:uFillTx/>
                <a:latin typeface="Aptos"/>
              </a:rPr>
              <a:t>a remote monitoring system allowing patients to interact with health professionals via digital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platforms.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ptos"/>
              </a:rPr>
              <a:t>Digital Health Tools </a:t>
            </a:r>
            <a:r>
              <a:rPr lang="en-GB" sz="1800" b="0" i="0" u="none" strike="noStrike" kern="1200" cap="none" spc="0" baseline="0%">
                <a:solidFill>
                  <a:srgbClr val="000000"/>
                </a:solidFill>
                <a:uFillTx/>
                <a:latin typeface="Aptos"/>
              </a:rPr>
              <a:t>Wearable Devices such as smart watches that can track health metrics for heart health and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Diabetes management (CPD Online College, 2024).</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ptos"/>
              </a:rPr>
              <a:t>Health Apps </a:t>
            </a:r>
            <a:r>
              <a:rPr lang="en-GB" sz="1800" b="0" i="0" u="none" strike="noStrike" kern="1200" cap="none" spc="0" baseline="0%">
                <a:solidFill>
                  <a:srgbClr val="000000"/>
                </a:solidFill>
                <a:uFillTx/>
                <a:latin typeface="Aptos"/>
              </a:rPr>
              <a:t>such as the NHS app. Which allows individuals to access NHS services to make appointments or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Check test results.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Aptos"/>
              </a:rPr>
              <a:t>With an ageing population and an increase in managing long-term chronic health conditions (GOV.UK, 2021) the use of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Aptos"/>
              </a:rPr>
              <a:t>technological innovations is being implemented to support independent living. Health professionals can benefit from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Aptos"/>
              </a:rPr>
              <a:t>these innovations by being able to access patient information in real time.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ptos"/>
            </a:endParaRPr>
          </a:p>
        </p:txBody>
      </p:sp>
      <p:pic>
        <p:nvPicPr>
          <p:cNvPr id="6" name="Graphic 11" descr="Clock with solid fill">
            <a:extLst>
              <a:ext uri="{FF2B5EF4-FFF2-40B4-BE49-F238E27FC236}">
                <a16:creationId xmlns:a16="http://schemas.microsoft.com/office/drawing/2014/main" id="{B039AFD5-75C6-3BFA-0F74-7EFAD982338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186056" y="5562596"/>
            <a:ext cx="914400" cy="914400"/>
          </a:xfrm>
          <a:prstGeom prst="rect">
            <a:avLst/>
          </a:prstGeom>
          <a:noFill/>
          <a:ln cap="flat">
            <a:noFill/>
          </a:ln>
        </p:spPr>
      </p:pic>
      <p:pic>
        <p:nvPicPr>
          <p:cNvPr id="7" name="Audio 10">
            <a:extLst>
              <a:ext uri="{FF2B5EF4-FFF2-40B4-BE49-F238E27FC236}">
                <a16:creationId xmlns:a16="http://schemas.microsoft.com/office/drawing/2014/main" id="{1AA7EEF9-24B3-18FE-DEE9-4A3023A697B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81692"/>
    </mc:Choice>
    <mc:Fallback>
      <p:transition spd="slow" advTm="81692"/>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7"/>
                </p:tgtEl>
              </p:cMediaNode>
            </p:audio>
          </p:childTnLst>
        </p:cTn>
      </p:par>
    </p:tnLst>
  </p:timing>
</p:sld>
</file>

<file path=ppt/slides/slide11.xml><?xml version="1.0" encoding="utf-8"?>
<p:sld xmlns:a="http://purl.oclc.org/ooxml/drawingml/main" xmlns:r="http://purl.oclc.org/ooxml/officeDocument/relationships" xmlns:p="http://purl.oclc.org/ooxml/presentationml/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4F1C7-7C3F-36D4-8601-A2418509739F}"/>
              </a:ext>
            </a:extLst>
          </p:cNvPr>
          <p:cNvSpPr txBox="1">
            <a:spLocks noGrp="1"/>
          </p:cNvSpPr>
          <p:nvPr>
            <p:ph type="title"/>
          </p:nvPr>
        </p:nvSpPr>
        <p:spPr/>
        <p:txBody>
          <a:bodyPr/>
          <a:lstStyle/>
          <a:p>
            <a:pPr lvl="0"/>
            <a:r>
              <a:rPr lang="en-GB"/>
              <a:t>Benefits and challenges of digital innovations</a:t>
            </a:r>
          </a:p>
        </p:txBody>
      </p:sp>
      <p:sp>
        <p:nvSpPr>
          <p:cNvPr id="3" name="Content Placeholder 2">
            <a:extLst>
              <a:ext uri="{FF2B5EF4-FFF2-40B4-BE49-F238E27FC236}">
                <a16:creationId xmlns:a16="http://schemas.microsoft.com/office/drawing/2014/main" id="{05FBC989-3DF4-3BA2-1279-40EDAC3B0132}"/>
              </a:ext>
            </a:extLst>
          </p:cNvPr>
          <p:cNvSpPr txBox="1">
            <a:spLocks noGrp="1"/>
          </p:cNvSpPr>
          <p:nvPr>
            <p:ph idx="1"/>
          </p:nvPr>
        </p:nvSpPr>
        <p:spPr>
          <a:xfrm>
            <a:off x="612648" y="1269214"/>
            <a:ext cx="10653582" cy="5040145"/>
          </a:xfrm>
        </p:spPr>
        <p:txBody>
          <a:bodyPr/>
          <a:lstStyle/>
          <a:p>
            <a:pPr lvl="0">
              <a:lnSpc>
                <a:spcPct val="110%"/>
              </a:lnSpc>
            </a:pPr>
            <a:r>
              <a:rPr lang="en-GB" sz="1900"/>
              <a:t>Supports independent living.</a:t>
            </a:r>
          </a:p>
          <a:p>
            <a:pPr lvl="0">
              <a:lnSpc>
                <a:spcPct val="110%"/>
              </a:lnSpc>
            </a:pPr>
            <a:r>
              <a:rPr lang="en-GB" sz="1900"/>
              <a:t>Reduces strain on healthcare services. </a:t>
            </a:r>
          </a:p>
          <a:p>
            <a:pPr lvl="0">
              <a:lnSpc>
                <a:spcPct val="110%"/>
              </a:lnSpc>
            </a:pPr>
            <a:r>
              <a:rPr lang="en-GB" sz="1900"/>
              <a:t>Individuals with limitations are given a sense of autonomy.</a:t>
            </a:r>
          </a:p>
          <a:p>
            <a:pPr lvl="0">
              <a:lnSpc>
                <a:spcPct val="110%"/>
              </a:lnSpc>
            </a:pPr>
            <a:r>
              <a:rPr lang="en-GB" sz="1900"/>
              <a:t>Enhances safety (fall detectors, motion sensors).</a:t>
            </a:r>
          </a:p>
          <a:p>
            <a:pPr lvl="0">
              <a:lnSpc>
                <a:spcPct val="110%"/>
              </a:lnSpc>
            </a:pPr>
            <a:r>
              <a:rPr lang="en-GB" sz="1900"/>
              <a:t>Easy access to health data/ continuous monitoring (Malwade et al, 2018).</a:t>
            </a:r>
          </a:p>
          <a:p>
            <a:pPr lvl="0">
              <a:lnSpc>
                <a:spcPct val="110%"/>
              </a:lnSpc>
            </a:pPr>
            <a:r>
              <a:rPr lang="en-GB" sz="1900">
                <a:solidFill>
                  <a:srgbClr val="C00000"/>
                </a:solidFill>
              </a:rPr>
              <a:t>Expensive/ limits accessibility.</a:t>
            </a:r>
          </a:p>
          <a:p>
            <a:pPr lvl="0">
              <a:lnSpc>
                <a:spcPct val="110%"/>
              </a:lnSpc>
            </a:pPr>
            <a:r>
              <a:rPr lang="en-GB" sz="1900">
                <a:solidFill>
                  <a:srgbClr val="C00000"/>
                </a:solidFill>
              </a:rPr>
              <a:t>Emotional resistance/ loss of dignity and human interaction.</a:t>
            </a:r>
          </a:p>
          <a:p>
            <a:pPr lvl="0">
              <a:lnSpc>
                <a:spcPct val="110%"/>
              </a:lnSpc>
            </a:pPr>
            <a:r>
              <a:rPr lang="en-GB" sz="1900">
                <a:solidFill>
                  <a:srgbClr val="C00000"/>
                </a:solidFill>
              </a:rPr>
              <a:t>Digital literacy- older adults struggle to use technology/ lack of education and skills.</a:t>
            </a:r>
          </a:p>
          <a:p>
            <a:pPr lvl="0">
              <a:lnSpc>
                <a:spcPct val="110%"/>
              </a:lnSpc>
            </a:pPr>
            <a:r>
              <a:rPr lang="en-GB" sz="1900">
                <a:solidFill>
                  <a:srgbClr val="C00000"/>
                </a:solidFill>
              </a:rPr>
              <a:t>Data protection- possible breaches to privacy and security.</a:t>
            </a:r>
          </a:p>
          <a:p>
            <a:pPr lvl="0">
              <a:lnSpc>
                <a:spcPct val="110%"/>
              </a:lnSpc>
            </a:pPr>
            <a:r>
              <a:rPr lang="en-GB" sz="1900">
                <a:solidFill>
                  <a:srgbClr val="C00000"/>
                </a:solidFill>
              </a:rPr>
              <a:t>Inaccurate Data- unreliable/ risk of wrong diagnosis (Li et al, 2024).</a:t>
            </a:r>
          </a:p>
          <a:p>
            <a:pPr lvl="0">
              <a:lnSpc>
                <a:spcPct val="110%"/>
              </a:lnSpc>
            </a:pPr>
            <a:r>
              <a:rPr lang="en-GB" sz="1900">
                <a:solidFill>
                  <a:srgbClr val="C00000"/>
                </a:solidFill>
              </a:rPr>
              <a:t>Cognitive Impairments- many adults struggle to understand and give consent.</a:t>
            </a:r>
          </a:p>
          <a:p>
            <a:pPr lvl="0">
              <a:lnSpc>
                <a:spcPct val="110%"/>
              </a:lnSpc>
            </a:pPr>
            <a:endParaRPr lang="en-GB" sz="1900">
              <a:solidFill>
                <a:srgbClr val="C00000"/>
              </a:solidFill>
            </a:endParaRPr>
          </a:p>
          <a:p>
            <a:pPr lvl="0">
              <a:lnSpc>
                <a:spcPct val="110%"/>
              </a:lnSpc>
            </a:pPr>
            <a:endParaRPr lang="en-GB" sz="1900">
              <a:solidFill>
                <a:srgbClr val="C00000"/>
              </a:solidFill>
            </a:endParaRPr>
          </a:p>
          <a:p>
            <a:pPr lvl="0">
              <a:lnSpc>
                <a:spcPct val="110%"/>
              </a:lnSpc>
            </a:pPr>
            <a:endParaRPr lang="en-GB" sz="1900">
              <a:solidFill>
                <a:srgbClr val="C00000"/>
              </a:solidFill>
            </a:endParaRPr>
          </a:p>
          <a:p>
            <a:pPr lvl="0">
              <a:lnSpc>
                <a:spcPct val="110%"/>
              </a:lnSpc>
            </a:pPr>
            <a:endParaRPr lang="en-GB" sz="1900"/>
          </a:p>
        </p:txBody>
      </p:sp>
      <p:pic>
        <p:nvPicPr>
          <p:cNvPr id="4" name="Audio 7">
            <a:extLst>
              <a:ext uri="{FF2B5EF4-FFF2-40B4-BE49-F238E27FC236}">
                <a16:creationId xmlns:a16="http://schemas.microsoft.com/office/drawing/2014/main" id="{C24B0DDC-ADBB-0AE2-C02D-39884C544C2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91935"/>
    </mc:Choice>
    <mc:Fallback>
      <p:transition spd="slow" advTm="91935"/>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2.xml><?xml version="1.0" encoding="utf-8"?>
<p:sld xmlns:a="http://purl.oclc.org/ooxml/drawingml/main" xmlns:r="http://purl.oclc.org/ooxml/officeDocument/relationships" xmlns:p="http://purl.oclc.org/ooxml/presentationml/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75A86-D453-6BE8-516E-CE2642424CC2}"/>
              </a:ext>
            </a:extLst>
          </p:cNvPr>
          <p:cNvSpPr txBox="1">
            <a:spLocks noGrp="1"/>
          </p:cNvSpPr>
          <p:nvPr>
            <p:ph type="title"/>
          </p:nvPr>
        </p:nvSpPr>
        <p:spPr/>
        <p:txBody>
          <a:bodyPr/>
          <a:lstStyle/>
          <a:p>
            <a:pPr lvl="0"/>
            <a:r>
              <a:rPr lang="en-GB">
                <a:solidFill>
                  <a:srgbClr val="0070C0"/>
                </a:solidFill>
              </a:rPr>
              <a:t>Case Studies </a:t>
            </a:r>
            <a:r>
              <a:rPr lang="en-GB" sz="1800">
                <a:solidFill>
                  <a:srgbClr val="0070C0"/>
                </a:solidFill>
              </a:rPr>
              <a:t>showcasing practical application of theoretical care models and technological advancements</a:t>
            </a:r>
            <a:r>
              <a:rPr lang="en-GB" sz="1800"/>
              <a:t>.</a:t>
            </a:r>
            <a:endParaRPr lang="en-GB"/>
          </a:p>
        </p:txBody>
      </p:sp>
      <p:sp>
        <p:nvSpPr>
          <p:cNvPr id="3" name="Content Placeholder 2">
            <a:extLst>
              <a:ext uri="{FF2B5EF4-FFF2-40B4-BE49-F238E27FC236}">
                <a16:creationId xmlns:a16="http://schemas.microsoft.com/office/drawing/2014/main" id="{8728F766-0A10-16EE-5194-A3BF5EF35AA2}"/>
              </a:ext>
            </a:extLst>
          </p:cNvPr>
          <p:cNvSpPr txBox="1">
            <a:spLocks noGrp="1"/>
          </p:cNvSpPr>
          <p:nvPr>
            <p:ph idx="1"/>
          </p:nvPr>
        </p:nvSpPr>
        <p:spPr/>
        <p:txBody>
          <a:bodyPr/>
          <a:lstStyle/>
          <a:p>
            <a:pPr marL="0" lvl="0" indent="0">
              <a:buNone/>
            </a:pPr>
            <a:r>
              <a:rPr lang="en-GB"/>
              <a:t>Person Centred Care Model:  Approaches such as self‑management support, personalised care planning and shared decision‑making illustrate how the PCC model is translated into concrete actions in real‑world clinical settings, linking theory to practice (Fridberg, Wallin and Tistad, 2022).</a:t>
            </a:r>
          </a:p>
          <a:p>
            <a:pPr marL="0" lvl="0" indent="0">
              <a:buNone/>
            </a:pPr>
            <a:r>
              <a:rPr lang="en-GB"/>
              <a:t>Digital technology in  elderly care, such as wearable devices which track health metrics.</a:t>
            </a:r>
          </a:p>
          <a:p>
            <a:pPr marL="0" lvl="0" indent="0">
              <a:buNone/>
            </a:pPr>
            <a:r>
              <a:rPr lang="en-GB"/>
              <a:t>Health‑monitoring technology can reduce hospitalisation, lessen the burden on medical staff, shorten consultation times and waiting lists, and lower overall healthcare costs (Shen, Wang and Yang, 2020). Smart health monitoring is an advanced approach that uses smart devices and techniques to address health issues; its scope includes wearable monitoring (biosensors and wearable devices) such as the Freestyle Libre for diabetes management (Yadegafar et al, 2020).</a:t>
            </a:r>
          </a:p>
        </p:txBody>
      </p:sp>
      <p:pic>
        <p:nvPicPr>
          <p:cNvPr id="4" name="Audio 8">
            <a:extLst>
              <a:ext uri="{FF2B5EF4-FFF2-40B4-BE49-F238E27FC236}">
                <a16:creationId xmlns:a16="http://schemas.microsoft.com/office/drawing/2014/main" id="{187DA4EC-C3AA-BFC8-DD8B-08D2A6C3CF6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80730"/>
    </mc:Choice>
    <mc:Fallback>
      <p:transition spd="slow" advTm="80730"/>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3.xml><?xml version="1.0" encoding="utf-8"?>
<p:sld xmlns:a="http://purl.oclc.org/ooxml/drawingml/main" xmlns:r="http://purl.oclc.org/ooxml/officeDocument/relationships" xmlns:p="http://purl.oclc.org/ooxml/presentationml/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EA92A-09CF-D7A2-2519-7BCB45761762}"/>
              </a:ext>
            </a:extLst>
          </p:cNvPr>
          <p:cNvSpPr txBox="1">
            <a:spLocks noGrp="1"/>
          </p:cNvSpPr>
          <p:nvPr>
            <p:ph type="title"/>
          </p:nvPr>
        </p:nvSpPr>
        <p:spPr/>
        <p:txBody>
          <a:bodyPr anchorCtr="1"/>
          <a:lstStyle/>
          <a:p>
            <a:pPr lvl="0" algn="ctr"/>
            <a:r>
              <a:rPr lang="en-GB" sz="2800"/>
              <a:t>Recommendations for Improvement</a:t>
            </a:r>
          </a:p>
        </p:txBody>
      </p:sp>
      <p:sp>
        <p:nvSpPr>
          <p:cNvPr id="3" name="Content Placeholder 2">
            <a:extLst>
              <a:ext uri="{FF2B5EF4-FFF2-40B4-BE49-F238E27FC236}">
                <a16:creationId xmlns:a16="http://schemas.microsoft.com/office/drawing/2014/main" id="{3924BC55-7B42-BCA5-BC49-EFBD5173A39A}"/>
              </a:ext>
            </a:extLst>
          </p:cNvPr>
          <p:cNvSpPr txBox="1">
            <a:spLocks noGrp="1"/>
          </p:cNvSpPr>
          <p:nvPr>
            <p:ph idx="1"/>
          </p:nvPr>
        </p:nvSpPr>
        <p:spPr>
          <a:xfrm>
            <a:off x="769211" y="1132091"/>
            <a:ext cx="10653582" cy="4593826"/>
          </a:xfrm>
        </p:spPr>
        <p:txBody>
          <a:bodyPr/>
          <a:lstStyle/>
          <a:p>
            <a:pPr marL="0" lvl="0" indent="0">
              <a:lnSpc>
                <a:spcPct val="110%"/>
              </a:lnSpc>
              <a:buNone/>
            </a:pPr>
            <a:r>
              <a:rPr lang="en-GB"/>
              <a:t>“Providing a good experience of care is an essential part of an excellent health and social care service” (NHS England, 2025).</a:t>
            </a:r>
          </a:p>
          <a:p>
            <a:pPr lvl="0">
              <a:lnSpc>
                <a:spcPct val="110%"/>
              </a:lnSpc>
            </a:pPr>
            <a:r>
              <a:rPr lang="en-GB"/>
              <a:t>Current infrastructure and funding need investing in to maintain quality standards.</a:t>
            </a:r>
          </a:p>
          <a:p>
            <a:pPr lvl="0">
              <a:lnSpc>
                <a:spcPct val="110%"/>
              </a:lnSpc>
            </a:pPr>
            <a:r>
              <a:rPr lang="en-GB"/>
              <a:t>Staffing levels at critically low numbers-this issue needs to be addressed so that quality of care is not compromised. NHS IMPACT, Improving Patient Care Together.</a:t>
            </a:r>
          </a:p>
          <a:p>
            <a:pPr lvl="0">
              <a:lnSpc>
                <a:spcPct val="110%"/>
              </a:lnSpc>
            </a:pPr>
            <a:r>
              <a:rPr lang="en-GB"/>
              <a:t>Digital divide- with a strong dependency on technological innovations the lack of digital literacy is one of the challenges being currently faced.</a:t>
            </a:r>
          </a:p>
          <a:p>
            <a:pPr lvl="0">
              <a:lnSpc>
                <a:spcPct val="110%"/>
              </a:lnSpc>
            </a:pPr>
            <a:r>
              <a:rPr lang="en-GB"/>
              <a:t>The older population is a vulnerable generation who deserve to be safeguarded, protecting their health and human rights. To be free from harm, neglect and abuse, (Care Act 2014). Some individuals may be at risk of elder abuse. The responsibility lies with social and welfare services to carry out checks and assess reports. </a:t>
            </a:r>
          </a:p>
        </p:txBody>
      </p:sp>
      <p:pic>
        <p:nvPicPr>
          <p:cNvPr id="4" name="Audio 8">
            <a:extLst>
              <a:ext uri="{FF2B5EF4-FFF2-40B4-BE49-F238E27FC236}">
                <a16:creationId xmlns:a16="http://schemas.microsoft.com/office/drawing/2014/main" id="{D70391E9-C048-E6CB-45C0-031D4CA867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58029"/>
    </mc:Choice>
    <mc:Fallback>
      <p:transition spd="slow" advTm="58029"/>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4.xml><?xml version="1.0" encoding="utf-8"?>
<p:sld xmlns:a="http://purl.oclc.org/ooxml/drawingml/main" xmlns:r="http://purl.oclc.org/ooxml/officeDocument/relationships" xmlns:p="http://purl.oclc.org/ooxml/presentationml/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FBC69-F9A2-477D-ACF8-B02911D12E48}"/>
              </a:ext>
            </a:extLst>
          </p:cNvPr>
          <p:cNvSpPr txBox="1">
            <a:spLocks noGrp="1"/>
          </p:cNvSpPr>
          <p:nvPr>
            <p:ph type="title"/>
          </p:nvPr>
        </p:nvSpPr>
        <p:spPr/>
        <p:txBody>
          <a:bodyPr anchorCtr="1"/>
          <a:lstStyle/>
          <a:p>
            <a:pPr lvl="0" algn="ctr"/>
            <a:r>
              <a:rPr lang="en-GB">
                <a:solidFill>
                  <a:srgbClr val="0070C0"/>
                </a:solidFill>
              </a:rPr>
              <a:t>Conclusion </a:t>
            </a:r>
          </a:p>
        </p:txBody>
      </p:sp>
      <p:sp>
        <p:nvSpPr>
          <p:cNvPr id="3" name="Content Placeholder 2">
            <a:extLst>
              <a:ext uri="{FF2B5EF4-FFF2-40B4-BE49-F238E27FC236}">
                <a16:creationId xmlns:a16="http://schemas.microsoft.com/office/drawing/2014/main" id="{C96DE8DC-10BA-25BC-D651-B586D6CCB220}"/>
              </a:ext>
            </a:extLst>
          </p:cNvPr>
          <p:cNvSpPr txBox="1">
            <a:spLocks noGrp="1"/>
          </p:cNvSpPr>
          <p:nvPr>
            <p:ph idx="1"/>
          </p:nvPr>
        </p:nvSpPr>
        <p:spPr/>
        <p:txBody>
          <a:bodyPr/>
          <a:lstStyle/>
          <a:p>
            <a:pPr marL="0" lvl="0" indent="0">
              <a:lnSpc>
                <a:spcPct val="100%"/>
              </a:lnSpc>
              <a:buNone/>
            </a:pPr>
            <a:r>
              <a:rPr lang="en-GB" sz="1600"/>
              <a:t>As the ageing population is increasing an in-depth look at managing chronic illnesses has become paramount for the health care system.</a:t>
            </a:r>
          </a:p>
          <a:p>
            <a:pPr marL="0" lvl="0" indent="0">
              <a:lnSpc>
                <a:spcPct val="100%"/>
              </a:lnSpc>
              <a:buNone/>
            </a:pPr>
            <a:r>
              <a:rPr lang="en-GB" sz="1600"/>
              <a:t> A strategic person-centred approach will benefit the elderly by being able to tackle emotional, physical and psychosocial needs. This is relevant to the Activity Theory which specifies how older adults thrive with stability and a sense of belonging.</a:t>
            </a:r>
          </a:p>
          <a:p>
            <a:pPr marL="0" lvl="0" indent="0">
              <a:lnSpc>
                <a:spcPct val="100%"/>
              </a:lnSpc>
              <a:buNone/>
            </a:pPr>
            <a:r>
              <a:rPr lang="en-GB" sz="1600"/>
              <a:t>Current care services have a lot to offer, but they will need to reinforce with a stronger infrastructure addressing financial constraints and staffing issues.</a:t>
            </a:r>
          </a:p>
          <a:p>
            <a:pPr marL="0" lvl="0" indent="0">
              <a:lnSpc>
                <a:spcPct val="100%"/>
              </a:lnSpc>
              <a:buNone/>
            </a:pPr>
            <a:r>
              <a:rPr lang="en-GB" sz="1600"/>
              <a:t> Local authorities must integrate with multidisciplinary teams to offer the best social services without compromising on the quality of care.</a:t>
            </a:r>
          </a:p>
          <a:p>
            <a:pPr marL="0" lvl="0" indent="0">
              <a:lnSpc>
                <a:spcPct val="100%"/>
              </a:lnSpc>
              <a:buNone/>
            </a:pPr>
            <a:r>
              <a:rPr lang="en-GB" sz="1600"/>
              <a:t>Technological innovations are proving to be helpful to the health care sector and for patients. They benefit individuals by supporting independent living, devices such as mobility aids. Health professional benefits by being able to access results in real time which helps in making quick diagnoses. Ultimately reducing waiting time in hospitals and lessening the emotional stress and burden on patients and their families. </a:t>
            </a:r>
          </a:p>
          <a:p>
            <a:pPr marL="0" lvl="0" indent="0">
              <a:lnSpc>
                <a:spcPct val="100%"/>
              </a:lnSpc>
              <a:buNone/>
            </a:pPr>
            <a:r>
              <a:rPr lang="en-GB" sz="1600"/>
              <a:t> </a:t>
            </a:r>
          </a:p>
        </p:txBody>
      </p:sp>
      <p:pic>
        <p:nvPicPr>
          <p:cNvPr id="4" name="Audio 7">
            <a:extLst>
              <a:ext uri="{FF2B5EF4-FFF2-40B4-BE49-F238E27FC236}">
                <a16:creationId xmlns:a16="http://schemas.microsoft.com/office/drawing/2014/main" id="{9352A5D4-C9DD-8DAD-AC5C-D8989DD70B5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0" y="4718303"/>
            <a:ext cx="2057400" cy="2057400"/>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advTm="92821"/>
    </mc:Choice>
    <mc:Fallback>
      <p:transition spd="slow" advTm="92821"/>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4"/>
                </p:tgtEl>
              </p:cMediaNode>
            </p:audio>
          </p:childTnLst>
        </p:cTn>
      </p:par>
    </p:tnLst>
  </p:timing>
</p:sld>
</file>

<file path=ppt/slides/slide15.xml><?xml version="1.0" encoding="utf-8"?>
<p:sld xmlns:a="http://purl.oclc.org/ooxml/drawingml/main" xmlns:r="http://purl.oclc.org/ooxml/officeDocument/relationships" xmlns:p="http://purl.oclc.org/ooxml/presentationml/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714F6-B083-D452-E226-CE25C8AC960F}"/>
              </a:ext>
            </a:extLst>
          </p:cNvPr>
          <p:cNvSpPr txBox="1">
            <a:spLocks noGrp="1"/>
          </p:cNvSpPr>
          <p:nvPr>
            <p:ph type="title"/>
          </p:nvPr>
        </p:nvSpPr>
        <p:spPr>
          <a:xfrm>
            <a:off x="612648" y="548640"/>
            <a:ext cx="10653573" cy="1399900"/>
          </a:xfrm>
        </p:spPr>
        <p:txBody>
          <a:bodyPr/>
          <a:lstStyle/>
          <a:p>
            <a:pPr lvl="0"/>
            <a:r>
              <a:rPr lang="en-GB" sz="2800"/>
              <a:t>References </a:t>
            </a:r>
            <a:br>
              <a:rPr lang="en-GB" sz="2800"/>
            </a:br>
            <a:r>
              <a:rPr lang="en-GB" sz="1600" b="0">
                <a:latin typeface="Arial" pitchFamily="34"/>
                <a:cs typeface="Arial" pitchFamily="34"/>
              </a:rPr>
              <a:t>Age UK. (2024) </a:t>
            </a:r>
            <a:r>
              <a:rPr lang="en-GB" sz="1600" b="0" i="1">
                <a:latin typeface="Arial" pitchFamily="34"/>
                <a:cs typeface="Arial" pitchFamily="34"/>
              </a:rPr>
              <a:t>State of Health and Care of Older People in England. </a:t>
            </a:r>
            <a:r>
              <a:rPr lang="en-GB" sz="1600" b="0">
                <a:latin typeface="Arial" pitchFamily="34"/>
                <a:cs typeface="Arial" pitchFamily="34"/>
              </a:rPr>
              <a:t>Available at: </a:t>
            </a:r>
            <a:r>
              <a:rPr lang="en-GB" sz="1600" b="0">
                <a:latin typeface="Arial" pitchFamily="34"/>
                <a:cs typeface="Arial" pitchFamily="34"/>
                <a:hlinkClick r:id="rId2">
                  <a:extLst>
                    <a:ext uri="{A12FA001-AC4F-418D-AE19-62706E023703}">
                      <ahyp:hlinkClr xmlns:ahyp="http://schemas.microsoft.com/office/drawing/2018/hyperlinkcolor" val="tx"/>
                    </a:ext>
                  </a:extLst>
                </a:hlinkClick>
              </a:rPr>
              <a:t>https://www.age.uk.org.uk/discover/2024/September/state-of-health-and-care-of-the-older-people-in-England-2024/</a:t>
            </a:r>
            <a:r>
              <a:rPr lang="en-GB" sz="1600" b="0">
                <a:latin typeface="Arial" pitchFamily="34"/>
                <a:cs typeface="Arial" pitchFamily="34"/>
              </a:rPr>
              <a:t> (Accessed: 15</a:t>
            </a:r>
            <a:r>
              <a:rPr lang="en-GB" sz="1600" b="0" baseline="30%">
                <a:latin typeface="Arial" pitchFamily="34"/>
                <a:cs typeface="Arial" pitchFamily="34"/>
              </a:rPr>
              <a:t>th</a:t>
            </a:r>
            <a:r>
              <a:rPr lang="en-GB" sz="1600" b="0">
                <a:latin typeface="Arial" pitchFamily="34"/>
                <a:cs typeface="Arial" pitchFamily="34"/>
              </a:rPr>
              <a:t> October 2025).</a:t>
            </a:r>
            <a:endParaRPr lang="en-GB" sz="2800"/>
          </a:p>
        </p:txBody>
      </p:sp>
      <p:sp>
        <p:nvSpPr>
          <p:cNvPr id="3" name="Content Placeholder 2">
            <a:extLst>
              <a:ext uri="{FF2B5EF4-FFF2-40B4-BE49-F238E27FC236}">
                <a16:creationId xmlns:a16="http://schemas.microsoft.com/office/drawing/2014/main" id="{C46CF007-71C2-00A0-8357-AA17290A3270}"/>
              </a:ext>
            </a:extLst>
          </p:cNvPr>
          <p:cNvSpPr txBox="1">
            <a:spLocks noGrp="1"/>
          </p:cNvSpPr>
          <p:nvPr>
            <p:ph idx="1"/>
          </p:nvPr>
        </p:nvSpPr>
        <p:spPr/>
        <p:txBody>
          <a:bodyPr/>
          <a:lstStyle/>
          <a:p>
            <a:pPr marL="0" lvl="0" indent="0">
              <a:lnSpc>
                <a:spcPct val="110%"/>
              </a:lnSpc>
              <a:buNone/>
            </a:pPr>
            <a:r>
              <a:rPr lang="en-GB" sz="1500">
                <a:latin typeface="Arial" pitchFamily="34"/>
                <a:cs typeface="Arial" pitchFamily="34"/>
              </a:rPr>
              <a:t>Age UK. (2025) </a:t>
            </a:r>
            <a:r>
              <a:rPr lang="en-GB" sz="1500" i="1">
                <a:latin typeface="Arial" pitchFamily="34"/>
                <a:cs typeface="Arial" pitchFamily="34"/>
              </a:rPr>
              <a:t>In Your Area. </a:t>
            </a:r>
            <a:r>
              <a:rPr lang="en-GB" sz="1500">
                <a:latin typeface="Arial" pitchFamily="34"/>
                <a:cs typeface="Arial" pitchFamily="34"/>
              </a:rPr>
              <a:t>Available at: </a:t>
            </a:r>
            <a:r>
              <a:rPr lang="en-GB" sz="1500">
                <a:latin typeface="Arial" pitchFamily="34"/>
                <a:cs typeface="Arial" pitchFamily="34"/>
                <a:hlinkClick r:id="rId3">
                  <a:extLst>
                    <a:ext uri="{A12FA001-AC4F-418D-AE19-62706E023703}">
                      <ahyp:hlinkClr xmlns:ahyp="http://schemas.microsoft.com/office/drawing/2018/hyperlinkcolor" val="tx"/>
                    </a:ext>
                  </a:extLst>
                </a:hlinkClick>
              </a:rPr>
              <a:t>https://www.ageuk.org.uk/services/in-your-area/</a:t>
            </a:r>
            <a:r>
              <a:rPr lang="en-GB" sz="1500">
                <a:latin typeface="Arial" pitchFamily="34"/>
                <a:cs typeface="Arial" pitchFamily="34"/>
              </a:rPr>
              <a:t> (Accessed: 9</a:t>
            </a:r>
            <a:r>
              <a:rPr lang="en-GB" sz="1500" baseline="30%">
                <a:latin typeface="Arial" pitchFamily="34"/>
                <a:cs typeface="Arial" pitchFamily="34"/>
              </a:rPr>
              <a:t>th</a:t>
            </a:r>
            <a:r>
              <a:rPr lang="en-GB" sz="1500">
                <a:latin typeface="Arial" pitchFamily="34"/>
                <a:cs typeface="Arial" pitchFamily="34"/>
              </a:rPr>
              <a:t> October 2025).</a:t>
            </a:r>
          </a:p>
          <a:p>
            <a:pPr marL="0" lvl="0" indent="0">
              <a:lnSpc>
                <a:spcPct val="110%"/>
              </a:lnSpc>
              <a:buNone/>
            </a:pPr>
            <a:r>
              <a:rPr lang="en-GB" sz="1500">
                <a:latin typeface="Arial" pitchFamily="34"/>
                <a:cs typeface="Arial" pitchFamily="34"/>
              </a:rPr>
              <a:t>Age UK. (2025) </a:t>
            </a:r>
            <a:r>
              <a:rPr lang="en-GB" sz="1500" i="1">
                <a:latin typeface="Arial" pitchFamily="34"/>
                <a:cs typeface="Arial" pitchFamily="34"/>
              </a:rPr>
              <a:t>Paying for Care: The Financial Assessment for Care Explained. </a:t>
            </a:r>
            <a:r>
              <a:rPr lang="en-GB" sz="1500">
                <a:latin typeface="Arial" pitchFamily="34"/>
                <a:cs typeface="Arial" pitchFamily="34"/>
              </a:rPr>
              <a:t>Available at: </a:t>
            </a:r>
            <a:r>
              <a:rPr lang="en-GB" sz="1500">
                <a:latin typeface="Arial" pitchFamily="34"/>
                <a:cs typeface="Arial" pitchFamily="34"/>
                <a:hlinkClick r:id="rId4">
                  <a:extLst>
                    <a:ext uri="{A12FA001-AC4F-418D-AE19-62706E023703}">
                      <ahyp:hlinkClr xmlns:ahyp="http://schemas.microsoft.com/office/drawing/2018/hyperlinkcolor" val="tx"/>
                    </a:ext>
                  </a:extLst>
                </a:hlinkClick>
              </a:rPr>
              <a:t>https://www.ageuk.org.uk/information-advice/care/paying-for-care/financial-assessment/</a:t>
            </a:r>
            <a:r>
              <a:rPr lang="en-GB" sz="1500">
                <a:latin typeface="Arial" pitchFamily="34"/>
                <a:cs typeface="Arial" pitchFamily="34"/>
              </a:rPr>
              <a:t> (Accessed: 14</a:t>
            </a:r>
            <a:r>
              <a:rPr lang="en-GB" sz="1500" baseline="30%">
                <a:latin typeface="Arial" pitchFamily="34"/>
                <a:cs typeface="Arial" pitchFamily="34"/>
              </a:rPr>
              <a:t>th</a:t>
            </a:r>
            <a:r>
              <a:rPr lang="en-GB" sz="1500">
                <a:latin typeface="Arial" pitchFamily="34"/>
                <a:cs typeface="Arial" pitchFamily="34"/>
              </a:rPr>
              <a:t> October 2025).</a:t>
            </a:r>
          </a:p>
          <a:p>
            <a:pPr marL="0" lvl="0" indent="0">
              <a:lnSpc>
                <a:spcPct val="110%"/>
              </a:lnSpc>
              <a:buNone/>
            </a:pPr>
            <a:r>
              <a:rPr lang="en-GB" sz="1500">
                <a:latin typeface="Arial" pitchFamily="34"/>
                <a:cs typeface="Arial" pitchFamily="34"/>
              </a:rPr>
              <a:t>Centre for Ageing Better (2025</a:t>
            </a:r>
            <a:r>
              <a:rPr lang="en-GB" sz="1500" i="1">
                <a:latin typeface="Arial" pitchFamily="34"/>
                <a:cs typeface="Arial" pitchFamily="34"/>
              </a:rPr>
              <a:t>) ‘Our Ageing Population – The State of Ageing 2025’. </a:t>
            </a:r>
            <a:r>
              <a:rPr lang="en-GB" sz="1500">
                <a:latin typeface="Arial" pitchFamily="34"/>
                <a:cs typeface="Arial" pitchFamily="34"/>
              </a:rPr>
              <a:t>Available at: </a:t>
            </a:r>
            <a:r>
              <a:rPr lang="en-GB" sz="1500">
                <a:latin typeface="Arial" pitchFamily="34"/>
                <a:cs typeface="Arial" pitchFamily="34"/>
                <a:hlinkClick r:id="rId5">
                  <a:extLst>
                    <a:ext uri="{A12FA001-AC4F-418D-AE19-62706E023703}">
                      <ahyp:hlinkClr xmlns:ahyp="http://schemas.microsoft.com/office/drawing/2018/hyperlinkcolor" val="tx"/>
                    </a:ext>
                  </a:extLst>
                </a:hlinkClick>
              </a:rPr>
              <a:t>https://ageing-better.org.uk/our-ageing-population-state-ageing-2025</a:t>
            </a:r>
            <a:r>
              <a:rPr lang="en-GB" sz="1500">
                <a:latin typeface="Arial" pitchFamily="34"/>
                <a:cs typeface="Arial" pitchFamily="34"/>
              </a:rPr>
              <a:t> (Accessed: 25</a:t>
            </a:r>
            <a:r>
              <a:rPr lang="en-GB" sz="1500" baseline="30%">
                <a:latin typeface="Arial" pitchFamily="34"/>
                <a:cs typeface="Arial" pitchFamily="34"/>
              </a:rPr>
              <a:t>th</a:t>
            </a:r>
            <a:r>
              <a:rPr lang="en-GB" sz="1500">
                <a:latin typeface="Arial" pitchFamily="34"/>
                <a:cs typeface="Arial" pitchFamily="34"/>
              </a:rPr>
              <a:t> September 2025).</a:t>
            </a:r>
          </a:p>
          <a:p>
            <a:pPr marL="0" lvl="0" indent="0">
              <a:lnSpc>
                <a:spcPct val="110%"/>
              </a:lnSpc>
              <a:buNone/>
            </a:pPr>
            <a:r>
              <a:rPr lang="en-GB" sz="1500">
                <a:latin typeface="Arial" pitchFamily="34"/>
                <a:cs typeface="Arial" pitchFamily="34"/>
              </a:rPr>
              <a:t>CPD Online College. (2024) </a:t>
            </a:r>
            <a:r>
              <a:rPr lang="en-GB" sz="1500" i="1">
                <a:latin typeface="Arial" pitchFamily="34"/>
                <a:cs typeface="Arial" pitchFamily="34"/>
              </a:rPr>
              <a:t>Assistive Technology in Health and Social Care</a:t>
            </a:r>
            <a:r>
              <a:rPr lang="en-GB" sz="1500">
                <a:latin typeface="Arial" pitchFamily="34"/>
                <a:cs typeface="Arial" pitchFamily="34"/>
              </a:rPr>
              <a:t>. Available at: </a:t>
            </a:r>
            <a:r>
              <a:rPr lang="en-GB" sz="1500">
                <a:latin typeface="Arial" pitchFamily="34"/>
                <a:cs typeface="Arial" pitchFamily="34"/>
                <a:hlinkClick r:id="rId6">
                  <a:extLst>
                    <a:ext uri="{A12FA001-AC4F-418D-AE19-62706E023703}">
                      <ahyp:hlinkClr xmlns:ahyp="http://schemas.microsoft.com/office/drawing/2018/hyperlinkcolor" val="tx"/>
                    </a:ext>
                  </a:extLst>
                </a:hlinkClick>
              </a:rPr>
              <a:t>https://cpdonline.co.uk/knowledge-base/care/assistive-technology/</a:t>
            </a:r>
            <a:r>
              <a:rPr lang="en-GB" sz="1500">
                <a:latin typeface="Arial" pitchFamily="34"/>
                <a:cs typeface="Arial" pitchFamily="34"/>
              </a:rPr>
              <a:t> (Accessed: 19</a:t>
            </a:r>
            <a:r>
              <a:rPr lang="en-GB" sz="1500" baseline="30%">
                <a:latin typeface="Arial" pitchFamily="34"/>
                <a:cs typeface="Arial" pitchFamily="34"/>
              </a:rPr>
              <a:t>th</a:t>
            </a:r>
            <a:r>
              <a:rPr lang="en-GB" sz="1500">
                <a:latin typeface="Arial" pitchFamily="34"/>
                <a:cs typeface="Arial" pitchFamily="34"/>
              </a:rPr>
              <a:t> October 2025).</a:t>
            </a:r>
          </a:p>
          <a:p>
            <a:pPr marL="0" lvl="0" indent="0">
              <a:lnSpc>
                <a:spcPct val="110%"/>
              </a:lnSpc>
              <a:buNone/>
            </a:pPr>
            <a:r>
              <a:rPr lang="en-GB" sz="1500">
                <a:latin typeface="Arial" pitchFamily="34"/>
                <a:cs typeface="Arial" pitchFamily="34"/>
              </a:rPr>
              <a:t>Fridberg,H., Wallin, L. and Tistad, M. (2022) ‘Operationalisation of Person-Centred Care in a Real- World setting: A Case Study with six Embedded Units’, </a:t>
            </a:r>
            <a:r>
              <a:rPr lang="en-GB" sz="1500" i="1">
                <a:latin typeface="Arial" pitchFamily="34"/>
                <a:cs typeface="Arial" pitchFamily="34"/>
              </a:rPr>
              <a:t>BMC Health Services Research. </a:t>
            </a:r>
            <a:r>
              <a:rPr lang="en-GB" sz="1500">
                <a:latin typeface="Arial" pitchFamily="34"/>
                <a:cs typeface="Arial" pitchFamily="34"/>
              </a:rPr>
              <a:t>22, (1160, September). Available at: </a:t>
            </a:r>
            <a:r>
              <a:rPr lang="en-GB" sz="1500">
                <a:latin typeface="Arial" pitchFamily="34"/>
                <a:cs typeface="Arial" pitchFamily="34"/>
                <a:hlinkClick r:id="rId7">
                  <a:extLst>
                    <a:ext uri="{A12FA001-AC4F-418D-AE19-62706E023703}">
                      <ahyp:hlinkClr xmlns:ahyp="http://schemas.microsoft.com/office/drawing/2018/hyperlinkcolor" val="tx"/>
                    </a:ext>
                  </a:extLst>
                </a:hlinkClick>
              </a:rPr>
              <a:t>https://link.springer.com/article/10.1186/s12913-022-08516-y</a:t>
            </a:r>
            <a:r>
              <a:rPr lang="en-GB" sz="1500">
                <a:latin typeface="Arial" pitchFamily="34"/>
                <a:cs typeface="Arial" pitchFamily="34"/>
              </a:rPr>
              <a:t> (Accessed: 22</a:t>
            </a:r>
            <a:r>
              <a:rPr lang="en-GB" sz="1500" baseline="30%">
                <a:latin typeface="Arial" pitchFamily="34"/>
                <a:cs typeface="Arial" pitchFamily="34"/>
              </a:rPr>
              <a:t>nd</a:t>
            </a:r>
            <a:r>
              <a:rPr lang="en-GB" sz="1500">
                <a:latin typeface="Arial" pitchFamily="34"/>
                <a:cs typeface="Arial" pitchFamily="34"/>
              </a:rPr>
              <a:t> October 2025). </a:t>
            </a:r>
          </a:p>
          <a:p>
            <a:pPr marL="0" lvl="0" indent="0">
              <a:lnSpc>
                <a:spcPct val="110%"/>
              </a:lnSpc>
              <a:buNone/>
            </a:pPr>
            <a:r>
              <a:rPr lang="en-GB" sz="1500">
                <a:latin typeface="Arial" pitchFamily="34"/>
                <a:cs typeface="Arial" pitchFamily="34"/>
              </a:rPr>
              <a:t>Gellert, P. and Alonso-Perez, E. (2024) ‘Psychosocial and Biological Pathways to  Aging’, </a:t>
            </a:r>
            <a:r>
              <a:rPr lang="en-GB" sz="1500" i="1">
                <a:latin typeface="Arial" pitchFamily="34"/>
                <a:cs typeface="Arial" pitchFamily="34"/>
              </a:rPr>
              <a:t>Social Sciences and Geroscience. </a:t>
            </a:r>
            <a:r>
              <a:rPr lang="en-GB" sz="1500">
                <a:latin typeface="Arial" pitchFamily="34"/>
                <a:cs typeface="Arial" pitchFamily="34"/>
              </a:rPr>
              <a:t>57, pp365-370. Available at: </a:t>
            </a:r>
            <a:r>
              <a:rPr lang="en-GB" sz="1500">
                <a:latin typeface="Arial" pitchFamily="34"/>
                <a:cs typeface="Arial" pitchFamily="34"/>
                <a:hlinkClick r:id="rId8">
                  <a:extLst>
                    <a:ext uri="{A12FA001-AC4F-418D-AE19-62706E023703}">
                      <ahyp:hlinkClr xmlns:ahyp="http://schemas.microsoft.com/office/drawing/2018/hyperlinkcolor" val="tx"/>
                    </a:ext>
                  </a:extLst>
                </a:hlinkClick>
              </a:rPr>
              <a:t>https://doi.org/10/1007/s00391-024-02324-1</a:t>
            </a:r>
            <a:r>
              <a:rPr lang="en-GB" sz="1500">
                <a:latin typeface="Arial" pitchFamily="34"/>
                <a:cs typeface="Arial" pitchFamily="34"/>
              </a:rPr>
              <a:t> (Accessed: 6</a:t>
            </a:r>
            <a:r>
              <a:rPr lang="en-GB" sz="1500" baseline="30%">
                <a:latin typeface="Arial" pitchFamily="34"/>
                <a:cs typeface="Arial" pitchFamily="34"/>
              </a:rPr>
              <a:t>th</a:t>
            </a:r>
            <a:r>
              <a:rPr lang="en-GB" sz="1500">
                <a:latin typeface="Arial" pitchFamily="34"/>
                <a:cs typeface="Arial" pitchFamily="34"/>
              </a:rPr>
              <a:t> October 2025).</a:t>
            </a:r>
          </a:p>
          <a:p>
            <a:pPr marL="0" lvl="0" indent="0">
              <a:lnSpc>
                <a:spcPct val="110%"/>
              </a:lnSpc>
              <a:buNone/>
            </a:pPr>
            <a:r>
              <a:rPr lang="en-GB" sz="1500">
                <a:latin typeface="Arial" pitchFamily="34"/>
                <a:cs typeface="Arial" pitchFamily="34"/>
              </a:rPr>
              <a:t>GOV.UK (2025) Care Act 2014. Available at: </a:t>
            </a:r>
            <a:r>
              <a:rPr lang="en-GB" sz="1500">
                <a:latin typeface="Arial" pitchFamily="34"/>
                <a:cs typeface="Arial" pitchFamily="34"/>
                <a:hlinkClick r:id="rId9">
                  <a:extLst>
                    <a:ext uri="{A12FA001-AC4F-418D-AE19-62706E023703}">
                      <ahyp:hlinkClr xmlns:ahyp="http://schemas.microsoft.com/office/drawing/2018/hyperlinkcolor" val="tx"/>
                    </a:ext>
                  </a:extLst>
                </a:hlinkClick>
              </a:rPr>
              <a:t>https://www.legislation.gov.uk/ukpga/2014/23/section/3</a:t>
            </a:r>
            <a:r>
              <a:rPr lang="en-GB" sz="1500">
                <a:latin typeface="Arial" pitchFamily="34"/>
                <a:cs typeface="Arial" pitchFamily="34"/>
              </a:rPr>
              <a:t> (Accessed: 14</a:t>
            </a:r>
            <a:r>
              <a:rPr lang="en-GB" sz="1500" baseline="30%">
                <a:latin typeface="Arial" pitchFamily="34"/>
                <a:cs typeface="Arial" pitchFamily="34"/>
              </a:rPr>
              <a:t>th</a:t>
            </a:r>
            <a:r>
              <a:rPr lang="en-GB" sz="1500">
                <a:latin typeface="Arial" pitchFamily="34"/>
                <a:cs typeface="Arial" pitchFamily="34"/>
              </a:rPr>
              <a:t> October 2025).</a:t>
            </a:r>
          </a:p>
          <a:p>
            <a:pPr marL="0" lvl="0" indent="0">
              <a:lnSpc>
                <a:spcPct val="110%"/>
              </a:lnSpc>
              <a:buNone/>
            </a:pPr>
            <a:endParaRPr lang="en-GB" sz="1500">
              <a:latin typeface="Arial" pitchFamily="34"/>
              <a:cs typeface="Arial" pitchFamily="34"/>
            </a:endParaRPr>
          </a:p>
        </p:txBody>
      </p:sp>
    </p:spTree>
  </p:cSld>
  <p:clrMapOvr>
    <a:masterClrMapping/>
  </p:clrMapOvr>
</p:sld>
</file>

<file path=ppt/slides/slide16.xml><?xml version="1.0" encoding="utf-8"?>
<p:sld xmlns:a="http://purl.oclc.org/ooxml/drawingml/main" xmlns:r="http://purl.oclc.org/ooxml/officeDocument/relationships" xmlns:p="http://purl.oclc.org/ooxml/presentationml/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47F07-398B-B926-6E57-5B5902FDEE53}"/>
              </a:ext>
            </a:extLst>
          </p:cNvPr>
          <p:cNvSpPr txBox="1">
            <a:spLocks noGrp="1"/>
          </p:cNvSpPr>
          <p:nvPr>
            <p:ph type="title"/>
          </p:nvPr>
        </p:nvSpPr>
        <p:spPr>
          <a:xfrm>
            <a:off x="612648" y="259223"/>
            <a:ext cx="10653573" cy="818461"/>
          </a:xfrm>
        </p:spPr>
        <p:txBody>
          <a:bodyPr/>
          <a:lstStyle/>
          <a:p>
            <a:pPr lvl="0">
              <a:lnSpc>
                <a:spcPct val="120%"/>
              </a:lnSpc>
              <a:spcBef>
                <a:spcPts val="1000"/>
              </a:spcBef>
            </a:pPr>
            <a:r>
              <a:rPr lang="en-GB" sz="1400" b="0">
                <a:latin typeface="Arial" pitchFamily="34"/>
                <a:cs typeface="Arial" pitchFamily="34"/>
              </a:rPr>
              <a:t>GOV.UK (2025) Care Act 2014. Available at: </a:t>
            </a:r>
            <a:r>
              <a:rPr lang="en-GB" sz="1400" b="0">
                <a:latin typeface="Arial" pitchFamily="34"/>
                <a:cs typeface="Arial" pitchFamily="34"/>
                <a:hlinkClick r:id="rId2">
                  <a:extLst>
                    <a:ext uri="{A12FA001-AC4F-418D-AE19-62706E023703}">
                      <ahyp:hlinkClr xmlns:ahyp="http://schemas.microsoft.com/office/drawing/2018/hyperlinkcolor" val="tx"/>
                    </a:ext>
                  </a:extLst>
                </a:hlinkClick>
              </a:rPr>
              <a:t>https://www.legislation.gov.uk/ukpga/2014/23/section/3</a:t>
            </a:r>
            <a:r>
              <a:rPr lang="en-GB" sz="1400" b="0">
                <a:latin typeface="Arial" pitchFamily="34"/>
                <a:cs typeface="Arial" pitchFamily="34"/>
              </a:rPr>
              <a:t> (Accessed: 14</a:t>
            </a:r>
            <a:r>
              <a:rPr lang="en-GB" sz="1400" b="0" baseline="30%">
                <a:latin typeface="Arial" pitchFamily="34"/>
                <a:cs typeface="Arial" pitchFamily="34"/>
              </a:rPr>
              <a:t>th</a:t>
            </a:r>
            <a:r>
              <a:rPr lang="en-GB" sz="1300" b="0">
                <a:latin typeface="Arial" pitchFamily="34"/>
                <a:cs typeface="Arial" pitchFamily="34"/>
              </a:rPr>
              <a:t> October 2025).</a:t>
            </a:r>
            <a:br>
              <a:rPr lang="en-GB" sz="1300" b="0">
                <a:latin typeface="Arial" pitchFamily="34"/>
                <a:cs typeface="Arial" pitchFamily="34"/>
              </a:rPr>
            </a:br>
            <a:br>
              <a:rPr lang="en-GB" sz="1300" b="0">
                <a:latin typeface="Arial" pitchFamily="34"/>
                <a:cs typeface="Arial" pitchFamily="34"/>
              </a:rPr>
            </a:br>
            <a:br>
              <a:rPr lang="en-GB" sz="1400" b="0">
                <a:latin typeface="Arial" pitchFamily="34"/>
                <a:cs typeface="Arial" pitchFamily="34"/>
              </a:rPr>
            </a:br>
            <a:r>
              <a:rPr lang="en-GB" sz="1400" b="0">
                <a:latin typeface="Arial" pitchFamily="34"/>
                <a:cs typeface="Arial" pitchFamily="34"/>
              </a:rPr>
              <a:t>GOV.UK (2021) </a:t>
            </a:r>
            <a:r>
              <a:rPr lang="en-GB" sz="1400" b="0" i="1">
                <a:latin typeface="Arial" pitchFamily="34"/>
                <a:cs typeface="Arial" pitchFamily="34"/>
              </a:rPr>
              <a:t>Harnessing Technology for the Long-Term Sustainability of the UKs Healthcare System: Report. </a:t>
            </a:r>
            <a:r>
              <a:rPr lang="en-GB" sz="1400" b="0">
                <a:latin typeface="Arial" pitchFamily="34"/>
                <a:cs typeface="Arial" pitchFamily="34"/>
              </a:rPr>
              <a:t>Available at: </a:t>
            </a:r>
            <a:r>
              <a:rPr lang="en-GB" sz="1400" b="0">
                <a:latin typeface="Arial" pitchFamily="34"/>
                <a:cs typeface="Arial" pitchFamily="34"/>
                <a:hlinkClick r:id="rId3">
                  <a:extLst>
                    <a:ext uri="{A12FA001-AC4F-418D-AE19-62706E023703}">
                      <ahyp:hlinkClr xmlns:ahyp="http://schemas.microsoft.com/office/drawing/2018/hyperlinkcolor" val="tx"/>
                    </a:ext>
                  </a:extLst>
                </a:hlinkClick>
              </a:rPr>
              <a:t>https://www.gov.uk/government/publications/harnessing-technology-for-the-long-term-sustainability-of-the-uks-healthcare-system/harnessing-technology-for-the-long-term-sustainability-of-the-uks-healthcare-system-report</a:t>
            </a:r>
            <a:r>
              <a:rPr lang="en-GB" sz="1400" b="0">
                <a:latin typeface="Arial" pitchFamily="34"/>
                <a:cs typeface="Arial" pitchFamily="34"/>
              </a:rPr>
              <a:t> (Accessed: 19</a:t>
            </a:r>
            <a:r>
              <a:rPr lang="en-GB" sz="1400" b="0" baseline="30%">
                <a:latin typeface="Arial" pitchFamily="34"/>
                <a:cs typeface="Arial" pitchFamily="34"/>
              </a:rPr>
              <a:t>th</a:t>
            </a:r>
            <a:r>
              <a:rPr lang="en-GB" sz="1400" b="0">
                <a:latin typeface="Arial" pitchFamily="34"/>
                <a:cs typeface="Arial" pitchFamily="34"/>
              </a:rPr>
              <a:t> October 2025).</a:t>
            </a:r>
            <a:br>
              <a:rPr lang="en-GB" sz="1400" b="0">
                <a:latin typeface="Arial" pitchFamily="34"/>
                <a:cs typeface="Arial" pitchFamily="34"/>
              </a:rPr>
            </a:br>
            <a:endParaRPr lang="en-GB" sz="1400" b="0">
              <a:latin typeface="Arial" pitchFamily="34"/>
              <a:cs typeface="Arial" pitchFamily="34"/>
            </a:endParaRPr>
          </a:p>
        </p:txBody>
      </p:sp>
      <p:sp>
        <p:nvSpPr>
          <p:cNvPr id="3" name="Content Placeholder 2">
            <a:extLst>
              <a:ext uri="{FF2B5EF4-FFF2-40B4-BE49-F238E27FC236}">
                <a16:creationId xmlns:a16="http://schemas.microsoft.com/office/drawing/2014/main" id="{DBB0F027-3D76-AD67-0F7E-33B8EDF50D3F}"/>
              </a:ext>
            </a:extLst>
          </p:cNvPr>
          <p:cNvSpPr txBox="1">
            <a:spLocks noGrp="1"/>
          </p:cNvSpPr>
          <p:nvPr>
            <p:ph idx="1"/>
          </p:nvPr>
        </p:nvSpPr>
        <p:spPr>
          <a:xfrm>
            <a:off x="612648" y="1992084"/>
            <a:ext cx="10653582" cy="4606692"/>
          </a:xfrm>
        </p:spPr>
        <p:txBody>
          <a:bodyPr/>
          <a:lstStyle/>
          <a:p>
            <a:pPr marL="0" lvl="0" indent="0">
              <a:lnSpc>
                <a:spcPct val="100%"/>
              </a:lnSpc>
              <a:buNone/>
            </a:pPr>
            <a:endParaRPr lang="en-GB" sz="1500">
              <a:latin typeface="Arial" pitchFamily="34"/>
              <a:cs typeface="Arial" pitchFamily="34"/>
            </a:endParaRPr>
          </a:p>
          <a:p>
            <a:pPr marL="0" lvl="0" indent="0">
              <a:lnSpc>
                <a:spcPct val="100%"/>
              </a:lnSpc>
              <a:buNone/>
            </a:pPr>
            <a:endParaRPr lang="en-GB" sz="1500">
              <a:latin typeface="Arial" pitchFamily="34"/>
              <a:cs typeface="Arial" pitchFamily="34"/>
            </a:endParaRPr>
          </a:p>
          <a:p>
            <a:pPr marL="0" lvl="0" indent="0">
              <a:lnSpc>
                <a:spcPct val="100%"/>
              </a:lnSpc>
              <a:buNone/>
            </a:pPr>
            <a:r>
              <a:rPr lang="en-GB" sz="1600">
                <a:latin typeface="Arial" pitchFamily="34"/>
                <a:cs typeface="Arial" pitchFamily="34"/>
              </a:rPr>
              <a:t>Khan, H, T, A., Addo, K, M. and Findlay, H. (2024) ‘Public Health Challenges and Responses to the Growing Ageing Populations’, </a:t>
            </a:r>
            <a:r>
              <a:rPr lang="en-GB" sz="1600" i="1">
                <a:latin typeface="Arial" pitchFamily="34"/>
                <a:cs typeface="Arial" pitchFamily="34"/>
              </a:rPr>
              <a:t>Public Health Challenges. </a:t>
            </a:r>
            <a:r>
              <a:rPr lang="en-GB" sz="1600">
                <a:latin typeface="Arial" pitchFamily="34"/>
                <a:cs typeface="Arial" pitchFamily="34"/>
              </a:rPr>
              <a:t>3, (3, September).</a:t>
            </a:r>
            <a:r>
              <a:rPr lang="en-GB" sz="1600" i="1">
                <a:latin typeface="Arial" pitchFamily="34"/>
                <a:cs typeface="Arial" pitchFamily="34"/>
              </a:rPr>
              <a:t> </a:t>
            </a:r>
            <a:r>
              <a:rPr lang="en-GB" sz="1600">
                <a:latin typeface="Arial" pitchFamily="34"/>
                <a:cs typeface="Arial" pitchFamily="34"/>
              </a:rPr>
              <a:t>Available at: </a:t>
            </a:r>
            <a:r>
              <a:rPr lang="en-GB" sz="1600">
                <a:latin typeface="Arial" pitchFamily="34"/>
                <a:cs typeface="Arial" pitchFamily="34"/>
                <a:hlinkClick r:id="rId4">
                  <a:extLst>
                    <a:ext uri="{A12FA001-AC4F-418D-AE19-62706E023703}">
                      <ahyp:hlinkClr xmlns:ahyp="http://schemas.microsoft.com/office/drawing/2018/hyperlinkcolor" val="tx"/>
                    </a:ext>
                  </a:extLst>
                </a:hlinkClick>
              </a:rPr>
              <a:t>https://doi.org/10.1002/puh2.213</a:t>
            </a:r>
            <a:r>
              <a:rPr lang="en-GB" sz="1600">
                <a:latin typeface="Arial" pitchFamily="34"/>
                <a:cs typeface="Arial" pitchFamily="34"/>
              </a:rPr>
              <a:t> (Accessed: 2</a:t>
            </a:r>
            <a:r>
              <a:rPr lang="en-GB" sz="1600" baseline="30%">
                <a:latin typeface="Arial" pitchFamily="34"/>
                <a:cs typeface="Arial" pitchFamily="34"/>
              </a:rPr>
              <a:t>nd</a:t>
            </a:r>
            <a:r>
              <a:rPr lang="en-GB" sz="1600">
                <a:latin typeface="Arial" pitchFamily="34"/>
                <a:cs typeface="Arial" pitchFamily="34"/>
              </a:rPr>
              <a:t> October 2025).</a:t>
            </a:r>
            <a:br>
              <a:rPr lang="en-GB" sz="1600">
                <a:latin typeface="Arial" pitchFamily="34"/>
                <a:cs typeface="Arial" pitchFamily="34"/>
              </a:rPr>
            </a:br>
            <a:endParaRPr lang="en-GB" sz="1600">
              <a:latin typeface="Arial" pitchFamily="34"/>
              <a:cs typeface="Arial" pitchFamily="34"/>
            </a:endParaRPr>
          </a:p>
          <a:p>
            <a:pPr marL="0" lvl="0" indent="0">
              <a:lnSpc>
                <a:spcPct val="100%"/>
              </a:lnSpc>
              <a:buNone/>
            </a:pPr>
            <a:r>
              <a:rPr lang="en-GB" sz="1600">
                <a:latin typeface="Arial" pitchFamily="34"/>
                <a:cs typeface="Arial" pitchFamily="34"/>
              </a:rPr>
              <a:t>Li, Y-H., Li, Y-L., Wei, M-Y. and Li, G-Y. (2024) ‘Innovations and Challenges of Artificial Intelligence Technology in Personalised Healthacare’, </a:t>
            </a:r>
            <a:r>
              <a:rPr lang="en-GB" sz="1600" i="1">
                <a:latin typeface="Arial" pitchFamily="34"/>
                <a:cs typeface="Arial" pitchFamily="34"/>
              </a:rPr>
              <a:t>Scientific Reports. </a:t>
            </a:r>
            <a:r>
              <a:rPr lang="en-GB" sz="1600">
                <a:latin typeface="Arial" pitchFamily="34"/>
                <a:cs typeface="Arial" pitchFamily="34"/>
              </a:rPr>
              <a:t>14, (August). Available at: </a:t>
            </a:r>
            <a:r>
              <a:rPr lang="en-GB" sz="1600">
                <a:latin typeface="Arial" pitchFamily="34"/>
                <a:cs typeface="Arial" pitchFamily="34"/>
                <a:hlinkClick r:id="rId5">
                  <a:extLst>
                    <a:ext uri="{A12FA001-AC4F-418D-AE19-62706E023703}">
                      <ahyp:hlinkClr xmlns:ahyp="http://schemas.microsoft.com/office/drawing/2018/hyperlinkcolor" val="tx"/>
                    </a:ext>
                  </a:extLst>
                </a:hlinkClick>
              </a:rPr>
              <a:t>https://doi.org/10.1038/s41598.024-70073-7</a:t>
            </a:r>
            <a:r>
              <a:rPr lang="en-GB" sz="1600">
                <a:latin typeface="Arial" pitchFamily="34"/>
                <a:cs typeface="Arial" pitchFamily="34"/>
              </a:rPr>
              <a:t> (Accessed: 21</a:t>
            </a:r>
            <a:r>
              <a:rPr lang="en-GB" sz="1600" baseline="30%">
                <a:latin typeface="Arial" pitchFamily="34"/>
                <a:cs typeface="Arial" pitchFamily="34"/>
              </a:rPr>
              <a:t>st</a:t>
            </a:r>
            <a:r>
              <a:rPr lang="en-GB" sz="1600">
                <a:latin typeface="Arial" pitchFamily="34"/>
                <a:cs typeface="Arial" pitchFamily="34"/>
              </a:rPr>
              <a:t> October 2025).</a:t>
            </a:r>
          </a:p>
          <a:p>
            <a:pPr marL="0" lvl="0" indent="0">
              <a:lnSpc>
                <a:spcPct val="100%"/>
              </a:lnSpc>
              <a:buNone/>
            </a:pPr>
            <a:r>
              <a:rPr lang="en-GB" sz="1600">
                <a:latin typeface="Arial" pitchFamily="34"/>
                <a:cs typeface="Arial" pitchFamily="34"/>
              </a:rPr>
              <a:t>Lipsky, M, S, MD. and King, M, MD. (2015) ‘Biological Theories of Aging’, </a:t>
            </a:r>
            <a:r>
              <a:rPr lang="en-GB" sz="1600" i="1">
                <a:latin typeface="Arial" pitchFamily="34"/>
                <a:cs typeface="Arial" pitchFamily="34"/>
              </a:rPr>
              <a:t>Disease a Month. </a:t>
            </a:r>
            <a:r>
              <a:rPr lang="en-GB" sz="1600">
                <a:latin typeface="Arial" pitchFamily="34"/>
                <a:cs typeface="Arial" pitchFamily="34"/>
              </a:rPr>
              <a:t>61, (11, November), pp460-466. Available at: </a:t>
            </a:r>
            <a:r>
              <a:rPr lang="en-GB" sz="1600">
                <a:latin typeface="Arial" pitchFamily="34"/>
                <a:cs typeface="Arial" pitchFamily="34"/>
                <a:hlinkClick r:id="rId6">
                  <a:extLst>
                    <a:ext uri="{A12FA001-AC4F-418D-AE19-62706E023703}">
                      <ahyp:hlinkClr xmlns:ahyp="http://schemas.microsoft.com/office/drawing/2018/hyperlinkcolor" val="tx"/>
                    </a:ext>
                  </a:extLst>
                </a:hlinkClick>
              </a:rPr>
              <a:t>https://doi.org/10.1016/j.disamonth.2015.09.005</a:t>
            </a:r>
            <a:r>
              <a:rPr lang="en-GB" sz="1600">
                <a:latin typeface="Arial" pitchFamily="34"/>
                <a:cs typeface="Arial" pitchFamily="34"/>
              </a:rPr>
              <a:t> (Accessed: 26</a:t>
            </a:r>
            <a:r>
              <a:rPr lang="en-GB" sz="1600" baseline="30%">
                <a:latin typeface="Arial" pitchFamily="34"/>
                <a:cs typeface="Arial" pitchFamily="34"/>
              </a:rPr>
              <a:t>th</a:t>
            </a:r>
            <a:r>
              <a:rPr lang="en-GB" sz="1600">
                <a:latin typeface="Arial" pitchFamily="34"/>
                <a:cs typeface="Arial" pitchFamily="34"/>
              </a:rPr>
              <a:t> September 2025).</a:t>
            </a:r>
          </a:p>
          <a:p>
            <a:pPr marL="0" lvl="0" indent="0">
              <a:lnSpc>
                <a:spcPct val="100%"/>
              </a:lnSpc>
              <a:buNone/>
            </a:pPr>
            <a:r>
              <a:rPr lang="en-GB" sz="1600">
                <a:latin typeface="Arial" pitchFamily="34"/>
                <a:cs typeface="Arial" pitchFamily="34"/>
              </a:rPr>
              <a:t>Malwade, S., Abdul, S, S., Uddin, M., Nursetyo, A, A., Fernandez-Luque, L., Zhu, X., Cilliers, L., Wong, C-P., Bamadis, P. and Li, Y-C. (2018) ‘Mobile and Wearable Technologies in Healthcare for the Ageing Population’, </a:t>
            </a:r>
            <a:r>
              <a:rPr lang="en-GB" sz="1600" i="1">
                <a:latin typeface="Arial" pitchFamily="34"/>
                <a:cs typeface="Arial" pitchFamily="34"/>
              </a:rPr>
              <a:t>Computer Methods and Programs in Biomedicine. </a:t>
            </a:r>
            <a:r>
              <a:rPr lang="en-GB" sz="1600">
                <a:latin typeface="Arial" pitchFamily="34"/>
                <a:cs typeface="Arial" pitchFamily="34"/>
              </a:rPr>
              <a:t>161, pp233-237. Available at: </a:t>
            </a:r>
            <a:r>
              <a:rPr lang="en-GB" sz="1600">
                <a:latin typeface="Arial" pitchFamily="34"/>
                <a:cs typeface="Arial" pitchFamily="34"/>
                <a:hlinkClick r:id="rId7">
                  <a:extLst>
                    <a:ext uri="{A12FA001-AC4F-418D-AE19-62706E023703}">
                      <ahyp:hlinkClr xmlns:ahyp="http://schemas.microsoft.com/office/drawing/2018/hyperlinkcolor" val="tx"/>
                    </a:ext>
                  </a:extLst>
                </a:hlinkClick>
              </a:rPr>
              <a:t>https://doi.org/10.1016/j.cmpb.2018.04.026</a:t>
            </a:r>
            <a:r>
              <a:rPr lang="en-GB" sz="1600">
                <a:latin typeface="Arial" pitchFamily="34"/>
                <a:cs typeface="Arial" pitchFamily="34"/>
              </a:rPr>
              <a:t> (Accessed: 21</a:t>
            </a:r>
            <a:r>
              <a:rPr lang="en-GB" sz="1600" baseline="30%">
                <a:latin typeface="Arial" pitchFamily="34"/>
                <a:cs typeface="Arial" pitchFamily="34"/>
              </a:rPr>
              <a:t>st</a:t>
            </a:r>
            <a:r>
              <a:rPr lang="en-GB" sz="1600">
                <a:latin typeface="Arial" pitchFamily="34"/>
                <a:cs typeface="Arial" pitchFamily="34"/>
              </a:rPr>
              <a:t> October 2025).</a:t>
            </a:r>
            <a:r>
              <a:rPr lang="en-GB" sz="1600" i="1">
                <a:latin typeface="Arial" pitchFamily="34"/>
                <a:cs typeface="Arial" pitchFamily="34"/>
              </a:rPr>
              <a:t> </a:t>
            </a:r>
            <a:endParaRPr lang="en-GB" sz="1600">
              <a:latin typeface="Arial" pitchFamily="34"/>
              <a:cs typeface="Arial" pitchFamily="34"/>
            </a:endParaRPr>
          </a:p>
        </p:txBody>
      </p:sp>
    </p:spTree>
  </p:cSld>
  <p:clrMapOvr>
    <a:masterClrMapping/>
  </p:clrMapOvr>
</p:sld>
</file>

<file path=ppt/slides/slide17.xml><?xml version="1.0" encoding="utf-8"?>
<p:sld xmlns:a="http://purl.oclc.org/ooxml/drawingml/main" xmlns:r="http://purl.oclc.org/ooxml/officeDocument/relationships" xmlns:p="http://purl.oclc.org/ooxml/presentationml/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45B2-69AF-B0D8-5A45-0A15876CF71C}"/>
              </a:ext>
            </a:extLst>
          </p:cNvPr>
          <p:cNvSpPr txBox="1">
            <a:spLocks noGrp="1"/>
          </p:cNvSpPr>
          <p:nvPr>
            <p:ph type="title"/>
          </p:nvPr>
        </p:nvSpPr>
        <p:spPr>
          <a:xfrm>
            <a:off x="612648" y="548640"/>
            <a:ext cx="10653573" cy="6167847"/>
          </a:xfrm>
        </p:spPr>
        <p:txBody>
          <a:bodyPr/>
          <a:lstStyle/>
          <a:p>
            <a:pPr lvl="0"/>
            <a:br>
              <a:rPr lang="en-GB" sz="1800" b="0">
                <a:latin typeface="Arial" pitchFamily="34"/>
                <a:cs typeface="Arial" pitchFamily="34"/>
              </a:rPr>
            </a:br>
            <a:br>
              <a:rPr lang="en-GB" sz="1800" b="0">
                <a:latin typeface="Arial" pitchFamily="34"/>
                <a:cs typeface="Arial" pitchFamily="34"/>
              </a:rPr>
            </a:br>
            <a:br>
              <a:rPr lang="en-GB" sz="1800" b="0">
                <a:latin typeface="Arial" pitchFamily="34"/>
                <a:cs typeface="Arial" pitchFamily="34"/>
              </a:rPr>
            </a:br>
            <a:br>
              <a:rPr lang="en-GB" sz="1800" b="0">
                <a:latin typeface="Arial" pitchFamily="34"/>
                <a:cs typeface="Arial" pitchFamily="34"/>
              </a:rPr>
            </a:br>
            <a:br>
              <a:rPr lang="en-GB" sz="1800" b="0">
                <a:latin typeface="Arial" pitchFamily="34"/>
                <a:cs typeface="Arial" pitchFamily="34"/>
              </a:rPr>
            </a:br>
            <a:br>
              <a:rPr lang="en-GB" sz="1800" b="0">
                <a:latin typeface="Arial" pitchFamily="34"/>
                <a:cs typeface="Arial" pitchFamily="34"/>
              </a:rPr>
            </a:br>
            <a:r>
              <a:rPr lang="en-GB" sz="1800" b="0">
                <a:latin typeface="Arial" pitchFamily="34"/>
                <a:cs typeface="Arial" pitchFamily="34"/>
              </a:rPr>
              <a:t>NHS England (2024) </a:t>
            </a:r>
            <a:r>
              <a:rPr lang="en-GB" sz="1800" b="0" i="1">
                <a:latin typeface="Arial" pitchFamily="34"/>
                <a:cs typeface="Arial" pitchFamily="34"/>
              </a:rPr>
              <a:t>Inclusive Content: Age. </a:t>
            </a:r>
            <a:r>
              <a:rPr lang="en-GB" sz="1800" b="0">
                <a:latin typeface="Arial" pitchFamily="34"/>
                <a:cs typeface="Arial" pitchFamily="34"/>
              </a:rPr>
              <a:t>Available at: </a:t>
            </a:r>
            <a:r>
              <a:rPr lang="en-GB" sz="1800" b="0">
                <a:latin typeface="Arial" pitchFamily="34"/>
                <a:cs typeface="Arial" pitchFamily="34"/>
                <a:hlinkClick r:id="rId2">
                  <a:extLst>
                    <a:ext uri="{A12FA001-AC4F-418D-AE19-62706E023703}">
                      <ahyp:hlinkClr xmlns:ahyp="http://schemas.microsoft.com/office/drawing/2018/hyperlinkcolor" val="tx"/>
                    </a:ext>
                  </a:extLst>
                </a:hlinkClick>
              </a:rPr>
              <a:t>https://service-manual.nhs.uk/content/inclusive-content/age</a:t>
            </a:r>
            <a:r>
              <a:rPr lang="en-GB" sz="1800" b="0">
                <a:latin typeface="Arial" pitchFamily="34"/>
                <a:cs typeface="Arial" pitchFamily="34"/>
              </a:rPr>
              <a:t> (Accessed: 25</a:t>
            </a:r>
            <a:r>
              <a:rPr lang="en-GB" sz="1800" b="0" baseline="30%">
                <a:latin typeface="Arial" pitchFamily="34"/>
                <a:cs typeface="Arial" pitchFamily="34"/>
              </a:rPr>
              <a:t>th</a:t>
            </a:r>
            <a:r>
              <a:rPr lang="en-GB" sz="1800" b="0">
                <a:latin typeface="Arial" pitchFamily="34"/>
                <a:cs typeface="Arial" pitchFamily="34"/>
              </a:rPr>
              <a:t> September 2025).</a:t>
            </a:r>
            <a:br>
              <a:rPr lang="en-GB" sz="1800" b="0">
                <a:latin typeface="Arial" pitchFamily="34"/>
                <a:cs typeface="Arial" pitchFamily="34"/>
              </a:rPr>
            </a:br>
            <a:endParaRPr lang="en-GB" sz="1800" b="0"/>
          </a:p>
        </p:txBody>
      </p:sp>
      <p:sp>
        <p:nvSpPr>
          <p:cNvPr id="3" name="Content Placeholder 2">
            <a:extLst>
              <a:ext uri="{FF2B5EF4-FFF2-40B4-BE49-F238E27FC236}">
                <a16:creationId xmlns:a16="http://schemas.microsoft.com/office/drawing/2014/main" id="{22EA9990-6655-4728-FD47-3FB86C6F2753}"/>
              </a:ext>
            </a:extLst>
          </p:cNvPr>
          <p:cNvSpPr txBox="1">
            <a:spLocks noGrp="1"/>
          </p:cNvSpPr>
          <p:nvPr>
            <p:ph idx="1"/>
          </p:nvPr>
        </p:nvSpPr>
        <p:spPr>
          <a:xfrm>
            <a:off x="612648" y="468090"/>
            <a:ext cx="10653582" cy="5841269"/>
          </a:xfrm>
        </p:spPr>
        <p:txBody>
          <a:bodyPr/>
          <a:lstStyle/>
          <a:p>
            <a:pPr marL="0" lvl="0" indent="0">
              <a:lnSpc>
                <a:spcPct val="110%"/>
              </a:lnSpc>
              <a:buNone/>
            </a:pPr>
            <a:r>
              <a:rPr lang="en-GB" sz="1600">
                <a:latin typeface="Arial" pitchFamily="34"/>
                <a:cs typeface="Arial" pitchFamily="34"/>
              </a:rPr>
              <a:t>NHS Digital (2023) </a:t>
            </a:r>
            <a:r>
              <a:rPr lang="en-GB" sz="1600" i="1">
                <a:latin typeface="Arial" pitchFamily="34"/>
                <a:cs typeface="Arial" pitchFamily="34"/>
              </a:rPr>
              <a:t>Health Survey for England , 2021 part 2.</a:t>
            </a:r>
            <a:r>
              <a:rPr lang="en-GB" sz="1600">
                <a:latin typeface="Arial" pitchFamily="34"/>
                <a:cs typeface="Arial" pitchFamily="34"/>
              </a:rPr>
              <a:t>Available at: </a:t>
            </a:r>
            <a:r>
              <a:rPr lang="en-GB" sz="1600">
                <a:latin typeface="Arial" pitchFamily="34"/>
                <a:cs typeface="Arial" pitchFamily="34"/>
                <a:hlinkClick r:id="rId3">
                  <a:extLst>
                    <a:ext uri="{A12FA001-AC4F-418D-AE19-62706E023703}">
                      <ahyp:hlinkClr xmlns:ahyp="http://schemas.microsoft.com/office/drawing/2018/hyperlinkcolor" val="tx"/>
                    </a:ext>
                  </a:extLst>
                </a:hlinkClick>
              </a:rPr>
              <a:t>https://digital.nhs.uk/data-and-information/publications/statistical/health-survey-for-England/2021-part-2/social-care</a:t>
            </a:r>
            <a:r>
              <a:rPr lang="en-GB" sz="1600">
                <a:latin typeface="Arial" pitchFamily="34"/>
                <a:cs typeface="Arial" pitchFamily="34"/>
              </a:rPr>
              <a:t>. (Accessed: 9</a:t>
            </a:r>
            <a:r>
              <a:rPr lang="en-GB" sz="1600" baseline="30%">
                <a:latin typeface="Arial" pitchFamily="34"/>
                <a:cs typeface="Arial" pitchFamily="34"/>
              </a:rPr>
              <a:t>th</a:t>
            </a:r>
            <a:r>
              <a:rPr lang="en-GB" sz="1600">
                <a:latin typeface="Arial" pitchFamily="34"/>
                <a:cs typeface="Arial" pitchFamily="34"/>
              </a:rPr>
              <a:t> October 2025).</a:t>
            </a:r>
          </a:p>
          <a:p>
            <a:pPr marL="0" lvl="0" indent="0">
              <a:lnSpc>
                <a:spcPct val="110%"/>
              </a:lnSpc>
              <a:buNone/>
            </a:pPr>
            <a:r>
              <a:rPr lang="en-GB" sz="1600">
                <a:latin typeface="Arial" pitchFamily="34"/>
                <a:cs typeface="Arial" pitchFamily="34"/>
              </a:rPr>
              <a:t>NHS England (2025) </a:t>
            </a:r>
            <a:r>
              <a:rPr lang="en-GB" sz="1600" i="1">
                <a:latin typeface="Arial" pitchFamily="34"/>
                <a:cs typeface="Arial" pitchFamily="34"/>
              </a:rPr>
              <a:t>Experience of Care Improvement Framework. </a:t>
            </a:r>
            <a:r>
              <a:rPr lang="en-GB" sz="1600">
                <a:latin typeface="Arial" pitchFamily="34"/>
                <a:cs typeface="Arial" pitchFamily="34"/>
              </a:rPr>
              <a:t>Available at: </a:t>
            </a:r>
            <a:r>
              <a:rPr lang="en-GB" sz="1600">
                <a:latin typeface="Arial" pitchFamily="34"/>
                <a:cs typeface="Arial" pitchFamily="34"/>
                <a:hlinkClick r:id="rId4">
                  <a:extLst>
                    <a:ext uri="{A12FA001-AC4F-418D-AE19-62706E023703}">
                      <ahyp:hlinkClr xmlns:ahyp="http://schemas.microsoft.com/office/drawing/2018/hyperlinkcolor" val="tx"/>
                    </a:ext>
                  </a:extLst>
                </a:hlinkClick>
              </a:rPr>
              <a:t>https://www.England.nhs.uk/long-read/experience-of-care-improvement-framework/</a:t>
            </a:r>
            <a:r>
              <a:rPr lang="en-GB" sz="1600">
                <a:latin typeface="Arial" pitchFamily="34"/>
                <a:cs typeface="Arial" pitchFamily="34"/>
              </a:rPr>
              <a:t> (Accessed: 23</a:t>
            </a:r>
            <a:r>
              <a:rPr lang="en-GB" sz="1600" baseline="30%">
                <a:latin typeface="Arial" pitchFamily="34"/>
                <a:cs typeface="Arial" pitchFamily="34"/>
              </a:rPr>
              <a:t>rd</a:t>
            </a:r>
            <a:r>
              <a:rPr lang="en-GB" sz="1600">
                <a:latin typeface="Arial" pitchFamily="34"/>
                <a:cs typeface="Arial" pitchFamily="34"/>
              </a:rPr>
              <a:t> October 2025).</a:t>
            </a:r>
          </a:p>
          <a:p>
            <a:pPr marL="0" lvl="0" indent="0">
              <a:lnSpc>
                <a:spcPct val="110%"/>
              </a:lnSpc>
              <a:buNone/>
            </a:pPr>
            <a:endParaRPr lang="en-GB" sz="1600">
              <a:latin typeface="Arial" pitchFamily="34"/>
              <a:cs typeface="Arial" pitchFamily="34"/>
            </a:endParaRPr>
          </a:p>
          <a:p>
            <a:pPr marL="0" lvl="0" indent="0">
              <a:lnSpc>
                <a:spcPct val="110%"/>
              </a:lnSpc>
              <a:buNone/>
            </a:pPr>
            <a:endParaRPr lang="en-GB" sz="1600">
              <a:latin typeface="Arial" pitchFamily="34"/>
              <a:cs typeface="Arial" pitchFamily="34"/>
            </a:endParaRPr>
          </a:p>
          <a:p>
            <a:pPr marL="0" lvl="0" indent="0">
              <a:lnSpc>
                <a:spcPct val="110%"/>
              </a:lnSpc>
              <a:buNone/>
            </a:pPr>
            <a:r>
              <a:rPr lang="en-GB" sz="1600">
                <a:latin typeface="Arial" pitchFamily="34"/>
                <a:cs typeface="Arial" pitchFamily="34"/>
              </a:rPr>
              <a:t>NHS England (2025) </a:t>
            </a:r>
            <a:r>
              <a:rPr lang="en-GB" sz="1600" i="1">
                <a:latin typeface="Arial" pitchFamily="34"/>
                <a:cs typeface="Arial" pitchFamily="34"/>
              </a:rPr>
              <a:t>Improving Care for Older People. </a:t>
            </a:r>
            <a:r>
              <a:rPr lang="en-GB" sz="1600">
                <a:latin typeface="Arial" pitchFamily="34"/>
                <a:cs typeface="Arial" pitchFamily="34"/>
              </a:rPr>
              <a:t>Available at: </a:t>
            </a:r>
            <a:r>
              <a:rPr lang="en-GB" sz="1600">
                <a:latin typeface="Arial" pitchFamily="34"/>
                <a:cs typeface="Arial" pitchFamily="34"/>
                <a:hlinkClick r:id="rId5">
                  <a:extLst>
                    <a:ext uri="{A12FA001-AC4F-418D-AE19-62706E023703}">
                      <ahyp:hlinkClr xmlns:ahyp="http://schemas.microsoft.com/office/drawing/2018/hyperlinkcolor" val="tx"/>
                    </a:ext>
                  </a:extLst>
                </a:hlinkClick>
              </a:rPr>
              <a:t>https://www.England.nhs.uk/ourwork/clinical-policy/older-people/improving-care-for-older-people/</a:t>
            </a:r>
            <a:r>
              <a:rPr lang="en-GB" sz="1600">
                <a:latin typeface="Arial" pitchFamily="34"/>
                <a:cs typeface="Arial" pitchFamily="34"/>
              </a:rPr>
              <a:t> (Accessed: 8</a:t>
            </a:r>
            <a:r>
              <a:rPr lang="en-GB" sz="1600" baseline="30%">
                <a:latin typeface="Arial" pitchFamily="34"/>
                <a:cs typeface="Arial" pitchFamily="34"/>
              </a:rPr>
              <a:t>th</a:t>
            </a:r>
            <a:r>
              <a:rPr lang="en-GB" sz="1600">
                <a:latin typeface="Arial" pitchFamily="34"/>
                <a:cs typeface="Arial" pitchFamily="34"/>
              </a:rPr>
              <a:t> October).</a:t>
            </a:r>
          </a:p>
          <a:p>
            <a:pPr marL="0" lvl="0" indent="0">
              <a:lnSpc>
                <a:spcPct val="110%"/>
              </a:lnSpc>
              <a:buNone/>
            </a:pPr>
            <a:r>
              <a:rPr lang="en-GB" sz="1600">
                <a:latin typeface="Arial" pitchFamily="34"/>
                <a:cs typeface="Arial" pitchFamily="34"/>
              </a:rPr>
              <a:t>Nickerson, C. (2023) ‘Disengagement Theory of  Aging’, </a:t>
            </a:r>
            <a:r>
              <a:rPr lang="en-GB" sz="1600" i="1">
                <a:latin typeface="Arial" pitchFamily="34"/>
                <a:cs typeface="Arial" pitchFamily="34"/>
              </a:rPr>
              <a:t>Simply Psychology. </a:t>
            </a:r>
            <a:r>
              <a:rPr lang="en-GB" sz="1600">
                <a:latin typeface="Arial" pitchFamily="34"/>
                <a:cs typeface="Arial" pitchFamily="34"/>
              </a:rPr>
              <a:t>Available at: </a:t>
            </a:r>
            <a:r>
              <a:rPr lang="en-GB" sz="1600">
                <a:latin typeface="Arial" pitchFamily="34"/>
                <a:cs typeface="Arial" pitchFamily="34"/>
                <a:hlinkClick r:id="rId6">
                  <a:extLst>
                    <a:ext uri="{A12FA001-AC4F-418D-AE19-62706E023703}">
                      <ahyp:hlinkClr xmlns:ahyp="http://schemas.microsoft.com/office/drawing/2018/hyperlinkcolor" val="tx"/>
                    </a:ext>
                  </a:extLst>
                </a:hlinkClick>
              </a:rPr>
              <a:t>https://www.simplypsychology.org/disengagement-theory.html</a:t>
            </a:r>
            <a:r>
              <a:rPr lang="en-GB" sz="1600">
                <a:latin typeface="Arial" pitchFamily="34"/>
                <a:cs typeface="Arial" pitchFamily="34"/>
              </a:rPr>
              <a:t> (Accessed: 6</a:t>
            </a:r>
            <a:r>
              <a:rPr lang="en-GB" sz="1600" baseline="30%">
                <a:latin typeface="Arial" pitchFamily="34"/>
                <a:cs typeface="Arial" pitchFamily="34"/>
              </a:rPr>
              <a:t>th</a:t>
            </a:r>
            <a:r>
              <a:rPr lang="en-GB" sz="1600">
                <a:latin typeface="Arial" pitchFamily="34"/>
                <a:cs typeface="Arial" pitchFamily="34"/>
              </a:rPr>
              <a:t> October 2025).</a:t>
            </a:r>
          </a:p>
          <a:p>
            <a:pPr marL="0" lvl="0" indent="0">
              <a:lnSpc>
                <a:spcPct val="110%"/>
              </a:lnSpc>
              <a:buNone/>
            </a:pPr>
            <a:r>
              <a:rPr lang="en-GB" sz="1600">
                <a:latin typeface="Arial" pitchFamily="34"/>
                <a:cs typeface="Arial" pitchFamily="34"/>
              </a:rPr>
              <a:t>Nyman, S, R. and Szymczynska, P. (2016) ‘Meaningful Activities for Improving the Well-Being of People with Dementia: Beyond Mere Pleasure to Meeting Fundamental Psychological Needs’, </a:t>
            </a:r>
            <a:r>
              <a:rPr lang="en-GB" sz="1600" i="1">
                <a:latin typeface="Arial" pitchFamily="34"/>
                <a:cs typeface="Arial" pitchFamily="34"/>
              </a:rPr>
              <a:t>Perspectives in Mental Health. </a:t>
            </a:r>
            <a:r>
              <a:rPr lang="en-GB" sz="1600">
                <a:latin typeface="Arial" pitchFamily="34"/>
                <a:cs typeface="Arial" pitchFamily="34"/>
              </a:rPr>
              <a:t>136, (2, March) Available at: </a:t>
            </a:r>
            <a:r>
              <a:rPr lang="en-GB" sz="1600">
                <a:latin typeface="Arial" pitchFamily="34"/>
                <a:cs typeface="Arial" pitchFamily="34"/>
                <a:hlinkClick r:id="rId7">
                  <a:extLst>
                    <a:ext uri="{A12FA001-AC4F-418D-AE19-62706E023703}">
                      <ahyp:hlinkClr xmlns:ahyp="http://schemas.microsoft.com/office/drawing/2018/hyperlinkcolor" val="tx"/>
                    </a:ext>
                  </a:extLst>
                </a:hlinkClick>
              </a:rPr>
              <a:t>https://doi.org-ezproxy.uwtsd.ac.uk/10.1177/1757913915626193</a:t>
            </a:r>
            <a:r>
              <a:rPr lang="en-GB" sz="1600">
                <a:latin typeface="Arial" pitchFamily="34"/>
                <a:cs typeface="Arial" pitchFamily="34"/>
              </a:rPr>
              <a:t> (Accessed: 14</a:t>
            </a:r>
            <a:r>
              <a:rPr lang="en-GB" sz="1600" baseline="30%">
                <a:latin typeface="Arial" pitchFamily="34"/>
                <a:cs typeface="Arial" pitchFamily="34"/>
              </a:rPr>
              <a:t>th</a:t>
            </a:r>
            <a:r>
              <a:rPr lang="en-GB" sz="1600">
                <a:latin typeface="Arial" pitchFamily="34"/>
                <a:cs typeface="Arial" pitchFamily="34"/>
              </a:rPr>
              <a:t> October 2025).</a:t>
            </a:r>
          </a:p>
          <a:p>
            <a:pPr marL="0" lvl="0" indent="0">
              <a:lnSpc>
                <a:spcPct val="110%"/>
              </a:lnSpc>
              <a:buNone/>
            </a:pPr>
            <a:r>
              <a:rPr lang="en-GB" sz="1600">
                <a:latin typeface="Arial" pitchFamily="34"/>
                <a:cs typeface="Arial" pitchFamily="34"/>
              </a:rPr>
              <a:t>Ostman, M,. Ung, E, J. and Falk, K. (2015) ‘Continuity means “Preserving a Consistent Whole”- A Grounded Theory Study’, </a:t>
            </a:r>
            <a:r>
              <a:rPr lang="en-GB" sz="1600" i="1">
                <a:latin typeface="Arial" pitchFamily="34"/>
                <a:cs typeface="Arial" pitchFamily="34"/>
              </a:rPr>
              <a:t>International Journal of Qualitative Studies on Health and Well-Being. </a:t>
            </a:r>
            <a:r>
              <a:rPr lang="en-GB" sz="1600">
                <a:latin typeface="Arial" pitchFamily="34"/>
                <a:cs typeface="Arial" pitchFamily="34"/>
              </a:rPr>
              <a:t>10, (1, November). Available at: </a:t>
            </a:r>
            <a:r>
              <a:rPr lang="en-GB" sz="1600">
                <a:latin typeface="Arial" pitchFamily="34"/>
                <a:cs typeface="Arial" pitchFamily="34"/>
                <a:hlinkClick r:id="rId8">
                  <a:extLst>
                    <a:ext uri="{A12FA001-AC4F-418D-AE19-62706E023703}">
                      <ahyp:hlinkClr xmlns:ahyp="http://schemas.microsoft.com/office/drawing/2018/hyperlinkcolor" val="tx"/>
                    </a:ext>
                  </a:extLst>
                </a:hlinkClick>
              </a:rPr>
              <a:t>https://doi.org/10.3402/qhw.v10.29872</a:t>
            </a:r>
            <a:r>
              <a:rPr lang="en-GB" sz="1600">
                <a:latin typeface="Arial" pitchFamily="34"/>
                <a:cs typeface="Arial" pitchFamily="34"/>
              </a:rPr>
              <a:t> (Accessed: 7</a:t>
            </a:r>
            <a:r>
              <a:rPr lang="en-GB" sz="1600" baseline="30%">
                <a:latin typeface="Arial" pitchFamily="34"/>
                <a:cs typeface="Arial" pitchFamily="34"/>
              </a:rPr>
              <a:t>th</a:t>
            </a:r>
            <a:r>
              <a:rPr lang="en-GB" sz="1600">
                <a:latin typeface="Arial" pitchFamily="34"/>
                <a:cs typeface="Arial" pitchFamily="34"/>
              </a:rPr>
              <a:t> October 2025).</a:t>
            </a:r>
          </a:p>
        </p:txBody>
      </p:sp>
    </p:spTree>
  </p:cSld>
  <p:clrMapOvr>
    <a:masterClrMapping/>
  </p:clrMapOvr>
</p:sld>
</file>

<file path=ppt/slides/slide18.xml><?xml version="1.0" encoding="utf-8"?>
<p:sld xmlns:a="http://purl.oclc.org/ooxml/drawingml/main" xmlns:r="http://purl.oclc.org/ooxml/officeDocument/relationships" xmlns:p="http://purl.oclc.org/ooxml/presentationml/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BDEC7-7F1E-E0CC-D4ED-C41C40BB60F7}"/>
              </a:ext>
            </a:extLst>
          </p:cNvPr>
          <p:cNvSpPr txBox="1">
            <a:spLocks noGrp="1"/>
          </p:cNvSpPr>
          <p:nvPr>
            <p:ph type="title"/>
          </p:nvPr>
        </p:nvSpPr>
        <p:spPr>
          <a:xfrm>
            <a:off x="612657" y="439780"/>
            <a:ext cx="10653573" cy="2009503"/>
          </a:xfrm>
        </p:spPr>
        <p:txBody>
          <a:bodyPr/>
          <a:lstStyle/>
          <a:p>
            <a:endParaRPr lang="en-GB"/>
          </a:p>
        </p:txBody>
      </p:sp>
      <p:sp>
        <p:nvSpPr>
          <p:cNvPr id="3" name="Content Placeholder 2">
            <a:extLst>
              <a:ext uri="{FF2B5EF4-FFF2-40B4-BE49-F238E27FC236}">
                <a16:creationId xmlns:a16="http://schemas.microsoft.com/office/drawing/2014/main" id="{9D380FE5-D7A4-F36D-3570-7D334C901DA0}"/>
              </a:ext>
            </a:extLst>
          </p:cNvPr>
          <p:cNvSpPr txBox="1">
            <a:spLocks noGrp="1"/>
          </p:cNvSpPr>
          <p:nvPr>
            <p:ph idx="1"/>
          </p:nvPr>
        </p:nvSpPr>
        <p:spPr>
          <a:xfrm>
            <a:off x="612657" y="439780"/>
            <a:ext cx="10653582" cy="5978438"/>
          </a:xfrm>
        </p:spPr>
        <p:txBody>
          <a:bodyPr/>
          <a:lstStyle/>
          <a:p>
            <a:pPr marL="0" lvl="0" indent="0">
              <a:lnSpc>
                <a:spcPct val="100%"/>
              </a:lnSpc>
              <a:buNone/>
            </a:pPr>
            <a:endParaRPr lang="en-GB">
              <a:latin typeface="Arial" pitchFamily="34"/>
              <a:cs typeface="Arial" pitchFamily="34"/>
            </a:endParaRPr>
          </a:p>
          <a:p>
            <a:pPr marL="0" lvl="0" indent="0">
              <a:lnSpc>
                <a:spcPct val="100%"/>
              </a:lnSpc>
              <a:buNone/>
            </a:pPr>
            <a:r>
              <a:rPr lang="en-GB">
                <a:latin typeface="Arial" pitchFamily="34"/>
                <a:cs typeface="Arial" pitchFamily="34"/>
              </a:rPr>
              <a:t>Office for National Statistics (2018).’ </a:t>
            </a:r>
            <a:r>
              <a:rPr lang="en-GB" i="1">
                <a:latin typeface="Arial" pitchFamily="34"/>
                <a:cs typeface="Arial" pitchFamily="34"/>
              </a:rPr>
              <a:t>Living Longer: How Our Population is Changing and Why It Matters’. </a:t>
            </a:r>
            <a:r>
              <a:rPr lang="en-GB">
                <a:latin typeface="Arial" pitchFamily="34"/>
                <a:cs typeface="Arial" pitchFamily="34"/>
              </a:rPr>
              <a:t>Available at: </a:t>
            </a:r>
            <a:r>
              <a:rPr lang="en-GB">
                <a:latin typeface="Arial" pitchFamily="34"/>
                <a:cs typeface="Arial" pitchFamily="34"/>
                <a:hlinkClick r:id="rId2">
                  <a:extLst>
                    <a:ext uri="{A12FA001-AC4F-418D-AE19-62706E023703}">
                      <ahyp:hlinkClr xmlns:ahyp="http://schemas.microsoft.com/office/drawing/2018/hyperlinkcolor" val="tx"/>
                    </a:ext>
                  </a:extLst>
                </a:hlinkClick>
              </a:rPr>
              <a:t>https://www.ons.gov.uk/peoplepopulationandcommunity/birthsdeathsandmarriages/ageing/articles/livinglongerhowourpopulationischangingandwhyitmatters/2018-08-13</a:t>
            </a:r>
            <a:r>
              <a:rPr lang="en-GB">
                <a:latin typeface="Arial" pitchFamily="34"/>
                <a:cs typeface="Arial" pitchFamily="34"/>
              </a:rPr>
              <a:t> (Accessed: 26</a:t>
            </a:r>
            <a:r>
              <a:rPr lang="en-GB" baseline="30%">
                <a:latin typeface="Arial" pitchFamily="34"/>
                <a:cs typeface="Arial" pitchFamily="34"/>
              </a:rPr>
              <a:t>th</a:t>
            </a:r>
            <a:r>
              <a:rPr lang="en-GB">
                <a:latin typeface="Arial" pitchFamily="34"/>
                <a:cs typeface="Arial" pitchFamily="34"/>
              </a:rPr>
              <a:t> September 2025).</a:t>
            </a:r>
          </a:p>
          <a:p>
            <a:pPr marL="0" lvl="0" indent="0">
              <a:lnSpc>
                <a:spcPct val="100%"/>
              </a:lnSpc>
              <a:buNone/>
            </a:pPr>
            <a:br>
              <a:rPr lang="en-GB">
                <a:latin typeface="Arial" pitchFamily="34"/>
                <a:cs typeface="Arial" pitchFamily="34"/>
              </a:rPr>
            </a:br>
            <a:endParaRPr lang="en-GB">
              <a:latin typeface="Arial" pitchFamily="34"/>
              <a:cs typeface="Arial" pitchFamily="34"/>
            </a:endParaRPr>
          </a:p>
          <a:p>
            <a:pPr marL="0" lvl="0" indent="0">
              <a:lnSpc>
                <a:spcPct val="100%"/>
              </a:lnSpc>
              <a:buNone/>
            </a:pPr>
            <a:r>
              <a:rPr lang="en-GB" sz="1600">
                <a:latin typeface="Arial" pitchFamily="34"/>
                <a:cs typeface="Arial" pitchFamily="34"/>
              </a:rPr>
              <a:t>Pinto Da Costa, J., Vitorino, R., Silva, G, M., Vogel, C., Duarte, A, C. and Rocha-Santos, T. (2016) </a:t>
            </a:r>
            <a:r>
              <a:rPr lang="en-GB">
                <a:latin typeface="Arial" pitchFamily="34"/>
                <a:cs typeface="Arial" pitchFamily="34"/>
              </a:rPr>
              <a:t>‘A </a:t>
            </a:r>
            <a:r>
              <a:rPr lang="en-GB" sz="1600">
                <a:latin typeface="Arial" pitchFamily="34"/>
                <a:cs typeface="Arial" pitchFamily="34"/>
              </a:rPr>
              <a:t>Synopsis on Aging- Theories Mechanisms and Future Prospects’, </a:t>
            </a:r>
            <a:r>
              <a:rPr lang="en-GB" sz="1600" i="1">
                <a:latin typeface="Arial" pitchFamily="34"/>
                <a:cs typeface="Arial" pitchFamily="34"/>
              </a:rPr>
              <a:t>Ageing Research Reviews. </a:t>
            </a:r>
            <a:r>
              <a:rPr lang="en-GB" sz="1600">
                <a:latin typeface="Arial" pitchFamily="34"/>
                <a:cs typeface="Arial" pitchFamily="34"/>
              </a:rPr>
              <a:t>29, pp90-112. Available at: </a:t>
            </a:r>
            <a:r>
              <a:rPr lang="en-GB" sz="1600">
                <a:latin typeface="Arial" pitchFamily="34"/>
                <a:cs typeface="Arial" pitchFamily="34"/>
                <a:hlinkClick r:id="rId3">
                  <a:extLst>
                    <a:ext uri="{A12FA001-AC4F-418D-AE19-62706E023703}">
                      <ahyp:hlinkClr xmlns:ahyp="http://schemas.microsoft.com/office/drawing/2018/hyperlinkcolor" val="tx"/>
                    </a:ext>
                  </a:extLst>
                </a:hlinkClick>
              </a:rPr>
              <a:t>https://doi-org.ezproxy.uwtsd.ac.uk/10.1016/j,arr.2016.06.005</a:t>
            </a:r>
            <a:r>
              <a:rPr lang="en-GB" sz="1600">
                <a:latin typeface="Arial" pitchFamily="34"/>
                <a:cs typeface="Arial" pitchFamily="34"/>
              </a:rPr>
              <a:t> (Accessed: 26</a:t>
            </a:r>
            <a:r>
              <a:rPr lang="en-GB" sz="1600" baseline="30%">
                <a:latin typeface="Arial" pitchFamily="34"/>
                <a:cs typeface="Arial" pitchFamily="34"/>
              </a:rPr>
              <a:t>th</a:t>
            </a:r>
            <a:r>
              <a:rPr lang="en-GB" sz="1600">
                <a:latin typeface="Arial" pitchFamily="34"/>
                <a:cs typeface="Arial" pitchFamily="34"/>
              </a:rPr>
              <a:t> September 2025).</a:t>
            </a:r>
          </a:p>
          <a:p>
            <a:pPr marL="0" lvl="0" indent="0">
              <a:lnSpc>
                <a:spcPct val="100%"/>
              </a:lnSpc>
              <a:buNone/>
            </a:pPr>
            <a:r>
              <a:rPr lang="en-GB" sz="1600">
                <a:latin typeface="Arial" pitchFamily="34"/>
                <a:cs typeface="Arial" pitchFamily="34"/>
              </a:rPr>
              <a:t>Shemtob, L., Asanti, K., Pahl, N. and Majeed, A. (2023) ‘What needs to be done to Address Staffing Shortages in Health and Social Care?’, </a:t>
            </a:r>
            <a:r>
              <a:rPr lang="en-GB" sz="1600" i="1">
                <a:latin typeface="Arial" pitchFamily="34"/>
                <a:cs typeface="Arial" pitchFamily="34"/>
              </a:rPr>
              <a:t>British Journal of General Practice. </a:t>
            </a:r>
            <a:r>
              <a:rPr lang="en-GB" sz="1600">
                <a:latin typeface="Arial" pitchFamily="34"/>
                <a:cs typeface="Arial" pitchFamily="34"/>
              </a:rPr>
              <a:t>73, (728), pp102-103. Available at: </a:t>
            </a:r>
            <a:r>
              <a:rPr lang="en-GB" sz="1600">
                <a:latin typeface="Arial" pitchFamily="34"/>
                <a:cs typeface="Arial" pitchFamily="34"/>
                <a:hlinkClick r:id="rId4">
                  <a:extLst>
                    <a:ext uri="{A12FA001-AC4F-418D-AE19-62706E023703}">
                      <ahyp:hlinkClr xmlns:ahyp="http://schemas.microsoft.com/office/drawing/2018/hyperlinkcolor" val="tx"/>
                    </a:ext>
                  </a:extLst>
                </a:hlinkClick>
              </a:rPr>
              <a:t>https://bjgp.org/content/73/728/102.short</a:t>
            </a:r>
            <a:r>
              <a:rPr lang="en-GB" sz="1600">
                <a:latin typeface="Arial" pitchFamily="34"/>
                <a:cs typeface="Arial" pitchFamily="34"/>
              </a:rPr>
              <a:t> (Accessed: 15</a:t>
            </a:r>
            <a:r>
              <a:rPr lang="en-GB" sz="1600" baseline="30%">
                <a:latin typeface="Arial" pitchFamily="34"/>
                <a:cs typeface="Arial" pitchFamily="34"/>
              </a:rPr>
              <a:t>th</a:t>
            </a:r>
            <a:r>
              <a:rPr lang="en-GB" sz="1600">
                <a:latin typeface="Arial" pitchFamily="34"/>
                <a:cs typeface="Arial" pitchFamily="34"/>
              </a:rPr>
              <a:t> October 2025).</a:t>
            </a:r>
          </a:p>
          <a:p>
            <a:pPr marL="0" lvl="0" indent="0">
              <a:lnSpc>
                <a:spcPct val="100%"/>
              </a:lnSpc>
              <a:buNone/>
            </a:pPr>
            <a:r>
              <a:rPr lang="en-GB" sz="1600">
                <a:latin typeface="Arial" pitchFamily="34"/>
                <a:cs typeface="Arial" pitchFamily="34"/>
              </a:rPr>
              <a:t>Shen, Y-C., Wang, M-Y. and Yang, Y-C. (2020) ‘Discovering the Potential Opportunities of Scientific Advancement and Technological Innovation: A Case Study of Smart Health Monitoring Technology’, </a:t>
            </a:r>
            <a:r>
              <a:rPr lang="en-GB" sz="1600" i="1">
                <a:latin typeface="Arial" pitchFamily="34"/>
                <a:cs typeface="Arial" pitchFamily="34"/>
              </a:rPr>
              <a:t>Technological Forecasting and Social Change. </a:t>
            </a:r>
            <a:r>
              <a:rPr lang="en-GB" sz="1600">
                <a:latin typeface="Arial" pitchFamily="34"/>
                <a:cs typeface="Arial" pitchFamily="34"/>
              </a:rPr>
              <a:t>160. Available at : </a:t>
            </a:r>
            <a:r>
              <a:rPr lang="en-GB" sz="1600">
                <a:latin typeface="Arial" pitchFamily="34"/>
                <a:cs typeface="Arial" pitchFamily="34"/>
                <a:hlinkClick r:id="rId5">
                  <a:extLst>
                    <a:ext uri="{A12FA001-AC4F-418D-AE19-62706E023703}">
                      <ahyp:hlinkClr xmlns:ahyp="http://schemas.microsoft.com/office/drawing/2018/hyperlinkcolor" val="tx"/>
                    </a:ext>
                  </a:extLst>
                </a:hlinkClick>
              </a:rPr>
              <a:t>https://doi-org.ezproxy.uwtsd.ac.uk/10.1016/j.techfore.2020.120225</a:t>
            </a:r>
            <a:r>
              <a:rPr lang="en-GB" sz="1600">
                <a:latin typeface="Arial" pitchFamily="34"/>
                <a:cs typeface="Arial" pitchFamily="34"/>
              </a:rPr>
              <a:t> (Accessed: 22</a:t>
            </a:r>
            <a:r>
              <a:rPr lang="en-GB" sz="1600" baseline="30%">
                <a:latin typeface="Arial" pitchFamily="34"/>
                <a:cs typeface="Arial" pitchFamily="34"/>
              </a:rPr>
              <a:t>nd</a:t>
            </a:r>
            <a:r>
              <a:rPr lang="en-GB" sz="1600">
                <a:latin typeface="Arial" pitchFamily="34"/>
                <a:cs typeface="Arial" pitchFamily="34"/>
              </a:rPr>
              <a:t> October 2025).</a:t>
            </a:r>
          </a:p>
          <a:p>
            <a:pPr marL="0" lvl="0" indent="0">
              <a:buNone/>
            </a:pPr>
            <a:endParaRPr lang="en-GB" sz="1600">
              <a:latin typeface="Arial" pitchFamily="34"/>
              <a:cs typeface="Arial" pitchFamily="34"/>
            </a:endParaRPr>
          </a:p>
        </p:txBody>
      </p:sp>
    </p:spTree>
  </p:cSld>
  <p:clrMapOvr>
    <a:masterClrMapping/>
  </p:clrMapOvr>
</p:sld>
</file>

<file path=ppt/slides/slide19.xml><?xml version="1.0" encoding="utf-8"?>
<p:sld xmlns:a="http://purl.oclc.org/ooxml/drawingml/main" xmlns:r="http://purl.oclc.org/ooxml/officeDocument/relationships" xmlns:p="http://purl.oclc.org/ooxml/presentationml/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06AEA-F45B-FA85-C8E3-06B28AC20DF0}"/>
              </a:ext>
            </a:extLst>
          </p:cNvPr>
          <p:cNvSpPr txBox="1">
            <a:spLocks noGrp="1"/>
          </p:cNvSpPr>
          <p:nvPr>
            <p:ph type="title"/>
          </p:nvPr>
        </p:nvSpPr>
        <p:spPr>
          <a:xfrm>
            <a:off x="612638" y="435428"/>
            <a:ext cx="10653582" cy="2100943"/>
          </a:xfrm>
        </p:spPr>
        <p:txBody>
          <a:bodyPr/>
          <a:lstStyle/>
          <a:p>
            <a:pPr lvl="0">
              <a:lnSpc>
                <a:spcPct val="100%"/>
              </a:lnSpc>
            </a:pPr>
            <a:r>
              <a:rPr lang="en-GB" sz="1600" b="0">
                <a:latin typeface="Arial" pitchFamily="34"/>
                <a:cs typeface="Arial" pitchFamily="34"/>
              </a:rPr>
              <a:t>Stibich, M, PhD. (2022) ‘The Wear and Tear of Ageing’, </a:t>
            </a:r>
            <a:r>
              <a:rPr lang="en-GB" sz="1600" b="0" i="1">
                <a:latin typeface="Arial" pitchFamily="34"/>
                <a:cs typeface="Arial" pitchFamily="34"/>
              </a:rPr>
              <a:t>Very Well Health. </a:t>
            </a:r>
            <a:r>
              <a:rPr lang="en-GB" sz="1600" b="0">
                <a:latin typeface="Arial" pitchFamily="34"/>
                <a:cs typeface="Arial" pitchFamily="34"/>
              </a:rPr>
              <a:t>Available at: </a:t>
            </a:r>
            <a:r>
              <a:rPr lang="en-GB" sz="1600" b="0">
                <a:latin typeface="Arial" pitchFamily="34"/>
                <a:cs typeface="Arial" pitchFamily="34"/>
                <a:hlinkClick r:id="rId2">
                  <a:extLst>
                    <a:ext uri="{A12FA001-AC4F-418D-AE19-62706E023703}">
                      <ahyp:hlinkClr xmlns:ahyp="http://schemas.microsoft.com/office/drawing/2018/hyperlinkcolor" val="tx"/>
                    </a:ext>
                  </a:extLst>
                </a:hlinkClick>
              </a:rPr>
              <a:t>https://www.verywellhealth.com/wear-and-tear-theory-of-aging-2224235</a:t>
            </a:r>
            <a:r>
              <a:rPr lang="en-GB" sz="1600" b="0">
                <a:latin typeface="Arial" pitchFamily="34"/>
                <a:cs typeface="Arial" pitchFamily="34"/>
              </a:rPr>
              <a:t> (Accessed: 26</a:t>
            </a:r>
            <a:r>
              <a:rPr lang="en-GB" sz="1600" b="0" baseline="30%">
                <a:latin typeface="Arial" pitchFamily="34"/>
                <a:cs typeface="Arial" pitchFamily="34"/>
              </a:rPr>
              <a:t>th</a:t>
            </a:r>
            <a:r>
              <a:rPr lang="en-GB" sz="1600" b="0">
                <a:latin typeface="Arial" pitchFamily="34"/>
                <a:cs typeface="Arial" pitchFamily="34"/>
              </a:rPr>
              <a:t> September 2025).</a:t>
            </a:r>
            <a:br>
              <a:rPr lang="en-GB" sz="1600" b="0">
                <a:latin typeface="Arial" pitchFamily="34"/>
                <a:cs typeface="Arial" pitchFamily="34"/>
              </a:rPr>
            </a:br>
            <a:r>
              <a:rPr lang="en-GB" sz="1600" b="0">
                <a:latin typeface="Arial" pitchFamily="34"/>
                <a:cs typeface="Arial" pitchFamily="34"/>
              </a:rPr>
              <a:t> </a:t>
            </a:r>
            <a:br>
              <a:rPr lang="en-GB" sz="1600" b="0">
                <a:latin typeface="Arial" pitchFamily="34"/>
                <a:cs typeface="Arial" pitchFamily="34"/>
              </a:rPr>
            </a:br>
            <a:r>
              <a:rPr lang="en-GB" sz="1600" b="0">
                <a:latin typeface="Arial" pitchFamily="34"/>
                <a:cs typeface="Arial" pitchFamily="34"/>
              </a:rPr>
              <a:t>Stibich, M, PhD. (2025) ‘What is the Genetic Theory of Aging? : How Genes Affect Aging and how you may “Alter” Your Genes’, </a:t>
            </a:r>
            <a:r>
              <a:rPr lang="en-GB" sz="1600" b="0" i="1">
                <a:latin typeface="Arial" pitchFamily="34"/>
                <a:cs typeface="Arial" pitchFamily="34"/>
              </a:rPr>
              <a:t>Very Well Health. </a:t>
            </a:r>
            <a:r>
              <a:rPr lang="en-GB" sz="1600" b="0">
                <a:latin typeface="Arial" pitchFamily="34"/>
                <a:cs typeface="Arial" pitchFamily="34"/>
              </a:rPr>
              <a:t>Available at: </a:t>
            </a:r>
            <a:r>
              <a:rPr lang="en-GB" sz="1600" b="0">
                <a:latin typeface="Arial" pitchFamily="34"/>
                <a:cs typeface="Arial" pitchFamily="34"/>
                <a:hlinkClick r:id="rId3">
                  <a:extLst>
                    <a:ext uri="{A12FA001-AC4F-418D-AE19-62706E023703}">
                      <ahyp:hlinkClr xmlns:ahyp="http://schemas.microsoft.com/office/drawing/2018/hyperlinkcolor" val="tx"/>
                    </a:ext>
                  </a:extLst>
                </a:hlinkClick>
              </a:rPr>
              <a:t>https://www.verywellhealth.com/the-genetic-theory-of-aging-2224222</a:t>
            </a:r>
            <a:r>
              <a:rPr lang="en-GB" sz="1600" b="0">
                <a:latin typeface="Arial" pitchFamily="34"/>
                <a:cs typeface="Arial" pitchFamily="34"/>
              </a:rPr>
              <a:t> (Accessed: 26</a:t>
            </a:r>
            <a:r>
              <a:rPr lang="en-GB" sz="1600" b="0" baseline="30%">
                <a:latin typeface="Arial" pitchFamily="34"/>
                <a:cs typeface="Arial" pitchFamily="34"/>
              </a:rPr>
              <a:t>th</a:t>
            </a:r>
            <a:r>
              <a:rPr lang="en-GB" sz="1600" b="0">
                <a:latin typeface="Arial" pitchFamily="34"/>
                <a:cs typeface="Arial" pitchFamily="34"/>
              </a:rPr>
              <a:t> September 2025). </a:t>
            </a:r>
            <a:br>
              <a:rPr lang="en-GB" sz="1600" b="0">
                <a:latin typeface="Arial" pitchFamily="34"/>
                <a:cs typeface="Arial" pitchFamily="34"/>
              </a:rPr>
            </a:br>
            <a:endParaRPr lang="en-GB" sz="1600" b="0">
              <a:latin typeface="Arial" pitchFamily="34"/>
              <a:cs typeface="Arial" pitchFamily="34"/>
            </a:endParaRPr>
          </a:p>
        </p:txBody>
      </p:sp>
      <p:sp>
        <p:nvSpPr>
          <p:cNvPr id="3" name="Content Placeholder 2">
            <a:extLst>
              <a:ext uri="{FF2B5EF4-FFF2-40B4-BE49-F238E27FC236}">
                <a16:creationId xmlns:a16="http://schemas.microsoft.com/office/drawing/2014/main" id="{D5D11F92-E10A-0DA9-CDA3-7860CD7F775B}"/>
              </a:ext>
            </a:extLst>
          </p:cNvPr>
          <p:cNvSpPr txBox="1">
            <a:spLocks noGrp="1"/>
          </p:cNvSpPr>
          <p:nvPr>
            <p:ph idx="1"/>
          </p:nvPr>
        </p:nvSpPr>
        <p:spPr>
          <a:xfrm>
            <a:off x="612648" y="2231574"/>
            <a:ext cx="10653582" cy="4077785"/>
          </a:xfrm>
        </p:spPr>
        <p:txBody>
          <a:bodyPr/>
          <a:lstStyle/>
          <a:p>
            <a:pPr marL="0" lvl="0" indent="0">
              <a:buNone/>
            </a:pPr>
            <a:r>
              <a:rPr lang="en-GB" sz="1600">
                <a:latin typeface="Arial" pitchFamily="34"/>
                <a:cs typeface="Arial" pitchFamily="34"/>
              </a:rPr>
              <a:t>Stevenson, E. and Mutebi, N. (2024) ‘Healthy Ageing and Care for Older Populations’, </a:t>
            </a:r>
            <a:r>
              <a:rPr lang="en-GB" sz="1600" i="1">
                <a:latin typeface="Arial" pitchFamily="34"/>
                <a:cs typeface="Arial" pitchFamily="34"/>
              </a:rPr>
              <a:t>UK Parliament. </a:t>
            </a:r>
            <a:r>
              <a:rPr lang="en-GB" sz="1600">
                <a:latin typeface="Arial" pitchFamily="34"/>
                <a:cs typeface="Arial" pitchFamily="34"/>
              </a:rPr>
              <a:t>Available at: </a:t>
            </a:r>
            <a:r>
              <a:rPr lang="en-GB" sz="1600">
                <a:latin typeface="Arial" pitchFamily="34"/>
                <a:cs typeface="Arial" pitchFamily="34"/>
                <a:hlinkClick r:id="rId4">
                  <a:extLst>
                    <a:ext uri="{A12FA001-AC4F-418D-AE19-62706E023703}">
                      <ahyp:hlinkClr xmlns:ahyp="http://schemas.microsoft.com/office/drawing/2018/hyperlinkcolor" val="tx"/>
                    </a:ext>
                  </a:extLst>
                </a:hlinkClick>
              </a:rPr>
              <a:t>https://post.parliament.uk/healthy-ageing-and-care-for-older-populations/#:~:text=The%20uk%20has%20an%20ageing%20population%20increasingly%20livingand%20social%20care%20services%20are%20under%20increasing%20pressures</a:t>
            </a:r>
            <a:r>
              <a:rPr lang="en-GB" sz="1600">
                <a:latin typeface="Arial" pitchFamily="34"/>
                <a:cs typeface="Arial" pitchFamily="34"/>
              </a:rPr>
              <a:t>. (Accessed: 30</a:t>
            </a:r>
            <a:r>
              <a:rPr lang="en-GB" sz="1600" baseline="30%">
                <a:latin typeface="Arial" pitchFamily="34"/>
                <a:cs typeface="Arial" pitchFamily="34"/>
              </a:rPr>
              <a:t>th</a:t>
            </a:r>
            <a:r>
              <a:rPr lang="en-GB" sz="1600">
                <a:latin typeface="Arial" pitchFamily="34"/>
                <a:cs typeface="Arial" pitchFamily="34"/>
              </a:rPr>
              <a:t> October 2025)</a:t>
            </a:r>
          </a:p>
          <a:p>
            <a:pPr marL="0" lvl="0" indent="0">
              <a:buNone/>
            </a:pPr>
            <a:r>
              <a:rPr lang="en-GB" sz="1600">
                <a:latin typeface="Arial" pitchFamily="34"/>
                <a:cs typeface="Arial" pitchFamily="34"/>
              </a:rPr>
              <a:t>WHO. (2025) </a:t>
            </a:r>
            <a:r>
              <a:rPr lang="en-GB" sz="1600" i="1">
                <a:latin typeface="Arial" pitchFamily="34"/>
                <a:cs typeface="Arial" pitchFamily="34"/>
              </a:rPr>
              <a:t>Assistive Technology. </a:t>
            </a:r>
            <a:r>
              <a:rPr lang="en-GB" sz="1600">
                <a:latin typeface="Arial" pitchFamily="34"/>
                <a:cs typeface="Arial" pitchFamily="34"/>
              </a:rPr>
              <a:t>Available at: </a:t>
            </a:r>
            <a:r>
              <a:rPr lang="en-GB" sz="1600">
                <a:latin typeface="Arial" pitchFamily="34"/>
                <a:cs typeface="Arial" pitchFamily="34"/>
                <a:hlinkClick r:id="rId5">
                  <a:extLst>
                    <a:ext uri="{A12FA001-AC4F-418D-AE19-62706E023703}">
                      <ahyp:hlinkClr xmlns:ahyp="http://schemas.microsoft.com/office/drawing/2018/hyperlinkcolor" val="tx"/>
                    </a:ext>
                  </a:extLst>
                </a:hlinkClick>
              </a:rPr>
              <a:t>https://www.who.int/news-room/fact-sheets/detail/assistive-technology</a:t>
            </a:r>
            <a:r>
              <a:rPr lang="en-GB" sz="1600">
                <a:latin typeface="Arial" pitchFamily="34"/>
                <a:cs typeface="Arial" pitchFamily="34"/>
              </a:rPr>
              <a:t> (Accessed: 19</a:t>
            </a:r>
            <a:r>
              <a:rPr lang="en-GB" sz="1600" baseline="30%">
                <a:latin typeface="Arial" pitchFamily="34"/>
                <a:cs typeface="Arial" pitchFamily="34"/>
              </a:rPr>
              <a:t>th</a:t>
            </a:r>
            <a:r>
              <a:rPr lang="en-GB" sz="1600">
                <a:latin typeface="Arial" pitchFamily="34"/>
                <a:cs typeface="Arial" pitchFamily="34"/>
              </a:rPr>
              <a:t> October 2025).</a:t>
            </a:r>
          </a:p>
          <a:p>
            <a:pPr marL="0" lvl="0" indent="0">
              <a:buNone/>
            </a:pPr>
            <a:r>
              <a:rPr lang="en-GB" sz="1600">
                <a:latin typeface="Arial" pitchFamily="34"/>
                <a:cs typeface="Arial" pitchFamily="34"/>
              </a:rPr>
              <a:t>WHO (2025) </a:t>
            </a:r>
            <a:r>
              <a:rPr lang="en-GB" sz="1600" i="1">
                <a:latin typeface="Arial" pitchFamily="34"/>
                <a:cs typeface="Arial" pitchFamily="34"/>
              </a:rPr>
              <a:t>Health and Well-Being. </a:t>
            </a:r>
            <a:r>
              <a:rPr lang="en-GB" sz="1600">
                <a:latin typeface="Arial" pitchFamily="34"/>
                <a:cs typeface="Arial" pitchFamily="34"/>
              </a:rPr>
              <a:t>Available at: </a:t>
            </a:r>
            <a:r>
              <a:rPr lang="en-GB" sz="1600">
                <a:latin typeface="Arial" pitchFamily="34"/>
                <a:cs typeface="Arial" pitchFamily="34"/>
                <a:hlinkClick r:id="rId6">
                  <a:extLst>
                    <a:ext uri="{A12FA001-AC4F-418D-AE19-62706E023703}">
                      <ahyp:hlinkClr xmlns:ahyp="http://schemas.microsoft.com/office/drawing/2018/hyperlinkcolor" val="tx"/>
                    </a:ext>
                  </a:extLst>
                </a:hlinkClick>
              </a:rPr>
              <a:t>https://www.who.int/data/gho/data/major-themes/health-and-well-being</a:t>
            </a:r>
            <a:r>
              <a:rPr lang="en-GB" sz="1600">
                <a:latin typeface="Arial" pitchFamily="34"/>
                <a:cs typeface="Arial" pitchFamily="34"/>
              </a:rPr>
              <a:t> (Accessed: 3</a:t>
            </a:r>
            <a:r>
              <a:rPr lang="en-GB" sz="1600" baseline="30%">
                <a:latin typeface="Arial" pitchFamily="34"/>
                <a:cs typeface="Arial" pitchFamily="34"/>
              </a:rPr>
              <a:t>rd</a:t>
            </a:r>
            <a:r>
              <a:rPr lang="en-GB" sz="1600">
                <a:latin typeface="Arial" pitchFamily="34"/>
                <a:cs typeface="Arial" pitchFamily="34"/>
              </a:rPr>
              <a:t> October 2025).</a:t>
            </a:r>
          </a:p>
          <a:p>
            <a:pPr marL="0" lvl="0" indent="0">
              <a:buNone/>
            </a:pPr>
            <a:r>
              <a:rPr lang="en-GB" sz="1600">
                <a:latin typeface="Arial" pitchFamily="34"/>
                <a:cs typeface="Arial" pitchFamily="34"/>
              </a:rPr>
              <a:t>Xu, H., Xie, B. and Chang, C, H. (2024) ‘Empowering the Care of Older Adults Through the use of Technology’, </a:t>
            </a:r>
            <a:r>
              <a:rPr lang="en-GB" sz="1600" i="1">
                <a:latin typeface="Arial" pitchFamily="34"/>
                <a:cs typeface="Arial" pitchFamily="34"/>
              </a:rPr>
              <a:t>Work, Aging and Retirement. </a:t>
            </a:r>
            <a:r>
              <a:rPr lang="en-GB" sz="1600">
                <a:latin typeface="Arial" pitchFamily="34"/>
                <a:cs typeface="Arial" pitchFamily="34"/>
              </a:rPr>
              <a:t>10, (1, January), pp1-5. Available at: </a:t>
            </a:r>
            <a:r>
              <a:rPr lang="en-GB" sz="1600">
                <a:latin typeface="Arial" pitchFamily="34"/>
                <a:cs typeface="Arial" pitchFamily="34"/>
                <a:hlinkClick r:id="rId7">
                  <a:extLst>
                    <a:ext uri="{A12FA001-AC4F-418D-AE19-62706E023703}">
                      <ahyp:hlinkClr xmlns:ahyp="http://schemas.microsoft.com/office/drawing/2018/hyperlinkcolor" val="tx"/>
                    </a:ext>
                  </a:extLst>
                </a:hlinkClick>
              </a:rPr>
              <a:t>https://doi.org/10/1093/worker/waad030</a:t>
            </a:r>
            <a:r>
              <a:rPr lang="en-GB" sz="1600">
                <a:latin typeface="Arial" pitchFamily="34"/>
                <a:cs typeface="Arial" pitchFamily="34"/>
              </a:rPr>
              <a:t> (Accessed: 3</a:t>
            </a:r>
            <a:r>
              <a:rPr lang="en-GB" sz="1600" baseline="30%">
                <a:latin typeface="Arial" pitchFamily="34"/>
                <a:cs typeface="Arial" pitchFamily="34"/>
              </a:rPr>
              <a:t>rd</a:t>
            </a:r>
            <a:r>
              <a:rPr lang="en-GB" sz="1600">
                <a:latin typeface="Arial" pitchFamily="34"/>
                <a:cs typeface="Arial" pitchFamily="34"/>
              </a:rPr>
              <a:t> October 2025).</a:t>
            </a:r>
          </a:p>
          <a:p>
            <a:pPr lvl="0"/>
            <a:endParaRPr lang="en-GB"/>
          </a:p>
        </p:txBody>
      </p:sp>
    </p:spTree>
  </p:cSld>
  <p:clrMapOvr>
    <a:masterClrMapping/>
  </p:clrMapOvr>
</p:sld>
</file>

<file path=ppt/theme/theme1.xml><?xml version="1.0" encoding="utf-8"?>
<a:theme xmlns:a="http://purl.oclc.org/ooxml/drawingml/main" name="Vanilla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purl.oclc.org/ooxml/officeDocument/extendedProperties" xmlns:vt="http://purl.oclc.org/ooxml/officeDocument/docPropsVTypes">
  <Template>Ion</Template>
  <TotalTime>5163</TotalTime>
  <Words>3464</Words>
  <Application>Microsoft Office PowerPoint</Application>
  <PresentationFormat>Widescreen</PresentationFormat>
  <Paragraphs>132</Paragraphs>
  <Slides>19</Slides>
  <Notes>0</Notes>
  <HiddenSlides>0</HiddenSlides>
  <MMClips>17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Arial</vt:lpstr>
      <vt:lpstr>HelveticaNeue</vt:lpstr>
      <vt:lpstr>Neue Haas Grotesk Text Pro</vt:lpstr>
      <vt:lpstr>Noto Sans</vt:lpstr>
      <vt:lpstr>Wingdings</vt:lpstr>
      <vt:lpstr>VanillaVTI</vt:lpstr>
      <vt:lpstr>BSc (Hons) Health and Social Care Module: Empowering the Older Person Module Code: BMHP6027 Component 1: Individual Presentation PowerPoint with Voice-Over)</vt:lpstr>
      <vt:lpstr>Introduction</vt:lpstr>
      <vt:lpstr>An Ageing Population                       (Office for National Statistics, 2018)</vt:lpstr>
      <vt:lpstr>An estimated 26% of the population will be aged over 65 by the year 2065 (Centre for Ageing Better, 2025) and as the older population increases in number, the need for healthcare for the aged will rise.  </vt:lpstr>
      <vt:lpstr>Theoretical Frameworks Relevant to Elderly Care</vt:lpstr>
      <vt:lpstr>Caring for the elderly. Current care provisions in the UK</vt:lpstr>
      <vt:lpstr>Critical analysis of current care provisions in the UK</vt:lpstr>
      <vt:lpstr>Care services: A critical analysis </vt:lpstr>
      <vt:lpstr>Impact of Population Trends</vt:lpstr>
      <vt:lpstr>Technological Innovations In Elderly Care</vt:lpstr>
      <vt:lpstr>Benefits and challenges of digital innovations</vt:lpstr>
      <vt:lpstr>Case Studies showcasing practical application of theoretical care models and technological advancements.</vt:lpstr>
      <vt:lpstr>Recommendations for Improvement</vt:lpstr>
      <vt:lpstr>Conclusion </vt:lpstr>
      <vt:lpstr>References  Age UK. (2024) State of Health and Care of Older People in England. Available at: https://www.age.uk.org.uk/discover/2024/September/state-of-health-and-care-of-the-older-people-in-England-2024/ (Accessed: 15th October 2025).</vt:lpstr>
      <vt:lpstr>GOV.UK (2025) Care Act 2014. Available at: https://www.legislation.gov.uk/ukpga/2014/23/section/3 (Accessed: 14th October 2025).   GOV.UK (2021) Harnessing Technology for the Long-Term Sustainability of the UKs Healthcare System: Report. Available at: https://www.gov.uk/government/publications/harnessing-technology-for-the-long-term-sustainability-of-the-uks-healthcare-system/harnessing-technology-for-the-long-term-sustainability-of-the-uks-healthcare-system-report (Accessed: 19th October 2025). </vt:lpstr>
      <vt:lpstr>      NHS England (2024) Inclusive Content: Age. Available at: https://service-manual.nhs.uk/content/inclusive-content/age (Accessed: 25th September 2025). </vt:lpstr>
      <vt:lpstr>PowerPoint Presentation</vt:lpstr>
      <vt:lpstr>Stibich, M, PhD. (2022) ‘The Wear and Tear of Ageing’, Very Well Health. Available at: https://www.verywellhealth.com/wear-and-tear-theory-of-aging-2224235 (Accessed: 26th September 2025).   Stibich, M, PhD. (2025) ‘What is the Genetic Theory of Aging? : How Genes Affect Aging and how you may “Alter” Your Genes’, Very Well Health. Available at: https://www.verywellhealth.com/the-genetic-theory-of-aging-2224222 (Accessed: 26th September 2025).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Ghuzala Begum</dc:creator>
  <cp:lastModifiedBy>Ghuzala Begum</cp:lastModifiedBy>
  <cp:revision>108</cp:revision>
  <dcterms:created xsi:type="dcterms:W3CDTF">2025-09-25T21:11:26Z</dcterms:created>
  <dcterms:modified xsi:type="dcterms:W3CDTF">2025-10-24T22:22:32Z</dcterms:modified>
</cp:coreProperties>
</file>