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Hutchings" initials="LH" lastIdx="1" clrIdx="0">
    <p:extLst>
      <p:ext uri="{19B8F6BF-5375-455C-9EA6-DF929625EA0E}">
        <p15:presenceInfo xmlns:p15="http://schemas.microsoft.com/office/powerpoint/2012/main" userId="S-1-5-21-809251214-2178901256-4152538893-2670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54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DF845-AAF4-4F88-BA4C-F50771886ABC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69414-BC72-44C7-94D6-1B44810E3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455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47bd4beb95_1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47bd4beb95_1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47bd4beb95_1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47bd4beb95_1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Understanding the issue from the users perspective.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47bd4beb95_1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47bd4beb95_1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Appreciating a diversity if perspectives and skillsets. Can’t Design Think alone. 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47bd4beb95_1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47bd4beb95_1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Every idea counts! 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47bd4beb95_1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47bd4beb95_1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Getting ideas out into the open for evaluation. Getting user feedback.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5cc2f3fbc7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5cc2f3fbc7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5a21a86faa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5a21a86faa_0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5a21a86faa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5a21a86faa_0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5cc2f3fbc7_0_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5cc2f3fbc7_0_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5cc2f3fbc7_0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5cc2f3fbc7_0_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47bd4beb95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" name="Google Shape;141;g47bd4beb95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5cc2f3fbc7_0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5cc2f3fbc7_0_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wTV9SNdDvQ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1700808"/>
            <a:ext cx="2232248" cy="115212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309870"/>
            <a:ext cx="2736304" cy="167897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702648" y="3068624"/>
            <a:ext cx="3117824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339752" y="2996952"/>
            <a:ext cx="1838294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293491" y="2048600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293491" y="3284984"/>
            <a:ext cx="1286621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ECGE4006Q: Contemporary Challenges: Making a Difference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38948" y="5343599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Tutorial: Design Thinking as a Problem Solving Tool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683690" y="2063912"/>
            <a:ext cx="187220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772816"/>
            <a:ext cx="1941760" cy="973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7976" y="1009650"/>
            <a:ext cx="8470851" cy="5145380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 txBox="1"/>
          <p:nvPr/>
        </p:nvSpPr>
        <p:spPr>
          <a:xfrm>
            <a:off x="363700" y="2426875"/>
            <a:ext cx="2705400" cy="126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solidFill>
                  <a:srgbClr val="CC0000"/>
                </a:solidFill>
              </a:rPr>
              <a:t>DESIGN</a:t>
            </a:r>
            <a:endParaRPr sz="4800">
              <a:solidFill>
                <a:srgbClr val="CC0000"/>
              </a:solidFill>
            </a:endParaRPr>
          </a:p>
        </p:txBody>
      </p:sp>
      <p:sp>
        <p:nvSpPr>
          <p:cNvPr id="56" name="Google Shape;56;p13"/>
          <p:cNvSpPr txBox="1"/>
          <p:nvPr/>
        </p:nvSpPr>
        <p:spPr>
          <a:xfrm>
            <a:off x="5829525" y="2426875"/>
            <a:ext cx="3148500" cy="126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solidFill>
                  <a:srgbClr val="CC0000"/>
                </a:solidFill>
              </a:rPr>
              <a:t>THINKING</a:t>
            </a:r>
            <a:endParaRPr sz="4800">
              <a:solidFill>
                <a:srgbClr val="CC0000"/>
              </a:solidFill>
            </a:endParaRPr>
          </a:p>
        </p:txBody>
      </p:sp>
      <p:sp>
        <p:nvSpPr>
          <p:cNvPr id="58" name="Google Shape;58;p13"/>
          <p:cNvSpPr txBox="1"/>
          <p:nvPr/>
        </p:nvSpPr>
        <p:spPr>
          <a:xfrm>
            <a:off x="1894650" y="1371650"/>
            <a:ext cx="4897500" cy="87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CC0000"/>
                </a:solidFill>
              </a:rPr>
              <a:t>In 10 minutes</a:t>
            </a:r>
            <a:endParaRPr sz="2400"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780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 txBox="1">
            <a:spLocks noGrp="1"/>
          </p:cNvSpPr>
          <p:nvPr>
            <p:ph type="title"/>
          </p:nvPr>
        </p:nvSpPr>
        <p:spPr>
          <a:xfrm>
            <a:off x="311700" y="13022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Design Thinking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64" name="Google Shape;64;p14"/>
          <p:cNvSpPr txBox="1"/>
          <p:nvPr/>
        </p:nvSpPr>
        <p:spPr>
          <a:xfrm>
            <a:off x="3412500" y="2810350"/>
            <a:ext cx="2319000" cy="52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Four Pillars</a:t>
            </a:r>
            <a:endParaRPr sz="3000"/>
          </a:p>
        </p:txBody>
      </p:sp>
    </p:spTree>
    <p:extLst>
      <p:ext uri="{BB962C8B-B14F-4D97-AF65-F5344CB8AC3E}">
        <p14:creationId xmlns:p14="http://schemas.microsoft.com/office/powerpoint/2010/main" val="1640346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>
            <a:spLocks noGrp="1"/>
          </p:cNvSpPr>
          <p:nvPr>
            <p:ph type="title"/>
          </p:nvPr>
        </p:nvSpPr>
        <p:spPr>
          <a:xfrm>
            <a:off x="311700" y="1266413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Empathy</a:t>
            </a:r>
            <a:endParaRPr>
              <a:solidFill>
                <a:srgbClr val="CC0000"/>
              </a:solidFill>
            </a:endParaRPr>
          </a:p>
        </p:txBody>
      </p:sp>
      <p:pic>
        <p:nvPicPr>
          <p:cNvPr id="70" name="Google Shape;70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38301" y="1915325"/>
            <a:ext cx="5546575" cy="38566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71" name="Google Shape;71;p15"/>
          <p:cNvSpPr txBox="1">
            <a:spLocks noGrp="1"/>
          </p:cNvSpPr>
          <p:nvPr>
            <p:ph type="title"/>
          </p:nvPr>
        </p:nvSpPr>
        <p:spPr>
          <a:xfrm>
            <a:off x="311700" y="1302275"/>
            <a:ext cx="84408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Design Thinking</a:t>
            </a:r>
            <a:endParaRPr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556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6"/>
          <p:cNvSpPr txBox="1">
            <a:spLocks noGrp="1"/>
          </p:cNvSpPr>
          <p:nvPr>
            <p:ph type="title"/>
          </p:nvPr>
        </p:nvSpPr>
        <p:spPr>
          <a:xfrm>
            <a:off x="311700" y="13022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Design Thinking</a:t>
            </a:r>
            <a:endParaRPr>
              <a:solidFill>
                <a:srgbClr val="CC0000"/>
              </a:solidFill>
            </a:endParaRPr>
          </a:p>
        </p:txBody>
      </p:sp>
      <p:pic>
        <p:nvPicPr>
          <p:cNvPr id="77" name="Google Shape;77;p16"/>
          <p:cNvPicPr preferRelativeResize="0"/>
          <p:nvPr/>
        </p:nvPicPr>
        <p:blipFill rotWithShape="1">
          <a:blip r:embed="rId3">
            <a:alphaModFix/>
          </a:blip>
          <a:srcRect t="25683"/>
          <a:stretch/>
        </p:blipFill>
        <p:spPr>
          <a:xfrm>
            <a:off x="1269001" y="2009600"/>
            <a:ext cx="6558551" cy="3638852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78" name="Google Shape;78;p16"/>
          <p:cNvSpPr txBox="1">
            <a:spLocks noGrp="1"/>
          </p:cNvSpPr>
          <p:nvPr>
            <p:ph type="title"/>
          </p:nvPr>
        </p:nvSpPr>
        <p:spPr>
          <a:xfrm>
            <a:off x="215550" y="1302263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Collaboration</a:t>
            </a:r>
            <a:endParaRPr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846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311700" y="13022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Design Thinking</a:t>
            </a:r>
            <a:endParaRPr>
              <a:solidFill>
                <a:srgbClr val="CC0000"/>
              </a:solidFill>
            </a:endParaRPr>
          </a:p>
        </p:txBody>
      </p:sp>
      <p:pic>
        <p:nvPicPr>
          <p:cNvPr id="84" name="Google Shape;84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82100" y="1874976"/>
            <a:ext cx="5540050" cy="3692451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85" name="Google Shape;85;p17"/>
          <p:cNvSpPr txBox="1">
            <a:spLocks noGrp="1"/>
          </p:cNvSpPr>
          <p:nvPr>
            <p:ph type="title"/>
          </p:nvPr>
        </p:nvSpPr>
        <p:spPr>
          <a:xfrm>
            <a:off x="191825" y="1302263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Inclusion</a:t>
            </a:r>
            <a:endParaRPr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710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8"/>
          <p:cNvSpPr txBox="1">
            <a:spLocks noGrp="1"/>
          </p:cNvSpPr>
          <p:nvPr>
            <p:ph type="title"/>
          </p:nvPr>
        </p:nvSpPr>
        <p:spPr>
          <a:xfrm>
            <a:off x="311700" y="13022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Design Thinking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91" name="Google Shape;91;p18"/>
          <p:cNvSpPr txBox="1">
            <a:spLocks noGrp="1"/>
          </p:cNvSpPr>
          <p:nvPr>
            <p:ph type="title"/>
          </p:nvPr>
        </p:nvSpPr>
        <p:spPr>
          <a:xfrm>
            <a:off x="156250" y="1302263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Repeat/Iterate</a:t>
            </a:r>
            <a:endParaRPr>
              <a:solidFill>
                <a:srgbClr val="CC0000"/>
              </a:solidFill>
            </a:endParaRPr>
          </a:p>
        </p:txBody>
      </p:sp>
      <p:pic>
        <p:nvPicPr>
          <p:cNvPr id="92" name="Google Shape;92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1" y="2027375"/>
            <a:ext cx="4981175" cy="2743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18"/>
          <p:cNvPicPr preferRelativeResize="0"/>
          <p:nvPr/>
        </p:nvPicPr>
        <p:blipFill rotWithShape="1">
          <a:blip r:embed="rId4">
            <a:alphaModFix/>
          </a:blip>
          <a:srcRect t="7868" r="10225"/>
          <a:stretch/>
        </p:blipFill>
        <p:spPr>
          <a:xfrm>
            <a:off x="4481226" y="2885300"/>
            <a:ext cx="4351075" cy="2974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9721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9"/>
          <p:cNvSpPr txBox="1">
            <a:spLocks noGrp="1"/>
          </p:cNvSpPr>
          <p:nvPr>
            <p:ph type="title"/>
          </p:nvPr>
        </p:nvSpPr>
        <p:spPr>
          <a:xfrm>
            <a:off x="311700" y="13022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Design Thinking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99" name="Google Shape;99;p19"/>
          <p:cNvSpPr txBox="1"/>
          <p:nvPr/>
        </p:nvSpPr>
        <p:spPr>
          <a:xfrm>
            <a:off x="1106250" y="2151175"/>
            <a:ext cx="6931500" cy="315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marR="0" lvl="0" indent="-4064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Char char="•"/>
            </a:pPr>
            <a:r>
              <a:rPr lang="en" sz="2400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Empathize</a:t>
            </a:r>
            <a:r>
              <a:rPr lang="en"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with people's needs,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4064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Char char="•"/>
            </a:pPr>
            <a:r>
              <a:rPr lang="en" sz="2400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Collaborate</a:t>
            </a:r>
            <a:r>
              <a:rPr lang="en"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with others across disciplines, skill sets, and perspectives,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4064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Char char="•"/>
            </a:pPr>
            <a:r>
              <a:rPr lang="en" sz="2400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Include</a:t>
            </a:r>
            <a:r>
              <a:rPr lang="en"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 sz="2400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every idea</a:t>
            </a:r>
            <a:r>
              <a:rPr lang="en"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in visibl</a:t>
            </a:r>
            <a:r>
              <a:rPr lang="en" sz="2400">
                <a:latin typeface="Calibri"/>
                <a:ea typeface="Calibri"/>
                <a:cs typeface="Calibri"/>
                <a:sym typeface="Calibri"/>
              </a:rPr>
              <a:t>e form</a:t>
            </a:r>
            <a:r>
              <a:rPr lang="en"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for evaluation, and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4064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Char char="•"/>
            </a:pPr>
            <a:r>
              <a:rPr lang="en" sz="2400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Repeat, iterating</a:t>
            </a:r>
            <a:r>
              <a:rPr lang="en"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and </a:t>
            </a:r>
            <a:r>
              <a:rPr lang="en" sz="2400">
                <a:solidFill>
                  <a:srgbClr val="CC0000"/>
                </a:solidFill>
                <a:latin typeface="Calibri"/>
                <a:ea typeface="Calibri"/>
                <a:cs typeface="Calibri"/>
                <a:sym typeface="Calibri"/>
              </a:rPr>
              <a:t>testing</a:t>
            </a:r>
            <a:r>
              <a:rPr lang="en"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solutions to perfect them, always with human needs at the center.</a:t>
            </a:r>
            <a:endParaRPr sz="2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  <a:p>
            <a:pPr marL="457200" marR="0" lvl="0" indent="-2540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endParaRPr sz="3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57442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Google Shape;110;p21"/>
          <p:cNvPicPr preferRelativeResize="0"/>
          <p:nvPr/>
        </p:nvPicPr>
        <p:blipFill rotWithShape="1">
          <a:blip r:embed="rId3">
            <a:alphaModFix/>
          </a:blip>
          <a:srcRect t="5287" b="2758"/>
          <a:stretch/>
        </p:blipFill>
        <p:spPr>
          <a:xfrm>
            <a:off x="0" y="1357749"/>
            <a:ext cx="9144000" cy="414251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8824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Google Shape;115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62250" y="1434825"/>
            <a:ext cx="9144000" cy="3988346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24937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3"/>
          <p:cNvSpPr txBox="1">
            <a:spLocks noGrp="1"/>
          </p:cNvSpPr>
          <p:nvPr>
            <p:ph type="title"/>
          </p:nvPr>
        </p:nvSpPr>
        <p:spPr>
          <a:xfrm>
            <a:off x="311700" y="13022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Design Thinking Process</a:t>
            </a:r>
            <a:endParaRPr>
              <a:solidFill>
                <a:srgbClr val="CC0000"/>
              </a:solidFill>
            </a:endParaRPr>
          </a:p>
        </p:txBody>
      </p:sp>
      <p:grpSp>
        <p:nvGrpSpPr>
          <p:cNvPr id="121" name="Google Shape;121;p23"/>
          <p:cNvGrpSpPr/>
          <p:nvPr/>
        </p:nvGrpSpPr>
        <p:grpSpPr>
          <a:xfrm>
            <a:off x="152409" y="4464902"/>
            <a:ext cx="8742675" cy="941402"/>
            <a:chOff x="152408" y="3607652"/>
            <a:chExt cx="8742675" cy="941402"/>
          </a:xfrm>
        </p:grpSpPr>
        <p:sp>
          <p:nvSpPr>
            <p:cNvPr id="122" name="Google Shape;122;p23"/>
            <p:cNvSpPr txBox="1"/>
            <p:nvPr/>
          </p:nvSpPr>
          <p:spPr>
            <a:xfrm>
              <a:off x="152408" y="3607655"/>
              <a:ext cx="1582500" cy="941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Design</a:t>
              </a:r>
              <a:endParaRPr sz="2400"/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>
                  <a:solidFill>
                    <a:srgbClr val="DC0500"/>
                  </a:solidFill>
                  <a:latin typeface="Calibri"/>
                  <a:ea typeface="Calibri"/>
                  <a:cs typeface="Calibri"/>
                  <a:sym typeface="Calibri"/>
                </a:rPr>
                <a:t>Challenge</a:t>
              </a:r>
              <a:endParaRPr sz="2400">
                <a:solidFill>
                  <a:srgbClr val="DC05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3" name="Google Shape;123;p23"/>
            <p:cNvSpPr txBox="1"/>
            <p:nvPr/>
          </p:nvSpPr>
          <p:spPr>
            <a:xfrm>
              <a:off x="7539083" y="3607652"/>
              <a:ext cx="1356000" cy="941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Design</a:t>
              </a:r>
              <a:endParaRPr sz="2400"/>
            </a:p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>
                  <a:solidFill>
                    <a:srgbClr val="DC0500"/>
                  </a:solidFill>
                  <a:latin typeface="Calibri"/>
                  <a:ea typeface="Calibri"/>
                  <a:cs typeface="Calibri"/>
                  <a:sym typeface="Calibri"/>
                </a:rPr>
                <a:t>Solution</a:t>
              </a:r>
              <a:endParaRPr sz="2400">
                <a:solidFill>
                  <a:srgbClr val="DC05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" name="Google Shape;124;p23"/>
            <p:cNvSpPr/>
            <p:nvPr/>
          </p:nvSpPr>
          <p:spPr>
            <a:xfrm rot="-5400000">
              <a:off x="4393276" y="1060025"/>
              <a:ext cx="531300" cy="5912700"/>
            </a:xfrm>
            <a:prstGeom prst="downArrow">
              <a:avLst>
                <a:gd name="adj1" fmla="val 50000"/>
                <a:gd name="adj2" fmla="val 99999"/>
              </a:avLst>
            </a:prstGeom>
            <a:solidFill>
              <a:srgbClr val="DC05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125" name="Google Shape;125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951176"/>
            <a:ext cx="8839200" cy="1819835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23"/>
          <p:cNvSpPr txBox="1"/>
          <p:nvPr/>
        </p:nvSpPr>
        <p:spPr>
          <a:xfrm>
            <a:off x="636650" y="3771000"/>
            <a:ext cx="3101100" cy="46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P r o b l e m    S p a c e</a:t>
            </a:r>
            <a:endParaRPr sz="1400"/>
          </a:p>
        </p:txBody>
      </p:sp>
      <p:sp>
        <p:nvSpPr>
          <p:cNvPr id="127" name="Google Shape;127;p23"/>
          <p:cNvSpPr txBox="1"/>
          <p:nvPr/>
        </p:nvSpPr>
        <p:spPr>
          <a:xfrm>
            <a:off x="5253650" y="3771000"/>
            <a:ext cx="2664900" cy="46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S o l u t i o n    S p a c e</a:t>
            </a:r>
            <a:endParaRPr sz="1400"/>
          </a:p>
        </p:txBody>
      </p:sp>
    </p:spTree>
    <p:extLst>
      <p:ext uri="{BB962C8B-B14F-4D97-AF65-F5344CB8AC3E}">
        <p14:creationId xmlns:p14="http://schemas.microsoft.com/office/powerpoint/2010/main" val="164222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4"/>
          <p:cNvSpPr txBox="1">
            <a:spLocks noGrp="1"/>
          </p:cNvSpPr>
          <p:nvPr>
            <p:ph type="title"/>
          </p:nvPr>
        </p:nvSpPr>
        <p:spPr>
          <a:xfrm>
            <a:off x="311700" y="13022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Design Thinking</a:t>
            </a:r>
            <a:endParaRPr>
              <a:solidFill>
                <a:srgbClr val="CC0000"/>
              </a:solidFill>
            </a:endParaRPr>
          </a:p>
        </p:txBody>
      </p:sp>
      <p:pic>
        <p:nvPicPr>
          <p:cNvPr id="133" name="Google Shape;133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951176"/>
            <a:ext cx="8839200" cy="1819835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24"/>
          <p:cNvSpPr txBox="1"/>
          <p:nvPr/>
        </p:nvSpPr>
        <p:spPr>
          <a:xfrm>
            <a:off x="636650" y="3771000"/>
            <a:ext cx="3101100" cy="46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P r o b l e m    S p a c e</a:t>
            </a:r>
            <a:endParaRPr sz="1400"/>
          </a:p>
        </p:txBody>
      </p:sp>
      <p:sp>
        <p:nvSpPr>
          <p:cNvPr id="135" name="Google Shape;135;p24"/>
          <p:cNvSpPr txBox="1"/>
          <p:nvPr/>
        </p:nvSpPr>
        <p:spPr>
          <a:xfrm>
            <a:off x="5253650" y="3771000"/>
            <a:ext cx="2664900" cy="46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/>
              <a:t>S o l u t i o n    S p a c e</a:t>
            </a:r>
            <a:endParaRPr sz="1400"/>
          </a:p>
        </p:txBody>
      </p:sp>
      <p:sp>
        <p:nvSpPr>
          <p:cNvPr id="136" name="Google Shape;136;p24"/>
          <p:cNvSpPr txBox="1"/>
          <p:nvPr/>
        </p:nvSpPr>
        <p:spPr>
          <a:xfrm>
            <a:off x="152408" y="4464905"/>
            <a:ext cx="1582500" cy="9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Design</a:t>
            </a:r>
            <a:endParaRPr sz="240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DC0500"/>
                </a:solidFill>
                <a:latin typeface="Calibri"/>
                <a:ea typeface="Calibri"/>
                <a:cs typeface="Calibri"/>
                <a:sym typeface="Calibri"/>
              </a:rPr>
              <a:t>Challenge</a:t>
            </a:r>
            <a:endParaRPr sz="2400">
              <a:solidFill>
                <a:srgbClr val="DC05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24"/>
          <p:cNvSpPr txBox="1"/>
          <p:nvPr/>
        </p:nvSpPr>
        <p:spPr>
          <a:xfrm>
            <a:off x="7539083" y="4464902"/>
            <a:ext cx="1356000" cy="9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Design</a:t>
            </a:r>
            <a:endParaRPr sz="240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DC0500"/>
                </a:solidFill>
                <a:latin typeface="Calibri"/>
                <a:ea typeface="Calibri"/>
                <a:cs typeface="Calibri"/>
                <a:sym typeface="Calibri"/>
              </a:rPr>
              <a:t>Solution</a:t>
            </a:r>
            <a:endParaRPr sz="2400">
              <a:solidFill>
                <a:srgbClr val="DC05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8" name="Google Shape;138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66775" y="4011825"/>
            <a:ext cx="6444300" cy="1667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1696323"/>
      </p:ext>
    </p:extLst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5"/>
          <p:cNvSpPr txBox="1">
            <a:spLocks noGrp="1"/>
          </p:cNvSpPr>
          <p:nvPr>
            <p:ph type="title"/>
          </p:nvPr>
        </p:nvSpPr>
        <p:spPr>
          <a:xfrm>
            <a:off x="311700" y="12260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Design Thinking Branding</a:t>
            </a:r>
            <a:endParaRPr>
              <a:solidFill>
                <a:srgbClr val="CC0000"/>
              </a:solidFill>
            </a:endParaRPr>
          </a:p>
        </p:txBody>
      </p:sp>
      <p:grpSp>
        <p:nvGrpSpPr>
          <p:cNvPr id="144" name="Google Shape;144;p25"/>
          <p:cNvGrpSpPr/>
          <p:nvPr/>
        </p:nvGrpSpPr>
        <p:grpSpPr>
          <a:xfrm>
            <a:off x="404225" y="3647650"/>
            <a:ext cx="7385350" cy="447600"/>
            <a:chOff x="404225" y="2790400"/>
            <a:chExt cx="7385350" cy="447600"/>
          </a:xfrm>
        </p:grpSpPr>
        <p:sp>
          <p:nvSpPr>
            <p:cNvPr id="145" name="Google Shape;145;p25"/>
            <p:cNvSpPr txBox="1"/>
            <p:nvPr/>
          </p:nvSpPr>
          <p:spPr>
            <a:xfrm>
              <a:off x="404225" y="2790400"/>
              <a:ext cx="2341200" cy="407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Design Thinkers Group</a:t>
              </a:r>
              <a:endParaRPr sz="1800"/>
            </a:p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6" name="Google Shape;146;p25"/>
            <p:cNvSpPr txBox="1"/>
            <p:nvPr/>
          </p:nvSpPr>
          <p:spPr>
            <a:xfrm>
              <a:off x="2885475" y="2790400"/>
              <a:ext cx="4904100" cy="447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Empathize </a:t>
              </a:r>
              <a:r>
                <a:rPr lang="en" sz="1800"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(Re)frame </a:t>
              </a:r>
              <a:r>
                <a:rPr lang="en" sz="1800"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Ideate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Prototype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Test</a:t>
              </a:r>
              <a:endParaRPr sz="1800"/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147" name="Google Shape;147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" y="1832757"/>
            <a:ext cx="9143999" cy="191128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8" name="Google Shape;148;p25"/>
          <p:cNvGrpSpPr/>
          <p:nvPr/>
        </p:nvGrpSpPr>
        <p:grpSpPr>
          <a:xfrm>
            <a:off x="404225" y="3922112"/>
            <a:ext cx="7385350" cy="2126222"/>
            <a:chOff x="404225" y="3064862"/>
            <a:chExt cx="7385350" cy="2126222"/>
          </a:xfrm>
        </p:grpSpPr>
        <p:sp>
          <p:nvSpPr>
            <p:cNvPr id="149" name="Google Shape;149;p25"/>
            <p:cNvSpPr txBox="1"/>
            <p:nvPr/>
          </p:nvSpPr>
          <p:spPr>
            <a:xfrm>
              <a:off x="404225" y="3067684"/>
              <a:ext cx="2341200" cy="2123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Stanford d.school</a:t>
              </a:r>
              <a:endParaRPr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Ideo</a:t>
              </a:r>
              <a:endParaRPr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Ideo v2.0</a:t>
              </a:r>
              <a:endParaRPr sz="1800"/>
            </a:p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Luma Institute</a:t>
              </a:r>
              <a:endParaRPr sz="1800"/>
            </a:p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b="0" i="0" u="none" strike="noStrike" cap="none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IBM</a:t>
              </a:r>
              <a:endParaRPr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marL="0" marR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FSU Innovation Hub</a:t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0" name="Google Shape;150;p25"/>
            <p:cNvSpPr txBox="1"/>
            <p:nvPr/>
          </p:nvSpPr>
          <p:spPr>
            <a:xfrm>
              <a:off x="2885475" y="3064862"/>
              <a:ext cx="4904100" cy="1878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Empathize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Define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Ideate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Prototype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Test</a:t>
              </a:r>
              <a:endParaRPr sz="1800"/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Gather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Generate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Make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Share</a:t>
              </a:r>
              <a:endParaRPr sz="1800"/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Inspiration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Ideation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Implementation</a:t>
              </a:r>
              <a:endParaRPr sz="1800"/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Looking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Understanding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Making</a:t>
              </a:r>
              <a:endParaRPr sz="1800"/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Observe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Reflect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Make</a:t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Empathize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Ideate </a:t>
              </a:r>
              <a:r>
                <a:rPr lang="en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|</a:t>
              </a:r>
              <a:r>
                <a:rPr lang="en"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rPr>
                <a:t> Build</a:t>
              </a: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61044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DE7"/>
        </a:solidFill>
        <a:effectLst/>
      </p:bgPr>
    </p:bg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6"/>
          <p:cNvSpPr txBox="1">
            <a:spLocks noGrp="1"/>
          </p:cNvSpPr>
          <p:nvPr>
            <p:ph type="title"/>
          </p:nvPr>
        </p:nvSpPr>
        <p:spPr>
          <a:xfrm>
            <a:off x="311700" y="12260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CC0000"/>
                </a:solidFill>
              </a:rPr>
              <a:t>Design Thinking Methods &amp; Tools</a:t>
            </a:r>
            <a:endParaRPr>
              <a:solidFill>
                <a:srgbClr val="CC0000"/>
              </a:solidFill>
            </a:endParaRPr>
          </a:p>
        </p:txBody>
      </p:sp>
      <p:sp>
        <p:nvSpPr>
          <p:cNvPr id="156" name="Google Shape;156;p26"/>
          <p:cNvSpPr txBox="1"/>
          <p:nvPr/>
        </p:nvSpPr>
        <p:spPr>
          <a:xfrm>
            <a:off x="404225" y="3647650"/>
            <a:ext cx="2341200" cy="21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Design Thinkers Group</a:t>
            </a:r>
            <a:endParaRPr sz="1800"/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Stanford d.school</a:t>
            </a: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Ideo</a:t>
            </a: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Ideo v2.0</a:t>
            </a:r>
            <a:endParaRPr sz="1800"/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Luma Institute</a:t>
            </a:r>
            <a:endParaRPr sz="1800"/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IBM</a:t>
            </a: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FSU Innovation Hub</a:t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26"/>
          <p:cNvSpPr txBox="1"/>
          <p:nvPr/>
        </p:nvSpPr>
        <p:spPr>
          <a:xfrm>
            <a:off x="2885475" y="3647650"/>
            <a:ext cx="4904100" cy="218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Empathize </a:t>
            </a:r>
            <a:r>
              <a:rPr lang="en" sz="1800"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(Re)frame </a:t>
            </a:r>
            <a:r>
              <a:rPr lang="en" sz="1800"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Ideate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Prototype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Test</a:t>
            </a:r>
            <a:endParaRPr sz="18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Empathize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Define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Ideate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Prototype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Test</a:t>
            </a:r>
            <a:endParaRPr sz="18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Gather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Generate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Make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Share</a:t>
            </a:r>
            <a:endParaRPr sz="18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Inspiration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Ideation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Implementation</a:t>
            </a:r>
            <a:endParaRPr sz="18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Looking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Understanding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Making</a:t>
            </a:r>
            <a:endParaRPr sz="18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Observe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Reflect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Make</a:t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Empathize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Ideate </a:t>
            </a:r>
            <a:r>
              <a:rPr lang="en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|</a:t>
            </a:r>
            <a:r>
              <a:rPr lang="en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 Build</a:t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8" name="Google Shape;158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" y="1638063"/>
            <a:ext cx="9143999" cy="2112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618441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2A04F-31CA-475C-B7AA-C1446B931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/>
          <a:lstStyle/>
          <a:p>
            <a:r>
              <a:rPr lang="en-GB" dirty="0"/>
              <a:t>Problem Solving Challenge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B5E1FC-89F4-418B-A184-DF0651ABA3AE}"/>
              </a:ext>
            </a:extLst>
          </p:cNvPr>
          <p:cNvSpPr txBox="1"/>
          <p:nvPr/>
        </p:nvSpPr>
        <p:spPr>
          <a:xfrm>
            <a:off x="1605730" y="1664804"/>
            <a:ext cx="56886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 group you have been asked to solve a problem for a local community.</a:t>
            </a:r>
          </a:p>
          <a:p>
            <a:pPr algn="ctr"/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issue is: Parking outside schools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https://www.youtube.com/watch?v=5wTV9SNdDvQ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u="sng" dirty="0">
              <a:solidFill>
                <a:srgbClr val="0000FF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would you empathise with this issue?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u="sng" dirty="0">
              <a:solidFill>
                <a:srgbClr val="0000FF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would you define this issue?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u="sng" dirty="0">
              <a:solidFill>
                <a:srgbClr val="0000FF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would you ideate this issue?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u="sng" dirty="0">
              <a:solidFill>
                <a:srgbClr val="0000FF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would you prototype and test your solutions?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6839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276</TotalTime>
  <Words>394</Words>
  <Application>Microsoft Office PowerPoint</Application>
  <PresentationFormat>On-screen Show (4:3)</PresentationFormat>
  <Paragraphs>80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UWTSD blue background</vt:lpstr>
      <vt:lpstr>PowerPoint Presentation</vt:lpstr>
      <vt:lpstr>PowerPoint Presentation</vt:lpstr>
      <vt:lpstr>Design Thinking</vt:lpstr>
      <vt:lpstr>Empathy</vt:lpstr>
      <vt:lpstr>Design Thinking</vt:lpstr>
      <vt:lpstr>Design Thinking</vt:lpstr>
      <vt:lpstr>Design Thinking</vt:lpstr>
      <vt:lpstr>Design Thinking</vt:lpstr>
      <vt:lpstr>PowerPoint Presentation</vt:lpstr>
      <vt:lpstr>PowerPoint Presentation</vt:lpstr>
      <vt:lpstr>Design Thinking Process</vt:lpstr>
      <vt:lpstr>Design Thinking</vt:lpstr>
      <vt:lpstr>Design Thinking Branding</vt:lpstr>
      <vt:lpstr>Design Thinking Methods &amp; Tools</vt:lpstr>
      <vt:lpstr>Problem Solving Challenge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22</cp:revision>
  <dcterms:created xsi:type="dcterms:W3CDTF">2021-02-09T14:04:40Z</dcterms:created>
  <dcterms:modified xsi:type="dcterms:W3CDTF">2022-05-17T07:21:01Z</dcterms:modified>
</cp:coreProperties>
</file>