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86" r:id="rId11"/>
    <p:sldId id="265" r:id="rId12"/>
    <p:sldId id="287" r:id="rId13"/>
    <p:sldId id="266" r:id="rId14"/>
    <p:sldId id="267" r:id="rId15"/>
    <p:sldId id="268" r:id="rId16"/>
    <p:sldId id="269" r:id="rId17"/>
    <p:sldId id="270" r:id="rId18"/>
    <p:sldId id="271" r:id="rId19"/>
    <p:sldId id="272" r:id="rId20"/>
    <p:sldId id="273" r:id="rId21"/>
    <p:sldId id="274" r:id="rId22"/>
    <p:sldId id="275" r:id="rId23"/>
    <p:sldId id="276" r:id="rId24"/>
    <p:sldId id="288" r:id="rId25"/>
    <p:sldId id="277" r:id="rId26"/>
    <p:sldId id="28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30"/>
    <p:restoredTop sz="94632"/>
  </p:normalViewPr>
  <p:slideViewPr>
    <p:cSldViewPr snapToGrid="0" snapToObjects="1">
      <p:cViewPr varScale="1">
        <p:scale>
          <a:sx n="105" d="100"/>
          <a:sy n="105" d="100"/>
        </p:scale>
        <p:origin x="46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1B02D6-15A2-4457-B657-46635CBF8705}" type="doc">
      <dgm:prSet loTypeId="urn:microsoft.com/office/officeart/2016/7/layout/VerticalDownArrowProcess" loCatId="process" qsTypeId="urn:microsoft.com/office/officeart/2005/8/quickstyle/simple4" qsCatId="simple" csTypeId="urn:microsoft.com/office/officeart/2005/8/colors/colorful5" csCatId="colorful"/>
      <dgm:spPr/>
      <dgm:t>
        <a:bodyPr/>
        <a:lstStyle/>
        <a:p>
          <a:endParaRPr lang="en-US"/>
        </a:p>
      </dgm:t>
    </dgm:pt>
    <dgm:pt modelId="{ABDE9925-AB34-4FE2-B9D2-AF3487217C7F}">
      <dgm:prSet/>
      <dgm:spPr/>
      <dgm:t>
        <a:bodyPr/>
        <a:lstStyle/>
        <a:p>
          <a:r>
            <a:rPr lang="en-US"/>
            <a:t>Explain</a:t>
          </a:r>
        </a:p>
      </dgm:t>
    </dgm:pt>
    <dgm:pt modelId="{303386B5-1801-4567-9258-3BC039D7E9A0}" type="parTrans" cxnId="{FDF5F2C9-2D6C-4FE6-BE50-01730ECACFB7}">
      <dgm:prSet/>
      <dgm:spPr/>
      <dgm:t>
        <a:bodyPr/>
        <a:lstStyle/>
        <a:p>
          <a:endParaRPr lang="en-US"/>
        </a:p>
      </dgm:t>
    </dgm:pt>
    <dgm:pt modelId="{6AA0002F-4C5B-4E26-89F0-FCE199BE4E83}" type="sibTrans" cxnId="{FDF5F2C9-2D6C-4FE6-BE50-01730ECACFB7}">
      <dgm:prSet/>
      <dgm:spPr/>
      <dgm:t>
        <a:bodyPr/>
        <a:lstStyle/>
        <a:p>
          <a:endParaRPr lang="en-US"/>
        </a:p>
      </dgm:t>
    </dgm:pt>
    <dgm:pt modelId="{4D6BCF8D-61DE-45E3-AC33-D38DD76F5B3A}">
      <dgm:prSet/>
      <dgm:spPr/>
      <dgm:t>
        <a:bodyPr/>
        <a:lstStyle/>
        <a:p>
          <a:r>
            <a:rPr lang="en-US"/>
            <a:t>Explain the time value of money concept</a:t>
          </a:r>
        </a:p>
      </dgm:t>
    </dgm:pt>
    <dgm:pt modelId="{9142F8C7-4F8B-40A2-B892-051992BED7FE}" type="parTrans" cxnId="{2A6F0F18-634A-4C33-8C63-B23AB58B5EEB}">
      <dgm:prSet/>
      <dgm:spPr/>
      <dgm:t>
        <a:bodyPr/>
        <a:lstStyle/>
        <a:p>
          <a:endParaRPr lang="en-US"/>
        </a:p>
      </dgm:t>
    </dgm:pt>
    <dgm:pt modelId="{69E87D5F-132B-4EFA-A0D8-DC5FEBED7DDF}" type="sibTrans" cxnId="{2A6F0F18-634A-4C33-8C63-B23AB58B5EEB}">
      <dgm:prSet/>
      <dgm:spPr/>
      <dgm:t>
        <a:bodyPr/>
        <a:lstStyle/>
        <a:p>
          <a:endParaRPr lang="en-US"/>
        </a:p>
      </dgm:t>
    </dgm:pt>
    <dgm:pt modelId="{54AD5F7D-2BEF-4460-8646-F54208BF5DEB}">
      <dgm:prSet/>
      <dgm:spPr/>
      <dgm:t>
        <a:bodyPr/>
        <a:lstStyle/>
        <a:p>
          <a:r>
            <a:rPr lang="en-US"/>
            <a:t>Calculate</a:t>
          </a:r>
        </a:p>
      </dgm:t>
    </dgm:pt>
    <dgm:pt modelId="{D515AC77-96B1-40CF-92F7-49421F00A35F}" type="parTrans" cxnId="{913EE764-E17F-41D2-9F68-FF9CE9DABC29}">
      <dgm:prSet/>
      <dgm:spPr/>
      <dgm:t>
        <a:bodyPr/>
        <a:lstStyle/>
        <a:p>
          <a:endParaRPr lang="en-US"/>
        </a:p>
      </dgm:t>
    </dgm:pt>
    <dgm:pt modelId="{2AB4AFD4-997B-4AA3-843E-8193C001904A}" type="sibTrans" cxnId="{913EE764-E17F-41D2-9F68-FF9CE9DABC29}">
      <dgm:prSet/>
      <dgm:spPr/>
      <dgm:t>
        <a:bodyPr/>
        <a:lstStyle/>
        <a:p>
          <a:endParaRPr lang="en-US"/>
        </a:p>
      </dgm:t>
    </dgm:pt>
    <dgm:pt modelId="{69236E93-757F-4C28-95ED-82A20EE2C4C0}">
      <dgm:prSet/>
      <dgm:spPr/>
      <dgm:t>
        <a:bodyPr/>
        <a:lstStyle/>
        <a:p>
          <a:r>
            <a:rPr lang="en-US"/>
            <a:t>Calculate the present and future value of an investment</a:t>
          </a:r>
        </a:p>
      </dgm:t>
    </dgm:pt>
    <dgm:pt modelId="{C991B597-0471-4C3B-8337-85EEDAE43233}" type="parTrans" cxnId="{BB6A2128-465E-46C5-B637-305D410AF61D}">
      <dgm:prSet/>
      <dgm:spPr/>
      <dgm:t>
        <a:bodyPr/>
        <a:lstStyle/>
        <a:p>
          <a:endParaRPr lang="en-US"/>
        </a:p>
      </dgm:t>
    </dgm:pt>
    <dgm:pt modelId="{4041F88C-6F71-42E0-8A0E-70CADA0A90FA}" type="sibTrans" cxnId="{BB6A2128-465E-46C5-B637-305D410AF61D}">
      <dgm:prSet/>
      <dgm:spPr/>
      <dgm:t>
        <a:bodyPr/>
        <a:lstStyle/>
        <a:p>
          <a:endParaRPr lang="en-US"/>
        </a:p>
      </dgm:t>
    </dgm:pt>
    <dgm:pt modelId="{88D907A8-BAF6-41CF-B773-F359EED19123}">
      <dgm:prSet/>
      <dgm:spPr/>
      <dgm:t>
        <a:bodyPr/>
        <a:lstStyle/>
        <a:p>
          <a:r>
            <a:rPr lang="en-US"/>
            <a:t>Evaluate</a:t>
          </a:r>
        </a:p>
      </dgm:t>
    </dgm:pt>
    <dgm:pt modelId="{065FB159-7344-437F-AC45-A6AA8CC620DE}" type="parTrans" cxnId="{5EA7B30A-53D6-473F-9279-78E987CF1DCE}">
      <dgm:prSet/>
      <dgm:spPr/>
      <dgm:t>
        <a:bodyPr/>
        <a:lstStyle/>
        <a:p>
          <a:endParaRPr lang="en-US"/>
        </a:p>
      </dgm:t>
    </dgm:pt>
    <dgm:pt modelId="{957C15E3-3C0A-414D-9B43-7BFD8A62AA78}" type="sibTrans" cxnId="{5EA7B30A-53D6-473F-9279-78E987CF1DCE}">
      <dgm:prSet/>
      <dgm:spPr/>
      <dgm:t>
        <a:bodyPr/>
        <a:lstStyle/>
        <a:p>
          <a:endParaRPr lang="en-US"/>
        </a:p>
      </dgm:t>
    </dgm:pt>
    <dgm:pt modelId="{405C309F-68DD-4A30-A759-966FB63F9D70}">
      <dgm:prSet/>
      <dgm:spPr/>
      <dgm:t>
        <a:bodyPr/>
        <a:lstStyle/>
        <a:p>
          <a:r>
            <a:rPr lang="en-US"/>
            <a:t>Evaluate the simple, compound and EAR rates for an investment</a:t>
          </a:r>
        </a:p>
      </dgm:t>
    </dgm:pt>
    <dgm:pt modelId="{A2107D15-5764-4A81-8A6F-524FE5B55041}" type="parTrans" cxnId="{67848108-40A9-4BAF-B3CC-EC4772E37A11}">
      <dgm:prSet/>
      <dgm:spPr/>
      <dgm:t>
        <a:bodyPr/>
        <a:lstStyle/>
        <a:p>
          <a:endParaRPr lang="en-US"/>
        </a:p>
      </dgm:t>
    </dgm:pt>
    <dgm:pt modelId="{C2EA51EE-AF5B-421B-ACE3-D62B601CB725}" type="sibTrans" cxnId="{67848108-40A9-4BAF-B3CC-EC4772E37A11}">
      <dgm:prSet/>
      <dgm:spPr/>
      <dgm:t>
        <a:bodyPr/>
        <a:lstStyle/>
        <a:p>
          <a:endParaRPr lang="en-US"/>
        </a:p>
      </dgm:t>
    </dgm:pt>
    <dgm:pt modelId="{260B1675-C09A-400B-8E73-F0AD0A499A2B}">
      <dgm:prSet/>
      <dgm:spPr/>
      <dgm:t>
        <a:bodyPr/>
        <a:lstStyle/>
        <a:p>
          <a:r>
            <a:rPr lang="en-US"/>
            <a:t>Describe</a:t>
          </a:r>
        </a:p>
      </dgm:t>
    </dgm:pt>
    <dgm:pt modelId="{3933B02C-2BD9-4DDE-934C-9285E59DBCAF}" type="parTrans" cxnId="{796DE789-6884-453B-9031-FCA75ECF561D}">
      <dgm:prSet/>
      <dgm:spPr/>
      <dgm:t>
        <a:bodyPr/>
        <a:lstStyle/>
        <a:p>
          <a:endParaRPr lang="en-US"/>
        </a:p>
      </dgm:t>
    </dgm:pt>
    <dgm:pt modelId="{58E95015-F7C2-4207-8BE3-2586D06B444C}" type="sibTrans" cxnId="{796DE789-6884-453B-9031-FCA75ECF561D}">
      <dgm:prSet/>
      <dgm:spPr/>
      <dgm:t>
        <a:bodyPr/>
        <a:lstStyle/>
        <a:p>
          <a:endParaRPr lang="en-US"/>
        </a:p>
      </dgm:t>
    </dgm:pt>
    <dgm:pt modelId="{555CB049-D2FE-48FA-A619-57FDB7C539DD}">
      <dgm:prSet/>
      <dgm:spPr/>
      <dgm:t>
        <a:bodyPr/>
        <a:lstStyle/>
        <a:p>
          <a:r>
            <a:rPr lang="en-US"/>
            <a:t>Describe how even and uneven cash flows are used to evaluate an investment or project</a:t>
          </a:r>
        </a:p>
      </dgm:t>
    </dgm:pt>
    <dgm:pt modelId="{9EE1E6A4-9E67-469A-B2AD-1F2D83291D96}" type="parTrans" cxnId="{9216BEA1-AF66-426F-95CA-E08ECBEB0C63}">
      <dgm:prSet/>
      <dgm:spPr/>
      <dgm:t>
        <a:bodyPr/>
        <a:lstStyle/>
        <a:p>
          <a:endParaRPr lang="en-US"/>
        </a:p>
      </dgm:t>
    </dgm:pt>
    <dgm:pt modelId="{62634037-256E-443F-ABF3-ADA21406D4D6}" type="sibTrans" cxnId="{9216BEA1-AF66-426F-95CA-E08ECBEB0C63}">
      <dgm:prSet/>
      <dgm:spPr/>
      <dgm:t>
        <a:bodyPr/>
        <a:lstStyle/>
        <a:p>
          <a:endParaRPr lang="en-US"/>
        </a:p>
      </dgm:t>
    </dgm:pt>
    <dgm:pt modelId="{A5AFABAE-BD3D-DF41-A5A6-F227EFDA3F13}" type="pres">
      <dgm:prSet presAssocID="{B71B02D6-15A2-4457-B657-46635CBF8705}" presName="Name0" presStyleCnt="0">
        <dgm:presLayoutVars>
          <dgm:dir/>
          <dgm:animLvl val="lvl"/>
          <dgm:resizeHandles val="exact"/>
        </dgm:presLayoutVars>
      </dgm:prSet>
      <dgm:spPr/>
    </dgm:pt>
    <dgm:pt modelId="{DEB10004-98FD-FD47-B43F-2ACE3457F86E}" type="pres">
      <dgm:prSet presAssocID="{260B1675-C09A-400B-8E73-F0AD0A499A2B}" presName="boxAndChildren" presStyleCnt="0"/>
      <dgm:spPr/>
    </dgm:pt>
    <dgm:pt modelId="{AE61734D-728B-AA41-8563-8AAE71AEB85B}" type="pres">
      <dgm:prSet presAssocID="{260B1675-C09A-400B-8E73-F0AD0A499A2B}" presName="parentTextBox" presStyleLbl="alignNode1" presStyleIdx="0" presStyleCnt="4"/>
      <dgm:spPr/>
    </dgm:pt>
    <dgm:pt modelId="{CE726B6C-7F6F-5C43-A489-54CA6491768A}" type="pres">
      <dgm:prSet presAssocID="{260B1675-C09A-400B-8E73-F0AD0A499A2B}" presName="descendantBox" presStyleLbl="bgAccFollowNode1" presStyleIdx="0" presStyleCnt="4"/>
      <dgm:spPr/>
    </dgm:pt>
    <dgm:pt modelId="{DBC1D220-D108-2941-BF8C-B53245A6CF08}" type="pres">
      <dgm:prSet presAssocID="{957C15E3-3C0A-414D-9B43-7BFD8A62AA78}" presName="sp" presStyleCnt="0"/>
      <dgm:spPr/>
    </dgm:pt>
    <dgm:pt modelId="{E9FABDCA-1658-3647-9A55-99891D504036}" type="pres">
      <dgm:prSet presAssocID="{88D907A8-BAF6-41CF-B773-F359EED19123}" presName="arrowAndChildren" presStyleCnt="0"/>
      <dgm:spPr/>
    </dgm:pt>
    <dgm:pt modelId="{AD8E8406-2147-F647-9DB8-B2E3EC772DD9}" type="pres">
      <dgm:prSet presAssocID="{88D907A8-BAF6-41CF-B773-F359EED19123}" presName="parentTextArrow" presStyleLbl="node1" presStyleIdx="0" presStyleCnt="0"/>
      <dgm:spPr/>
    </dgm:pt>
    <dgm:pt modelId="{4B7B59BE-2576-3545-BE6F-10107D743FE8}" type="pres">
      <dgm:prSet presAssocID="{88D907A8-BAF6-41CF-B773-F359EED19123}" presName="arrow" presStyleLbl="alignNode1" presStyleIdx="1" presStyleCnt="4"/>
      <dgm:spPr/>
    </dgm:pt>
    <dgm:pt modelId="{FB0D93AE-A367-B54D-A149-FD31F149A6E1}" type="pres">
      <dgm:prSet presAssocID="{88D907A8-BAF6-41CF-B773-F359EED19123}" presName="descendantArrow" presStyleLbl="bgAccFollowNode1" presStyleIdx="1" presStyleCnt="4"/>
      <dgm:spPr/>
    </dgm:pt>
    <dgm:pt modelId="{1AF8436C-BBEC-4346-8282-B2843D5D09DC}" type="pres">
      <dgm:prSet presAssocID="{2AB4AFD4-997B-4AA3-843E-8193C001904A}" presName="sp" presStyleCnt="0"/>
      <dgm:spPr/>
    </dgm:pt>
    <dgm:pt modelId="{E3807C1B-9476-9949-8192-D5378096A65B}" type="pres">
      <dgm:prSet presAssocID="{54AD5F7D-2BEF-4460-8646-F54208BF5DEB}" presName="arrowAndChildren" presStyleCnt="0"/>
      <dgm:spPr/>
    </dgm:pt>
    <dgm:pt modelId="{E23E5A6C-FDD1-CA4A-BE20-D522B3FE9C43}" type="pres">
      <dgm:prSet presAssocID="{54AD5F7D-2BEF-4460-8646-F54208BF5DEB}" presName="parentTextArrow" presStyleLbl="node1" presStyleIdx="0" presStyleCnt="0"/>
      <dgm:spPr/>
    </dgm:pt>
    <dgm:pt modelId="{7264B963-2B16-FF45-90C4-ADA99D1F8745}" type="pres">
      <dgm:prSet presAssocID="{54AD5F7D-2BEF-4460-8646-F54208BF5DEB}" presName="arrow" presStyleLbl="alignNode1" presStyleIdx="2" presStyleCnt="4"/>
      <dgm:spPr/>
    </dgm:pt>
    <dgm:pt modelId="{6D43233A-466D-6449-9284-08F49D760293}" type="pres">
      <dgm:prSet presAssocID="{54AD5F7D-2BEF-4460-8646-F54208BF5DEB}" presName="descendantArrow" presStyleLbl="bgAccFollowNode1" presStyleIdx="2" presStyleCnt="4"/>
      <dgm:spPr/>
    </dgm:pt>
    <dgm:pt modelId="{11B02CC1-64FD-654C-A999-E855702AE04C}" type="pres">
      <dgm:prSet presAssocID="{6AA0002F-4C5B-4E26-89F0-FCE199BE4E83}" presName="sp" presStyleCnt="0"/>
      <dgm:spPr/>
    </dgm:pt>
    <dgm:pt modelId="{84E9FFCB-8AA7-A740-ABBE-FB3C9A87CACF}" type="pres">
      <dgm:prSet presAssocID="{ABDE9925-AB34-4FE2-B9D2-AF3487217C7F}" presName="arrowAndChildren" presStyleCnt="0"/>
      <dgm:spPr/>
    </dgm:pt>
    <dgm:pt modelId="{E6B8F5B7-12F6-9547-9E8A-3CF2FB126BD7}" type="pres">
      <dgm:prSet presAssocID="{ABDE9925-AB34-4FE2-B9D2-AF3487217C7F}" presName="parentTextArrow" presStyleLbl="node1" presStyleIdx="0" presStyleCnt="0"/>
      <dgm:spPr/>
    </dgm:pt>
    <dgm:pt modelId="{EDE83B1E-D188-6B41-8001-E3C0B2AF623F}" type="pres">
      <dgm:prSet presAssocID="{ABDE9925-AB34-4FE2-B9D2-AF3487217C7F}" presName="arrow" presStyleLbl="alignNode1" presStyleIdx="3" presStyleCnt="4"/>
      <dgm:spPr/>
    </dgm:pt>
    <dgm:pt modelId="{2D2A5EB2-5EDB-0D47-8FDC-992E17CF3E45}" type="pres">
      <dgm:prSet presAssocID="{ABDE9925-AB34-4FE2-B9D2-AF3487217C7F}" presName="descendantArrow" presStyleLbl="bgAccFollowNode1" presStyleIdx="3" presStyleCnt="4"/>
      <dgm:spPr/>
    </dgm:pt>
  </dgm:ptLst>
  <dgm:cxnLst>
    <dgm:cxn modelId="{2FE57903-7CD3-5042-B86C-AAA073527DF8}" type="presOf" srcId="{ABDE9925-AB34-4FE2-B9D2-AF3487217C7F}" destId="{EDE83B1E-D188-6B41-8001-E3C0B2AF623F}" srcOrd="1" destOrd="0" presId="urn:microsoft.com/office/officeart/2016/7/layout/VerticalDownArrowProcess"/>
    <dgm:cxn modelId="{67848108-40A9-4BAF-B3CC-EC4772E37A11}" srcId="{88D907A8-BAF6-41CF-B773-F359EED19123}" destId="{405C309F-68DD-4A30-A759-966FB63F9D70}" srcOrd="0" destOrd="0" parTransId="{A2107D15-5764-4A81-8A6F-524FE5B55041}" sibTransId="{C2EA51EE-AF5B-421B-ACE3-D62B601CB725}"/>
    <dgm:cxn modelId="{5EA7B30A-53D6-473F-9279-78E987CF1DCE}" srcId="{B71B02D6-15A2-4457-B657-46635CBF8705}" destId="{88D907A8-BAF6-41CF-B773-F359EED19123}" srcOrd="2" destOrd="0" parTransId="{065FB159-7344-437F-AC45-A6AA8CC620DE}" sibTransId="{957C15E3-3C0A-414D-9B43-7BFD8A62AA78}"/>
    <dgm:cxn modelId="{2A6F0F18-634A-4C33-8C63-B23AB58B5EEB}" srcId="{ABDE9925-AB34-4FE2-B9D2-AF3487217C7F}" destId="{4D6BCF8D-61DE-45E3-AC33-D38DD76F5B3A}" srcOrd="0" destOrd="0" parTransId="{9142F8C7-4F8B-40A2-B892-051992BED7FE}" sibTransId="{69E87D5F-132B-4EFA-A0D8-DC5FEBED7DDF}"/>
    <dgm:cxn modelId="{BB6A2128-465E-46C5-B637-305D410AF61D}" srcId="{54AD5F7D-2BEF-4460-8646-F54208BF5DEB}" destId="{69236E93-757F-4C28-95ED-82A20EE2C4C0}" srcOrd="0" destOrd="0" parTransId="{C991B597-0471-4C3B-8337-85EEDAE43233}" sibTransId="{4041F88C-6F71-42E0-8A0E-70CADA0A90FA}"/>
    <dgm:cxn modelId="{52E2D428-38E1-E74E-A8DA-6DFC6B9F5FCB}" type="presOf" srcId="{54AD5F7D-2BEF-4460-8646-F54208BF5DEB}" destId="{E23E5A6C-FDD1-CA4A-BE20-D522B3FE9C43}" srcOrd="0" destOrd="0" presId="urn:microsoft.com/office/officeart/2016/7/layout/VerticalDownArrowProcess"/>
    <dgm:cxn modelId="{D531972F-4920-4441-9940-ED88B6E3B9F1}" type="presOf" srcId="{555CB049-D2FE-48FA-A619-57FDB7C539DD}" destId="{CE726B6C-7F6F-5C43-A489-54CA6491768A}" srcOrd="0" destOrd="0" presId="urn:microsoft.com/office/officeart/2016/7/layout/VerticalDownArrowProcess"/>
    <dgm:cxn modelId="{3C46D737-0495-1D4F-BA38-F1C4CD298671}" type="presOf" srcId="{54AD5F7D-2BEF-4460-8646-F54208BF5DEB}" destId="{7264B963-2B16-FF45-90C4-ADA99D1F8745}" srcOrd="1" destOrd="0" presId="urn:microsoft.com/office/officeart/2016/7/layout/VerticalDownArrowProcess"/>
    <dgm:cxn modelId="{CC889262-EB85-194E-BE04-264E67E83D9B}" type="presOf" srcId="{405C309F-68DD-4A30-A759-966FB63F9D70}" destId="{FB0D93AE-A367-B54D-A149-FD31F149A6E1}" srcOrd="0" destOrd="0" presId="urn:microsoft.com/office/officeart/2016/7/layout/VerticalDownArrowProcess"/>
    <dgm:cxn modelId="{913EE764-E17F-41D2-9F68-FF9CE9DABC29}" srcId="{B71B02D6-15A2-4457-B657-46635CBF8705}" destId="{54AD5F7D-2BEF-4460-8646-F54208BF5DEB}" srcOrd="1" destOrd="0" parTransId="{D515AC77-96B1-40CF-92F7-49421F00A35F}" sibTransId="{2AB4AFD4-997B-4AA3-843E-8193C001904A}"/>
    <dgm:cxn modelId="{99B03558-1200-324F-BC33-B9F9500DD1D4}" type="presOf" srcId="{69236E93-757F-4C28-95ED-82A20EE2C4C0}" destId="{6D43233A-466D-6449-9284-08F49D760293}" srcOrd="0" destOrd="0" presId="urn:microsoft.com/office/officeart/2016/7/layout/VerticalDownArrowProcess"/>
    <dgm:cxn modelId="{796DE789-6884-453B-9031-FCA75ECF561D}" srcId="{B71B02D6-15A2-4457-B657-46635CBF8705}" destId="{260B1675-C09A-400B-8E73-F0AD0A499A2B}" srcOrd="3" destOrd="0" parTransId="{3933B02C-2BD9-4DDE-934C-9285E59DBCAF}" sibTransId="{58E95015-F7C2-4207-8BE3-2586D06B444C}"/>
    <dgm:cxn modelId="{2A761794-447F-8642-BCCB-715F681158CA}" type="presOf" srcId="{4D6BCF8D-61DE-45E3-AC33-D38DD76F5B3A}" destId="{2D2A5EB2-5EDB-0D47-8FDC-992E17CF3E45}" srcOrd="0" destOrd="0" presId="urn:microsoft.com/office/officeart/2016/7/layout/VerticalDownArrowProcess"/>
    <dgm:cxn modelId="{85D01C96-2DBA-5149-90A9-83DAE67D424E}" type="presOf" srcId="{B71B02D6-15A2-4457-B657-46635CBF8705}" destId="{A5AFABAE-BD3D-DF41-A5A6-F227EFDA3F13}" srcOrd="0" destOrd="0" presId="urn:microsoft.com/office/officeart/2016/7/layout/VerticalDownArrowProcess"/>
    <dgm:cxn modelId="{8933059C-18AA-1E43-868F-6EED797F8CCB}" type="presOf" srcId="{88D907A8-BAF6-41CF-B773-F359EED19123}" destId="{AD8E8406-2147-F647-9DB8-B2E3EC772DD9}" srcOrd="0" destOrd="0" presId="urn:microsoft.com/office/officeart/2016/7/layout/VerticalDownArrowProcess"/>
    <dgm:cxn modelId="{623879A1-BA28-A54D-B758-D22950CB291D}" type="presOf" srcId="{88D907A8-BAF6-41CF-B773-F359EED19123}" destId="{4B7B59BE-2576-3545-BE6F-10107D743FE8}" srcOrd="1" destOrd="0" presId="urn:microsoft.com/office/officeart/2016/7/layout/VerticalDownArrowProcess"/>
    <dgm:cxn modelId="{9216BEA1-AF66-426F-95CA-E08ECBEB0C63}" srcId="{260B1675-C09A-400B-8E73-F0AD0A499A2B}" destId="{555CB049-D2FE-48FA-A619-57FDB7C539DD}" srcOrd="0" destOrd="0" parTransId="{9EE1E6A4-9E67-469A-B2AD-1F2D83291D96}" sibTransId="{62634037-256E-443F-ABF3-ADA21406D4D6}"/>
    <dgm:cxn modelId="{FC95B0C4-D056-5C4C-95EE-5BA27B8E2E93}" type="presOf" srcId="{ABDE9925-AB34-4FE2-B9D2-AF3487217C7F}" destId="{E6B8F5B7-12F6-9547-9E8A-3CF2FB126BD7}" srcOrd="0" destOrd="0" presId="urn:microsoft.com/office/officeart/2016/7/layout/VerticalDownArrowProcess"/>
    <dgm:cxn modelId="{16DDE4C7-8971-B940-AEE8-5AD934021337}" type="presOf" srcId="{260B1675-C09A-400B-8E73-F0AD0A499A2B}" destId="{AE61734D-728B-AA41-8563-8AAE71AEB85B}" srcOrd="0" destOrd="0" presId="urn:microsoft.com/office/officeart/2016/7/layout/VerticalDownArrowProcess"/>
    <dgm:cxn modelId="{FDF5F2C9-2D6C-4FE6-BE50-01730ECACFB7}" srcId="{B71B02D6-15A2-4457-B657-46635CBF8705}" destId="{ABDE9925-AB34-4FE2-B9D2-AF3487217C7F}" srcOrd="0" destOrd="0" parTransId="{303386B5-1801-4567-9258-3BC039D7E9A0}" sibTransId="{6AA0002F-4C5B-4E26-89F0-FCE199BE4E83}"/>
    <dgm:cxn modelId="{74539F43-E197-5041-9DDF-03737590BA4E}" type="presParOf" srcId="{A5AFABAE-BD3D-DF41-A5A6-F227EFDA3F13}" destId="{DEB10004-98FD-FD47-B43F-2ACE3457F86E}" srcOrd="0" destOrd="0" presId="urn:microsoft.com/office/officeart/2016/7/layout/VerticalDownArrowProcess"/>
    <dgm:cxn modelId="{0B3B8DB1-A892-424B-8E25-03E9D1920521}" type="presParOf" srcId="{DEB10004-98FD-FD47-B43F-2ACE3457F86E}" destId="{AE61734D-728B-AA41-8563-8AAE71AEB85B}" srcOrd="0" destOrd="0" presId="urn:microsoft.com/office/officeart/2016/7/layout/VerticalDownArrowProcess"/>
    <dgm:cxn modelId="{7CA6283C-4F4E-E24B-9BF5-1DDD3BAB5460}" type="presParOf" srcId="{DEB10004-98FD-FD47-B43F-2ACE3457F86E}" destId="{CE726B6C-7F6F-5C43-A489-54CA6491768A}" srcOrd="1" destOrd="0" presId="urn:microsoft.com/office/officeart/2016/7/layout/VerticalDownArrowProcess"/>
    <dgm:cxn modelId="{E1F8AF5E-BE98-1A44-911C-B62D225940F2}" type="presParOf" srcId="{A5AFABAE-BD3D-DF41-A5A6-F227EFDA3F13}" destId="{DBC1D220-D108-2941-BF8C-B53245A6CF08}" srcOrd="1" destOrd="0" presId="urn:microsoft.com/office/officeart/2016/7/layout/VerticalDownArrowProcess"/>
    <dgm:cxn modelId="{9F47ABEC-5CD9-4944-8F3C-9A3602D399A2}" type="presParOf" srcId="{A5AFABAE-BD3D-DF41-A5A6-F227EFDA3F13}" destId="{E9FABDCA-1658-3647-9A55-99891D504036}" srcOrd="2" destOrd="0" presId="urn:microsoft.com/office/officeart/2016/7/layout/VerticalDownArrowProcess"/>
    <dgm:cxn modelId="{26D55043-6999-B846-9686-6EDD29BDE05C}" type="presParOf" srcId="{E9FABDCA-1658-3647-9A55-99891D504036}" destId="{AD8E8406-2147-F647-9DB8-B2E3EC772DD9}" srcOrd="0" destOrd="0" presId="urn:microsoft.com/office/officeart/2016/7/layout/VerticalDownArrowProcess"/>
    <dgm:cxn modelId="{50B20614-7E58-FB40-867C-8B4D80B98DF3}" type="presParOf" srcId="{E9FABDCA-1658-3647-9A55-99891D504036}" destId="{4B7B59BE-2576-3545-BE6F-10107D743FE8}" srcOrd="1" destOrd="0" presId="urn:microsoft.com/office/officeart/2016/7/layout/VerticalDownArrowProcess"/>
    <dgm:cxn modelId="{E0BF7696-C087-A041-A9BB-B7A8362984A6}" type="presParOf" srcId="{E9FABDCA-1658-3647-9A55-99891D504036}" destId="{FB0D93AE-A367-B54D-A149-FD31F149A6E1}" srcOrd="2" destOrd="0" presId="urn:microsoft.com/office/officeart/2016/7/layout/VerticalDownArrowProcess"/>
    <dgm:cxn modelId="{0D2ECE7E-F5F9-674F-9D11-0513F6212937}" type="presParOf" srcId="{A5AFABAE-BD3D-DF41-A5A6-F227EFDA3F13}" destId="{1AF8436C-BBEC-4346-8282-B2843D5D09DC}" srcOrd="3" destOrd="0" presId="urn:microsoft.com/office/officeart/2016/7/layout/VerticalDownArrowProcess"/>
    <dgm:cxn modelId="{E4617794-ACE8-6140-AA7F-EE4292A65472}" type="presParOf" srcId="{A5AFABAE-BD3D-DF41-A5A6-F227EFDA3F13}" destId="{E3807C1B-9476-9949-8192-D5378096A65B}" srcOrd="4" destOrd="0" presId="urn:microsoft.com/office/officeart/2016/7/layout/VerticalDownArrowProcess"/>
    <dgm:cxn modelId="{D7BE3112-9C5F-BC4B-B32C-5D6511AD8A4C}" type="presParOf" srcId="{E3807C1B-9476-9949-8192-D5378096A65B}" destId="{E23E5A6C-FDD1-CA4A-BE20-D522B3FE9C43}" srcOrd="0" destOrd="0" presId="urn:microsoft.com/office/officeart/2016/7/layout/VerticalDownArrowProcess"/>
    <dgm:cxn modelId="{0652BFEA-B409-7540-B893-894204B0E34D}" type="presParOf" srcId="{E3807C1B-9476-9949-8192-D5378096A65B}" destId="{7264B963-2B16-FF45-90C4-ADA99D1F8745}" srcOrd="1" destOrd="0" presId="urn:microsoft.com/office/officeart/2016/7/layout/VerticalDownArrowProcess"/>
    <dgm:cxn modelId="{56CF2124-C249-2541-89FE-63D017D443F6}" type="presParOf" srcId="{E3807C1B-9476-9949-8192-D5378096A65B}" destId="{6D43233A-466D-6449-9284-08F49D760293}" srcOrd="2" destOrd="0" presId="urn:microsoft.com/office/officeart/2016/7/layout/VerticalDownArrowProcess"/>
    <dgm:cxn modelId="{DB6CF11A-7460-AE4F-98F4-458D8BB6A40A}" type="presParOf" srcId="{A5AFABAE-BD3D-DF41-A5A6-F227EFDA3F13}" destId="{11B02CC1-64FD-654C-A999-E855702AE04C}" srcOrd="5" destOrd="0" presId="urn:microsoft.com/office/officeart/2016/7/layout/VerticalDownArrowProcess"/>
    <dgm:cxn modelId="{0CC4A24F-9B02-7E42-A4B2-05D8C88EF30A}" type="presParOf" srcId="{A5AFABAE-BD3D-DF41-A5A6-F227EFDA3F13}" destId="{84E9FFCB-8AA7-A740-ABBE-FB3C9A87CACF}" srcOrd="6" destOrd="0" presId="urn:microsoft.com/office/officeart/2016/7/layout/VerticalDownArrowProcess"/>
    <dgm:cxn modelId="{D55705F6-12B2-474F-8A5E-114655A3CFD0}" type="presParOf" srcId="{84E9FFCB-8AA7-A740-ABBE-FB3C9A87CACF}" destId="{E6B8F5B7-12F6-9547-9E8A-3CF2FB126BD7}" srcOrd="0" destOrd="0" presId="urn:microsoft.com/office/officeart/2016/7/layout/VerticalDownArrowProcess"/>
    <dgm:cxn modelId="{0B898844-31CB-1E45-90F8-39B5939BB38B}" type="presParOf" srcId="{84E9FFCB-8AA7-A740-ABBE-FB3C9A87CACF}" destId="{EDE83B1E-D188-6B41-8001-E3C0B2AF623F}" srcOrd="1" destOrd="0" presId="urn:microsoft.com/office/officeart/2016/7/layout/VerticalDownArrowProcess"/>
    <dgm:cxn modelId="{2D024693-2691-D84B-90BA-86C0D4A0E7B1}" type="presParOf" srcId="{84E9FFCB-8AA7-A740-ABBE-FB3C9A87CACF}" destId="{2D2A5EB2-5EDB-0D47-8FDC-992E17CF3E45}"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B39A2B-E417-4C2D-9DDF-45C530293CE3}"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69EAE28B-CEFB-4B9E-8C86-B01C3D123039}">
      <dgm:prSet/>
      <dgm:spPr/>
      <dgm:t>
        <a:bodyPr/>
        <a:lstStyle/>
        <a:p>
          <a:r>
            <a:rPr lang="en-GB" dirty="0"/>
            <a:t>Future value is the amount of money that an original investment will grow to be over time at a specific compounded rate of interest.  </a:t>
          </a:r>
          <a:endParaRPr lang="en-US" dirty="0"/>
        </a:p>
      </dgm:t>
    </dgm:pt>
    <dgm:pt modelId="{3F22A28F-3065-4EEB-BD0F-7EABF0F1EC1E}" type="parTrans" cxnId="{A82BC90D-A6E4-42BD-922B-260FA447FC62}">
      <dgm:prSet/>
      <dgm:spPr/>
      <dgm:t>
        <a:bodyPr/>
        <a:lstStyle/>
        <a:p>
          <a:endParaRPr lang="en-US"/>
        </a:p>
      </dgm:t>
    </dgm:pt>
    <dgm:pt modelId="{5B557FA9-E3AD-4305-8FFD-AD0318C4DC7D}" type="sibTrans" cxnId="{A82BC90D-A6E4-42BD-922B-260FA447FC62}">
      <dgm:prSet/>
      <dgm:spPr/>
      <dgm:t>
        <a:bodyPr/>
        <a:lstStyle/>
        <a:p>
          <a:endParaRPr lang="en-US"/>
        </a:p>
      </dgm:t>
    </dgm:pt>
    <dgm:pt modelId="{836099ED-69DD-4AA9-9113-CF7BDABF4DCF}">
      <dgm:prSet/>
      <dgm:spPr/>
      <dgm:t>
        <a:bodyPr/>
        <a:lstStyle/>
        <a:p>
          <a:pPr rtl="0"/>
          <a:endParaRPr lang="en-US" dirty="0"/>
        </a:p>
      </dgm:t>
    </dgm:pt>
    <dgm:pt modelId="{4C868EBD-7A21-4584-9A33-5C932B44D8CF}" type="parTrans" cxnId="{0EAB3D89-9C7B-43A9-BAE6-EDD5CF7945F8}">
      <dgm:prSet/>
      <dgm:spPr/>
      <dgm:t>
        <a:bodyPr/>
        <a:lstStyle/>
        <a:p>
          <a:endParaRPr lang="en-US"/>
        </a:p>
      </dgm:t>
    </dgm:pt>
    <dgm:pt modelId="{2543A5E7-24E5-4338-9226-9E508CB32888}" type="sibTrans" cxnId="{0EAB3D89-9C7B-43A9-BAE6-EDD5CF7945F8}">
      <dgm:prSet/>
      <dgm:spPr/>
      <dgm:t>
        <a:bodyPr/>
        <a:lstStyle/>
        <a:p>
          <a:endParaRPr lang="en-US"/>
        </a:p>
      </dgm:t>
    </dgm:pt>
    <dgm:pt modelId="{3AC588F0-FBD0-4FF7-9E46-8A89F31AFCB2}">
      <dgm:prSet/>
      <dgm:spPr/>
      <dgm:t>
        <a:bodyPr/>
        <a:lstStyle/>
        <a:p>
          <a:r>
            <a:rPr lang="en-GB" b="1"/>
            <a:t>Time Value of Money Calculator</a:t>
          </a:r>
          <a:endParaRPr lang="en-US"/>
        </a:p>
      </dgm:t>
    </dgm:pt>
    <dgm:pt modelId="{538C6020-3182-4034-A66D-A34465430417}" type="parTrans" cxnId="{5E2557DD-F86B-4750-8C6D-5221B5C459A7}">
      <dgm:prSet/>
      <dgm:spPr/>
      <dgm:t>
        <a:bodyPr/>
        <a:lstStyle/>
        <a:p>
          <a:endParaRPr lang="en-US"/>
        </a:p>
      </dgm:t>
    </dgm:pt>
    <dgm:pt modelId="{007E41A2-A738-456F-8AD8-5309CD4A0D89}" type="sibTrans" cxnId="{5E2557DD-F86B-4750-8C6D-5221B5C459A7}">
      <dgm:prSet/>
      <dgm:spPr/>
      <dgm:t>
        <a:bodyPr/>
        <a:lstStyle/>
        <a:p>
          <a:endParaRPr lang="en-US"/>
        </a:p>
      </dgm:t>
    </dgm:pt>
    <dgm:pt modelId="{1F8CB46C-970A-456A-994B-7C2FBF77664D}">
      <dgm:prSet/>
      <dgm:spPr/>
      <dgm:t>
        <a:bodyPr/>
        <a:lstStyle/>
        <a:p>
          <a:r>
            <a:rPr lang="en-GB"/>
            <a:t>A time value of money calculator helps investors and business leaders see the effect that opportunity costs have on their cash flow from an investment.  </a:t>
          </a:r>
          <a:endParaRPr lang="en-US"/>
        </a:p>
      </dgm:t>
    </dgm:pt>
    <dgm:pt modelId="{42B848BC-90CD-4F83-8187-D5E0ABFEC9E8}" type="parTrans" cxnId="{7069D7F9-A995-45AC-A083-A4C7997E9B39}">
      <dgm:prSet/>
      <dgm:spPr/>
      <dgm:t>
        <a:bodyPr/>
        <a:lstStyle/>
        <a:p>
          <a:endParaRPr lang="en-US"/>
        </a:p>
      </dgm:t>
    </dgm:pt>
    <dgm:pt modelId="{40C90E92-FDE2-44F0-AB1D-C29254D873BB}" type="sibTrans" cxnId="{7069D7F9-A995-45AC-A083-A4C7997E9B39}">
      <dgm:prSet/>
      <dgm:spPr/>
      <dgm:t>
        <a:bodyPr/>
        <a:lstStyle/>
        <a:p>
          <a:endParaRPr lang="en-US"/>
        </a:p>
      </dgm:t>
    </dgm:pt>
    <dgm:pt modelId="{56EDADF4-EA52-254E-BAEB-5037C41ECAF5}" type="pres">
      <dgm:prSet presAssocID="{02B39A2B-E417-4C2D-9DDF-45C530293CE3}" presName="vert0" presStyleCnt="0">
        <dgm:presLayoutVars>
          <dgm:dir/>
          <dgm:animOne val="branch"/>
          <dgm:animLvl val="lvl"/>
        </dgm:presLayoutVars>
      </dgm:prSet>
      <dgm:spPr/>
    </dgm:pt>
    <dgm:pt modelId="{BFD98289-38D6-3C47-A40D-5AC4C47648AC}" type="pres">
      <dgm:prSet presAssocID="{69EAE28B-CEFB-4B9E-8C86-B01C3D123039}" presName="thickLine" presStyleLbl="alignNode1" presStyleIdx="0" presStyleCnt="4"/>
      <dgm:spPr/>
    </dgm:pt>
    <dgm:pt modelId="{79919168-171D-474A-AD2E-F839BAE9A3F9}" type="pres">
      <dgm:prSet presAssocID="{69EAE28B-CEFB-4B9E-8C86-B01C3D123039}" presName="horz1" presStyleCnt="0"/>
      <dgm:spPr/>
    </dgm:pt>
    <dgm:pt modelId="{6125457B-F7CD-6F46-A4BC-4D10BD46E915}" type="pres">
      <dgm:prSet presAssocID="{69EAE28B-CEFB-4B9E-8C86-B01C3D123039}" presName="tx1" presStyleLbl="revTx" presStyleIdx="0" presStyleCnt="4"/>
      <dgm:spPr/>
    </dgm:pt>
    <dgm:pt modelId="{D0D7DBCB-AF20-534E-9DBF-4120AD11E855}" type="pres">
      <dgm:prSet presAssocID="{69EAE28B-CEFB-4B9E-8C86-B01C3D123039}" presName="vert1" presStyleCnt="0"/>
      <dgm:spPr/>
    </dgm:pt>
    <dgm:pt modelId="{488E498F-1CDA-8348-AA33-1D1699F05620}" type="pres">
      <dgm:prSet presAssocID="{836099ED-69DD-4AA9-9113-CF7BDABF4DCF}" presName="thickLine" presStyleLbl="alignNode1" presStyleIdx="1" presStyleCnt="4"/>
      <dgm:spPr/>
    </dgm:pt>
    <dgm:pt modelId="{F2463DC5-3498-6444-997D-C454FAE64719}" type="pres">
      <dgm:prSet presAssocID="{836099ED-69DD-4AA9-9113-CF7BDABF4DCF}" presName="horz1" presStyleCnt="0"/>
      <dgm:spPr/>
    </dgm:pt>
    <dgm:pt modelId="{0B52F27C-2B63-8B47-98FD-4FFD2C400984}" type="pres">
      <dgm:prSet presAssocID="{836099ED-69DD-4AA9-9113-CF7BDABF4DCF}" presName="tx1" presStyleLbl="revTx" presStyleIdx="1" presStyleCnt="4"/>
      <dgm:spPr/>
    </dgm:pt>
    <dgm:pt modelId="{1DEC3CFD-8E2E-2943-9E61-D09650E311C8}" type="pres">
      <dgm:prSet presAssocID="{836099ED-69DD-4AA9-9113-CF7BDABF4DCF}" presName="vert1" presStyleCnt="0"/>
      <dgm:spPr/>
    </dgm:pt>
    <dgm:pt modelId="{3E6FD4FF-5159-8946-B2C8-7CD08D3DBA6E}" type="pres">
      <dgm:prSet presAssocID="{3AC588F0-FBD0-4FF7-9E46-8A89F31AFCB2}" presName="thickLine" presStyleLbl="alignNode1" presStyleIdx="2" presStyleCnt="4"/>
      <dgm:spPr/>
    </dgm:pt>
    <dgm:pt modelId="{EF4E2BA9-CCB6-FD4D-AD12-DCED4C8DA34A}" type="pres">
      <dgm:prSet presAssocID="{3AC588F0-FBD0-4FF7-9E46-8A89F31AFCB2}" presName="horz1" presStyleCnt="0"/>
      <dgm:spPr/>
    </dgm:pt>
    <dgm:pt modelId="{EBFF0981-790A-4642-87FE-E080549BEF93}" type="pres">
      <dgm:prSet presAssocID="{3AC588F0-FBD0-4FF7-9E46-8A89F31AFCB2}" presName="tx1" presStyleLbl="revTx" presStyleIdx="2" presStyleCnt="4"/>
      <dgm:spPr/>
    </dgm:pt>
    <dgm:pt modelId="{E5642E84-F7BF-B44B-B7FF-BE1583DBE228}" type="pres">
      <dgm:prSet presAssocID="{3AC588F0-FBD0-4FF7-9E46-8A89F31AFCB2}" presName="vert1" presStyleCnt="0"/>
      <dgm:spPr/>
    </dgm:pt>
    <dgm:pt modelId="{81C31D8A-F700-254D-835A-689F585BA2CA}" type="pres">
      <dgm:prSet presAssocID="{1F8CB46C-970A-456A-994B-7C2FBF77664D}" presName="thickLine" presStyleLbl="alignNode1" presStyleIdx="3" presStyleCnt="4"/>
      <dgm:spPr/>
    </dgm:pt>
    <dgm:pt modelId="{8D3166C6-8691-3840-9DC0-E5673BD24BDE}" type="pres">
      <dgm:prSet presAssocID="{1F8CB46C-970A-456A-994B-7C2FBF77664D}" presName="horz1" presStyleCnt="0"/>
      <dgm:spPr/>
    </dgm:pt>
    <dgm:pt modelId="{1736F081-D3AE-8245-B055-5AA5C62824B1}" type="pres">
      <dgm:prSet presAssocID="{1F8CB46C-970A-456A-994B-7C2FBF77664D}" presName="tx1" presStyleLbl="revTx" presStyleIdx="3" presStyleCnt="4"/>
      <dgm:spPr/>
    </dgm:pt>
    <dgm:pt modelId="{D72FA529-DA3F-994B-A8EC-969404CF869E}" type="pres">
      <dgm:prSet presAssocID="{1F8CB46C-970A-456A-994B-7C2FBF77664D}" presName="vert1" presStyleCnt="0"/>
      <dgm:spPr/>
    </dgm:pt>
  </dgm:ptLst>
  <dgm:cxnLst>
    <dgm:cxn modelId="{A82BC90D-A6E4-42BD-922B-260FA447FC62}" srcId="{02B39A2B-E417-4C2D-9DDF-45C530293CE3}" destId="{69EAE28B-CEFB-4B9E-8C86-B01C3D123039}" srcOrd="0" destOrd="0" parTransId="{3F22A28F-3065-4EEB-BD0F-7EABF0F1EC1E}" sibTransId="{5B557FA9-E3AD-4305-8FFD-AD0318C4DC7D}"/>
    <dgm:cxn modelId="{CF320668-22AD-6541-AC51-1FB0BD0F6287}" type="presOf" srcId="{1F8CB46C-970A-456A-994B-7C2FBF77664D}" destId="{1736F081-D3AE-8245-B055-5AA5C62824B1}" srcOrd="0" destOrd="0" presId="urn:microsoft.com/office/officeart/2008/layout/LinedList"/>
    <dgm:cxn modelId="{B33F6D80-D898-144A-9465-5977A7503D0D}" type="presOf" srcId="{69EAE28B-CEFB-4B9E-8C86-B01C3D123039}" destId="{6125457B-F7CD-6F46-A4BC-4D10BD46E915}" srcOrd="0" destOrd="0" presId="urn:microsoft.com/office/officeart/2008/layout/LinedList"/>
    <dgm:cxn modelId="{0EAB3D89-9C7B-43A9-BAE6-EDD5CF7945F8}" srcId="{02B39A2B-E417-4C2D-9DDF-45C530293CE3}" destId="{836099ED-69DD-4AA9-9113-CF7BDABF4DCF}" srcOrd="1" destOrd="0" parTransId="{4C868EBD-7A21-4584-9A33-5C932B44D8CF}" sibTransId="{2543A5E7-24E5-4338-9226-9E508CB32888}"/>
    <dgm:cxn modelId="{17D34EB5-FF43-7D46-90ED-F74018ABF475}" type="presOf" srcId="{3AC588F0-FBD0-4FF7-9E46-8A89F31AFCB2}" destId="{EBFF0981-790A-4642-87FE-E080549BEF93}" srcOrd="0" destOrd="0" presId="urn:microsoft.com/office/officeart/2008/layout/LinedList"/>
    <dgm:cxn modelId="{D782F8C2-7161-A74F-BF3C-9F33FE6D8B43}" type="presOf" srcId="{02B39A2B-E417-4C2D-9DDF-45C530293CE3}" destId="{56EDADF4-EA52-254E-BAEB-5037C41ECAF5}" srcOrd="0" destOrd="0" presId="urn:microsoft.com/office/officeart/2008/layout/LinedList"/>
    <dgm:cxn modelId="{5E2557DD-F86B-4750-8C6D-5221B5C459A7}" srcId="{02B39A2B-E417-4C2D-9DDF-45C530293CE3}" destId="{3AC588F0-FBD0-4FF7-9E46-8A89F31AFCB2}" srcOrd="2" destOrd="0" parTransId="{538C6020-3182-4034-A66D-A34465430417}" sibTransId="{007E41A2-A738-456F-8AD8-5309CD4A0D89}"/>
    <dgm:cxn modelId="{302A25F6-E2CE-B149-A0F7-43500F298690}" type="presOf" srcId="{836099ED-69DD-4AA9-9113-CF7BDABF4DCF}" destId="{0B52F27C-2B63-8B47-98FD-4FFD2C400984}" srcOrd="0" destOrd="0" presId="urn:microsoft.com/office/officeart/2008/layout/LinedList"/>
    <dgm:cxn modelId="{7069D7F9-A995-45AC-A083-A4C7997E9B39}" srcId="{02B39A2B-E417-4C2D-9DDF-45C530293CE3}" destId="{1F8CB46C-970A-456A-994B-7C2FBF77664D}" srcOrd="3" destOrd="0" parTransId="{42B848BC-90CD-4F83-8187-D5E0ABFEC9E8}" sibTransId="{40C90E92-FDE2-44F0-AB1D-C29254D873BB}"/>
    <dgm:cxn modelId="{7EF54384-5CDB-6348-A181-AD3A710222C7}" type="presParOf" srcId="{56EDADF4-EA52-254E-BAEB-5037C41ECAF5}" destId="{BFD98289-38D6-3C47-A40D-5AC4C47648AC}" srcOrd="0" destOrd="0" presId="urn:microsoft.com/office/officeart/2008/layout/LinedList"/>
    <dgm:cxn modelId="{A0AB2A7E-A069-F04B-86B1-A1C78098A530}" type="presParOf" srcId="{56EDADF4-EA52-254E-BAEB-5037C41ECAF5}" destId="{79919168-171D-474A-AD2E-F839BAE9A3F9}" srcOrd="1" destOrd="0" presId="urn:microsoft.com/office/officeart/2008/layout/LinedList"/>
    <dgm:cxn modelId="{1E9FCDCA-1B67-D64C-A852-AF3754CEF78C}" type="presParOf" srcId="{79919168-171D-474A-AD2E-F839BAE9A3F9}" destId="{6125457B-F7CD-6F46-A4BC-4D10BD46E915}" srcOrd="0" destOrd="0" presId="urn:microsoft.com/office/officeart/2008/layout/LinedList"/>
    <dgm:cxn modelId="{6ECFF6F6-D4FD-0B47-8EE0-B8AC97397563}" type="presParOf" srcId="{79919168-171D-474A-AD2E-F839BAE9A3F9}" destId="{D0D7DBCB-AF20-534E-9DBF-4120AD11E855}" srcOrd="1" destOrd="0" presId="urn:microsoft.com/office/officeart/2008/layout/LinedList"/>
    <dgm:cxn modelId="{8B14D93F-4A68-F042-B6CB-AAF7570A3CAA}" type="presParOf" srcId="{56EDADF4-EA52-254E-BAEB-5037C41ECAF5}" destId="{488E498F-1CDA-8348-AA33-1D1699F05620}" srcOrd="2" destOrd="0" presId="urn:microsoft.com/office/officeart/2008/layout/LinedList"/>
    <dgm:cxn modelId="{F7B586B6-593F-3C4B-B30E-C8E2054651FE}" type="presParOf" srcId="{56EDADF4-EA52-254E-BAEB-5037C41ECAF5}" destId="{F2463DC5-3498-6444-997D-C454FAE64719}" srcOrd="3" destOrd="0" presId="urn:microsoft.com/office/officeart/2008/layout/LinedList"/>
    <dgm:cxn modelId="{84BC8799-0808-2147-BD60-908A8E0D9288}" type="presParOf" srcId="{F2463DC5-3498-6444-997D-C454FAE64719}" destId="{0B52F27C-2B63-8B47-98FD-4FFD2C400984}" srcOrd="0" destOrd="0" presId="urn:microsoft.com/office/officeart/2008/layout/LinedList"/>
    <dgm:cxn modelId="{FA16A2F8-F016-4744-A9B0-F5AB99943252}" type="presParOf" srcId="{F2463DC5-3498-6444-997D-C454FAE64719}" destId="{1DEC3CFD-8E2E-2943-9E61-D09650E311C8}" srcOrd="1" destOrd="0" presId="urn:microsoft.com/office/officeart/2008/layout/LinedList"/>
    <dgm:cxn modelId="{B64EC648-4139-204F-92D1-2C9363002222}" type="presParOf" srcId="{56EDADF4-EA52-254E-BAEB-5037C41ECAF5}" destId="{3E6FD4FF-5159-8946-B2C8-7CD08D3DBA6E}" srcOrd="4" destOrd="0" presId="urn:microsoft.com/office/officeart/2008/layout/LinedList"/>
    <dgm:cxn modelId="{6E3CC0CA-FB82-1146-898F-4697C86E3D9A}" type="presParOf" srcId="{56EDADF4-EA52-254E-BAEB-5037C41ECAF5}" destId="{EF4E2BA9-CCB6-FD4D-AD12-DCED4C8DA34A}" srcOrd="5" destOrd="0" presId="urn:microsoft.com/office/officeart/2008/layout/LinedList"/>
    <dgm:cxn modelId="{9709ADC8-CDCC-B843-96AF-8653F6097D23}" type="presParOf" srcId="{EF4E2BA9-CCB6-FD4D-AD12-DCED4C8DA34A}" destId="{EBFF0981-790A-4642-87FE-E080549BEF93}" srcOrd="0" destOrd="0" presId="urn:microsoft.com/office/officeart/2008/layout/LinedList"/>
    <dgm:cxn modelId="{63841197-1827-D949-9243-3F07F2E0D31B}" type="presParOf" srcId="{EF4E2BA9-CCB6-FD4D-AD12-DCED4C8DA34A}" destId="{E5642E84-F7BF-B44B-B7FF-BE1583DBE228}" srcOrd="1" destOrd="0" presId="urn:microsoft.com/office/officeart/2008/layout/LinedList"/>
    <dgm:cxn modelId="{4FFA309D-10BD-1240-9CBE-8A83E6AB28BF}" type="presParOf" srcId="{56EDADF4-EA52-254E-BAEB-5037C41ECAF5}" destId="{81C31D8A-F700-254D-835A-689F585BA2CA}" srcOrd="6" destOrd="0" presId="urn:microsoft.com/office/officeart/2008/layout/LinedList"/>
    <dgm:cxn modelId="{15C2D0E5-DD88-C44A-92F1-65F4C7EBEFE6}" type="presParOf" srcId="{56EDADF4-EA52-254E-BAEB-5037C41ECAF5}" destId="{8D3166C6-8691-3840-9DC0-E5673BD24BDE}" srcOrd="7" destOrd="0" presId="urn:microsoft.com/office/officeart/2008/layout/LinedList"/>
    <dgm:cxn modelId="{650FA24C-316B-AE40-BA9C-6FC17CA73B01}" type="presParOf" srcId="{8D3166C6-8691-3840-9DC0-E5673BD24BDE}" destId="{1736F081-D3AE-8245-B055-5AA5C62824B1}" srcOrd="0" destOrd="0" presId="urn:microsoft.com/office/officeart/2008/layout/LinedList"/>
    <dgm:cxn modelId="{D583A13D-F432-5E4C-9879-B460EC1DDF22}" type="presParOf" srcId="{8D3166C6-8691-3840-9DC0-E5673BD24BDE}" destId="{D72FA529-DA3F-994B-A8EC-969404CF869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1734D-728B-AA41-8563-8AAE71AEB85B}">
      <dsp:nvSpPr>
        <dsp:cNvPr id="0" name=""/>
        <dsp:cNvSpPr/>
      </dsp:nvSpPr>
      <dsp:spPr>
        <a:xfrm>
          <a:off x="0" y="4473396"/>
          <a:ext cx="1666708" cy="97866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18536" tIns="213360" rIns="118536" bIns="213360" numCol="1" spcCol="1270" anchor="ctr" anchorCtr="0">
          <a:noAutofit/>
        </a:bodyPr>
        <a:lstStyle/>
        <a:p>
          <a:pPr marL="0" lvl="0" indent="0" algn="ctr" defTabSz="1333500">
            <a:lnSpc>
              <a:spcPct val="90000"/>
            </a:lnSpc>
            <a:spcBef>
              <a:spcPct val="0"/>
            </a:spcBef>
            <a:spcAft>
              <a:spcPct val="35000"/>
            </a:spcAft>
            <a:buNone/>
          </a:pPr>
          <a:r>
            <a:rPr lang="en-US" sz="3000" kern="1200"/>
            <a:t>Describe</a:t>
          </a:r>
        </a:p>
      </dsp:txBody>
      <dsp:txXfrm>
        <a:off x="0" y="4473396"/>
        <a:ext cx="1666708" cy="978669"/>
      </dsp:txXfrm>
    </dsp:sp>
    <dsp:sp modelId="{CE726B6C-7F6F-5C43-A489-54CA6491768A}">
      <dsp:nvSpPr>
        <dsp:cNvPr id="0" name=""/>
        <dsp:cNvSpPr/>
      </dsp:nvSpPr>
      <dsp:spPr>
        <a:xfrm>
          <a:off x="1666708" y="4473396"/>
          <a:ext cx="5000124" cy="978669"/>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1426" tIns="228600" rIns="101426" bIns="228600" numCol="1" spcCol="1270" anchor="ctr" anchorCtr="0">
          <a:noAutofit/>
        </a:bodyPr>
        <a:lstStyle/>
        <a:p>
          <a:pPr marL="0" lvl="0" indent="0" algn="l" defTabSz="800100">
            <a:lnSpc>
              <a:spcPct val="90000"/>
            </a:lnSpc>
            <a:spcBef>
              <a:spcPct val="0"/>
            </a:spcBef>
            <a:spcAft>
              <a:spcPct val="35000"/>
            </a:spcAft>
            <a:buNone/>
          </a:pPr>
          <a:r>
            <a:rPr lang="en-US" sz="1800" kern="1200"/>
            <a:t>Describe how even and uneven cash flows are used to evaluate an investment or project</a:t>
          </a:r>
        </a:p>
      </dsp:txBody>
      <dsp:txXfrm>
        <a:off x="1666708" y="4473396"/>
        <a:ext cx="5000124" cy="978669"/>
      </dsp:txXfrm>
    </dsp:sp>
    <dsp:sp modelId="{4B7B59BE-2576-3545-BE6F-10107D743FE8}">
      <dsp:nvSpPr>
        <dsp:cNvPr id="0" name=""/>
        <dsp:cNvSpPr/>
      </dsp:nvSpPr>
      <dsp:spPr>
        <a:xfrm rot="10800000">
          <a:off x="0" y="2982882"/>
          <a:ext cx="1666708" cy="1505194"/>
        </a:xfrm>
        <a:prstGeom prst="upArrowCallout">
          <a:avLst>
            <a:gd name="adj1" fmla="val 5000"/>
            <a:gd name="adj2" fmla="val 10000"/>
            <a:gd name="adj3" fmla="val 15000"/>
            <a:gd name="adj4" fmla="val 64977"/>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18536" tIns="213360" rIns="118536" bIns="213360" numCol="1" spcCol="1270" anchor="ctr" anchorCtr="0">
          <a:noAutofit/>
        </a:bodyPr>
        <a:lstStyle/>
        <a:p>
          <a:pPr marL="0" lvl="0" indent="0" algn="ctr" defTabSz="1333500">
            <a:lnSpc>
              <a:spcPct val="90000"/>
            </a:lnSpc>
            <a:spcBef>
              <a:spcPct val="0"/>
            </a:spcBef>
            <a:spcAft>
              <a:spcPct val="35000"/>
            </a:spcAft>
            <a:buNone/>
          </a:pPr>
          <a:r>
            <a:rPr lang="en-US" sz="3000" kern="1200"/>
            <a:t>Evaluate</a:t>
          </a:r>
        </a:p>
      </dsp:txBody>
      <dsp:txXfrm rot="-10800000">
        <a:off x="0" y="2982882"/>
        <a:ext cx="1666708" cy="978376"/>
      </dsp:txXfrm>
    </dsp:sp>
    <dsp:sp modelId="{FB0D93AE-A367-B54D-A149-FD31F149A6E1}">
      <dsp:nvSpPr>
        <dsp:cNvPr id="0" name=""/>
        <dsp:cNvSpPr/>
      </dsp:nvSpPr>
      <dsp:spPr>
        <a:xfrm>
          <a:off x="1666708" y="2982882"/>
          <a:ext cx="5000124" cy="978376"/>
        </a:xfrm>
        <a:prstGeom prst="rect">
          <a:avLst/>
        </a:prstGeom>
        <a:solidFill>
          <a:schemeClr val="accent5">
            <a:tint val="40000"/>
            <a:alpha val="90000"/>
            <a:hueOff val="-2246587"/>
            <a:satOff val="-7611"/>
            <a:lumOff val="-976"/>
            <a:alphaOff val="0"/>
          </a:schemeClr>
        </a:solidFill>
        <a:ln w="6350" cap="flat" cmpd="sng" algn="ctr">
          <a:solidFill>
            <a:schemeClr val="accent5">
              <a:tint val="40000"/>
              <a:alpha val="90000"/>
              <a:hueOff val="-2246587"/>
              <a:satOff val="-7611"/>
              <a:lumOff val="-976"/>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1426" tIns="228600" rIns="101426" bIns="228600" numCol="1" spcCol="1270" anchor="ctr" anchorCtr="0">
          <a:noAutofit/>
        </a:bodyPr>
        <a:lstStyle/>
        <a:p>
          <a:pPr marL="0" lvl="0" indent="0" algn="l" defTabSz="800100">
            <a:lnSpc>
              <a:spcPct val="90000"/>
            </a:lnSpc>
            <a:spcBef>
              <a:spcPct val="0"/>
            </a:spcBef>
            <a:spcAft>
              <a:spcPct val="35000"/>
            </a:spcAft>
            <a:buNone/>
          </a:pPr>
          <a:r>
            <a:rPr lang="en-US" sz="1800" kern="1200"/>
            <a:t>Evaluate the simple, compound and EAR rates for an investment</a:t>
          </a:r>
        </a:p>
      </dsp:txBody>
      <dsp:txXfrm>
        <a:off x="1666708" y="2982882"/>
        <a:ext cx="5000124" cy="978376"/>
      </dsp:txXfrm>
    </dsp:sp>
    <dsp:sp modelId="{7264B963-2B16-FF45-90C4-ADA99D1F8745}">
      <dsp:nvSpPr>
        <dsp:cNvPr id="0" name=""/>
        <dsp:cNvSpPr/>
      </dsp:nvSpPr>
      <dsp:spPr>
        <a:xfrm rot="10800000">
          <a:off x="0" y="1492368"/>
          <a:ext cx="1666708" cy="1505194"/>
        </a:xfrm>
        <a:prstGeom prst="upArrowCallout">
          <a:avLst>
            <a:gd name="adj1" fmla="val 5000"/>
            <a:gd name="adj2" fmla="val 10000"/>
            <a:gd name="adj3" fmla="val 15000"/>
            <a:gd name="adj4" fmla="val 64977"/>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18536" tIns="213360" rIns="118536" bIns="213360" numCol="1" spcCol="1270" anchor="ctr" anchorCtr="0">
          <a:noAutofit/>
        </a:bodyPr>
        <a:lstStyle/>
        <a:p>
          <a:pPr marL="0" lvl="0" indent="0" algn="ctr" defTabSz="1333500">
            <a:lnSpc>
              <a:spcPct val="90000"/>
            </a:lnSpc>
            <a:spcBef>
              <a:spcPct val="0"/>
            </a:spcBef>
            <a:spcAft>
              <a:spcPct val="35000"/>
            </a:spcAft>
            <a:buNone/>
          </a:pPr>
          <a:r>
            <a:rPr lang="en-US" sz="3000" kern="1200"/>
            <a:t>Calculate</a:t>
          </a:r>
        </a:p>
      </dsp:txBody>
      <dsp:txXfrm rot="-10800000">
        <a:off x="0" y="1492368"/>
        <a:ext cx="1666708" cy="978376"/>
      </dsp:txXfrm>
    </dsp:sp>
    <dsp:sp modelId="{6D43233A-466D-6449-9284-08F49D760293}">
      <dsp:nvSpPr>
        <dsp:cNvPr id="0" name=""/>
        <dsp:cNvSpPr/>
      </dsp:nvSpPr>
      <dsp:spPr>
        <a:xfrm>
          <a:off x="1666708" y="1492368"/>
          <a:ext cx="5000124" cy="978376"/>
        </a:xfrm>
        <a:prstGeom prst="rect">
          <a:avLst/>
        </a:prstGeom>
        <a:solidFill>
          <a:schemeClr val="accent5">
            <a:tint val="40000"/>
            <a:alpha val="90000"/>
            <a:hueOff val="-4493175"/>
            <a:satOff val="-15221"/>
            <a:lumOff val="-1952"/>
            <a:alphaOff val="0"/>
          </a:schemeClr>
        </a:solidFill>
        <a:ln w="6350" cap="flat" cmpd="sng" algn="ctr">
          <a:solidFill>
            <a:schemeClr val="accent5">
              <a:tint val="40000"/>
              <a:alpha val="90000"/>
              <a:hueOff val="-4493175"/>
              <a:satOff val="-15221"/>
              <a:lumOff val="-195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1426" tIns="228600" rIns="101426" bIns="228600" numCol="1" spcCol="1270" anchor="ctr" anchorCtr="0">
          <a:noAutofit/>
        </a:bodyPr>
        <a:lstStyle/>
        <a:p>
          <a:pPr marL="0" lvl="0" indent="0" algn="l" defTabSz="800100">
            <a:lnSpc>
              <a:spcPct val="90000"/>
            </a:lnSpc>
            <a:spcBef>
              <a:spcPct val="0"/>
            </a:spcBef>
            <a:spcAft>
              <a:spcPct val="35000"/>
            </a:spcAft>
            <a:buNone/>
          </a:pPr>
          <a:r>
            <a:rPr lang="en-US" sz="1800" kern="1200"/>
            <a:t>Calculate the present and future value of an investment</a:t>
          </a:r>
        </a:p>
      </dsp:txBody>
      <dsp:txXfrm>
        <a:off x="1666708" y="1492368"/>
        <a:ext cx="5000124" cy="978376"/>
      </dsp:txXfrm>
    </dsp:sp>
    <dsp:sp modelId="{EDE83B1E-D188-6B41-8001-E3C0B2AF623F}">
      <dsp:nvSpPr>
        <dsp:cNvPr id="0" name=""/>
        <dsp:cNvSpPr/>
      </dsp:nvSpPr>
      <dsp:spPr>
        <a:xfrm rot="10800000">
          <a:off x="0" y="1854"/>
          <a:ext cx="1666708" cy="1505194"/>
        </a:xfrm>
        <a:prstGeom prst="upArrowCallout">
          <a:avLst>
            <a:gd name="adj1" fmla="val 5000"/>
            <a:gd name="adj2" fmla="val 10000"/>
            <a:gd name="adj3" fmla="val 15000"/>
            <a:gd name="adj4" fmla="val 64977"/>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18536" tIns="213360" rIns="118536" bIns="213360" numCol="1" spcCol="1270" anchor="ctr" anchorCtr="0">
          <a:noAutofit/>
        </a:bodyPr>
        <a:lstStyle/>
        <a:p>
          <a:pPr marL="0" lvl="0" indent="0" algn="ctr" defTabSz="1333500">
            <a:lnSpc>
              <a:spcPct val="90000"/>
            </a:lnSpc>
            <a:spcBef>
              <a:spcPct val="0"/>
            </a:spcBef>
            <a:spcAft>
              <a:spcPct val="35000"/>
            </a:spcAft>
            <a:buNone/>
          </a:pPr>
          <a:r>
            <a:rPr lang="en-US" sz="3000" kern="1200"/>
            <a:t>Explain</a:t>
          </a:r>
        </a:p>
      </dsp:txBody>
      <dsp:txXfrm rot="-10800000">
        <a:off x="0" y="1854"/>
        <a:ext cx="1666708" cy="978376"/>
      </dsp:txXfrm>
    </dsp:sp>
    <dsp:sp modelId="{2D2A5EB2-5EDB-0D47-8FDC-992E17CF3E45}">
      <dsp:nvSpPr>
        <dsp:cNvPr id="0" name=""/>
        <dsp:cNvSpPr/>
      </dsp:nvSpPr>
      <dsp:spPr>
        <a:xfrm>
          <a:off x="1666708" y="1854"/>
          <a:ext cx="5000124" cy="978376"/>
        </a:xfrm>
        <a:prstGeom prst="rect">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1426" tIns="228600" rIns="101426" bIns="228600" numCol="1" spcCol="1270" anchor="ctr" anchorCtr="0">
          <a:noAutofit/>
        </a:bodyPr>
        <a:lstStyle/>
        <a:p>
          <a:pPr marL="0" lvl="0" indent="0" algn="l" defTabSz="800100">
            <a:lnSpc>
              <a:spcPct val="90000"/>
            </a:lnSpc>
            <a:spcBef>
              <a:spcPct val="0"/>
            </a:spcBef>
            <a:spcAft>
              <a:spcPct val="35000"/>
            </a:spcAft>
            <a:buNone/>
          </a:pPr>
          <a:r>
            <a:rPr lang="en-US" sz="1800" kern="1200"/>
            <a:t>Explain the time value of money concept</a:t>
          </a:r>
        </a:p>
      </dsp:txBody>
      <dsp:txXfrm>
        <a:off x="1666708" y="1854"/>
        <a:ext cx="5000124" cy="9783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98289-38D6-3C47-A40D-5AC4C47648AC}">
      <dsp:nvSpPr>
        <dsp:cNvPr id="0" name=""/>
        <dsp:cNvSpPr/>
      </dsp:nvSpPr>
      <dsp:spPr>
        <a:xfrm>
          <a:off x="0" y="0"/>
          <a:ext cx="658648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25457B-F7CD-6F46-A4BC-4D10BD46E915}">
      <dsp:nvSpPr>
        <dsp:cNvPr id="0" name=""/>
        <dsp:cNvSpPr/>
      </dsp:nvSpPr>
      <dsp:spPr>
        <a:xfrm>
          <a:off x="0" y="0"/>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Future value is the amount of money that an original investment will grow to be over time at a specific compounded rate of interest.  </a:t>
          </a:r>
          <a:endParaRPr lang="en-US" sz="1900" kern="1200" dirty="0"/>
        </a:p>
      </dsp:txBody>
      <dsp:txXfrm>
        <a:off x="0" y="0"/>
        <a:ext cx="6586489" cy="946354"/>
      </dsp:txXfrm>
    </dsp:sp>
    <dsp:sp modelId="{488E498F-1CDA-8348-AA33-1D1699F05620}">
      <dsp:nvSpPr>
        <dsp:cNvPr id="0" name=""/>
        <dsp:cNvSpPr/>
      </dsp:nvSpPr>
      <dsp:spPr>
        <a:xfrm>
          <a:off x="0" y="946354"/>
          <a:ext cx="658648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52F27C-2B63-8B47-98FD-4FFD2C400984}">
      <dsp:nvSpPr>
        <dsp:cNvPr id="0" name=""/>
        <dsp:cNvSpPr/>
      </dsp:nvSpPr>
      <dsp:spPr>
        <a:xfrm>
          <a:off x="0" y="946354"/>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endParaRPr lang="en-US" sz="1900" kern="1200" dirty="0"/>
        </a:p>
      </dsp:txBody>
      <dsp:txXfrm>
        <a:off x="0" y="946354"/>
        <a:ext cx="6586489" cy="946354"/>
      </dsp:txXfrm>
    </dsp:sp>
    <dsp:sp modelId="{3E6FD4FF-5159-8946-B2C8-7CD08D3DBA6E}">
      <dsp:nvSpPr>
        <dsp:cNvPr id="0" name=""/>
        <dsp:cNvSpPr/>
      </dsp:nvSpPr>
      <dsp:spPr>
        <a:xfrm>
          <a:off x="0" y="1892709"/>
          <a:ext cx="658648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FF0981-790A-4642-87FE-E080549BEF93}">
      <dsp:nvSpPr>
        <dsp:cNvPr id="0" name=""/>
        <dsp:cNvSpPr/>
      </dsp:nvSpPr>
      <dsp:spPr>
        <a:xfrm>
          <a:off x="0" y="1892709"/>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Time Value of Money Calculator</a:t>
          </a:r>
          <a:endParaRPr lang="en-US" sz="1900" kern="1200"/>
        </a:p>
      </dsp:txBody>
      <dsp:txXfrm>
        <a:off x="0" y="1892709"/>
        <a:ext cx="6586489" cy="946354"/>
      </dsp:txXfrm>
    </dsp:sp>
    <dsp:sp modelId="{81C31D8A-F700-254D-835A-689F585BA2CA}">
      <dsp:nvSpPr>
        <dsp:cNvPr id="0" name=""/>
        <dsp:cNvSpPr/>
      </dsp:nvSpPr>
      <dsp:spPr>
        <a:xfrm>
          <a:off x="0" y="2839064"/>
          <a:ext cx="658648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36F081-D3AE-8245-B055-5AA5C62824B1}">
      <dsp:nvSpPr>
        <dsp:cNvPr id="0" name=""/>
        <dsp:cNvSpPr/>
      </dsp:nvSpPr>
      <dsp:spPr>
        <a:xfrm>
          <a:off x="0" y="2839064"/>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time value of money calculator helps investors and business leaders see the effect that opportunity costs have on their cash flow from an investment.  </a:t>
          </a:r>
          <a:endParaRPr lang="en-US" sz="1900" kern="1200"/>
        </a:p>
      </dsp:txBody>
      <dsp:txXfrm>
        <a:off x="0" y="2839064"/>
        <a:ext cx="6586489" cy="946354"/>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601602-9ED6-8F4F-AE7E-685007C705CC}" type="datetimeFigureOut">
              <a:rPr lang="en-US" smtClean="0"/>
              <a:t>2/20/2024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615C55-931F-9547-B5EE-F923AC67A00F}" type="slidenum">
              <a:rPr lang="en-US" smtClean="0"/>
              <a:t>‹#›</a:t>
            </a:fld>
            <a:endParaRPr lang="en-US"/>
          </a:p>
        </p:txBody>
      </p:sp>
    </p:spTree>
    <p:extLst>
      <p:ext uri="{BB962C8B-B14F-4D97-AF65-F5344CB8AC3E}">
        <p14:creationId xmlns:p14="http://schemas.microsoft.com/office/powerpoint/2010/main" val="3576265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615C55-931F-9547-B5EE-F923AC67A00F}" type="slidenum">
              <a:rPr lang="en-US" smtClean="0"/>
              <a:t>11</a:t>
            </a:fld>
            <a:endParaRPr lang="en-US"/>
          </a:p>
        </p:txBody>
      </p:sp>
    </p:spTree>
    <p:extLst>
      <p:ext uri="{BB962C8B-B14F-4D97-AF65-F5344CB8AC3E}">
        <p14:creationId xmlns:p14="http://schemas.microsoft.com/office/powerpoint/2010/main" val="2195772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8615C55-931F-9547-B5EE-F923AC67A00F}" type="slidenum">
              <a:rPr lang="en-US" smtClean="0"/>
              <a:t>26</a:t>
            </a:fld>
            <a:endParaRPr lang="en-US"/>
          </a:p>
        </p:txBody>
      </p:sp>
    </p:spTree>
    <p:extLst>
      <p:ext uri="{BB962C8B-B14F-4D97-AF65-F5344CB8AC3E}">
        <p14:creationId xmlns:p14="http://schemas.microsoft.com/office/powerpoint/2010/main" val="2915686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1E5B9-5037-AAD5-CFD7-C1DEBE7CCBC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28E2DAD-C2B1-68A8-B5A4-058CED3611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96E60C-4256-D7AD-6621-4FA9D75B3353}"/>
              </a:ext>
            </a:extLst>
          </p:cNvPr>
          <p:cNvSpPr>
            <a:spLocks noGrp="1"/>
          </p:cNvSpPr>
          <p:nvPr>
            <p:ph type="dt" sz="half" idx="10"/>
          </p:nvPr>
        </p:nvSpPr>
        <p:spPr/>
        <p:txBody>
          <a:bodyPr/>
          <a:lstStyle/>
          <a:p>
            <a:fld id="{2E48E5FD-54DF-DF43-BE60-F11B3C984C10}" type="datetimeFigureOut">
              <a:rPr lang="en-US" smtClean="0"/>
              <a:t>2/20/2024</a:t>
            </a:fld>
            <a:endParaRPr lang="en-US"/>
          </a:p>
        </p:txBody>
      </p:sp>
      <p:sp>
        <p:nvSpPr>
          <p:cNvPr id="5" name="Footer Placeholder 4">
            <a:extLst>
              <a:ext uri="{FF2B5EF4-FFF2-40B4-BE49-F238E27FC236}">
                <a16:creationId xmlns:a16="http://schemas.microsoft.com/office/drawing/2014/main" id="{64648E32-2BE0-AB11-485E-2AF24D332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F1A2ED-1C3C-4189-4287-65D6282679FC}"/>
              </a:ext>
            </a:extLst>
          </p:cNvPr>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3004287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59A48-1C07-13C6-791D-88C7C8D1BF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E90D99E-1B10-C8A1-5853-C416FC26E1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E216E4-A69F-B693-C385-2DC3D917D768}"/>
              </a:ext>
            </a:extLst>
          </p:cNvPr>
          <p:cNvSpPr>
            <a:spLocks noGrp="1"/>
          </p:cNvSpPr>
          <p:nvPr>
            <p:ph type="dt" sz="half" idx="10"/>
          </p:nvPr>
        </p:nvSpPr>
        <p:spPr/>
        <p:txBody>
          <a:bodyPr/>
          <a:lstStyle/>
          <a:p>
            <a:fld id="{2E48E5FD-54DF-DF43-BE60-F11B3C984C10}" type="datetimeFigureOut">
              <a:rPr lang="en-US" smtClean="0"/>
              <a:t>2/20/2024</a:t>
            </a:fld>
            <a:endParaRPr lang="en-US"/>
          </a:p>
        </p:txBody>
      </p:sp>
      <p:sp>
        <p:nvSpPr>
          <p:cNvPr id="5" name="Footer Placeholder 4">
            <a:extLst>
              <a:ext uri="{FF2B5EF4-FFF2-40B4-BE49-F238E27FC236}">
                <a16:creationId xmlns:a16="http://schemas.microsoft.com/office/drawing/2014/main" id="{92CC658C-1431-D783-3E9B-9DCC833E0E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42FEC0-9A40-6A11-0C35-AAFBED520CB6}"/>
              </a:ext>
            </a:extLst>
          </p:cNvPr>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1202930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5BEDF-4EE6-6DE6-0BEF-CF38726F61B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8CA654-1FDA-4B02-BA0C-2612FBD0C8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73DA74A-B967-012A-7039-6ADCE839B819}"/>
              </a:ext>
            </a:extLst>
          </p:cNvPr>
          <p:cNvSpPr>
            <a:spLocks noGrp="1"/>
          </p:cNvSpPr>
          <p:nvPr>
            <p:ph type="dt" sz="half" idx="10"/>
          </p:nvPr>
        </p:nvSpPr>
        <p:spPr/>
        <p:txBody>
          <a:bodyPr/>
          <a:lstStyle/>
          <a:p>
            <a:fld id="{2E48E5FD-54DF-DF43-BE60-F11B3C984C10}" type="datetimeFigureOut">
              <a:rPr lang="en-US" smtClean="0"/>
              <a:t>2/20/2024</a:t>
            </a:fld>
            <a:endParaRPr lang="en-US"/>
          </a:p>
        </p:txBody>
      </p:sp>
      <p:sp>
        <p:nvSpPr>
          <p:cNvPr id="5" name="Footer Placeholder 4">
            <a:extLst>
              <a:ext uri="{FF2B5EF4-FFF2-40B4-BE49-F238E27FC236}">
                <a16:creationId xmlns:a16="http://schemas.microsoft.com/office/drawing/2014/main" id="{96174158-94FD-1EE0-70F6-855DE6C837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254317-CDF5-0FD1-D472-B50C863A48AE}"/>
              </a:ext>
            </a:extLst>
          </p:cNvPr>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2936496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0FBD1-6346-C9AF-B256-9E7704E1E93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607A59B-E26E-D173-C3D7-18BC1D6C1AB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AE305B7-C33C-836C-D2F6-6E9282D524A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E6CFA72-2AD7-70E2-C871-C626F71D5F76}"/>
              </a:ext>
            </a:extLst>
          </p:cNvPr>
          <p:cNvSpPr>
            <a:spLocks noGrp="1"/>
          </p:cNvSpPr>
          <p:nvPr>
            <p:ph type="dt" sz="half" idx="10"/>
          </p:nvPr>
        </p:nvSpPr>
        <p:spPr/>
        <p:txBody>
          <a:bodyPr/>
          <a:lstStyle/>
          <a:p>
            <a:fld id="{2E48E5FD-54DF-DF43-BE60-F11B3C984C10}" type="datetimeFigureOut">
              <a:rPr lang="en-US" smtClean="0"/>
              <a:t>2/20/2024</a:t>
            </a:fld>
            <a:endParaRPr lang="en-US"/>
          </a:p>
        </p:txBody>
      </p:sp>
      <p:sp>
        <p:nvSpPr>
          <p:cNvPr id="6" name="Footer Placeholder 5">
            <a:extLst>
              <a:ext uri="{FF2B5EF4-FFF2-40B4-BE49-F238E27FC236}">
                <a16:creationId xmlns:a16="http://schemas.microsoft.com/office/drawing/2014/main" id="{EF3116DB-3DEF-7FD8-4869-83E6ABD009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83F36B-C1A4-DDBB-629C-079269DBC6AD}"/>
              </a:ext>
            </a:extLst>
          </p:cNvPr>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491343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08F95-A7F3-8ED6-57F6-0873EEFF56A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90C60D-C8CA-77F6-1A35-58877279D9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7C4DF5B-C558-A1E2-4727-B84D1E77B1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217EFA1-48F7-66EE-E0D3-34BAB6F88E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75378C1-745B-45FC-4C7A-2A1D4B69613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4E79498-1545-8A96-BFAE-EBD5D612AEAA}"/>
              </a:ext>
            </a:extLst>
          </p:cNvPr>
          <p:cNvSpPr>
            <a:spLocks noGrp="1"/>
          </p:cNvSpPr>
          <p:nvPr>
            <p:ph type="dt" sz="half" idx="10"/>
          </p:nvPr>
        </p:nvSpPr>
        <p:spPr/>
        <p:txBody>
          <a:bodyPr/>
          <a:lstStyle/>
          <a:p>
            <a:fld id="{2E48E5FD-54DF-DF43-BE60-F11B3C984C10}" type="datetimeFigureOut">
              <a:rPr lang="en-US" smtClean="0"/>
              <a:t>2/20/2024</a:t>
            </a:fld>
            <a:endParaRPr lang="en-US"/>
          </a:p>
        </p:txBody>
      </p:sp>
      <p:sp>
        <p:nvSpPr>
          <p:cNvPr id="8" name="Footer Placeholder 7">
            <a:extLst>
              <a:ext uri="{FF2B5EF4-FFF2-40B4-BE49-F238E27FC236}">
                <a16:creationId xmlns:a16="http://schemas.microsoft.com/office/drawing/2014/main" id="{94366CB6-32F4-111A-1438-203C18F59C1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84F4CB-F378-29A7-7271-BDB04618B5E4}"/>
              </a:ext>
            </a:extLst>
          </p:cNvPr>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2677592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6685-E193-D397-040D-46AC8ADB94A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9FD0BB7-5785-2068-1653-31703EAB6EEC}"/>
              </a:ext>
            </a:extLst>
          </p:cNvPr>
          <p:cNvSpPr>
            <a:spLocks noGrp="1"/>
          </p:cNvSpPr>
          <p:nvPr>
            <p:ph type="dt" sz="half" idx="10"/>
          </p:nvPr>
        </p:nvSpPr>
        <p:spPr/>
        <p:txBody>
          <a:bodyPr/>
          <a:lstStyle/>
          <a:p>
            <a:fld id="{2E48E5FD-54DF-DF43-BE60-F11B3C984C10}" type="datetimeFigureOut">
              <a:rPr lang="en-US" smtClean="0"/>
              <a:t>2/20/2024</a:t>
            </a:fld>
            <a:endParaRPr lang="en-US"/>
          </a:p>
        </p:txBody>
      </p:sp>
      <p:sp>
        <p:nvSpPr>
          <p:cNvPr id="4" name="Footer Placeholder 3">
            <a:extLst>
              <a:ext uri="{FF2B5EF4-FFF2-40B4-BE49-F238E27FC236}">
                <a16:creationId xmlns:a16="http://schemas.microsoft.com/office/drawing/2014/main" id="{78756A72-98EB-D6EA-1B35-B1D42834395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D2E2C66-93CF-3B7E-5501-269B8D67FE81}"/>
              </a:ext>
            </a:extLst>
          </p:cNvPr>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814572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F08336-4642-B639-F500-ED126355E295}"/>
              </a:ext>
            </a:extLst>
          </p:cNvPr>
          <p:cNvSpPr>
            <a:spLocks noGrp="1"/>
          </p:cNvSpPr>
          <p:nvPr>
            <p:ph type="dt" sz="half" idx="10"/>
          </p:nvPr>
        </p:nvSpPr>
        <p:spPr/>
        <p:txBody>
          <a:bodyPr/>
          <a:lstStyle/>
          <a:p>
            <a:fld id="{2E48E5FD-54DF-DF43-BE60-F11B3C984C10}" type="datetimeFigureOut">
              <a:rPr lang="en-US" smtClean="0"/>
              <a:t>2/20/2024</a:t>
            </a:fld>
            <a:endParaRPr lang="en-US"/>
          </a:p>
        </p:txBody>
      </p:sp>
      <p:sp>
        <p:nvSpPr>
          <p:cNvPr id="3" name="Footer Placeholder 2">
            <a:extLst>
              <a:ext uri="{FF2B5EF4-FFF2-40B4-BE49-F238E27FC236}">
                <a16:creationId xmlns:a16="http://schemas.microsoft.com/office/drawing/2014/main" id="{4BE08208-EA91-ABAB-533C-F65716C7B50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4707DC6-BA77-FA99-BBC9-99A73F0E1EBC}"/>
              </a:ext>
            </a:extLst>
          </p:cNvPr>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4007533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447F1-25DE-0EAE-8314-954CE102DE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CABCFD1-E8BB-E02C-59AB-500D7BAEB6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B2BB150-6C78-B05F-54A2-748D131CBB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BDB023-CF33-D2C4-E475-2B9B3BFD037A}"/>
              </a:ext>
            </a:extLst>
          </p:cNvPr>
          <p:cNvSpPr>
            <a:spLocks noGrp="1"/>
          </p:cNvSpPr>
          <p:nvPr>
            <p:ph type="dt" sz="half" idx="10"/>
          </p:nvPr>
        </p:nvSpPr>
        <p:spPr/>
        <p:txBody>
          <a:bodyPr/>
          <a:lstStyle/>
          <a:p>
            <a:fld id="{2E48E5FD-54DF-DF43-BE60-F11B3C984C10}" type="datetimeFigureOut">
              <a:rPr lang="en-US" smtClean="0"/>
              <a:t>2/20/2024</a:t>
            </a:fld>
            <a:endParaRPr lang="en-US"/>
          </a:p>
        </p:txBody>
      </p:sp>
      <p:sp>
        <p:nvSpPr>
          <p:cNvPr id="6" name="Footer Placeholder 5">
            <a:extLst>
              <a:ext uri="{FF2B5EF4-FFF2-40B4-BE49-F238E27FC236}">
                <a16:creationId xmlns:a16="http://schemas.microsoft.com/office/drawing/2014/main" id="{1FEB8168-F065-9087-2C19-CAA8A02499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F1AFD4-184F-9246-210E-22156BCD55A8}"/>
              </a:ext>
            </a:extLst>
          </p:cNvPr>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180958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CE7D1-9389-3684-1189-531A5B6676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D0EF43C-76A6-AF82-B99C-CB62ADEA1B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772EED6-46EB-83FF-DF47-593E56930C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6AFD40-0FE3-868F-D347-B93F25ED1E0A}"/>
              </a:ext>
            </a:extLst>
          </p:cNvPr>
          <p:cNvSpPr>
            <a:spLocks noGrp="1"/>
          </p:cNvSpPr>
          <p:nvPr>
            <p:ph type="dt" sz="half" idx="10"/>
          </p:nvPr>
        </p:nvSpPr>
        <p:spPr/>
        <p:txBody>
          <a:bodyPr/>
          <a:lstStyle/>
          <a:p>
            <a:fld id="{2E48E5FD-54DF-DF43-BE60-F11B3C984C10}" type="datetimeFigureOut">
              <a:rPr lang="en-US" smtClean="0"/>
              <a:t>2/20/2024</a:t>
            </a:fld>
            <a:endParaRPr lang="en-US"/>
          </a:p>
        </p:txBody>
      </p:sp>
      <p:sp>
        <p:nvSpPr>
          <p:cNvPr id="6" name="Footer Placeholder 5">
            <a:extLst>
              <a:ext uri="{FF2B5EF4-FFF2-40B4-BE49-F238E27FC236}">
                <a16:creationId xmlns:a16="http://schemas.microsoft.com/office/drawing/2014/main" id="{0FFAA4EB-8C53-03E6-3175-BA69E69C1B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58D5EA-88CE-1533-2839-741A42420A72}"/>
              </a:ext>
            </a:extLst>
          </p:cNvPr>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3108782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58BC9-AE46-AF5E-9F41-6EF91D8B477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E6DF87-52A8-9A80-CB44-BCCE398B2B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4FBFC2-B3D6-727C-05DD-71F5B5252E6B}"/>
              </a:ext>
            </a:extLst>
          </p:cNvPr>
          <p:cNvSpPr>
            <a:spLocks noGrp="1"/>
          </p:cNvSpPr>
          <p:nvPr>
            <p:ph type="dt" sz="half" idx="10"/>
          </p:nvPr>
        </p:nvSpPr>
        <p:spPr/>
        <p:txBody>
          <a:bodyPr/>
          <a:lstStyle/>
          <a:p>
            <a:fld id="{2E48E5FD-54DF-DF43-BE60-F11B3C984C10}" type="datetimeFigureOut">
              <a:rPr lang="en-US" smtClean="0"/>
              <a:t>2/20/2024</a:t>
            </a:fld>
            <a:endParaRPr lang="en-US"/>
          </a:p>
        </p:txBody>
      </p:sp>
      <p:sp>
        <p:nvSpPr>
          <p:cNvPr id="5" name="Footer Placeholder 4">
            <a:extLst>
              <a:ext uri="{FF2B5EF4-FFF2-40B4-BE49-F238E27FC236}">
                <a16:creationId xmlns:a16="http://schemas.microsoft.com/office/drawing/2014/main" id="{60915704-1663-B123-5E4D-B72C9F753E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1330C1-EAF3-D3BA-C5DD-FD3D731CEA8F}"/>
              </a:ext>
            </a:extLst>
          </p:cNvPr>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657555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06C52C-BC24-8B05-82CF-E1FFB0660AA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5F2F274-2B12-8E7E-24D6-DF30E3657B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0B2882-ED85-C65F-25C3-1021A0D9BDB0}"/>
              </a:ext>
            </a:extLst>
          </p:cNvPr>
          <p:cNvSpPr>
            <a:spLocks noGrp="1"/>
          </p:cNvSpPr>
          <p:nvPr>
            <p:ph type="dt" sz="half" idx="10"/>
          </p:nvPr>
        </p:nvSpPr>
        <p:spPr/>
        <p:txBody>
          <a:bodyPr/>
          <a:lstStyle/>
          <a:p>
            <a:fld id="{2E48E5FD-54DF-DF43-BE60-F11B3C984C10}" type="datetimeFigureOut">
              <a:rPr lang="en-US" smtClean="0"/>
              <a:t>2/20/2024</a:t>
            </a:fld>
            <a:endParaRPr lang="en-US"/>
          </a:p>
        </p:txBody>
      </p:sp>
      <p:sp>
        <p:nvSpPr>
          <p:cNvPr id="5" name="Footer Placeholder 4">
            <a:extLst>
              <a:ext uri="{FF2B5EF4-FFF2-40B4-BE49-F238E27FC236}">
                <a16:creationId xmlns:a16="http://schemas.microsoft.com/office/drawing/2014/main" id="{243B2FF5-B8D4-E2B5-0F9D-B49C2DDF9B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31472C-E1EF-3AD6-23A5-F796892BD0E7}"/>
              </a:ext>
            </a:extLst>
          </p:cNvPr>
          <p:cNvSpPr>
            <a:spLocks noGrp="1"/>
          </p:cNvSpPr>
          <p:nvPr>
            <p:ph type="sldNum" sz="quarter" idx="12"/>
          </p:nvPr>
        </p:nvSpPr>
        <p:spPr/>
        <p:txBody>
          <a:bodyPr/>
          <a:lstStyle/>
          <a:p>
            <a:fld id="{4E818AA9-F509-0144-9B67-7F68BBC5F826}" type="slidenum">
              <a:rPr lang="en-US" smtClean="0"/>
              <a:t>‹#›</a:t>
            </a:fld>
            <a:endParaRPr lang="en-US"/>
          </a:p>
        </p:txBody>
      </p:sp>
    </p:spTree>
    <p:extLst>
      <p:ext uri="{BB962C8B-B14F-4D97-AF65-F5344CB8AC3E}">
        <p14:creationId xmlns:p14="http://schemas.microsoft.com/office/powerpoint/2010/main" val="3673293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9F50CA-B144-6485-7C68-7EAD7B57F1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82998E3-0F41-F32A-DF51-5A5269F9B1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3EB9B8-F54B-6E35-3A05-183D00E696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48E5FD-54DF-DF43-BE60-F11B3C984C10}" type="datetimeFigureOut">
              <a:rPr lang="en-US" smtClean="0"/>
              <a:t>2/20/2024</a:t>
            </a:fld>
            <a:endParaRPr lang="en-US"/>
          </a:p>
        </p:txBody>
      </p:sp>
      <p:sp>
        <p:nvSpPr>
          <p:cNvPr id="5" name="Footer Placeholder 4">
            <a:extLst>
              <a:ext uri="{FF2B5EF4-FFF2-40B4-BE49-F238E27FC236}">
                <a16:creationId xmlns:a16="http://schemas.microsoft.com/office/drawing/2014/main" id="{E95A9C45-7106-149A-54A1-0EBAE76886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9A8138B-C0F9-206F-38A6-D2F790FFF8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818AA9-F509-0144-9B67-7F68BBC5F826}" type="slidenum">
              <a:rPr lang="en-US" smtClean="0"/>
              <a:t>‹#›</a:t>
            </a:fld>
            <a:endParaRPr lang="en-US"/>
          </a:p>
        </p:txBody>
      </p:sp>
    </p:spTree>
    <p:extLst>
      <p:ext uri="{BB962C8B-B14F-4D97-AF65-F5344CB8AC3E}">
        <p14:creationId xmlns:p14="http://schemas.microsoft.com/office/powerpoint/2010/main" val="3653722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rglass and a calendar">
            <a:extLst>
              <a:ext uri="{FF2B5EF4-FFF2-40B4-BE49-F238E27FC236}">
                <a16:creationId xmlns:a16="http://schemas.microsoft.com/office/drawing/2014/main" id="{4E2BC1EF-14FC-9F44-913E-3647621B075B}"/>
              </a:ext>
            </a:extLst>
          </p:cNvPr>
          <p:cNvPicPr>
            <a:picLocks noChangeAspect="1"/>
          </p:cNvPicPr>
          <p:nvPr/>
        </p:nvPicPr>
        <p:blipFill rotWithShape="1">
          <a:blip r:embed="rId2">
            <a:alphaModFix amt="50000"/>
          </a:blip>
          <a:srcRect t="16045"/>
          <a:stretch/>
        </p:blipFill>
        <p:spPr>
          <a:xfrm>
            <a:off x="20" y="1"/>
            <a:ext cx="12191980" cy="6857999"/>
          </a:xfrm>
          <a:prstGeom prst="rect">
            <a:avLst/>
          </a:prstGeom>
        </p:spPr>
      </p:pic>
      <p:sp>
        <p:nvSpPr>
          <p:cNvPr id="2" name="Title 1">
            <a:extLst>
              <a:ext uri="{FF2B5EF4-FFF2-40B4-BE49-F238E27FC236}">
                <a16:creationId xmlns:a16="http://schemas.microsoft.com/office/drawing/2014/main" id="{8D8CF7C3-25CB-235F-DB99-F73ACE2A3CB9}"/>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latin typeface="Times New Roman" panose="02020603050405020304" pitchFamily="18" charset="0"/>
                <a:cs typeface="Times New Roman" panose="02020603050405020304" pitchFamily="18" charset="0"/>
              </a:rPr>
              <a:t>The time value of money</a:t>
            </a:r>
            <a:endParaRPr lang="en-US" dirty="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BEFCFCC3-ED20-40DF-C077-245B4B9F1452}"/>
              </a:ext>
            </a:extLst>
          </p:cNvPr>
          <p:cNvSpPr>
            <a:spLocks noGrp="1"/>
          </p:cNvSpPr>
          <p:nvPr>
            <p:ph type="subTitle" idx="1"/>
          </p:nvPr>
        </p:nvSpPr>
        <p:spPr>
          <a:xfrm>
            <a:off x="1524000" y="4159404"/>
            <a:ext cx="9144000" cy="1098395"/>
          </a:xfrm>
        </p:spPr>
        <p:txBody>
          <a:bodyPr>
            <a:normAutofit/>
          </a:bodyPr>
          <a:lstStyle/>
          <a:p>
            <a:r>
              <a:rPr lang="en-US" dirty="0">
                <a:solidFill>
                  <a:srgbClr val="FFFFFF"/>
                </a:solidFill>
                <a:latin typeface="Times New Roman" panose="02020603050405020304" pitchFamily="18" charset="0"/>
                <a:cs typeface="Times New Roman" panose="02020603050405020304" pitchFamily="18" charset="0"/>
              </a:rPr>
              <a:t>Lecture 4</a:t>
            </a:r>
          </a:p>
        </p:txBody>
      </p:sp>
    </p:spTree>
    <p:extLst>
      <p:ext uri="{BB962C8B-B14F-4D97-AF65-F5344CB8AC3E}">
        <p14:creationId xmlns:p14="http://schemas.microsoft.com/office/powerpoint/2010/main" val="6621341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21B88-A52D-92E0-BF18-20BFF34E3A9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What Will You Learn</a:t>
            </a:r>
            <a:br>
              <a:rPr lang="en-GB" sz="4000">
                <a:solidFill>
                  <a:srgbClr val="FFFFFF"/>
                </a:solidFill>
              </a:rPr>
            </a:br>
            <a:endParaRPr lang="en-US" sz="4000">
              <a:solidFill>
                <a:srgbClr val="FFFFFF"/>
              </a:solidFill>
            </a:endParaRPr>
          </a:p>
        </p:txBody>
      </p:sp>
      <p:graphicFrame>
        <p:nvGraphicFramePr>
          <p:cNvPr id="6" name="Content Placeholder 2">
            <a:extLst>
              <a:ext uri="{FF2B5EF4-FFF2-40B4-BE49-F238E27FC236}">
                <a16:creationId xmlns:a16="http://schemas.microsoft.com/office/drawing/2014/main" id="{0F7BDA10-D68B-958B-32C1-9C6F66C257D1}"/>
              </a:ext>
            </a:extLst>
          </p:cNvPr>
          <p:cNvGraphicFramePr>
            <a:graphicFrameLocks noGrp="1"/>
          </p:cNvGraphicFramePr>
          <p:nvPr>
            <p:ph idx="1"/>
            <p:extLst>
              <p:ext uri="{D42A27DB-BD31-4B8C-83A1-F6EECF244321}">
                <p14:modId xmlns:p14="http://schemas.microsoft.com/office/powerpoint/2010/main" val="259469858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4112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32003-E6C2-F415-7AB4-2FF32DD5732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Time Value of Money</a:t>
            </a:r>
            <a:br>
              <a:rPr lang="en-GB" sz="4000">
                <a:solidFill>
                  <a:srgbClr val="FFFFFF"/>
                </a:solidFill>
                <a:latin typeface="Times New Roman" panose="02020603050405020304" pitchFamily="18" charset="0"/>
                <a:cs typeface="Times New Roman" panose="02020603050405020304" pitchFamily="18" charset="0"/>
              </a:rPr>
            </a:br>
            <a:endParaRPr lang="en-US" sz="40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FEED406-8178-503C-CA9B-97B318A42AE6}"/>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The time value of money concept is based on the idea that money in your pocket today is worth more than the same amount in the future. </a:t>
            </a:r>
          </a:p>
          <a:p>
            <a:pPr marL="0" indent="0">
              <a:buNone/>
            </a:pPr>
            <a:r>
              <a:rPr lang="en-GB" sz="2400" dirty="0">
                <a:latin typeface="Times New Roman" panose="02020603050405020304" pitchFamily="18" charset="0"/>
                <a:cs typeface="Times New Roman" panose="02020603050405020304" pitchFamily="18" charset="0"/>
              </a:rPr>
              <a:t> </a:t>
            </a:r>
          </a:p>
          <a:p>
            <a:r>
              <a:rPr lang="en-GB" sz="2400" dirty="0">
                <a:latin typeface="Times New Roman" panose="02020603050405020304" pitchFamily="18" charset="0"/>
                <a:cs typeface="Times New Roman" panose="02020603050405020304" pitchFamily="18" charset="0"/>
              </a:rPr>
              <a:t>This idea is built on the logic that a dollar today can be invested and earn interest.  This is mainly attributed to inflation.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 For instance, investing $1000 in a company projected to yield an annual return of 5% is not a certainty.  </a:t>
            </a:r>
          </a:p>
          <a:p>
            <a:r>
              <a:rPr lang="en-GB" sz="2400" dirty="0">
                <a:latin typeface="Times New Roman" panose="02020603050405020304" pitchFamily="18" charset="0"/>
                <a:cs typeface="Times New Roman" panose="02020603050405020304" pitchFamily="18" charset="0"/>
              </a:rPr>
              <a:t>Here you are taking the risk of making a loss in exchange for an opportunity to beat inflation and have the value of your money rise in the future</a:t>
            </a:r>
            <a:r>
              <a:rPr lang="en-GB" sz="2000" dirty="0"/>
              <a:t>. </a:t>
            </a:r>
            <a:endParaRPr lang="en-US" sz="2000" dirty="0"/>
          </a:p>
        </p:txBody>
      </p:sp>
    </p:spTree>
    <p:extLst>
      <p:ext uri="{BB962C8B-B14F-4D97-AF65-F5344CB8AC3E}">
        <p14:creationId xmlns:p14="http://schemas.microsoft.com/office/powerpoint/2010/main" val="2702756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E471A-5D36-C462-D6DA-89A751EA6DCF}"/>
              </a:ext>
            </a:extLst>
          </p:cNvPr>
          <p:cNvSpPr>
            <a:spLocks noGrp="1"/>
          </p:cNvSpPr>
          <p:nvPr>
            <p:ph type="title"/>
          </p:nvPr>
        </p:nvSpPr>
        <p:spPr>
          <a:xfrm>
            <a:off x="4965430" y="629268"/>
            <a:ext cx="6586491" cy="1286160"/>
          </a:xfrm>
        </p:spPr>
        <p:txBody>
          <a:bodyPr anchor="b">
            <a:normAutofit/>
          </a:bodyPr>
          <a:lstStyle/>
          <a:p>
            <a:r>
              <a:rPr lang="en-GB" sz="4100" dirty="0">
                <a:latin typeface="Times New Roman" panose="02020603050405020304" pitchFamily="18" charset="0"/>
                <a:cs typeface="Times New Roman" panose="02020603050405020304" pitchFamily="18" charset="0"/>
              </a:rPr>
              <a:t>Time Value of Money, </a:t>
            </a:r>
            <a:r>
              <a:rPr lang="en-GB" sz="4100" dirty="0" err="1">
                <a:latin typeface="Times New Roman" panose="02020603050405020304" pitchFamily="18" charset="0"/>
                <a:cs typeface="Times New Roman" panose="02020603050405020304" pitchFamily="18" charset="0"/>
              </a:rPr>
              <a:t>contd</a:t>
            </a:r>
            <a:r>
              <a:rPr lang="en-GB" sz="4100" dirty="0">
                <a:latin typeface="Times New Roman" panose="02020603050405020304" pitchFamily="18" charset="0"/>
                <a:cs typeface="Times New Roman" panose="02020603050405020304" pitchFamily="18" charset="0"/>
              </a:rPr>
              <a:t>,,</a:t>
            </a:r>
            <a:br>
              <a:rPr lang="en-GB" sz="4100" dirty="0">
                <a:latin typeface="Times New Roman" panose="02020603050405020304" pitchFamily="18" charset="0"/>
                <a:cs typeface="Times New Roman" panose="02020603050405020304" pitchFamily="18" charset="0"/>
              </a:rPr>
            </a:br>
            <a:endParaRPr lang="en-US" sz="41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05AE728-4C02-86A8-4113-BC29C8A8B867}"/>
              </a:ext>
            </a:extLst>
          </p:cNvPr>
          <p:cNvSpPr>
            <a:spLocks noGrp="1"/>
          </p:cNvSpPr>
          <p:nvPr>
            <p:ph idx="1"/>
          </p:nvPr>
        </p:nvSpPr>
        <p:spPr>
          <a:xfrm>
            <a:off x="4965431" y="2438400"/>
            <a:ext cx="6586489" cy="3785419"/>
          </a:xfrm>
        </p:spPr>
        <p:txBody>
          <a:bodyPr>
            <a:normAutofit/>
          </a:bodyPr>
          <a:lstStyle/>
          <a:p>
            <a:r>
              <a:rPr lang="en-GB" sz="2400" dirty="0">
                <a:latin typeface="Times New Roman" panose="02020603050405020304" pitchFamily="18" charset="0"/>
                <a:cs typeface="Times New Roman" panose="02020603050405020304" pitchFamily="18" charset="0"/>
              </a:rPr>
              <a:t>For example, if someone offers to give you $10,000 today or give you $12,000 in 3 years, what would you decide?  </a:t>
            </a:r>
          </a:p>
          <a:p>
            <a:r>
              <a:rPr lang="en-GB" sz="2400" dirty="0">
                <a:latin typeface="Times New Roman" panose="02020603050405020304" pitchFamily="18" charset="0"/>
                <a:cs typeface="Times New Roman" panose="02020603050405020304" pitchFamily="18" charset="0"/>
              </a:rPr>
              <a:t>You may base your decision on the investment return you expect from the $10,000 in 3 years. </a:t>
            </a:r>
          </a:p>
          <a:p>
            <a:r>
              <a:rPr lang="en-GB" sz="2400" dirty="0">
                <a:latin typeface="Times New Roman" panose="02020603050405020304" pitchFamily="18" charset="0"/>
                <a:cs typeface="Times New Roman" panose="02020603050405020304" pitchFamily="18" charset="0"/>
              </a:rPr>
              <a:t> If you invest the $10,000 in a 3-year project with a 5% interest rate, the future value would be $11,576.25.  </a:t>
            </a:r>
          </a:p>
          <a:p>
            <a:r>
              <a:rPr lang="en-GB" sz="2400" dirty="0">
                <a:latin typeface="Times New Roman" panose="02020603050405020304" pitchFamily="18" charset="0"/>
                <a:cs typeface="Times New Roman" panose="02020603050405020304" pitchFamily="18" charset="0"/>
              </a:rPr>
              <a:t>You would earn less than $12,000, so the best decision is to take the $12,000 in 3 years. </a:t>
            </a:r>
            <a:endParaRPr lang="en-US" sz="2400" dirty="0">
              <a:latin typeface="Times New Roman" panose="02020603050405020304" pitchFamily="18" charset="0"/>
              <a:cs typeface="Times New Roman" panose="02020603050405020304" pitchFamily="18" charset="0"/>
            </a:endParaRPr>
          </a:p>
        </p:txBody>
      </p:sp>
      <p:pic>
        <p:nvPicPr>
          <p:cNvPr id="5" name="Picture 4" descr="White percentage symbol on red background">
            <a:extLst>
              <a:ext uri="{FF2B5EF4-FFF2-40B4-BE49-F238E27FC236}">
                <a16:creationId xmlns:a16="http://schemas.microsoft.com/office/drawing/2014/main" id="{22149088-B9BA-8F35-4D23-279C7771DA66}"/>
              </a:ext>
            </a:extLst>
          </p:cNvPr>
          <p:cNvPicPr>
            <a:picLocks noChangeAspect="1"/>
          </p:cNvPicPr>
          <p:nvPr/>
        </p:nvPicPr>
        <p:blipFill rotWithShape="1">
          <a:blip r:embed="rId2"/>
          <a:srcRect l="45362" r="9518"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083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979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5951D-FA67-7F89-CE6B-647590D422CC}"/>
              </a:ext>
            </a:extLst>
          </p:cNvPr>
          <p:cNvSpPr>
            <a:spLocks noGrp="1"/>
          </p:cNvSpPr>
          <p:nvPr>
            <p:ph type="title"/>
          </p:nvPr>
        </p:nvSpPr>
        <p:spPr>
          <a:xfrm>
            <a:off x="4965430" y="629268"/>
            <a:ext cx="6586491" cy="1286160"/>
          </a:xfrm>
        </p:spPr>
        <p:txBody>
          <a:bodyPr anchor="b">
            <a:normAutofit/>
          </a:bodyPr>
          <a:lstStyle/>
          <a:p>
            <a:r>
              <a:rPr lang="en-US" sz="4100">
                <a:latin typeface="Times New Roman" panose="02020603050405020304" pitchFamily="18" charset="0"/>
                <a:cs typeface="Times New Roman" panose="02020603050405020304" pitchFamily="18" charset="0"/>
              </a:rPr>
              <a:t>Important of </a:t>
            </a:r>
            <a:r>
              <a:rPr lang="en-GB" sz="4100">
                <a:latin typeface="Times New Roman" panose="02020603050405020304" pitchFamily="18" charset="0"/>
                <a:cs typeface="Times New Roman" panose="02020603050405020304" pitchFamily="18" charset="0"/>
              </a:rPr>
              <a:t>Time Value of Money</a:t>
            </a:r>
            <a:endParaRPr lang="en-US" sz="41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2FABE3C-464D-0490-CD53-6CCE3F3D1F22}"/>
              </a:ext>
            </a:extLst>
          </p:cNvPr>
          <p:cNvSpPr>
            <a:spLocks noGrp="1"/>
          </p:cNvSpPr>
          <p:nvPr>
            <p:ph idx="1"/>
          </p:nvPr>
        </p:nvSpPr>
        <p:spPr>
          <a:xfrm>
            <a:off x="4965431" y="2438400"/>
            <a:ext cx="6586489" cy="3785419"/>
          </a:xfrm>
        </p:spPr>
        <p:txBody>
          <a:bodyPr>
            <a:normAutofit lnSpcReduction="10000"/>
          </a:bodyPr>
          <a:lstStyle/>
          <a:p>
            <a:pPr marL="0" indent="0">
              <a:buNone/>
            </a:pPr>
            <a:endParaRPr lang="en-GB" sz="20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time value of money is important for investors and companies because it lets them make informed decisions on what to do with their money.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Companies use the time value of money when deciding on investing in new product development, acquiring new equipment or facilities, and establishing credit terms for product sales. </a:t>
            </a:r>
            <a:endParaRPr lang="en-US" sz="2400" dirty="0">
              <a:latin typeface="Times New Roman" panose="02020603050405020304" pitchFamily="18" charset="0"/>
              <a:cs typeface="Times New Roman" panose="02020603050405020304" pitchFamily="18" charset="0"/>
            </a:endParaRPr>
          </a:p>
        </p:txBody>
      </p:sp>
      <p:pic>
        <p:nvPicPr>
          <p:cNvPr id="5" name="Picture 4" descr="Calculator, pen, compass, money and a paper with graphs printed on it">
            <a:extLst>
              <a:ext uri="{FF2B5EF4-FFF2-40B4-BE49-F238E27FC236}">
                <a16:creationId xmlns:a16="http://schemas.microsoft.com/office/drawing/2014/main" id="{630599BB-AE99-6CA0-DCFB-E9BDDE0802CA}"/>
              </a:ext>
            </a:extLst>
          </p:cNvPr>
          <p:cNvPicPr>
            <a:picLocks noChangeAspect="1"/>
          </p:cNvPicPr>
          <p:nvPr/>
        </p:nvPicPr>
        <p:blipFill rotWithShape="1">
          <a:blip r:embed="rId2"/>
          <a:srcRect l="31749" r="27526"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5562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0D3D09-8533-3476-481D-651F4E0A9B7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Time Value and Inflation</a:t>
            </a:r>
            <a:br>
              <a:rPr lang="en-GB" sz="4000">
                <a:solidFill>
                  <a:srgbClr val="FFFFFF"/>
                </a:solidFill>
              </a:rPr>
            </a:br>
            <a:endParaRPr lang="en-US" sz="4000">
              <a:solidFill>
                <a:srgbClr val="FFFFFF"/>
              </a:solidFill>
            </a:endParaRPr>
          </a:p>
        </p:txBody>
      </p:sp>
      <p:sp>
        <p:nvSpPr>
          <p:cNvPr id="3" name="Content Placeholder 2">
            <a:extLst>
              <a:ext uri="{FF2B5EF4-FFF2-40B4-BE49-F238E27FC236}">
                <a16:creationId xmlns:a16="http://schemas.microsoft.com/office/drawing/2014/main" id="{3568D80E-2BC1-F2C6-5C85-F10D0CE9F986}"/>
              </a:ext>
            </a:extLst>
          </p:cNvPr>
          <p:cNvSpPr>
            <a:spLocks noGrp="1"/>
          </p:cNvSpPr>
          <p:nvPr>
            <p:ph idx="1"/>
          </p:nvPr>
        </p:nvSpPr>
        <p:spPr>
          <a:xfrm>
            <a:off x="4134810" y="332509"/>
            <a:ext cx="7894893" cy="6103917"/>
          </a:xfrm>
        </p:spPr>
        <p:txBody>
          <a:bodyPr anchor="ctr">
            <a:normAutofit/>
          </a:bodyPr>
          <a:lstStyle/>
          <a:p>
            <a:r>
              <a:rPr lang="en-GB" sz="2400" dirty="0">
                <a:latin typeface="Times New Roman" panose="02020603050405020304" pitchFamily="18" charset="0"/>
                <a:cs typeface="Times New Roman" panose="02020603050405020304" pitchFamily="18" charset="0"/>
              </a:rPr>
              <a:t>The time value of money is also related to the concepts of inflation and purchasing power. </a:t>
            </a:r>
          </a:p>
          <a:p>
            <a:r>
              <a:rPr lang="en-GB" sz="2400" dirty="0">
                <a:latin typeface="Times New Roman" panose="02020603050405020304" pitchFamily="18" charset="0"/>
                <a:cs typeface="Times New Roman" panose="02020603050405020304" pitchFamily="18" charset="0"/>
              </a:rPr>
              <a:t> Inflation constantly erodes value and the purchasing power of money.  </a:t>
            </a:r>
          </a:p>
          <a:p>
            <a:r>
              <a:rPr lang="en-GB" sz="2400" dirty="0">
                <a:latin typeface="Times New Roman" panose="02020603050405020304" pitchFamily="18" charset="0"/>
                <a:cs typeface="Times New Roman" panose="02020603050405020304" pitchFamily="18" charset="0"/>
              </a:rPr>
              <a:t>Therefore, these factors must be factored in when investing money to calculate the real return on investment. </a:t>
            </a:r>
          </a:p>
          <a:p>
            <a:r>
              <a:rPr lang="en-GB" sz="2400" dirty="0">
                <a:latin typeface="Times New Roman" panose="02020603050405020304" pitchFamily="18" charset="0"/>
                <a:cs typeface="Times New Roman" panose="02020603050405020304" pitchFamily="18" charset="0"/>
              </a:rPr>
              <a:t> You must subtract the rate of inflation from whatever percentage return you earn on your money. </a:t>
            </a:r>
          </a:p>
          <a:p>
            <a:r>
              <a:rPr lang="en-GB" sz="2400" dirty="0">
                <a:latin typeface="Times New Roman" panose="02020603050405020304" pitchFamily="18" charset="0"/>
                <a:cs typeface="Times New Roman" panose="02020603050405020304" pitchFamily="18" charset="0"/>
              </a:rPr>
              <a:t> If the inflation rate is actually higher than the rate of your investment return, then even if your investment shows positive returns, you are actually losing money in terms of purchasing power. </a:t>
            </a:r>
          </a:p>
          <a:p>
            <a:r>
              <a:rPr lang="en-GB" sz="2400" dirty="0">
                <a:latin typeface="Times New Roman" panose="02020603050405020304" pitchFamily="18" charset="0"/>
                <a:cs typeface="Times New Roman" panose="02020603050405020304" pitchFamily="18" charset="0"/>
              </a:rPr>
              <a:t> For example, if you earn 10% on investments, but the inflation rate is 15%, you are losing 5% in purchasing power each year.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9293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6E91A4-0BEE-FD7B-484F-4A3C48C84F01}"/>
              </a:ext>
            </a:extLst>
          </p:cNvPr>
          <p:cNvSpPr>
            <a:spLocks noGrp="1"/>
          </p:cNvSpPr>
          <p:nvPr>
            <p:ph type="title"/>
          </p:nvPr>
        </p:nvSpPr>
        <p:spPr>
          <a:xfrm>
            <a:off x="643467" y="640080"/>
            <a:ext cx="3096427" cy="5613236"/>
          </a:xfrm>
        </p:spPr>
        <p:txBody>
          <a:bodyPr anchor="ctr">
            <a:normAutofit/>
          </a:bodyPr>
          <a:lstStyle/>
          <a:p>
            <a:r>
              <a:rPr lang="en-GB">
                <a:solidFill>
                  <a:srgbClr val="FFFFFF"/>
                </a:solidFill>
                <a:latin typeface="Times New Roman" panose="02020603050405020304" pitchFamily="18" charset="0"/>
                <a:cs typeface="Times New Roman" panose="02020603050405020304" pitchFamily="18" charset="0"/>
              </a:rPr>
              <a:t>Present and Future Value</a:t>
            </a:r>
            <a:br>
              <a:rPr lang="en-GB">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2442BEBD-6F90-F62D-77AB-D4E72CD14BD1}"/>
              </a:ext>
            </a:extLst>
          </p:cNvPr>
          <p:cNvSpPr>
            <a:spLocks noGrp="1"/>
          </p:cNvSpPr>
          <p:nvPr>
            <p:ph idx="1"/>
          </p:nvPr>
        </p:nvSpPr>
        <p:spPr>
          <a:xfrm>
            <a:off x="4059936" y="308758"/>
            <a:ext cx="8132064" cy="3137940"/>
          </a:xfrm>
        </p:spPr>
        <p:txBody>
          <a:bodyPr anchor="ctr">
            <a:normAutofit/>
          </a:bodyPr>
          <a:lstStyle/>
          <a:p>
            <a:r>
              <a:rPr lang="en-GB" sz="2400" dirty="0">
                <a:latin typeface="Times New Roman" panose="02020603050405020304" pitchFamily="18" charset="0"/>
                <a:cs typeface="Times New Roman" panose="02020603050405020304" pitchFamily="18" charset="0"/>
              </a:rPr>
              <a:t>In financial terms, the money you get today is known as the present value (PV), and the future value (FV) refers to what the money will be worth after a specified time period.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interest rate (I) is the rate you are paid each year to access money.  Let's take a closer look at these concepts.</a:t>
            </a:r>
            <a:endParaRPr lang="en-US" sz="2400" dirty="0">
              <a:latin typeface="Times New Roman" panose="02020603050405020304" pitchFamily="18" charset="0"/>
              <a:cs typeface="Times New Roman" panose="02020603050405020304" pitchFamily="18" charset="0"/>
            </a:endParaRPr>
          </a:p>
        </p:txBody>
      </p:sp>
      <p:pic>
        <p:nvPicPr>
          <p:cNvPr id="4" name="Picture 3" descr="Timeline&#10;&#10;Description automatically generated">
            <a:extLst>
              <a:ext uri="{FF2B5EF4-FFF2-40B4-BE49-F238E27FC236}">
                <a16:creationId xmlns:a16="http://schemas.microsoft.com/office/drawing/2014/main" id="{E98154CE-3B8C-F565-F7BF-87211A4CAD03}"/>
              </a:ext>
            </a:extLst>
          </p:cNvPr>
          <p:cNvPicPr>
            <a:picLocks noChangeAspect="1"/>
          </p:cNvPicPr>
          <p:nvPr/>
        </p:nvPicPr>
        <p:blipFill>
          <a:blip r:embed="rId2"/>
          <a:stretch>
            <a:fillRect/>
          </a:stretch>
        </p:blipFill>
        <p:spPr>
          <a:xfrm>
            <a:off x="4669227" y="3446698"/>
            <a:ext cx="6864376" cy="2488335"/>
          </a:xfrm>
          <a:prstGeom prst="rect">
            <a:avLst/>
          </a:prstGeom>
        </p:spPr>
      </p:pic>
    </p:spTree>
    <p:extLst>
      <p:ext uri="{BB962C8B-B14F-4D97-AF65-F5344CB8AC3E}">
        <p14:creationId xmlns:p14="http://schemas.microsoft.com/office/powerpoint/2010/main" val="4113264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DDE4A-737C-71EA-6FEC-57ABB40770B6}"/>
              </a:ext>
            </a:extLst>
          </p:cNvPr>
          <p:cNvSpPr>
            <a:spLocks noGrp="1"/>
          </p:cNvSpPr>
          <p:nvPr>
            <p:ph type="title"/>
          </p:nvPr>
        </p:nvSpPr>
        <p:spPr>
          <a:xfrm>
            <a:off x="4965430" y="629268"/>
            <a:ext cx="6586491" cy="1286160"/>
          </a:xfrm>
        </p:spPr>
        <p:txBody>
          <a:bodyPr anchor="b">
            <a:normAutofit/>
          </a:bodyPr>
          <a:lstStyle/>
          <a:p>
            <a:r>
              <a:rPr lang="en-GB" sz="4100">
                <a:latin typeface="Times New Roman" panose="02020603050405020304" pitchFamily="18" charset="0"/>
                <a:cs typeface="Times New Roman" panose="02020603050405020304" pitchFamily="18" charset="0"/>
              </a:rPr>
              <a:t>Present Value </a:t>
            </a:r>
            <a:br>
              <a:rPr lang="en-GB" sz="4100"/>
            </a:br>
            <a:endParaRPr lang="en-US" sz="4100"/>
          </a:p>
        </p:txBody>
      </p:sp>
      <p:sp>
        <p:nvSpPr>
          <p:cNvPr id="3" name="Content Placeholder 2">
            <a:extLst>
              <a:ext uri="{FF2B5EF4-FFF2-40B4-BE49-F238E27FC236}">
                <a16:creationId xmlns:a16="http://schemas.microsoft.com/office/drawing/2014/main" id="{4FBD9BEA-153C-60E3-3BC6-F21392D91813}"/>
              </a:ext>
            </a:extLst>
          </p:cNvPr>
          <p:cNvSpPr>
            <a:spLocks noGrp="1"/>
          </p:cNvSpPr>
          <p:nvPr>
            <p:ph idx="1"/>
          </p:nvPr>
        </p:nvSpPr>
        <p:spPr>
          <a:xfrm>
            <a:off x="4965431" y="2438400"/>
            <a:ext cx="6586489" cy="3785419"/>
          </a:xfrm>
        </p:spPr>
        <p:txBody>
          <a:bodyPr>
            <a:normAutofit/>
          </a:bodyPr>
          <a:lstStyle/>
          <a:p>
            <a:r>
              <a:rPr lang="en-GB" sz="2400" dirty="0">
                <a:latin typeface="Times New Roman" panose="02020603050405020304" pitchFamily="18" charset="0"/>
                <a:cs typeface="Times New Roman" panose="02020603050405020304" pitchFamily="18" charset="0"/>
              </a:rPr>
              <a:t>Present value is the current value of a future sum of money given a specified rate of return.  </a:t>
            </a:r>
          </a:p>
          <a:p>
            <a:r>
              <a:rPr lang="en-GB" sz="2400" dirty="0">
                <a:latin typeface="Times New Roman" panose="02020603050405020304" pitchFamily="18" charset="0"/>
                <a:cs typeface="Times New Roman" panose="02020603050405020304" pitchFamily="18" charset="0"/>
              </a:rPr>
              <a:t>It is based on the idea that an amount of money today is worth more than the same amount in the future.  </a:t>
            </a:r>
          </a:p>
          <a:p>
            <a:r>
              <a:rPr lang="en-GB" sz="2400" dirty="0">
                <a:latin typeface="Times New Roman" panose="02020603050405020304" pitchFamily="18" charset="0"/>
                <a:cs typeface="Times New Roman" panose="02020603050405020304" pitchFamily="18" charset="0"/>
              </a:rPr>
              <a:t>For instance, receiving $1,000 today is worth more than $1,000 five years from now.  How? </a:t>
            </a:r>
          </a:p>
          <a:p>
            <a:r>
              <a:rPr lang="en-GB" sz="2400" dirty="0">
                <a:latin typeface="Times New Roman" panose="02020603050405020304" pitchFamily="18" charset="0"/>
                <a:cs typeface="Times New Roman" panose="02020603050405020304" pitchFamily="18" charset="0"/>
              </a:rPr>
              <a:t>An investor can invest the $1,000 today and earn a rate of return over the next five years.</a:t>
            </a:r>
            <a:endParaRPr lang="en-US" sz="2400" dirty="0">
              <a:latin typeface="Times New Roman" panose="02020603050405020304" pitchFamily="18" charset="0"/>
              <a:cs typeface="Times New Roman" panose="02020603050405020304" pitchFamily="18" charset="0"/>
            </a:endParaRPr>
          </a:p>
        </p:txBody>
      </p:sp>
      <p:pic>
        <p:nvPicPr>
          <p:cNvPr id="5" name="Picture 4" descr="Old wrinkled hands with some coins">
            <a:extLst>
              <a:ext uri="{FF2B5EF4-FFF2-40B4-BE49-F238E27FC236}">
                <a16:creationId xmlns:a16="http://schemas.microsoft.com/office/drawing/2014/main" id="{14400F54-7884-C456-8EE4-474BFB63E4C5}"/>
              </a:ext>
            </a:extLst>
          </p:cNvPr>
          <p:cNvPicPr>
            <a:picLocks noChangeAspect="1"/>
          </p:cNvPicPr>
          <p:nvPr/>
        </p:nvPicPr>
        <p:blipFill rotWithShape="1">
          <a:blip r:embed="rId2"/>
          <a:srcRect l="16982" r="37898"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9704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3447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A90D3C-E7D9-DC58-8D0E-6DF386775884}"/>
              </a:ext>
            </a:extLst>
          </p:cNvPr>
          <p:cNvSpPr>
            <a:spLocks noGrp="1"/>
          </p:cNvSpPr>
          <p:nvPr>
            <p:ph type="title"/>
          </p:nvPr>
        </p:nvSpPr>
        <p:spPr>
          <a:xfrm>
            <a:off x="572493" y="238539"/>
            <a:ext cx="11018520" cy="1434415"/>
          </a:xfrm>
        </p:spPr>
        <p:txBody>
          <a:bodyPr anchor="b">
            <a:normAutofit/>
          </a:bodyPr>
          <a:lstStyle/>
          <a:p>
            <a:r>
              <a:rPr lang="en-GB" sz="5400" dirty="0">
                <a:latin typeface="Times New Roman" panose="02020603050405020304" pitchFamily="18" charset="0"/>
                <a:cs typeface="Times New Roman" panose="02020603050405020304" pitchFamily="18" charset="0"/>
              </a:rPr>
              <a:t>Present Value, </a:t>
            </a:r>
            <a:r>
              <a:rPr lang="en-GB" sz="5400" dirty="0" err="1">
                <a:latin typeface="Times New Roman" panose="02020603050405020304" pitchFamily="18" charset="0"/>
                <a:cs typeface="Times New Roman" panose="02020603050405020304" pitchFamily="18" charset="0"/>
              </a:rPr>
              <a:t>contd</a:t>
            </a:r>
            <a:r>
              <a:rPr lang="en-GB" sz="5400" dirty="0">
                <a:latin typeface="Times New Roman" panose="02020603050405020304" pitchFamily="18" charset="0"/>
                <a:cs typeface="Times New Roman" panose="02020603050405020304" pitchFamily="18" charset="0"/>
              </a:rPr>
              <a:t>,,</a:t>
            </a:r>
            <a:endParaRPr lang="en-US" sz="5400" dirty="0">
              <a:latin typeface="Times New Roman" panose="02020603050405020304" pitchFamily="18" charset="0"/>
              <a:cs typeface="Times New Roman" panose="02020603050405020304" pitchFamily="18" charset="0"/>
            </a:endParaRP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70C14C-7884-38E0-65D1-603A96CB8D13}"/>
              </a:ext>
            </a:extLst>
          </p:cNvPr>
          <p:cNvSpPr>
            <a:spLocks noGrp="1"/>
          </p:cNvSpPr>
          <p:nvPr>
            <p:ph idx="1"/>
          </p:nvPr>
        </p:nvSpPr>
        <p:spPr>
          <a:xfrm>
            <a:off x="0" y="1726710"/>
            <a:ext cx="7675657" cy="4445490"/>
          </a:xfrm>
        </p:spPr>
        <p:txBody>
          <a:bodyPr anchor="t">
            <a:normAutofit/>
          </a:bodyPr>
          <a:lstStyle/>
          <a:p>
            <a:r>
              <a:rPr lang="en-GB" sz="2400" dirty="0">
                <a:latin typeface="Times New Roman" panose="02020603050405020304" pitchFamily="18" charset="0"/>
                <a:cs typeface="Times New Roman" panose="02020603050405020304" pitchFamily="18" charset="0"/>
              </a:rPr>
              <a:t>Managers and analysts use present value calculations to determine the attractiveness and viability of a project.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If the net present value of future cash flow from a project exceeds the original investment, then the project is viable. </a:t>
            </a:r>
          </a:p>
          <a:p>
            <a:pPr marL="0" indent="0">
              <a:buNone/>
            </a:pPr>
            <a:endParaRPr lang="en-GB" sz="2400" dirty="0">
              <a:latin typeface="Times New Roman" panose="02020603050405020304" pitchFamily="18" charset="0"/>
              <a:cs typeface="Times New Roman" panose="02020603050405020304" pitchFamily="18" charset="0"/>
            </a:endParaRPr>
          </a:p>
          <a:p>
            <a:pPr fontAlgn="base"/>
            <a:r>
              <a:rPr lang="en-GB" sz="2400" dirty="0">
                <a:latin typeface="Times New Roman" panose="02020603050405020304" pitchFamily="18" charset="0"/>
                <a:cs typeface="Times New Roman" panose="02020603050405020304" pitchFamily="18" charset="0"/>
              </a:rPr>
              <a:t>Example 1: Jonathan borrowed some amount from a bank at a rate of 7% per annum compounded annually. If he finished paying his loan by paying $6,500 at the end of 4 years, then what is the amount of loan that he had taken? Round your answer to the nearest thousands.</a:t>
            </a:r>
          </a:p>
          <a:p>
            <a:pPr fontAlgn="base"/>
            <a:endParaRPr lang="en-GB" sz="1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7E23DF3-C69E-EEB6-1B31-AA71204D2649}"/>
              </a:ext>
            </a:extLst>
          </p:cNvPr>
          <p:cNvPicPr>
            <a:picLocks noChangeAspect="1"/>
          </p:cNvPicPr>
          <p:nvPr/>
        </p:nvPicPr>
        <p:blipFill rotWithShape="1">
          <a:blip r:embed="rId2"/>
          <a:srcRect l="11387" r="34498" b="2"/>
          <a:stretch/>
        </p:blipFill>
        <p:spPr>
          <a:xfrm>
            <a:off x="7675658" y="2093976"/>
            <a:ext cx="3941064" cy="4096512"/>
          </a:xfrm>
          <a:prstGeom prst="rect">
            <a:avLst/>
          </a:prstGeom>
        </p:spPr>
      </p:pic>
    </p:spTree>
    <p:extLst>
      <p:ext uri="{BB962C8B-B14F-4D97-AF65-F5344CB8AC3E}">
        <p14:creationId xmlns:p14="http://schemas.microsoft.com/office/powerpoint/2010/main" val="685118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8DB86-E173-024D-1FCA-9D18061F671E}"/>
              </a:ext>
            </a:extLst>
          </p:cNvPr>
          <p:cNvSpPr>
            <a:spLocks noGrp="1"/>
          </p:cNvSpPr>
          <p:nvPr>
            <p:ph type="title"/>
          </p:nvPr>
        </p:nvSpPr>
        <p:spPr>
          <a:xfrm>
            <a:off x="4965430" y="629268"/>
            <a:ext cx="6586491" cy="1286160"/>
          </a:xfrm>
        </p:spPr>
        <p:txBody>
          <a:bodyPr anchor="b">
            <a:normAutofit/>
          </a:bodyPr>
          <a:lstStyle/>
          <a:p>
            <a:r>
              <a:rPr lang="en-GB" dirty="0">
                <a:latin typeface="Times New Roman" panose="02020603050405020304" pitchFamily="18" charset="0"/>
                <a:cs typeface="Times New Roman" panose="02020603050405020304" pitchFamily="18" charset="0"/>
              </a:rPr>
              <a:t>Present Value, </a:t>
            </a:r>
            <a:r>
              <a:rPr lang="en-GB" dirty="0" err="1">
                <a:latin typeface="Times New Roman" panose="02020603050405020304" pitchFamily="18" charset="0"/>
                <a:cs typeface="Times New Roman" panose="02020603050405020304" pitchFamily="18" charset="0"/>
              </a:rPr>
              <a:t>contd</a:t>
            </a:r>
            <a:r>
              <a:rPr lang="en-GB" dirty="0">
                <a:latin typeface="Times New Roman" panose="02020603050405020304" pitchFamily="18" charset="0"/>
                <a:cs typeface="Times New Roman" panose="02020603050405020304" pitchFamily="18" charset="0"/>
              </a:rPr>
              <a:t>,,</a:t>
            </a:r>
            <a:endParaRPr lang="en-US" dirty="0"/>
          </a:p>
        </p:txBody>
      </p:sp>
      <p:sp>
        <p:nvSpPr>
          <p:cNvPr id="3" name="Content Placeholder 2">
            <a:extLst>
              <a:ext uri="{FF2B5EF4-FFF2-40B4-BE49-F238E27FC236}">
                <a16:creationId xmlns:a16="http://schemas.microsoft.com/office/drawing/2014/main" id="{CB3214F8-7C1C-C733-B5AC-4DA2D195DAAA}"/>
              </a:ext>
            </a:extLst>
          </p:cNvPr>
          <p:cNvSpPr>
            <a:spLocks noGrp="1"/>
          </p:cNvSpPr>
          <p:nvPr>
            <p:ph idx="1"/>
          </p:nvPr>
        </p:nvSpPr>
        <p:spPr>
          <a:xfrm>
            <a:off x="4965431" y="2438400"/>
            <a:ext cx="6586489" cy="3785419"/>
          </a:xfrm>
        </p:spPr>
        <p:txBody>
          <a:bodyPr>
            <a:normAutofit/>
          </a:bodyPr>
          <a:lstStyle/>
          <a:p>
            <a:pPr fontAlgn="base"/>
            <a:r>
              <a:rPr lang="en-GB" sz="1900">
                <a:latin typeface="Times New Roman" panose="02020603050405020304" pitchFamily="18" charset="0"/>
                <a:cs typeface="Times New Roman" panose="02020603050405020304" pitchFamily="18" charset="0"/>
              </a:rPr>
              <a:t>Solution</a:t>
            </a:r>
            <a:r>
              <a:rPr lang="en-GB" sz="1900" b="1">
                <a:latin typeface="Times New Roman" panose="02020603050405020304" pitchFamily="18" charset="0"/>
                <a:cs typeface="Times New Roman" panose="02020603050405020304" pitchFamily="18" charset="0"/>
              </a:rPr>
              <a:t>:</a:t>
            </a:r>
            <a:endParaRPr lang="en-GB" sz="1900">
              <a:latin typeface="Times New Roman" panose="02020603050405020304" pitchFamily="18" charset="0"/>
              <a:cs typeface="Times New Roman" panose="02020603050405020304" pitchFamily="18" charset="0"/>
            </a:endParaRPr>
          </a:p>
          <a:p>
            <a:pPr fontAlgn="base"/>
            <a:r>
              <a:rPr lang="en-GB" sz="1900">
                <a:latin typeface="Times New Roman" panose="02020603050405020304" pitchFamily="18" charset="0"/>
                <a:cs typeface="Times New Roman" panose="02020603050405020304" pitchFamily="18" charset="0"/>
              </a:rPr>
              <a:t>The future value is, FV = $6500.</a:t>
            </a:r>
          </a:p>
          <a:p>
            <a:pPr fontAlgn="base"/>
            <a:r>
              <a:rPr lang="en-GB" sz="1900">
                <a:latin typeface="Times New Roman" panose="02020603050405020304" pitchFamily="18" charset="0"/>
                <a:cs typeface="Times New Roman" panose="02020603050405020304" pitchFamily="18" charset="0"/>
              </a:rPr>
              <a:t>The time is t = 4 years.</a:t>
            </a:r>
          </a:p>
          <a:p>
            <a:pPr fontAlgn="base"/>
            <a:r>
              <a:rPr lang="en-GB" sz="1900">
                <a:latin typeface="Times New Roman" panose="02020603050405020304" pitchFamily="18" charset="0"/>
                <a:cs typeface="Times New Roman" panose="02020603050405020304" pitchFamily="18" charset="0"/>
              </a:rPr>
              <a:t>n = 1 (as the amount is compounded annually).</a:t>
            </a:r>
          </a:p>
          <a:p>
            <a:pPr fontAlgn="base"/>
            <a:r>
              <a:rPr lang="en-GB" sz="1900">
                <a:latin typeface="Times New Roman" panose="02020603050405020304" pitchFamily="18" charset="0"/>
                <a:cs typeface="Times New Roman" panose="02020603050405020304" pitchFamily="18" charset="0"/>
              </a:rPr>
              <a:t>The rate of interest is, r = 7% =0.07.</a:t>
            </a:r>
          </a:p>
          <a:p>
            <a:pPr fontAlgn="base"/>
            <a:r>
              <a:rPr lang="en-GB" sz="1900">
                <a:latin typeface="Times New Roman" panose="02020603050405020304" pitchFamily="18" charset="0"/>
                <a:cs typeface="Times New Roman" panose="02020603050405020304" pitchFamily="18" charset="0"/>
              </a:rPr>
              <a:t>Substitute all these values in the the present value formula:</a:t>
            </a:r>
          </a:p>
          <a:p>
            <a:pPr fontAlgn="base"/>
            <a:r>
              <a:rPr lang="en-GB" sz="1900">
                <a:latin typeface="Times New Roman" panose="02020603050405020304" pitchFamily="18" charset="0"/>
                <a:cs typeface="Times New Roman" panose="02020603050405020304" pitchFamily="18" charset="0"/>
              </a:rPr>
              <a:t>PV = FV / (1 + r / n)</a:t>
            </a:r>
            <a:r>
              <a:rPr lang="en-GB" sz="1900" baseline="30000">
                <a:latin typeface="Times New Roman" panose="02020603050405020304" pitchFamily="18" charset="0"/>
                <a:cs typeface="Times New Roman" panose="02020603050405020304" pitchFamily="18" charset="0"/>
              </a:rPr>
              <a:t>nt</a:t>
            </a:r>
            <a:endParaRPr lang="en-GB" sz="1900">
              <a:latin typeface="Times New Roman" panose="02020603050405020304" pitchFamily="18" charset="0"/>
              <a:cs typeface="Times New Roman" panose="02020603050405020304" pitchFamily="18" charset="0"/>
            </a:endParaRPr>
          </a:p>
          <a:p>
            <a:pPr fontAlgn="base"/>
            <a:r>
              <a:rPr lang="en-GB" sz="1900">
                <a:latin typeface="Times New Roman" panose="02020603050405020304" pitchFamily="18" charset="0"/>
                <a:cs typeface="Times New Roman" panose="02020603050405020304" pitchFamily="18" charset="0"/>
              </a:rPr>
              <a:t>PV = 6500 / (1 + 0.07/1)</a:t>
            </a:r>
            <a:r>
              <a:rPr lang="en-GB" sz="1900" baseline="30000">
                <a:latin typeface="Times New Roman" panose="02020603050405020304" pitchFamily="18" charset="0"/>
                <a:cs typeface="Times New Roman" panose="02020603050405020304" pitchFamily="18" charset="0"/>
              </a:rPr>
              <a:t>1(4)</a:t>
            </a:r>
            <a:r>
              <a:rPr lang="en-GB" sz="1900">
                <a:latin typeface="Times New Roman" panose="02020603050405020304" pitchFamily="18" charset="0"/>
                <a:cs typeface="Times New Roman" panose="02020603050405020304" pitchFamily="18" charset="0"/>
              </a:rPr>
              <a:t> = 6500 / (1.07)</a:t>
            </a:r>
            <a:r>
              <a:rPr lang="en-GB" sz="1900" baseline="30000">
                <a:latin typeface="Times New Roman" panose="02020603050405020304" pitchFamily="18" charset="0"/>
                <a:cs typeface="Times New Roman" panose="02020603050405020304" pitchFamily="18" charset="0"/>
              </a:rPr>
              <a:t>4</a:t>
            </a:r>
            <a:r>
              <a:rPr lang="en-GB" sz="1900">
                <a:latin typeface="Times New Roman" panose="02020603050405020304" pitchFamily="18" charset="0"/>
                <a:cs typeface="Times New Roman" panose="02020603050405020304" pitchFamily="18" charset="0"/>
              </a:rPr>
              <a:t> = 5,000 (The answer is rounded to the nearest thousands).</a:t>
            </a:r>
          </a:p>
          <a:p>
            <a:pPr fontAlgn="base"/>
            <a:r>
              <a:rPr lang="en-GB" sz="1900">
                <a:latin typeface="Times New Roman" panose="02020603050405020304" pitchFamily="18" charset="0"/>
                <a:cs typeface="Times New Roman" panose="02020603050405020304" pitchFamily="18" charset="0"/>
              </a:rPr>
              <a:t>Therefore, the borrowed amount = $5,000</a:t>
            </a:r>
            <a:endParaRPr lang="en-US" sz="1900"/>
          </a:p>
        </p:txBody>
      </p:sp>
      <p:pic>
        <p:nvPicPr>
          <p:cNvPr id="5" name="Picture 4">
            <a:extLst>
              <a:ext uri="{FF2B5EF4-FFF2-40B4-BE49-F238E27FC236}">
                <a16:creationId xmlns:a16="http://schemas.microsoft.com/office/drawing/2014/main" id="{EC36A05C-D75E-68D2-AA27-329DC614F5AC}"/>
              </a:ext>
            </a:extLst>
          </p:cNvPr>
          <p:cNvPicPr>
            <a:picLocks noChangeAspect="1"/>
          </p:cNvPicPr>
          <p:nvPr/>
        </p:nvPicPr>
        <p:blipFill rotWithShape="1">
          <a:blip r:embed="rId2"/>
          <a:srcRect l="23587" r="3839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2559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532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E5AF5-0810-870F-8246-2A19C32BADCF}"/>
              </a:ext>
            </a:extLst>
          </p:cNvPr>
          <p:cNvSpPr>
            <a:spLocks noGrp="1"/>
          </p:cNvSpPr>
          <p:nvPr>
            <p:ph type="title"/>
          </p:nvPr>
        </p:nvSpPr>
        <p:spPr>
          <a:xfrm>
            <a:off x="4965430" y="629268"/>
            <a:ext cx="6586491" cy="1286160"/>
          </a:xfrm>
        </p:spPr>
        <p:txBody>
          <a:bodyPr anchor="b">
            <a:normAutofit/>
          </a:bodyPr>
          <a:lstStyle/>
          <a:p>
            <a:r>
              <a:rPr lang="en-GB" sz="4100" dirty="0">
                <a:latin typeface="Times New Roman" panose="02020603050405020304" pitchFamily="18" charset="0"/>
                <a:cs typeface="Times New Roman" panose="02020603050405020304" pitchFamily="18" charset="0"/>
              </a:rPr>
              <a:t>Future Value</a:t>
            </a:r>
            <a:br>
              <a:rPr lang="en-GB" sz="4100" dirty="0"/>
            </a:br>
            <a:endParaRPr lang="en-US" sz="4100" dirty="0"/>
          </a:p>
        </p:txBody>
      </p:sp>
      <p:pic>
        <p:nvPicPr>
          <p:cNvPr id="6" name="Picture 5">
            <a:extLst>
              <a:ext uri="{FF2B5EF4-FFF2-40B4-BE49-F238E27FC236}">
                <a16:creationId xmlns:a16="http://schemas.microsoft.com/office/drawing/2014/main" id="{BD3A58E2-12B8-6418-4125-1B5868E62BA0}"/>
              </a:ext>
            </a:extLst>
          </p:cNvPr>
          <p:cNvPicPr>
            <a:picLocks noChangeAspect="1"/>
          </p:cNvPicPr>
          <p:nvPr/>
        </p:nvPicPr>
        <p:blipFill rotWithShape="1">
          <a:blip r:embed="rId3"/>
          <a:srcRect l="27189" r="27692" b="-1"/>
          <a:stretch/>
        </p:blipFill>
        <p:spPr>
          <a:xfrm>
            <a:off x="0" y="324862"/>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2E717A"/>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216F6C-A24E-18D6-8AA9-FAF583F4A5B5}"/>
              </a:ext>
            </a:extLst>
          </p:cNvPr>
          <p:cNvGraphicFramePr>
            <a:graphicFrameLocks noGrp="1"/>
          </p:cNvGraphicFramePr>
          <p:nvPr>
            <p:ph idx="1"/>
            <p:extLst>
              <p:ext uri="{D42A27DB-BD31-4B8C-83A1-F6EECF244321}">
                <p14:modId xmlns:p14="http://schemas.microsoft.com/office/powerpoint/2010/main" val="1477163706"/>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70310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DEF58-ADA0-E946-77A8-181F09D0A164}"/>
              </a:ext>
            </a:extLst>
          </p:cNvPr>
          <p:cNvSpPr>
            <a:spLocks noGrp="1"/>
          </p:cNvSpPr>
          <p:nvPr>
            <p:ph type="title"/>
          </p:nvPr>
        </p:nvSpPr>
        <p:spPr>
          <a:xfrm>
            <a:off x="838200" y="365125"/>
            <a:ext cx="10515600" cy="1325563"/>
          </a:xfrm>
        </p:spPr>
        <p:txBody>
          <a:bodyPr>
            <a:normAutofit/>
          </a:bodyPr>
          <a:lstStyle/>
          <a:p>
            <a:r>
              <a:rPr lang="en-GB" sz="5400">
                <a:latin typeface="Times New Roman" panose="02020603050405020304" pitchFamily="18" charset="0"/>
                <a:cs typeface="Times New Roman" panose="02020603050405020304" pitchFamily="18" charset="0"/>
              </a:rPr>
              <a:t>Future Value, contd,,</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52B7E6-1FF7-1FD0-B9F0-0633D926DE6A}"/>
              </a:ext>
            </a:extLst>
          </p:cNvPr>
          <p:cNvSpPr>
            <a:spLocks noGrp="1"/>
          </p:cNvSpPr>
          <p:nvPr>
            <p:ph idx="1"/>
          </p:nvPr>
        </p:nvSpPr>
        <p:spPr>
          <a:xfrm>
            <a:off x="499872" y="1841313"/>
            <a:ext cx="10853928" cy="4340031"/>
          </a:xfrm>
        </p:spPr>
        <p:txBody>
          <a:bodyPr>
            <a:normAutofit lnSpcReduction="10000"/>
          </a:bodyPr>
          <a:lstStyle/>
          <a:p>
            <a:pPr fontAlgn="base"/>
            <a:r>
              <a:rPr lang="en-GB" sz="2000" b="1" dirty="0"/>
              <a:t>Example 2: Mia invested some amount in a bank where her amount gets compounded daily at 5% annual interest. What is the amount invested by Mia if the amount she got after 10 years is $1,650? Round your answer to the nearest thousands.</a:t>
            </a:r>
            <a:endParaRPr lang="en-GB" sz="2000" dirty="0"/>
          </a:p>
          <a:p>
            <a:pPr fontAlgn="base"/>
            <a:r>
              <a:rPr lang="en-GB" sz="2000" b="1" dirty="0"/>
              <a:t>Solution:</a:t>
            </a:r>
            <a:endParaRPr lang="en-GB" sz="2000" dirty="0"/>
          </a:p>
          <a:p>
            <a:pPr fontAlgn="base"/>
            <a:r>
              <a:rPr lang="en-GB" sz="2000" dirty="0"/>
              <a:t>The future value is, FV = $1650.</a:t>
            </a:r>
          </a:p>
          <a:p>
            <a:pPr fontAlgn="base"/>
            <a:r>
              <a:rPr lang="en-GB" sz="2000" dirty="0"/>
              <a:t>The time, t = 10 years.</a:t>
            </a:r>
          </a:p>
          <a:p>
            <a:pPr fontAlgn="base"/>
            <a:r>
              <a:rPr lang="en-GB" sz="2000" dirty="0"/>
              <a:t>n = 365 (as the amount is compounded daily).</a:t>
            </a:r>
          </a:p>
          <a:p>
            <a:pPr fontAlgn="base"/>
            <a:r>
              <a:rPr lang="en-GB" sz="2000" dirty="0"/>
              <a:t>The rate of interest is, r = 5% =0.05.</a:t>
            </a:r>
          </a:p>
          <a:p>
            <a:pPr fontAlgn="base"/>
            <a:r>
              <a:rPr lang="en-GB" sz="2000" dirty="0"/>
              <a:t>Substitute all these values in the present value formula:</a:t>
            </a:r>
          </a:p>
          <a:p>
            <a:pPr fontAlgn="base"/>
            <a:r>
              <a:rPr lang="en-GB" sz="2000" dirty="0"/>
              <a:t>PV = FV / (1 + r / n)</a:t>
            </a:r>
            <a:r>
              <a:rPr lang="en-GB" sz="2000" baseline="30000" dirty="0"/>
              <a:t>n t</a:t>
            </a:r>
            <a:r>
              <a:rPr lang="en-GB" sz="2000" dirty="0"/>
              <a:t> </a:t>
            </a:r>
          </a:p>
          <a:p>
            <a:pPr fontAlgn="base"/>
            <a:r>
              <a:rPr lang="en-GB" sz="2000" dirty="0"/>
              <a:t>PV = 1650 / (1 + 0.05/365)</a:t>
            </a:r>
            <a:r>
              <a:rPr lang="en-GB" sz="2000" baseline="30000" dirty="0"/>
              <a:t>365(10)</a:t>
            </a:r>
            <a:r>
              <a:rPr lang="en-GB" sz="2000" dirty="0"/>
              <a:t> = 1000 (The answer is rounded to the nearest thousands).</a:t>
            </a:r>
          </a:p>
          <a:p>
            <a:pPr fontAlgn="base"/>
            <a:r>
              <a:rPr lang="en-GB" sz="2000" dirty="0"/>
              <a:t>Therefore, the invested amount = $1,000</a:t>
            </a:r>
          </a:p>
          <a:p>
            <a:endParaRPr lang="en-US" sz="1700" dirty="0"/>
          </a:p>
        </p:txBody>
      </p:sp>
    </p:spTree>
    <p:extLst>
      <p:ext uri="{BB962C8B-B14F-4D97-AF65-F5344CB8AC3E}">
        <p14:creationId xmlns:p14="http://schemas.microsoft.com/office/powerpoint/2010/main" val="3314996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A754-0808-0C47-502E-C48B94238348}"/>
              </a:ext>
            </a:extLst>
          </p:cNvPr>
          <p:cNvSpPr>
            <a:spLocks noGrp="1"/>
          </p:cNvSpPr>
          <p:nvPr>
            <p:ph type="title"/>
          </p:nvPr>
        </p:nvSpPr>
        <p:spPr>
          <a:xfrm>
            <a:off x="4965430" y="629268"/>
            <a:ext cx="6586491" cy="1286160"/>
          </a:xfrm>
        </p:spPr>
        <p:txBody>
          <a:bodyPr anchor="b">
            <a:normAutofit/>
          </a:bodyPr>
          <a:lstStyle/>
          <a:p>
            <a:r>
              <a:rPr lang="en-GB" sz="4100">
                <a:latin typeface="Times New Roman" panose="02020603050405020304" pitchFamily="18" charset="0"/>
                <a:cs typeface="Times New Roman" panose="02020603050405020304" pitchFamily="18" charset="0"/>
              </a:rPr>
              <a:t>Interest</a:t>
            </a:r>
            <a:br>
              <a:rPr lang="en-GB" sz="4100"/>
            </a:br>
            <a:endParaRPr lang="en-US" sz="4100"/>
          </a:p>
        </p:txBody>
      </p:sp>
      <p:sp>
        <p:nvSpPr>
          <p:cNvPr id="3" name="Content Placeholder 2">
            <a:extLst>
              <a:ext uri="{FF2B5EF4-FFF2-40B4-BE49-F238E27FC236}">
                <a16:creationId xmlns:a16="http://schemas.microsoft.com/office/drawing/2014/main" id="{245FE6FF-E7A2-4532-002D-277A8CFEBDD3}"/>
              </a:ext>
            </a:extLst>
          </p:cNvPr>
          <p:cNvSpPr>
            <a:spLocks noGrp="1"/>
          </p:cNvSpPr>
          <p:nvPr>
            <p:ph idx="1"/>
          </p:nvPr>
        </p:nvSpPr>
        <p:spPr>
          <a:xfrm>
            <a:off x="4965431" y="2314808"/>
            <a:ext cx="6586489" cy="4171052"/>
          </a:xfrm>
        </p:spPr>
        <p:txBody>
          <a:bodyPr>
            <a:normAutofit/>
          </a:bodyPr>
          <a:lstStyle/>
          <a:p>
            <a:r>
              <a:rPr lang="en-GB" sz="2400" dirty="0">
                <a:latin typeface="Times New Roman" panose="02020603050405020304" pitchFamily="18" charset="0"/>
                <a:cs typeface="Times New Roman" panose="02020603050405020304" pitchFamily="18" charset="0"/>
              </a:rPr>
              <a:t>Interest is defined as the cost of borrowing money or the charge for using the borrowed money. </a:t>
            </a:r>
          </a:p>
          <a:p>
            <a:r>
              <a:rPr lang="en-GB" sz="2400" dirty="0">
                <a:latin typeface="Times New Roman" panose="02020603050405020304" pitchFamily="18" charset="0"/>
                <a:cs typeface="Times New Roman" panose="02020603050405020304" pitchFamily="18" charset="0"/>
              </a:rPr>
              <a:t> It is an expense for a company that has borrowed it and income for the company.  </a:t>
            </a:r>
          </a:p>
          <a:p>
            <a:r>
              <a:rPr lang="en-GB" sz="2400" dirty="0">
                <a:latin typeface="Times New Roman" panose="02020603050405020304" pitchFamily="18" charset="0"/>
                <a:cs typeface="Times New Roman" panose="02020603050405020304" pitchFamily="18" charset="0"/>
              </a:rPr>
              <a:t>Interest is charged at the principal amount (borrowed money) at a certain rate for a certain time period.  </a:t>
            </a:r>
          </a:p>
          <a:p>
            <a:r>
              <a:rPr lang="en-GB" sz="2400" dirty="0">
                <a:latin typeface="Times New Roman" panose="02020603050405020304" pitchFamily="18" charset="0"/>
                <a:cs typeface="Times New Roman" panose="02020603050405020304" pitchFamily="18" charset="0"/>
              </a:rPr>
              <a:t>It can be classified as simple interest or compound interest. </a:t>
            </a:r>
            <a:endParaRPr lang="en-US" sz="2400" dirty="0">
              <a:latin typeface="Times New Roman" panose="02020603050405020304" pitchFamily="18" charset="0"/>
              <a:cs typeface="Times New Roman" panose="02020603050405020304" pitchFamily="18" charset="0"/>
            </a:endParaRPr>
          </a:p>
        </p:txBody>
      </p:sp>
      <p:pic>
        <p:nvPicPr>
          <p:cNvPr id="5" name="Picture 4" descr="Calculator, pen, compass, money and a paper with graphs printed on it">
            <a:extLst>
              <a:ext uri="{FF2B5EF4-FFF2-40B4-BE49-F238E27FC236}">
                <a16:creationId xmlns:a16="http://schemas.microsoft.com/office/drawing/2014/main" id="{FA2461B8-2B37-E29D-1E29-398F27B7EAF5}"/>
              </a:ext>
            </a:extLst>
          </p:cNvPr>
          <p:cNvPicPr>
            <a:picLocks noChangeAspect="1"/>
          </p:cNvPicPr>
          <p:nvPr/>
        </p:nvPicPr>
        <p:blipFill rotWithShape="1">
          <a:blip r:embed="rId2"/>
          <a:srcRect l="31749" r="27526"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4562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25BABF-83A6-2010-6318-DBEAEDA7B54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Simple Interest</a:t>
            </a:r>
            <a:br>
              <a:rPr lang="en-GB" sz="4000">
                <a:solidFill>
                  <a:srgbClr val="FFFFFF"/>
                </a:solidFill>
              </a:rPr>
            </a:br>
            <a:endParaRPr lang="en-US" sz="4000">
              <a:solidFill>
                <a:srgbClr val="FFFFFF"/>
              </a:solidFill>
            </a:endParaRPr>
          </a:p>
        </p:txBody>
      </p:sp>
      <p:sp>
        <p:nvSpPr>
          <p:cNvPr id="3" name="Content Placeholder 2">
            <a:extLst>
              <a:ext uri="{FF2B5EF4-FFF2-40B4-BE49-F238E27FC236}">
                <a16:creationId xmlns:a16="http://schemas.microsoft.com/office/drawing/2014/main" id="{CF8AE8DC-0B0F-EF73-C060-5A4617AD58F7}"/>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Simple interest is an easy method to calculate the interest charged on loan.  </a:t>
            </a:r>
          </a:p>
          <a:p>
            <a:r>
              <a:rPr lang="en-GB" sz="2400" dirty="0">
                <a:latin typeface="Times New Roman" panose="02020603050405020304" pitchFamily="18" charset="0"/>
                <a:cs typeface="Times New Roman" panose="02020603050405020304" pitchFamily="18" charset="0"/>
              </a:rPr>
              <a:t>It can be calculated by multiplying the daily interest rate by the principal by the number of days that elapse between payments.  </a:t>
            </a:r>
          </a:p>
          <a:p>
            <a:r>
              <a:rPr lang="en-GB" sz="2400" dirty="0">
                <a:latin typeface="Times New Roman" panose="02020603050405020304" pitchFamily="18" charset="0"/>
                <a:cs typeface="Times New Roman" panose="02020603050405020304" pitchFamily="18" charset="0"/>
              </a:rPr>
              <a:t>Here's how it works.  Consider an auto loan that has a $15,000 principal balance and a 5% annual simple interest rate.  If your payment is due 1 June and you pay it on the due date.  The finance company will calculate your interest using the 30 days of June, which is $61.64 in this example.  </a:t>
            </a:r>
          </a:p>
          <a:p>
            <a:r>
              <a:rPr lang="en-GB" sz="2400" dirty="0">
                <a:latin typeface="Times New Roman" panose="02020603050405020304" pitchFamily="18" charset="0"/>
                <a:cs typeface="Times New Roman" panose="02020603050405020304" pitchFamily="18" charset="0"/>
              </a:rPr>
              <a:t>However, if you make your payment on 21, May, the finance company will calculate your interest using only the 20 days in May.  This would drop your interest to $41.09, a $20 saving.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13198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2CC46-26AD-FFDC-B64F-A79D1B8920C8}"/>
              </a:ext>
            </a:extLst>
          </p:cNvPr>
          <p:cNvSpPr>
            <a:spLocks noGrp="1"/>
          </p:cNvSpPr>
          <p:nvPr>
            <p:ph type="title"/>
          </p:nvPr>
        </p:nvSpPr>
        <p:spPr>
          <a:xfrm>
            <a:off x="4965430" y="629268"/>
            <a:ext cx="6586491" cy="1286160"/>
          </a:xfrm>
        </p:spPr>
        <p:txBody>
          <a:bodyPr anchor="b">
            <a:normAutofit/>
          </a:bodyPr>
          <a:lstStyle/>
          <a:p>
            <a:r>
              <a:rPr lang="en-GB" sz="3700">
                <a:latin typeface="Times New Roman" panose="02020603050405020304" pitchFamily="18" charset="0"/>
                <a:cs typeface="Times New Roman" panose="02020603050405020304" pitchFamily="18" charset="0"/>
              </a:rPr>
              <a:t>How to Calculate Simple Interest</a:t>
            </a:r>
            <a:br>
              <a:rPr lang="en-GB" sz="3700">
                <a:latin typeface="Times New Roman" panose="02020603050405020304" pitchFamily="18" charset="0"/>
                <a:cs typeface="Times New Roman" panose="02020603050405020304" pitchFamily="18" charset="0"/>
              </a:rPr>
            </a:br>
            <a:endParaRPr lang="en-US" sz="37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D259A75-FBE8-8E1B-4C2C-450632BDF401}"/>
              </a:ext>
            </a:extLst>
          </p:cNvPr>
          <p:cNvSpPr>
            <a:spLocks noGrp="1"/>
          </p:cNvSpPr>
          <p:nvPr>
            <p:ph idx="1"/>
          </p:nvPr>
        </p:nvSpPr>
        <p:spPr>
          <a:xfrm>
            <a:off x="4965431" y="2232847"/>
            <a:ext cx="7038727" cy="4316807"/>
          </a:xfrm>
        </p:spPr>
        <p:txBody>
          <a:bodyPr>
            <a:normAutofit/>
          </a:bodyPr>
          <a:lstStyle/>
          <a:p>
            <a:r>
              <a:rPr lang="en-GB" sz="2000" dirty="0">
                <a:latin typeface="Times New Roman" panose="02020603050405020304" pitchFamily="18" charset="0"/>
                <a:cs typeface="Times New Roman" panose="02020603050405020304" pitchFamily="18" charset="0"/>
              </a:rPr>
              <a:t>Simple interest is a calculation method that estimates interest paid on the original sum of money known as the principal.  </a:t>
            </a:r>
          </a:p>
          <a:p>
            <a:r>
              <a:rPr lang="en-GB" sz="2000" dirty="0">
                <a:latin typeface="Times New Roman" panose="02020603050405020304" pitchFamily="18" charset="0"/>
                <a:cs typeface="Times New Roman" panose="02020603050405020304" pitchFamily="18" charset="0"/>
              </a:rPr>
              <a:t>The principal is the amount deposited or the beginning amount invested. </a:t>
            </a:r>
          </a:p>
          <a:p>
            <a:r>
              <a:rPr lang="en-GB" sz="2000" dirty="0">
                <a:latin typeface="Times New Roman" panose="02020603050405020304" pitchFamily="18" charset="0"/>
                <a:cs typeface="Times New Roman" panose="02020603050405020304" pitchFamily="18" charset="0"/>
              </a:rPr>
              <a:t>This type of interest is usually applied to automobile loans or short-term loans.  </a:t>
            </a:r>
          </a:p>
          <a:p>
            <a:r>
              <a:rPr lang="en-GB" sz="2000" dirty="0">
                <a:latin typeface="Times New Roman" panose="02020603050405020304" pitchFamily="18" charset="0"/>
                <a:cs typeface="Times New Roman" panose="02020603050405020304" pitchFamily="18" charset="0"/>
              </a:rPr>
              <a:t>To calculate simple interest, you multiply the principal by the rate and time.  </a:t>
            </a:r>
          </a:p>
          <a:p>
            <a:r>
              <a:rPr lang="en-GB" sz="2000" dirty="0">
                <a:latin typeface="Times New Roman" panose="02020603050405020304" pitchFamily="18" charset="0"/>
                <a:cs typeface="Times New Roman" panose="02020603050405020304" pitchFamily="18" charset="0"/>
              </a:rPr>
              <a:t>Simple Interest = Principal x Interest Rate x Time </a:t>
            </a:r>
          </a:p>
          <a:p>
            <a:r>
              <a:rPr lang="en-GB" sz="2000" dirty="0">
                <a:latin typeface="Times New Roman" panose="02020603050405020304" pitchFamily="18" charset="0"/>
                <a:cs typeface="Times New Roman" panose="02020603050405020304" pitchFamily="18" charset="0"/>
              </a:rPr>
              <a:t>Let's say an investor wants to invest $100 (the principal) at a 5% annual rate for one year.  The interest calculation is:</a:t>
            </a:r>
          </a:p>
          <a:p>
            <a:r>
              <a:rPr lang="en-GB" sz="2000" dirty="0">
                <a:latin typeface="Times New Roman" panose="02020603050405020304" pitchFamily="18" charset="0"/>
                <a:cs typeface="Times New Roman" panose="02020603050405020304" pitchFamily="18" charset="0"/>
              </a:rPr>
              <a:t>$100 x .05 x 1 = $5 simple interest for one year</a:t>
            </a:r>
          </a:p>
          <a:p>
            <a:endParaRPr lang="en-GB" sz="1700" dirty="0"/>
          </a:p>
        </p:txBody>
      </p:sp>
      <p:pic>
        <p:nvPicPr>
          <p:cNvPr id="5" name="Picture 4" descr="Calculator on a notebook">
            <a:extLst>
              <a:ext uri="{FF2B5EF4-FFF2-40B4-BE49-F238E27FC236}">
                <a16:creationId xmlns:a16="http://schemas.microsoft.com/office/drawing/2014/main" id="{DCBE408F-6DC0-7CF2-166B-3D840935ACCC}"/>
              </a:ext>
            </a:extLst>
          </p:cNvPr>
          <p:cNvPicPr>
            <a:picLocks noChangeAspect="1"/>
          </p:cNvPicPr>
          <p:nvPr/>
        </p:nvPicPr>
        <p:blipFill rotWithShape="1">
          <a:blip r:embed="rId2"/>
          <a:srcRect l="30417" r="24464"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5BA7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6215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16F2C-D2D6-C04D-6B8C-09DEB4529BDD}"/>
              </a:ext>
            </a:extLst>
          </p:cNvPr>
          <p:cNvSpPr>
            <a:spLocks noGrp="1"/>
          </p:cNvSpPr>
          <p:nvPr>
            <p:ph type="title"/>
          </p:nvPr>
        </p:nvSpPr>
        <p:spPr>
          <a:xfrm>
            <a:off x="1371599" y="294538"/>
            <a:ext cx="9895951" cy="1033669"/>
          </a:xfrm>
        </p:spPr>
        <p:txBody>
          <a:bodyPr>
            <a:normAutofit/>
          </a:bodyPr>
          <a:lstStyle/>
          <a:p>
            <a:r>
              <a:rPr lang="en-GB" sz="3400">
                <a:solidFill>
                  <a:srgbClr val="FFFFFF"/>
                </a:solidFill>
                <a:latin typeface="Times New Roman" panose="02020603050405020304" pitchFamily="18" charset="0"/>
                <a:cs typeface="Times New Roman" panose="02020603050405020304" pitchFamily="18" charset="0"/>
              </a:rPr>
              <a:t>Compound Interest</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E0DF4A27-9FA2-AB09-370E-9080EFF44C9F}"/>
              </a:ext>
            </a:extLst>
          </p:cNvPr>
          <p:cNvSpPr>
            <a:spLocks noGrp="1"/>
          </p:cNvSpPr>
          <p:nvPr>
            <p:ph idx="1"/>
          </p:nvPr>
        </p:nvSpPr>
        <p:spPr>
          <a:xfrm>
            <a:off x="327546" y="1885279"/>
            <a:ext cx="11586949" cy="4460930"/>
          </a:xfrm>
        </p:spPr>
        <p:txBody>
          <a:bodyPr anchor="ctr">
            <a:normAutofit fontScale="92500"/>
          </a:bodyPr>
          <a:lstStyle/>
          <a:p>
            <a:r>
              <a:rPr lang="en-GB" sz="2400" dirty="0">
                <a:latin typeface="Times New Roman" panose="02020603050405020304" pitchFamily="18" charset="0"/>
                <a:cs typeface="Times New Roman" panose="02020603050405020304" pitchFamily="18" charset="0"/>
              </a:rPr>
              <a:t>Compound interest is the interest on a loan or deposit calculated based on the initial principal and the accumulated interest from previous periods.  </a:t>
            </a:r>
          </a:p>
          <a:p>
            <a:r>
              <a:rPr lang="en-GB" sz="2400" dirty="0">
                <a:latin typeface="Times New Roman" panose="02020603050405020304" pitchFamily="18" charset="0"/>
                <a:cs typeface="Times New Roman" panose="02020603050405020304" pitchFamily="18" charset="0"/>
              </a:rPr>
              <a:t>The rate at which the compound interest accrues depends on the frequency of compounding.  </a:t>
            </a:r>
          </a:p>
          <a:p>
            <a:r>
              <a:rPr lang="en-GB" sz="2400" dirty="0">
                <a:latin typeface="Times New Roman" panose="02020603050405020304" pitchFamily="18" charset="0"/>
                <a:cs typeface="Times New Roman" panose="02020603050405020304" pitchFamily="18" charset="0"/>
              </a:rPr>
              <a:t>For example, if you earn 5% annual interest on a $100 deposit, you would gain $5 after a year.  What happens the following year?  That's where compounding comes in.  You'll earn interest on your initial deposit, and you'll earn interest on the interest you just earned.  Therefore, the interest you earn the second year will be more than the year before because your balance is $105 and not $100.  Even though you did not make any deposits, your earnings will accelerate.</a:t>
            </a:r>
          </a:p>
          <a:p>
            <a:r>
              <a:rPr lang="en-GB" sz="2400" dirty="0">
                <a:latin typeface="Times New Roman" panose="02020603050405020304" pitchFamily="18" charset="0"/>
                <a:cs typeface="Times New Roman" panose="02020603050405020304" pitchFamily="18" charset="0"/>
              </a:rPr>
              <a:t>Year One - Initial deposit of $100 earns 5% interest ($5); balance at the end of the year to $105</a:t>
            </a:r>
          </a:p>
          <a:p>
            <a:r>
              <a:rPr lang="en-GB" sz="2400" dirty="0">
                <a:latin typeface="Times New Roman" panose="02020603050405020304" pitchFamily="18" charset="0"/>
                <a:cs typeface="Times New Roman" panose="02020603050405020304" pitchFamily="18" charset="0"/>
              </a:rPr>
              <a:t>Year Two - Your $105 earns 5% interest ($5.25); the balance at the end of the year is $110.25</a:t>
            </a:r>
          </a:p>
          <a:p>
            <a:r>
              <a:rPr lang="en-GB" sz="2400" dirty="0">
                <a:latin typeface="Times New Roman" panose="02020603050405020304" pitchFamily="18" charset="0"/>
                <a:cs typeface="Times New Roman" panose="02020603050405020304" pitchFamily="18" charset="0"/>
              </a:rPr>
              <a:t>Year Three - Your $110.25 earns 5% interest ($5.51); the balance at the end of the year is </a:t>
            </a:r>
            <a:r>
              <a:rPr lang="en-GB" sz="2400">
                <a:latin typeface="Times New Roman" panose="02020603050405020304" pitchFamily="18" charset="0"/>
                <a:cs typeface="Times New Roman" panose="02020603050405020304" pitchFamily="18" charset="0"/>
              </a:rPr>
              <a:t>$115.76</a:t>
            </a:r>
            <a:endParaRPr lang="en-GB" sz="2400" dirty="0">
              <a:effectLst/>
              <a:latin typeface="Times New Roman" panose="02020603050405020304" pitchFamily="18" charset="0"/>
              <a:cs typeface="Times New Roman" panose="02020603050405020304" pitchFamily="18" charset="0"/>
            </a:endParaRPr>
          </a:p>
          <a:p>
            <a:endParaRPr lang="en-GB" sz="1700" dirty="0"/>
          </a:p>
        </p:txBody>
      </p:sp>
    </p:spTree>
    <p:extLst>
      <p:ext uri="{BB962C8B-B14F-4D97-AF65-F5344CB8AC3E}">
        <p14:creationId xmlns:p14="http://schemas.microsoft.com/office/powerpoint/2010/main" val="42420242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F3EF62-6215-F13F-763D-68E2728D3871}"/>
              </a:ext>
            </a:extLst>
          </p:cNvPr>
          <p:cNvSpPr>
            <a:spLocks noGrp="1"/>
          </p:cNvSpPr>
          <p:nvPr>
            <p:ph type="title"/>
          </p:nvPr>
        </p:nvSpPr>
        <p:spPr>
          <a:xfrm>
            <a:off x="1136398" y="457201"/>
            <a:ext cx="10117810" cy="1150470"/>
          </a:xfrm>
        </p:spPr>
        <p:txBody>
          <a:bodyPr anchor="b">
            <a:normAutofit/>
          </a:bodyPr>
          <a:lstStyle/>
          <a:p>
            <a:r>
              <a:rPr lang="en-GB" sz="3700">
                <a:latin typeface="Times New Roman" panose="02020603050405020304" pitchFamily="18" charset="0"/>
                <a:cs typeface="Times New Roman" panose="02020603050405020304" pitchFamily="18" charset="0"/>
              </a:rPr>
              <a:t>How to Calculate Compound Interest</a:t>
            </a:r>
            <a:br>
              <a:rPr lang="en-GB" sz="3700">
                <a:latin typeface="Times New Roman" panose="02020603050405020304" pitchFamily="18" charset="0"/>
                <a:cs typeface="Times New Roman" panose="02020603050405020304" pitchFamily="18" charset="0"/>
              </a:rPr>
            </a:br>
            <a:endParaRPr lang="en-US" sz="37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4A6E793-8286-884E-0581-8DB69E89A7C8}"/>
              </a:ext>
            </a:extLst>
          </p:cNvPr>
          <p:cNvSpPr>
            <a:spLocks noGrp="1"/>
          </p:cNvSpPr>
          <p:nvPr>
            <p:ph idx="1"/>
          </p:nvPr>
        </p:nvSpPr>
        <p:spPr>
          <a:xfrm>
            <a:off x="286603" y="1244401"/>
            <a:ext cx="7360235" cy="4965330"/>
          </a:xfrm>
        </p:spPr>
        <p:txBody>
          <a:bodyPr anchor="t">
            <a:normAutofit lnSpcReduction="10000"/>
          </a:bodyPr>
          <a:lstStyle/>
          <a:p>
            <a:endParaRPr lang="en-GB" sz="13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Compound interest is calculated by multiplying the initial principal amount by one plus the annual interest rate raised to the number of compound periods minus one.  </a:t>
            </a:r>
          </a:p>
          <a:p>
            <a:r>
              <a:rPr lang="en-GB" sz="2000" dirty="0">
                <a:latin typeface="Times New Roman" panose="02020603050405020304" pitchFamily="18" charset="0"/>
                <a:cs typeface="Times New Roman" panose="02020603050405020304" pitchFamily="18" charset="0"/>
              </a:rPr>
              <a:t>The total initial amount of the loan is then subtracted from the resulting value.  You can calculate compound interest in several ways with different tools.  You may use an online financial calculator or spreadsheets. Here is the compound interest formula:</a:t>
            </a:r>
          </a:p>
          <a:p>
            <a:r>
              <a:rPr lang="en-GB" sz="2000" dirty="0">
                <a:latin typeface="Times New Roman" panose="02020603050405020304" pitchFamily="18" charset="0"/>
                <a:cs typeface="Times New Roman" panose="02020603050405020304" pitchFamily="18" charset="0"/>
              </a:rPr>
              <a:t>Compound Interest = total amount of principal and interest in future (future value) less principal amount at present (present value) </a:t>
            </a:r>
          </a:p>
          <a:p>
            <a:r>
              <a:rPr lang="en-GB" sz="2000" dirty="0">
                <a:latin typeface="Times New Roman" panose="02020603050405020304" pitchFamily="18" charset="0"/>
                <a:cs typeface="Times New Roman" panose="02020603050405020304" pitchFamily="18" charset="0"/>
              </a:rPr>
              <a:t>=⌈P(1+i)n⌉−P </a:t>
            </a:r>
          </a:p>
          <a:p>
            <a:r>
              <a:rPr lang="en-GB" sz="2000" dirty="0">
                <a:latin typeface="Times New Roman" panose="02020603050405020304" pitchFamily="18" charset="0"/>
                <a:cs typeface="Times New Roman" panose="02020603050405020304" pitchFamily="18" charset="0"/>
              </a:rPr>
              <a:t>=P⌈(1+i)n−1⌉ </a:t>
            </a:r>
          </a:p>
          <a:p>
            <a:r>
              <a:rPr lang="en-GB" sz="2000" dirty="0">
                <a:latin typeface="Times New Roman" panose="02020603050405020304" pitchFamily="18" charset="0"/>
                <a:cs typeface="Times New Roman" panose="02020603050405020304" pitchFamily="18" charset="0"/>
              </a:rPr>
              <a:t>P = principal</a:t>
            </a:r>
          </a:p>
          <a:p>
            <a:r>
              <a:rPr lang="en-GB" sz="2000" dirty="0">
                <a:latin typeface="Times New Roman" panose="02020603050405020304" pitchFamily="18" charset="0"/>
                <a:cs typeface="Times New Roman" panose="02020603050405020304" pitchFamily="18" charset="0"/>
              </a:rPr>
              <a:t>I = nominal annual interest rate in percentage terms</a:t>
            </a:r>
          </a:p>
          <a:p>
            <a:r>
              <a:rPr lang="en-GB" sz="2000" dirty="0">
                <a:latin typeface="Times New Roman" panose="02020603050405020304" pitchFamily="18" charset="0"/>
                <a:cs typeface="Times New Roman" panose="02020603050405020304" pitchFamily="18" charset="0"/>
              </a:rPr>
              <a:t>n = number of compounding periods</a:t>
            </a:r>
          </a:p>
          <a:p>
            <a:endParaRPr lang="en-US" sz="1300" dirty="0"/>
          </a:p>
        </p:txBody>
      </p:sp>
      <p:pic>
        <p:nvPicPr>
          <p:cNvPr id="5" name="Picture 4" descr="Magnifying glass showing decling performance">
            <a:extLst>
              <a:ext uri="{FF2B5EF4-FFF2-40B4-BE49-F238E27FC236}">
                <a16:creationId xmlns:a16="http://schemas.microsoft.com/office/drawing/2014/main" id="{8B7A5493-0D5E-8EDE-DA0B-198E89308934}"/>
              </a:ext>
            </a:extLst>
          </p:cNvPr>
          <p:cNvPicPr>
            <a:picLocks noChangeAspect="1"/>
          </p:cNvPicPr>
          <p:nvPr/>
        </p:nvPicPr>
        <p:blipFill rotWithShape="1">
          <a:blip r:embed="rId2"/>
          <a:srcRect l="869" r="30249" b="-1"/>
          <a:stretch/>
        </p:blipFill>
        <p:spPr>
          <a:xfrm>
            <a:off x="7646838" y="1980775"/>
            <a:ext cx="3748858" cy="3632824"/>
          </a:xfrm>
          <a:prstGeom prst="rect">
            <a:avLst/>
          </a:prstGeom>
        </p:spPr>
      </p:pic>
      <p:sp>
        <p:nvSpPr>
          <p:cNvPr id="16" name="Rectangle 15">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5368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EEFE02A-5C7F-A8EC-D1BC-3131C125A339}"/>
              </a:ext>
            </a:extLst>
          </p:cNvPr>
          <p:cNvPicPr>
            <a:picLocks noChangeAspect="1"/>
          </p:cNvPicPr>
          <p:nvPr/>
        </p:nvPicPr>
        <p:blipFill rotWithShape="1">
          <a:blip r:embed="rId2"/>
          <a:srcRect l="45115" r="2024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B7668EB4-427A-E5DE-127D-C6FDD56B3C0D}"/>
              </a:ext>
            </a:extLst>
          </p:cNvPr>
          <p:cNvSpPr>
            <a:spLocks noGrp="1"/>
          </p:cNvSpPr>
          <p:nvPr>
            <p:ph type="title"/>
          </p:nvPr>
        </p:nvSpPr>
        <p:spPr>
          <a:xfrm>
            <a:off x="1137034" y="609600"/>
            <a:ext cx="6831188" cy="1322887"/>
          </a:xfrm>
        </p:spPr>
        <p:txBody>
          <a:bodyPr>
            <a:normAutofit/>
          </a:bodyPr>
          <a:lstStyle/>
          <a:p>
            <a:r>
              <a:rPr lang="en-GB" sz="4100">
                <a:latin typeface="Times New Roman" panose="02020603050405020304" pitchFamily="18" charset="0"/>
                <a:cs typeface="Times New Roman" panose="02020603050405020304" pitchFamily="18" charset="0"/>
              </a:rPr>
              <a:t>Even and Uneven Cash Flows</a:t>
            </a:r>
            <a:br>
              <a:rPr lang="en-GB" sz="4100"/>
            </a:br>
            <a:endParaRPr lang="en-US" sz="4100"/>
          </a:p>
        </p:txBody>
      </p:sp>
      <p:sp>
        <p:nvSpPr>
          <p:cNvPr id="3" name="Content Placeholder 2">
            <a:extLst>
              <a:ext uri="{FF2B5EF4-FFF2-40B4-BE49-F238E27FC236}">
                <a16:creationId xmlns:a16="http://schemas.microsoft.com/office/drawing/2014/main" id="{AD904B4C-E540-1151-50BA-52DC7487FC22}"/>
              </a:ext>
            </a:extLst>
          </p:cNvPr>
          <p:cNvSpPr>
            <a:spLocks noGrp="1"/>
          </p:cNvSpPr>
          <p:nvPr>
            <p:ph idx="1"/>
          </p:nvPr>
        </p:nvSpPr>
        <p:spPr>
          <a:xfrm>
            <a:off x="204716" y="1542198"/>
            <a:ext cx="7448535" cy="4560490"/>
          </a:xfrm>
        </p:spPr>
        <p:txBody>
          <a:bodyPr>
            <a:normAutofit/>
          </a:bodyPr>
          <a:lstStyle/>
          <a:p>
            <a:r>
              <a:rPr lang="en-GB" sz="2400" dirty="0">
                <a:latin typeface="Times New Roman" panose="02020603050405020304" pitchFamily="18" charset="0"/>
                <a:cs typeface="Times New Roman" panose="02020603050405020304" pitchFamily="18" charset="0"/>
              </a:rPr>
              <a:t>Cash flow refers to the amount of money coming into a business and the amount of money going out and is often considered the lifeblood of a business.  </a:t>
            </a:r>
          </a:p>
          <a:p>
            <a:r>
              <a:rPr lang="en-GB" sz="2400" dirty="0">
                <a:latin typeface="Times New Roman" panose="02020603050405020304" pitchFamily="18" charset="0"/>
                <a:cs typeface="Times New Roman" panose="02020603050405020304" pitchFamily="18" charset="0"/>
              </a:rPr>
              <a:t>Cash is important because it is used to pay for things that make a company run, such as stock or raw materials, employee salaries, rent, and other operating expenses.  </a:t>
            </a:r>
          </a:p>
          <a:p>
            <a:r>
              <a:rPr lang="en-GB" sz="2400" dirty="0">
                <a:latin typeface="Times New Roman" panose="02020603050405020304" pitchFamily="18" charset="0"/>
                <a:cs typeface="Times New Roman" panose="02020603050405020304" pitchFamily="18" charset="0"/>
              </a:rPr>
              <a:t>Naturally, a positive cash flow is preferred by companies.  </a:t>
            </a:r>
          </a:p>
          <a:p>
            <a:r>
              <a:rPr lang="en-GB" sz="2400" dirty="0">
                <a:latin typeface="Times New Roman" panose="02020603050405020304" pitchFamily="18" charset="0"/>
                <a:cs typeface="Times New Roman" panose="02020603050405020304" pitchFamily="18" charset="0"/>
              </a:rPr>
              <a:t>A positive cash flow indicates the company's assets are increasing and, in turn, will allow the company to make new investments and return money to stakeholders.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676859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8C911-F00B-A2A5-7A77-3C5AE859E6E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Present Value of Uneven Cash Flows</a:t>
            </a:r>
            <a:br>
              <a:rPr lang="en-GB" sz="4000">
                <a:solidFill>
                  <a:srgbClr val="FFFFFF"/>
                </a:solidFill>
              </a:rPr>
            </a:br>
            <a:endParaRPr lang="en-US" sz="4000">
              <a:solidFill>
                <a:srgbClr val="FFFFFF"/>
              </a:solidFill>
            </a:endParaRPr>
          </a:p>
        </p:txBody>
      </p:sp>
      <p:sp>
        <p:nvSpPr>
          <p:cNvPr id="3" name="Content Placeholder 2">
            <a:extLst>
              <a:ext uri="{FF2B5EF4-FFF2-40B4-BE49-F238E27FC236}">
                <a16:creationId xmlns:a16="http://schemas.microsoft.com/office/drawing/2014/main" id="{836BD314-DF14-97F8-1744-A5A2DD5ED943}"/>
              </a:ext>
            </a:extLst>
          </p:cNvPr>
          <p:cNvSpPr>
            <a:spLocks noGrp="1"/>
          </p:cNvSpPr>
          <p:nvPr>
            <p:ph idx="1"/>
          </p:nvPr>
        </p:nvSpPr>
        <p:spPr>
          <a:xfrm>
            <a:off x="4230807" y="649480"/>
            <a:ext cx="7833814" cy="5546047"/>
          </a:xfrm>
        </p:spPr>
        <p:txBody>
          <a:bodyPr anchor="ctr">
            <a:normAutofit lnSpcReduction="10000"/>
          </a:bodyPr>
          <a:lstStyle/>
          <a:p>
            <a:r>
              <a:rPr lang="en-GB" sz="2400" dirty="0">
                <a:latin typeface="Times New Roman" panose="02020603050405020304" pitchFamily="18" charset="0"/>
                <a:cs typeface="Times New Roman" panose="02020603050405020304" pitchFamily="18" charset="0"/>
              </a:rPr>
              <a:t>There is no guarantee on the actual timing and amount of cash flows in the real business world. </a:t>
            </a:r>
          </a:p>
          <a:p>
            <a:r>
              <a:rPr lang="en-GB" sz="2400" dirty="0">
                <a:latin typeface="Times New Roman" panose="02020603050405020304" pitchFamily="18" charset="0"/>
                <a:cs typeface="Times New Roman" panose="02020603050405020304" pitchFamily="18" charset="0"/>
              </a:rPr>
              <a:t>For example, a company may receive the following payments over a five-year period: $500, $300, $400, $350, $750.  This series of unequal payments would be considered an uneven cash flow.  </a:t>
            </a:r>
          </a:p>
          <a:p>
            <a:r>
              <a:rPr lang="en-GB" sz="2400" dirty="0">
                <a:latin typeface="Times New Roman" panose="02020603050405020304" pitchFamily="18" charset="0"/>
                <a:cs typeface="Times New Roman" panose="02020603050405020304" pitchFamily="18" charset="0"/>
              </a:rPr>
              <a:t>On the other hand, regular payments fixed to a specific amount is considered even cash flow.</a:t>
            </a:r>
          </a:p>
          <a:p>
            <a:r>
              <a:rPr lang="en-GB" sz="2400" dirty="0">
                <a:latin typeface="Times New Roman" panose="02020603050405020304" pitchFamily="18" charset="0"/>
                <a:cs typeface="Times New Roman" panose="02020603050405020304" pitchFamily="18" charset="0"/>
              </a:rPr>
              <a:t>Thus, even and uneven cash flows are vital elements for companies to consider when evaluating different investments.  </a:t>
            </a:r>
          </a:p>
          <a:p>
            <a:r>
              <a:rPr lang="en-GB" sz="2400" dirty="0">
                <a:latin typeface="Times New Roman" panose="02020603050405020304" pitchFamily="18" charset="0"/>
                <a:cs typeface="Times New Roman" panose="02020603050405020304" pitchFamily="18" charset="0"/>
              </a:rPr>
              <a:t>For example, a financial manager may calculate the present value of a series of uneven cash flows to be $1,000.  If a given asset produced this series of cash flow, then the manager may decide the maximum amount they are willing to pay for the asset will be the present value of $1,000.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79425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70F1D-BF30-45D1-2480-0CCD5F46DB8B}"/>
              </a:ext>
            </a:extLst>
          </p:cNvPr>
          <p:cNvSpPr>
            <a:spLocks noGrp="1"/>
          </p:cNvSpPr>
          <p:nvPr>
            <p:ph type="title"/>
          </p:nvPr>
        </p:nvSpPr>
        <p:spPr>
          <a:xfrm>
            <a:off x="1371599" y="294538"/>
            <a:ext cx="9895951" cy="1033669"/>
          </a:xfrm>
        </p:spPr>
        <p:txBody>
          <a:bodyPr>
            <a:normAutofit/>
          </a:bodyPr>
          <a:lstStyle/>
          <a:p>
            <a:r>
              <a:rPr lang="en-GB" sz="2200">
                <a:solidFill>
                  <a:srgbClr val="FFFFFF"/>
                </a:solidFill>
              </a:rPr>
              <a:t> </a:t>
            </a:r>
            <a:br>
              <a:rPr lang="en-GB" sz="2200">
                <a:solidFill>
                  <a:srgbClr val="FFFFFF"/>
                </a:solidFill>
              </a:rPr>
            </a:br>
            <a:r>
              <a:rPr lang="en-GB" sz="2200">
                <a:solidFill>
                  <a:srgbClr val="FFFFFF"/>
                </a:solidFill>
                <a:latin typeface="Times New Roman" panose="02020603050405020304" pitchFamily="18" charset="0"/>
                <a:cs typeface="Times New Roman" panose="02020603050405020304" pitchFamily="18" charset="0"/>
              </a:rPr>
              <a:t>Effective Annual Rates (EAR), Mortgages and Loan Amortisation</a:t>
            </a:r>
            <a:br>
              <a:rPr lang="en-GB" sz="2200">
                <a:solidFill>
                  <a:srgbClr val="FFFFFF"/>
                </a:solidFill>
                <a:latin typeface="Times New Roman" panose="02020603050405020304" pitchFamily="18" charset="0"/>
                <a:cs typeface="Times New Roman" panose="02020603050405020304" pitchFamily="18" charset="0"/>
              </a:rPr>
            </a:br>
            <a:endParaRPr lang="en-US" sz="2200">
              <a:solidFill>
                <a:srgbClr val="FFFFFF"/>
              </a:solidFill>
              <a:latin typeface="Times New Roman" panose="02020603050405020304" pitchFamily="18" charset="0"/>
              <a:cs typeface="Times New Roman" panose="02020603050405020304" pitchFamily="18" charset="0"/>
            </a:endParaRPr>
          </a:p>
        </p:txBody>
      </p:sp>
      <p:sp>
        <p:nvSpPr>
          <p:cNvPr id="19" name="Content Placeholder 2">
            <a:extLst>
              <a:ext uri="{FF2B5EF4-FFF2-40B4-BE49-F238E27FC236}">
                <a16:creationId xmlns:a16="http://schemas.microsoft.com/office/drawing/2014/main" id="{4D6E049D-7F72-9B64-2329-EE5E6A8965F0}"/>
              </a:ext>
            </a:extLst>
          </p:cNvPr>
          <p:cNvSpPr>
            <a:spLocks noGrp="1"/>
          </p:cNvSpPr>
          <p:nvPr>
            <p:ph idx="1"/>
          </p:nvPr>
        </p:nvSpPr>
        <p:spPr>
          <a:xfrm>
            <a:off x="459351" y="1891970"/>
            <a:ext cx="10636280" cy="4359974"/>
          </a:xfrm>
        </p:spPr>
        <p:txBody>
          <a:bodyPr anchor="ctr">
            <a:normAutofit/>
          </a:bodyPr>
          <a:lstStyle/>
          <a:p>
            <a:pPr marL="0" indent="0">
              <a:buNone/>
            </a:pPr>
            <a:r>
              <a:rPr lang="en-GB" sz="2400" b="1" dirty="0">
                <a:latin typeface="Times New Roman" panose="02020603050405020304" pitchFamily="18" charset="0"/>
                <a:cs typeface="Times New Roman" panose="02020603050405020304" pitchFamily="18" charset="0"/>
              </a:rPr>
              <a:t>What is an Effective Annual Rate (EAR)?</a:t>
            </a:r>
          </a:p>
          <a:p>
            <a:r>
              <a:rPr lang="en-GB" sz="2400" dirty="0">
                <a:latin typeface="Times New Roman" panose="02020603050405020304" pitchFamily="18" charset="0"/>
                <a:cs typeface="Times New Roman" panose="02020603050405020304" pitchFamily="18" charset="0"/>
              </a:rPr>
              <a:t>The Effective Annual Rate (EAR) is the rate of interest that factors in compounding interest (interest charged on interest) over a given period. </a:t>
            </a:r>
          </a:p>
          <a:p>
            <a:r>
              <a:rPr lang="en-GB" sz="2400" dirty="0">
                <a:latin typeface="Times New Roman" panose="02020603050405020304" pitchFamily="18" charset="0"/>
                <a:cs typeface="Times New Roman" panose="02020603050405020304" pitchFamily="18" charset="0"/>
              </a:rPr>
              <a:t> For example, a balance due on a credit card may include interest. If the balance is not paid in full by the due date, the issuer will charge interest on the existing interest.  </a:t>
            </a:r>
          </a:p>
          <a:p>
            <a:r>
              <a:rPr lang="en-GB" sz="2400" dirty="0">
                <a:latin typeface="Times New Roman" panose="02020603050405020304" pitchFamily="18" charset="0"/>
                <a:cs typeface="Times New Roman" panose="02020603050405020304" pitchFamily="18" charset="0"/>
              </a:rPr>
              <a:t>Understanding EAR can provide business owners and managers with a way to accurately compare different loans, credit cards, and investments that have annual interest rates and different compounding periods.  </a:t>
            </a:r>
          </a:p>
          <a:p>
            <a:pPr marL="0" indent="0">
              <a:buNone/>
            </a:pPr>
            <a:br>
              <a:rPr lang="en-GB"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810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A70E5-96DF-90B6-9330-66F161166F6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Times New Roman" panose="02020603050405020304" pitchFamily="18" charset="0"/>
                <a:cs typeface="Times New Roman" panose="02020603050405020304" pitchFamily="18" charset="0"/>
              </a:rPr>
              <a:t>How to Calculate Effective Annual Interest Rate</a:t>
            </a:r>
            <a:br>
              <a:rPr lang="en-GB" sz="4000">
                <a:solidFill>
                  <a:srgbClr val="FFFFFF"/>
                </a:solidFill>
              </a:rPr>
            </a:br>
            <a:endParaRPr lang="en-US" sz="4000">
              <a:solidFill>
                <a:srgbClr val="FFFFFF"/>
              </a:solidFill>
            </a:endParaRP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5DFF25AA-BADA-2FAC-00FF-C0BCECC8758F}"/>
                  </a:ext>
                </a:extLst>
              </p:cNvPr>
              <p:cNvSpPr>
                <a:spLocks noGrp="1"/>
              </p:cNvSpPr>
              <p:nvPr>
                <p:ph idx="1"/>
              </p:nvPr>
            </p:nvSpPr>
            <p:spPr>
              <a:xfrm>
                <a:off x="4134810" y="649480"/>
                <a:ext cx="8054141" cy="5546047"/>
              </a:xfrm>
            </p:spPr>
            <p:txBody>
              <a:bodyPr anchor="ctr">
                <a:normAutofit lnSpcReduction="10000"/>
              </a:bodyPr>
              <a:lstStyle/>
              <a:p>
                <a:r>
                  <a:rPr lang="en-GB" sz="2400" dirty="0">
                    <a:latin typeface="Times New Roman" panose="02020603050405020304" pitchFamily="18" charset="0"/>
                    <a:cs typeface="Times New Roman" panose="02020603050405020304" pitchFamily="18" charset="0"/>
                  </a:rPr>
                  <a:t>The calculation for EAR has two components:</a:t>
                </a:r>
              </a:p>
              <a:p>
                <a:r>
                  <a:rPr lang="en-GB" sz="2400" dirty="0" err="1">
                    <a:latin typeface="Times New Roman" panose="02020603050405020304" pitchFamily="18" charset="0"/>
                    <a:cs typeface="Times New Roman" panose="02020603050405020304" pitchFamily="18" charset="0"/>
                  </a:rPr>
                  <a:t>i</a:t>
                </a:r>
                <a:r>
                  <a:rPr lang="en-GB" sz="2400" dirty="0">
                    <a:latin typeface="Times New Roman" panose="02020603050405020304" pitchFamily="18" charset="0"/>
                    <a:cs typeface="Times New Roman" panose="02020603050405020304" pitchFamily="18" charset="0"/>
                  </a:rPr>
                  <a:t> - the stated interest rate (APR)</a:t>
                </a:r>
              </a:p>
              <a:p>
                <a:r>
                  <a:rPr lang="en-GB" sz="2400" dirty="0">
                    <a:latin typeface="Times New Roman" panose="02020603050405020304" pitchFamily="18" charset="0"/>
                    <a:cs typeface="Times New Roman" panose="02020603050405020304" pitchFamily="18" charset="0"/>
                  </a:rPr>
                  <a:t>n - the number of compounding periods. </a:t>
                </a:r>
              </a:p>
              <a:p>
                <a:r>
                  <a:rPr lang="en-GB" sz="2400" dirty="0">
                    <a:latin typeface="Times New Roman" panose="02020603050405020304" pitchFamily="18" charset="0"/>
                    <a:cs typeface="Times New Roman" panose="02020603050405020304" pitchFamily="18" charset="0"/>
                  </a:rPr>
                  <a:t>The equation is EAR=</a:t>
                </a:r>
                <a14:m>
                  <m:oMath xmlns:m="http://schemas.openxmlformats.org/officeDocument/2006/math">
                    <m:sSup>
                      <m:sSupPr>
                        <m:ctrlPr>
                          <a:rPr lang="en-GB" sz="2400" i="1" smtClean="0">
                            <a:latin typeface="Cambria Math" panose="02040503050406030204" pitchFamily="18" charset="0"/>
                            <a:cs typeface="Times New Roman" panose="02020603050405020304" pitchFamily="18" charset="0"/>
                          </a:rPr>
                        </m:ctrlPr>
                      </m:sSupPr>
                      <m:e>
                        <m:r>
                          <a:rPr lang="en-GB" sz="2400" b="0" i="1" smtClean="0">
                            <a:latin typeface="Cambria Math" panose="02040503050406030204" pitchFamily="18" charset="0"/>
                            <a:cs typeface="Times New Roman" panose="02020603050405020304" pitchFamily="18" charset="0"/>
                          </a:rPr>
                          <m:t>(1+</m:t>
                        </m:r>
                        <m:r>
                          <a:rPr lang="en-GB" sz="2400" b="0" i="1" smtClean="0">
                            <a:latin typeface="Cambria Math" panose="02040503050406030204" pitchFamily="18" charset="0"/>
                            <a:cs typeface="Times New Roman" panose="02020603050405020304" pitchFamily="18" charset="0"/>
                          </a:rPr>
                          <m:t>𝑖</m:t>
                        </m:r>
                        <m:r>
                          <a:rPr lang="en-GB" sz="2400" b="0" i="1" smtClean="0">
                            <a:latin typeface="Cambria Math" panose="02040503050406030204" pitchFamily="18" charset="0"/>
                            <a:cs typeface="Times New Roman" panose="02020603050405020304" pitchFamily="18" charset="0"/>
                          </a:rPr>
                          <m:t>/</m:t>
                        </m:r>
                        <m:r>
                          <a:rPr lang="en-GB" sz="2400" b="0" i="1" smtClean="0">
                            <a:latin typeface="Cambria Math" panose="02040503050406030204" pitchFamily="18" charset="0"/>
                            <a:cs typeface="Times New Roman" panose="02020603050405020304" pitchFamily="18" charset="0"/>
                          </a:rPr>
                          <m:t>𝑛</m:t>
                        </m:r>
                        <m:r>
                          <a:rPr lang="en-GB" sz="2400" b="0" i="1" smtClean="0">
                            <a:latin typeface="Cambria Math" panose="02040503050406030204" pitchFamily="18" charset="0"/>
                            <a:cs typeface="Times New Roman" panose="02020603050405020304" pitchFamily="18" charset="0"/>
                          </a:rPr>
                          <m:t>)</m:t>
                        </m:r>
                      </m:e>
                      <m:sup>
                        <m:r>
                          <a:rPr lang="en-GB" sz="2400" b="0" i="1" smtClean="0">
                            <a:latin typeface="Cambria Math" panose="02040503050406030204" pitchFamily="18" charset="0"/>
                            <a:cs typeface="Times New Roman" panose="02020603050405020304" pitchFamily="18" charset="0"/>
                          </a:rPr>
                          <m:t>𝑛</m:t>
                        </m:r>
                      </m:sup>
                    </m:sSup>
                  </m:oMath>
                </a14:m>
                <a:r>
                  <a:rPr lang="en-GB" sz="2400" dirty="0">
                    <a:latin typeface="Times New Roman" panose="02020603050405020304" pitchFamily="18" charset="0"/>
                    <a:cs typeface="Times New Roman" panose="02020603050405020304" pitchFamily="18" charset="0"/>
                  </a:rPr>
                  <a:t>−1 </a:t>
                </a:r>
              </a:p>
              <a:p>
                <a:r>
                  <a:rPr lang="en-GB" sz="2400" dirty="0">
                    <a:latin typeface="Times New Roman" panose="02020603050405020304" pitchFamily="18" charset="0"/>
                    <a:cs typeface="Times New Roman" panose="02020603050405020304" pitchFamily="18" charset="0"/>
                  </a:rPr>
                  <a:t>Let's take a look at an example.  You have a starting balance of $1,000 and want to compare two investment options:</a:t>
                </a:r>
              </a:p>
              <a:p>
                <a:r>
                  <a:rPr lang="en-GB" sz="2400" dirty="0">
                    <a:latin typeface="Times New Roman" panose="02020603050405020304" pitchFamily="18" charset="0"/>
                    <a:cs typeface="Times New Roman" panose="02020603050405020304" pitchFamily="18" charset="0"/>
                  </a:rPr>
                  <a:t>Investment A - has an annual interest rate (APR) of 5% that is compounded monthly</a:t>
                </a:r>
              </a:p>
              <a:p>
                <a:r>
                  <a:rPr lang="en-GB" sz="2400" dirty="0">
                    <a:latin typeface="Times New Roman" panose="02020603050405020304" pitchFamily="18" charset="0"/>
                    <a:cs typeface="Times New Roman" panose="02020603050405020304" pitchFamily="18" charset="0"/>
                  </a:rPr>
                  <a:t>Investment B - has an annual interest rate (APR) of 5% but compounds twice a year</a:t>
                </a:r>
              </a:p>
              <a:p>
                <a:r>
                  <a:rPr lang="en-GB" sz="2400" dirty="0">
                    <a:latin typeface="Times New Roman" panose="02020603050405020304" pitchFamily="18" charset="0"/>
                    <a:cs typeface="Times New Roman" panose="02020603050405020304" pitchFamily="18" charset="0"/>
                  </a:rPr>
                  <a:t>If you have a starting balance of $1,000, Investment A will be worth $1,051 after one year and Investment B will be worth $1,050.60.  Investment A will have a higher overall return because it compounds more often.  </a:t>
                </a:r>
              </a:p>
              <a:p>
                <a:endParaRPr lang="en-US" sz="2000" dirty="0"/>
              </a:p>
            </p:txBody>
          </p:sp>
        </mc:Choice>
        <mc:Fallback>
          <p:sp>
            <p:nvSpPr>
              <p:cNvPr id="3" name="Content Placeholder 2">
                <a:extLst>
                  <a:ext uri="{FF2B5EF4-FFF2-40B4-BE49-F238E27FC236}">
                    <a16:creationId xmlns:a16="http://schemas.microsoft.com/office/drawing/2014/main" id="{5DFF25AA-BADA-2FAC-00FF-C0BCECC8758F}"/>
                  </a:ext>
                </a:extLst>
              </p:cNvPr>
              <p:cNvSpPr>
                <a:spLocks noGrp="1" noRot="1" noChangeAspect="1" noMove="1" noResize="1" noEditPoints="1" noAdjustHandles="1" noChangeArrowheads="1" noChangeShapeType="1" noTextEdit="1"/>
              </p:cNvSpPr>
              <p:nvPr>
                <p:ph idx="1"/>
              </p:nvPr>
            </p:nvSpPr>
            <p:spPr>
              <a:xfrm>
                <a:off x="4134810" y="649480"/>
                <a:ext cx="8054141" cy="5546047"/>
              </a:xfrm>
              <a:blipFill>
                <a:blip r:embed="rId2"/>
                <a:stretch>
                  <a:fillRect l="-984" t="-1430" r="-757"/>
                </a:stretch>
              </a:blipFill>
            </p:spPr>
            <p:txBody>
              <a:bodyPr/>
              <a:lstStyle/>
              <a:p>
                <a:r>
                  <a:rPr lang="en-GB">
                    <a:noFill/>
                  </a:rPr>
                  <a:t> </a:t>
                </a:r>
              </a:p>
            </p:txBody>
          </p:sp>
        </mc:Fallback>
      </mc:AlternateContent>
    </p:spTree>
    <p:extLst>
      <p:ext uri="{BB962C8B-B14F-4D97-AF65-F5344CB8AC3E}">
        <p14:creationId xmlns:p14="http://schemas.microsoft.com/office/powerpoint/2010/main" val="2576450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8BB64-B84D-EA80-33E1-1159704A1D69}"/>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Times New Roman" panose="02020603050405020304" pitchFamily="18" charset="0"/>
                <a:cs typeface="Times New Roman" panose="02020603050405020304" pitchFamily="18" charset="0"/>
              </a:rPr>
              <a:t>Loan Amortisation</a:t>
            </a:r>
            <a:br>
              <a:rPr lang="en-GB" sz="4000" dirty="0">
                <a:solidFill>
                  <a:srgbClr val="FFFFFF"/>
                </a:solidFill>
              </a:rPr>
            </a:br>
            <a:endParaRPr lang="en-US" sz="4000" dirty="0">
              <a:solidFill>
                <a:srgbClr val="FFFFFF"/>
              </a:solidFill>
            </a:endParaRPr>
          </a:p>
        </p:txBody>
      </p:sp>
      <p:sp>
        <p:nvSpPr>
          <p:cNvPr id="3" name="Content Placeholder 2">
            <a:extLst>
              <a:ext uri="{FF2B5EF4-FFF2-40B4-BE49-F238E27FC236}">
                <a16:creationId xmlns:a16="http://schemas.microsoft.com/office/drawing/2014/main" id="{4F541E3C-DF1D-F9E3-0D0E-D186B6C0DFB8}"/>
              </a:ext>
            </a:extLst>
          </p:cNvPr>
          <p:cNvSpPr>
            <a:spLocks noGrp="1"/>
          </p:cNvSpPr>
          <p:nvPr>
            <p:ph idx="1"/>
          </p:nvPr>
        </p:nvSpPr>
        <p:spPr>
          <a:xfrm>
            <a:off x="4134810" y="372140"/>
            <a:ext cx="7879981" cy="6241311"/>
          </a:xfrm>
        </p:spPr>
        <p:txBody>
          <a:bodyPr anchor="ctr">
            <a:normAutofit/>
          </a:bodyPr>
          <a:lstStyle/>
          <a:p>
            <a:pPr marL="0" indent="0">
              <a:buNone/>
            </a:pPr>
            <a:r>
              <a:rPr lang="en-GB" sz="2200" b="1" dirty="0">
                <a:latin typeface="Times New Roman" panose="02020603050405020304" pitchFamily="18" charset="0"/>
                <a:cs typeface="Times New Roman" panose="02020603050405020304" pitchFamily="18" charset="0"/>
              </a:rPr>
              <a:t>What is Amortization?</a:t>
            </a:r>
          </a:p>
          <a:p>
            <a:r>
              <a:rPr lang="en-GB" sz="2200" dirty="0">
                <a:latin typeface="Times New Roman" panose="02020603050405020304" pitchFamily="18" charset="0"/>
                <a:cs typeface="Times New Roman" panose="02020603050405020304" pitchFamily="18" charset="0"/>
              </a:rPr>
              <a:t>Suppose a business owner decides to buy a property for its plant by getting a mortgage.  A mortgage is a loan using collateral in the form of a property.  The business owner would pay equal monthly payments for a set time period.  </a:t>
            </a:r>
          </a:p>
          <a:p>
            <a:r>
              <a:rPr lang="en-GB" sz="2200" dirty="0">
                <a:latin typeface="Times New Roman" panose="02020603050405020304" pitchFamily="18" charset="0"/>
                <a:cs typeface="Times New Roman" panose="02020603050405020304" pitchFamily="18" charset="0"/>
              </a:rPr>
              <a:t>The monthly payments are calculated by dividing between interest costs (what your lender gets paid for the loan), reducing the loan balance (also known as paying off the loan principal) and other expenses like property taxes.  The last loan payment will pay off the final amount remaining on the debt.  </a:t>
            </a:r>
          </a:p>
          <a:p>
            <a:r>
              <a:rPr lang="en-GB" sz="2200" dirty="0">
                <a:latin typeface="Times New Roman" panose="02020603050405020304" pitchFamily="18" charset="0"/>
                <a:cs typeface="Times New Roman" panose="02020603050405020304" pitchFamily="18" charset="0"/>
              </a:rPr>
              <a:t>For instance, a 30-year mortgage will be paid off after exactly 30 years or 360 monthly payments.</a:t>
            </a:r>
          </a:p>
          <a:p>
            <a:r>
              <a:rPr lang="en-GB" sz="2200" dirty="0">
                <a:latin typeface="Times New Roman" panose="02020603050405020304" pitchFamily="18" charset="0"/>
                <a:cs typeface="Times New Roman" panose="02020603050405020304" pitchFamily="18" charset="0"/>
              </a:rPr>
              <a:t>Businesses and investors use amortization to understand and better forecast costs over time.  </a:t>
            </a:r>
          </a:p>
          <a:p>
            <a:r>
              <a:rPr lang="en-GB" sz="2200" dirty="0">
                <a:latin typeface="Times New Roman" panose="02020603050405020304" pitchFamily="18" charset="0"/>
                <a:cs typeface="Times New Roman" panose="02020603050405020304" pitchFamily="18" charset="0"/>
              </a:rPr>
              <a:t>Amortization schedules can provide clarity of what portion of a loan payment consists of interest versus principal.  </a:t>
            </a:r>
          </a:p>
          <a:p>
            <a:r>
              <a:rPr lang="en-GB" sz="2200" dirty="0">
                <a:latin typeface="Times New Roman" panose="02020603050405020304" pitchFamily="18" charset="0"/>
                <a:cs typeface="Times New Roman" panose="02020603050405020304" pitchFamily="18" charset="0"/>
              </a:rPr>
              <a:t>This is useful for deducting interest payments for tax purposes. </a:t>
            </a:r>
          </a:p>
          <a:p>
            <a:endParaRPr lang="en-US" sz="1700" dirty="0"/>
          </a:p>
        </p:txBody>
      </p:sp>
    </p:spTree>
    <p:extLst>
      <p:ext uri="{BB962C8B-B14F-4D97-AF65-F5344CB8AC3E}">
        <p14:creationId xmlns:p14="http://schemas.microsoft.com/office/powerpoint/2010/main" val="2203602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9E9A3-BFA5-DB7B-1085-4ED5B0488D6F}"/>
              </a:ext>
            </a:extLst>
          </p:cNvPr>
          <p:cNvSpPr>
            <a:spLocks noGrp="1"/>
          </p:cNvSpPr>
          <p:nvPr>
            <p:ph type="title"/>
          </p:nvPr>
        </p:nvSpPr>
        <p:spPr>
          <a:xfrm>
            <a:off x="4965430" y="629268"/>
            <a:ext cx="6586491" cy="1286160"/>
          </a:xfrm>
        </p:spPr>
        <p:txBody>
          <a:bodyPr anchor="b">
            <a:normAutofit/>
          </a:bodyPr>
          <a:lstStyle/>
          <a:p>
            <a:r>
              <a:rPr lang="en-GB" sz="3700">
                <a:latin typeface="Times New Roman" panose="02020603050405020304" pitchFamily="18" charset="0"/>
                <a:cs typeface="Times New Roman" panose="02020603050405020304" pitchFamily="18" charset="0"/>
              </a:rPr>
              <a:t>How Does Amortization Work?</a:t>
            </a:r>
            <a:br>
              <a:rPr lang="en-GB" sz="3700">
                <a:latin typeface="Times New Roman" panose="02020603050405020304" pitchFamily="18" charset="0"/>
                <a:cs typeface="Times New Roman" panose="02020603050405020304" pitchFamily="18" charset="0"/>
              </a:rPr>
            </a:br>
            <a:endParaRPr lang="en-US" sz="37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82D9A14-4D60-306D-B016-61E831728AB7}"/>
              </a:ext>
            </a:extLst>
          </p:cNvPr>
          <p:cNvSpPr>
            <a:spLocks noGrp="1"/>
          </p:cNvSpPr>
          <p:nvPr>
            <p:ph idx="1"/>
          </p:nvPr>
        </p:nvSpPr>
        <p:spPr>
          <a:xfrm>
            <a:off x="4965431" y="2115118"/>
            <a:ext cx="6826235" cy="4408512"/>
          </a:xfrm>
        </p:spPr>
        <p:txBody>
          <a:bodyPr>
            <a:normAutofit lnSpcReduction="10000"/>
          </a:bodyPr>
          <a:lstStyle/>
          <a:p>
            <a:r>
              <a:rPr lang="en-GB" sz="2400" dirty="0">
                <a:latin typeface="Times New Roman" panose="02020603050405020304" pitchFamily="18" charset="0"/>
                <a:cs typeface="Times New Roman" panose="02020603050405020304" pitchFamily="18" charset="0"/>
              </a:rPr>
              <a:t>An amortization table is a schedule that lists each loan payment and how much of each payment goes to interest and how much to the principal. </a:t>
            </a:r>
          </a:p>
          <a:p>
            <a:pPr marL="0" indent="0">
              <a:buNone/>
            </a:pPr>
            <a:r>
              <a:rPr lang="en-GB" sz="2400" b="1" dirty="0">
                <a:latin typeface="Times New Roman" panose="02020603050405020304" pitchFamily="18" charset="0"/>
                <a:cs typeface="Times New Roman" panose="02020603050405020304" pitchFamily="18" charset="0"/>
              </a:rPr>
              <a:t>Every amortization table contains the following information:</a:t>
            </a:r>
          </a:p>
          <a:p>
            <a:r>
              <a:rPr lang="en-GB" sz="2400" dirty="0">
                <a:latin typeface="Times New Roman" panose="02020603050405020304" pitchFamily="18" charset="0"/>
                <a:cs typeface="Times New Roman" panose="02020603050405020304" pitchFamily="18" charset="0"/>
              </a:rPr>
              <a:t>Scheduled payments - Your required monthly payments are listed individually by month for the length of the loan.</a:t>
            </a:r>
          </a:p>
          <a:p>
            <a:r>
              <a:rPr lang="en-GB" sz="2400" dirty="0">
                <a:latin typeface="Times New Roman" panose="02020603050405020304" pitchFamily="18" charset="0"/>
                <a:cs typeface="Times New Roman" panose="02020603050405020304" pitchFamily="18" charset="0"/>
              </a:rPr>
              <a:t>Principal repayment - After you apply the interest charges, the remainder of your payment goes toward paying off your debt.</a:t>
            </a:r>
          </a:p>
          <a:p>
            <a:r>
              <a:rPr lang="en-GB" sz="2400" dirty="0">
                <a:latin typeface="Times New Roman" panose="02020603050405020304" pitchFamily="18" charset="0"/>
                <a:cs typeface="Times New Roman" panose="02020603050405020304" pitchFamily="18" charset="0"/>
              </a:rPr>
              <a:t>Interest expense - A portion of each scheduled payment goes towards interest.  </a:t>
            </a:r>
          </a:p>
          <a:p>
            <a:endParaRPr lang="en-US" sz="1900" dirty="0"/>
          </a:p>
        </p:txBody>
      </p:sp>
      <p:pic>
        <p:nvPicPr>
          <p:cNvPr id="5" name="Picture 4" descr="Calculator and folders">
            <a:extLst>
              <a:ext uri="{FF2B5EF4-FFF2-40B4-BE49-F238E27FC236}">
                <a16:creationId xmlns:a16="http://schemas.microsoft.com/office/drawing/2014/main" id="{E9D2C008-FDAD-295A-BD1C-2486BCE2728A}"/>
              </a:ext>
            </a:extLst>
          </p:cNvPr>
          <p:cNvPicPr>
            <a:picLocks noChangeAspect="1"/>
          </p:cNvPicPr>
          <p:nvPr/>
        </p:nvPicPr>
        <p:blipFill rotWithShape="1">
          <a:blip r:embed="rId2"/>
          <a:srcRect l="16180" r="37518"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11AAB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94541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52463-8AAF-A640-D9AD-CD258E1C3A36}"/>
              </a:ext>
            </a:extLst>
          </p:cNvPr>
          <p:cNvSpPr>
            <a:spLocks noGrp="1"/>
          </p:cNvSpPr>
          <p:nvPr>
            <p:ph type="title"/>
          </p:nvPr>
        </p:nvSpPr>
        <p:spPr>
          <a:xfrm>
            <a:off x="841248" y="548640"/>
            <a:ext cx="3600860" cy="5431536"/>
          </a:xfrm>
        </p:spPr>
        <p:txBody>
          <a:bodyPr>
            <a:normAutofit/>
          </a:bodyPr>
          <a:lstStyle/>
          <a:p>
            <a:r>
              <a:rPr kumimoji="0" lang="en-GB" sz="5000" b="0" i="0" u="none" strike="noStrike" kern="1200" cap="none" spc="0" normalizeH="0" baseline="0" noProof="0">
                <a:ln>
                  <a:noFill/>
                </a:ln>
                <a:effectLst/>
                <a:uLnTx/>
                <a:uFillTx/>
                <a:latin typeface="Times New Roman" panose="02020603050405020304" pitchFamily="18" charset="0"/>
                <a:ea typeface="+mj-ea"/>
                <a:cs typeface="Times New Roman" panose="02020603050405020304" pitchFamily="18" charset="0"/>
              </a:rPr>
              <a:t>Sample Amortization Table</a:t>
            </a:r>
            <a:endParaRPr lang="en-GB" sz="50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DBEF46-6FBB-A587-B9E5-EFFB0630E813}"/>
              </a:ext>
            </a:extLst>
          </p:cNvPr>
          <p:cNvSpPr>
            <a:spLocks noGrp="1"/>
          </p:cNvSpPr>
          <p:nvPr>
            <p:ph idx="1"/>
          </p:nvPr>
        </p:nvSpPr>
        <p:spPr>
          <a:xfrm>
            <a:off x="5126418" y="552091"/>
            <a:ext cx="6224335" cy="5431536"/>
          </a:xfrm>
        </p:spPr>
        <p:txBody>
          <a:bodyPr anchor="ctr">
            <a:normAutofit/>
          </a:bodyPr>
          <a:lstStyle/>
          <a:p>
            <a:r>
              <a:rPr lang="en-GB" sz="2200" b="0" i="0">
                <a:effectLst/>
                <a:latin typeface="Söhne"/>
              </a:rPr>
              <a:t>Monthly Interest Rate = Annual Interest Rate / 12</a:t>
            </a:r>
          </a:p>
          <a:p>
            <a:r>
              <a:rPr lang="en-GB" sz="2200" b="0" i="0">
                <a:effectLst/>
                <a:latin typeface="Söhne"/>
              </a:rPr>
              <a:t> Monthly Interest Rate = 5% / 12 = 0.00416667</a:t>
            </a:r>
          </a:p>
          <a:p>
            <a:r>
              <a:rPr lang="en-GB" sz="2200"/>
              <a:t>Calculate the Number of Payments</a:t>
            </a:r>
          </a:p>
          <a:p>
            <a:r>
              <a:rPr lang="en-GB" sz="2200" b="0" i="0">
                <a:effectLst/>
                <a:latin typeface="Söhne"/>
              </a:rPr>
              <a:t>Number of Payments = Loan Term (in years) * 12 </a:t>
            </a:r>
          </a:p>
          <a:p>
            <a:r>
              <a:rPr lang="en-GB" sz="2200" b="0" i="0">
                <a:effectLst/>
                <a:latin typeface="Söhne"/>
              </a:rPr>
              <a:t>Number of Payments = 5 * 12 = 60</a:t>
            </a:r>
          </a:p>
          <a:p>
            <a:r>
              <a:rPr lang="en-GB" sz="2200" b="0" i="0">
                <a:effectLst/>
                <a:latin typeface="Söhne"/>
              </a:rPr>
              <a:t>Calculate the Monthly Payment Monthly Payment = [Loan Amount * Monthly Interest Rate] / [1 - (1 + Monthly Interest Rate)^(-Number of Payments)]</a:t>
            </a:r>
          </a:p>
          <a:p>
            <a:r>
              <a:rPr lang="en-GB" sz="2200"/>
              <a:t>Monthly Payment = [20000 * 0.00416667] / [1 - (1 + 0.00416667)^(-60)]</a:t>
            </a:r>
          </a:p>
          <a:p>
            <a:r>
              <a:rPr lang="en-GB" sz="2200"/>
              <a:t>Monthly Payment ≈ $256.14</a:t>
            </a:r>
          </a:p>
          <a:p>
            <a:r>
              <a:rPr lang="en-GB" sz="2200"/>
              <a:t>Next: Calculate Amortization Schedule</a:t>
            </a:r>
            <a:br>
              <a:rPr lang="en-GB" sz="2200"/>
            </a:br>
            <a:endParaRPr lang="en-GB" sz="2200"/>
          </a:p>
        </p:txBody>
      </p:sp>
    </p:spTree>
    <p:extLst>
      <p:ext uri="{BB962C8B-B14F-4D97-AF65-F5344CB8AC3E}">
        <p14:creationId xmlns:p14="http://schemas.microsoft.com/office/powerpoint/2010/main" val="42438180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3">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428FA-7CB1-A1D8-B4AF-1AE4E9C94FCA}"/>
              </a:ext>
            </a:extLst>
          </p:cNvPr>
          <p:cNvSpPr>
            <a:spLocks noGrp="1"/>
          </p:cNvSpPr>
          <p:nvPr>
            <p:ph type="title"/>
          </p:nvPr>
        </p:nvSpPr>
        <p:spPr>
          <a:xfrm>
            <a:off x="630936" y="502920"/>
            <a:ext cx="3419856" cy="1463040"/>
          </a:xfrm>
        </p:spPr>
        <p:txBody>
          <a:bodyPr anchor="ctr">
            <a:normAutofit/>
          </a:bodyPr>
          <a:lstStyle/>
          <a:p>
            <a:r>
              <a:rPr lang="en-GB" sz="3000" dirty="0">
                <a:latin typeface="Times New Roman" panose="02020603050405020304" pitchFamily="18" charset="0"/>
                <a:cs typeface="Times New Roman" panose="02020603050405020304" pitchFamily="18" charset="0"/>
              </a:rPr>
              <a:t>Sample Amortization Table</a:t>
            </a:r>
            <a:br>
              <a:rPr lang="en-GB" sz="3000" dirty="0"/>
            </a:br>
            <a:endParaRPr lang="en-US" sz="3000" dirty="0"/>
          </a:p>
        </p:txBody>
      </p:sp>
      <p:sp>
        <p:nvSpPr>
          <p:cNvPr id="30"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E29506-6C03-0F51-19F0-E958E13D6EF8}"/>
              </a:ext>
            </a:extLst>
          </p:cNvPr>
          <p:cNvSpPr>
            <a:spLocks noGrp="1"/>
          </p:cNvSpPr>
          <p:nvPr>
            <p:ph idx="1"/>
          </p:nvPr>
        </p:nvSpPr>
        <p:spPr>
          <a:xfrm>
            <a:off x="4654295" y="502920"/>
            <a:ext cx="6894576" cy="1463040"/>
          </a:xfrm>
        </p:spPr>
        <p:txBody>
          <a:bodyPr anchor="ctr">
            <a:normAutofit/>
          </a:bodyPr>
          <a:lstStyle/>
          <a:p>
            <a:endParaRPr lang="en-GB" sz="2200">
              <a:latin typeface="Times New Roman" panose="02020603050405020304" pitchFamily="18" charset="0"/>
              <a:cs typeface="Times New Roman" panose="02020603050405020304" pitchFamily="18" charset="0"/>
            </a:endParaRPr>
          </a:p>
          <a:p>
            <a:r>
              <a:rPr lang="en-GB" sz="2200">
                <a:latin typeface="Times New Roman" panose="02020603050405020304" pitchFamily="18" charset="0"/>
                <a:cs typeface="Times New Roman" panose="02020603050405020304" pitchFamily="18" charset="0"/>
              </a:rPr>
              <a:t>This amortization schedule if for the beginning and end of an auto loan.  This is a $20,000, 5-year loan charging 5% interest with monthly payments.</a:t>
            </a:r>
            <a:endParaRPr lang="en-US" sz="220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2ED60FCE-70D4-68F2-B37B-48287B240E5E}"/>
              </a:ext>
            </a:extLst>
          </p:cNvPr>
          <p:cNvPicPr>
            <a:picLocks noChangeAspect="1"/>
          </p:cNvPicPr>
          <p:nvPr/>
        </p:nvPicPr>
        <p:blipFill>
          <a:blip r:embed="rId2"/>
          <a:stretch>
            <a:fillRect/>
          </a:stretch>
        </p:blipFill>
        <p:spPr>
          <a:xfrm>
            <a:off x="630936" y="2442187"/>
            <a:ext cx="10917936" cy="3656850"/>
          </a:xfrm>
          <a:prstGeom prst="rect">
            <a:avLst/>
          </a:prstGeom>
        </p:spPr>
      </p:pic>
    </p:spTree>
    <p:extLst>
      <p:ext uri="{BB962C8B-B14F-4D97-AF65-F5344CB8AC3E}">
        <p14:creationId xmlns:p14="http://schemas.microsoft.com/office/powerpoint/2010/main" val="37360513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14E6942-C48A-C2F7-76BC-09D330F7C40B}"/>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Any question </a:t>
            </a:r>
          </a:p>
        </p:txBody>
      </p:sp>
      <p:sp>
        <p:nvSpPr>
          <p:cNvPr id="3" name="Content Placeholder 2">
            <a:extLst>
              <a:ext uri="{FF2B5EF4-FFF2-40B4-BE49-F238E27FC236}">
                <a16:creationId xmlns:a16="http://schemas.microsoft.com/office/drawing/2014/main" id="{8B01A8CF-01CF-0F7F-3CCB-E217E680C782}"/>
              </a:ext>
            </a:extLst>
          </p:cNvPr>
          <p:cNvSpPr>
            <a:spLocks noGrp="1"/>
          </p:cNvSpPr>
          <p:nvPr>
            <p:ph idx="1"/>
          </p:nvPr>
        </p:nvSpPr>
        <p:spPr>
          <a:xfrm>
            <a:off x="1350682" y="4870824"/>
            <a:ext cx="10005951" cy="1458258"/>
          </a:xfrm>
        </p:spPr>
        <p:txBody>
          <a:bodyPr vert="horz" lIns="91440" tIns="45720" rIns="91440" bIns="45720" rtlCol="0" anchor="ctr">
            <a:normAutofit/>
          </a:bodyPr>
          <a:lstStyle/>
          <a:p>
            <a:pPr marL="0" indent="0">
              <a:buNone/>
            </a:pPr>
            <a:r>
              <a:rPr lang="en-US" sz="2400" kern="1200" dirty="0">
                <a:solidFill>
                  <a:schemeClr val="tx1"/>
                </a:solidFill>
                <a:latin typeface="+mn-lt"/>
                <a:ea typeface="+mn-ea"/>
                <a:cs typeface="+mn-cs"/>
              </a:rPr>
              <a:t>Thanks</a:t>
            </a:r>
          </a:p>
        </p:txBody>
      </p:sp>
    </p:spTree>
    <p:extLst>
      <p:ext uri="{BB962C8B-B14F-4D97-AF65-F5344CB8AC3E}">
        <p14:creationId xmlns:p14="http://schemas.microsoft.com/office/powerpoint/2010/main" val="23545658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2686</Words>
  <Application>Microsoft Office PowerPoint</Application>
  <PresentationFormat>Widescreen</PresentationFormat>
  <Paragraphs>167</Paragraphs>
  <Slides>26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Söhne</vt:lpstr>
      <vt:lpstr>Arial</vt:lpstr>
      <vt:lpstr>Calibri</vt:lpstr>
      <vt:lpstr>Calibri Light</vt:lpstr>
      <vt:lpstr>Cambria Math</vt:lpstr>
      <vt:lpstr>Times New Roman</vt:lpstr>
      <vt:lpstr>Office Theme</vt:lpstr>
      <vt:lpstr>The time value of money</vt:lpstr>
      <vt:lpstr>What Will You Learn </vt:lpstr>
      <vt:lpstr>Time Value of Money </vt:lpstr>
      <vt:lpstr>Time Value of Money, contd,, </vt:lpstr>
      <vt:lpstr>Important of Time Value of Money</vt:lpstr>
      <vt:lpstr>Time Value and Inflation </vt:lpstr>
      <vt:lpstr>Present and Future Value </vt:lpstr>
      <vt:lpstr>Present Value  </vt:lpstr>
      <vt:lpstr>Present Value, contd,,</vt:lpstr>
      <vt:lpstr>Present Value, contd,,</vt:lpstr>
      <vt:lpstr>Future Value </vt:lpstr>
      <vt:lpstr>Future Value, contd,,</vt:lpstr>
      <vt:lpstr>Interest </vt:lpstr>
      <vt:lpstr>Simple Interest </vt:lpstr>
      <vt:lpstr>How to Calculate Simple Interest </vt:lpstr>
      <vt:lpstr>Compound Interest </vt:lpstr>
      <vt:lpstr>How to Calculate Compound Interest </vt:lpstr>
      <vt:lpstr>Even and Uneven Cash Flows </vt:lpstr>
      <vt:lpstr>Present Value of Uneven Cash Flows </vt:lpstr>
      <vt:lpstr>  Effective Annual Rates (EAR), Mortgages and Loan Amortisation </vt:lpstr>
      <vt:lpstr>How to Calculate Effective Annual Interest Rate </vt:lpstr>
      <vt:lpstr>Loan Amortisation </vt:lpstr>
      <vt:lpstr>How Does Amortization Work? </vt:lpstr>
      <vt:lpstr>Sample Amortization Table</vt:lpstr>
      <vt:lpstr>Sample Amortization Table </vt:lpstr>
      <vt:lpstr>Any question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MIFTAH B. (972100)</dc:creator>
  <cp:lastModifiedBy>Badir Miftah</cp:lastModifiedBy>
  <cp:revision>8</cp:revision>
  <dcterms:created xsi:type="dcterms:W3CDTF">2022-05-08T21:33:05Z</dcterms:created>
  <dcterms:modified xsi:type="dcterms:W3CDTF">2024-02-20T12:38:06Z</dcterms:modified>
</cp:coreProperties>
</file>