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F32E37-EF55-4F27-A1EC-EA62B34088D6}" v="98" dt="2018-10-12T15:34:18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4689" autoAdjust="0"/>
  </p:normalViewPr>
  <p:slideViewPr>
    <p:cSldViewPr snapToGrid="0">
      <p:cViewPr varScale="1">
        <p:scale>
          <a:sx n="88" d="100"/>
          <a:sy n="88" d="100"/>
        </p:scale>
        <p:origin x="264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Relationship Id="rId9" Type="http://schemas.microsoft.com/office/2015/10/relationships/revisionInfo" Target="revisionInfo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11" Type="http://schemas.openxmlformats.org/officeDocument/2006/relationships/hyperlink" Target="https://frontierpartisans.com/12189/great-zimbabwe/" TargetMode="External"/><Relationship Id="rId5" Type="http://schemas.openxmlformats.org/officeDocument/2006/relationships/image" Target="../media/image3.png"/><Relationship Id="rId10" Type="http://schemas.openxmlformats.org/officeDocument/2006/relationships/hyperlink" Target="http://thesanzala.com/2018/09/09/patrimonio-as-ruinas-do-grande-zimbabue/" TargetMode="External"/><Relationship Id="rId4" Type="http://schemas.openxmlformats.org/officeDocument/2006/relationships/image" Target="../media/image2.jpeg"/><Relationship Id="rId9" Type="http://schemas.openxmlformats.org/officeDocument/2006/relationships/hyperlink" Target="https://www.jstor.org/stable/413287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: Shape 13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picture containing text, book&#10;&#10;Description generated with very high confidence">
            <a:extLst>
              <a:ext uri="{FF2B5EF4-FFF2-40B4-BE49-F238E27FC236}">
                <a16:creationId xmlns:a16="http://schemas.microsoft.com/office/drawing/2014/main" id="{F7BC07B3-3430-487F-BA27-3449FC45F6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612" r="-1" b="17090"/>
          <a:stretch/>
        </p:blipFill>
        <p:spPr>
          <a:xfrm>
            <a:off x="313906" y="41139"/>
            <a:ext cx="5710227" cy="6816861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23F7988-8AEB-4723-A6A2-7517C66E8F62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36163" y="157921"/>
            <a:ext cx="4029098" cy="1996384"/>
          </a:xfrm>
          <a:prstGeom prst="roundRect">
            <a:avLst>
              <a:gd name="adj" fmla="val 0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1352729-137B-4D86-990A-092F454E4874}"/>
              </a:ext>
            </a:extLst>
          </p:cNvPr>
          <p:cNvSpPr txBox="1"/>
          <p:nvPr/>
        </p:nvSpPr>
        <p:spPr>
          <a:xfrm>
            <a:off x="-30560" y="41138"/>
            <a:ext cx="492443" cy="680543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vert270" wrap="square" rtlCol="0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 Infantilising of African Archaeology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9353033" y="1468345"/>
            <a:ext cx="1890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Great Zimbabwe</a:t>
            </a:r>
          </a:p>
          <a:p>
            <a:endParaRPr lang="en-GB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390D20C-6BD4-4A98-9518-9040ACD80219}"/>
              </a:ext>
            </a:extLst>
          </p:cNvPr>
          <p:cNvSpPr txBox="1"/>
          <p:nvPr/>
        </p:nvSpPr>
        <p:spPr>
          <a:xfrm>
            <a:off x="9057104" y="1757336"/>
            <a:ext cx="29546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Elliptical Building</a:t>
            </a:r>
            <a:r>
              <a:rPr lang="en-GB" dirty="0"/>
              <a:t>	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95250F95-9662-4A20-A5BF-7F9C02D71355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8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5089" y="-157271"/>
            <a:ext cx="1897458" cy="260283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912443FB-A55D-40DB-86B0-9B8909442181}"/>
              </a:ext>
            </a:extLst>
          </p:cNvPr>
          <p:cNvSpPr/>
          <p:nvPr/>
        </p:nvSpPr>
        <p:spPr>
          <a:xfrm>
            <a:off x="5871634" y="3557031"/>
            <a:ext cx="6303075" cy="795746"/>
          </a:xfrm>
          <a:prstGeom prst="roundRect">
            <a:avLst>
              <a:gd name="adj" fmla="val 18185"/>
            </a:avLst>
          </a:prstGeom>
          <a:solidFill>
            <a:schemeClr val="accent6">
              <a:lumMod val="60000"/>
              <a:lumOff val="40000"/>
              <a:alpha val="60784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As late as 1972, with publication of "The Origin of the Zimbabwean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Civilisation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". Non Africans were attributed with building  the many structures that composed Great Zimbabwe.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5" descr="A group of palm trees&#10;&#10;Description generated with very high confidence">
            <a:extLst>
              <a:ext uri="{FF2B5EF4-FFF2-40B4-BE49-F238E27FC236}">
                <a16:creationId xmlns:a16="http://schemas.microsoft.com/office/drawing/2014/main" id="{02D1286A-A5C9-4B25-A843-4BD0835969F8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60000"/>
          </a:blip>
          <a:stretch>
            <a:fillRect/>
          </a:stretch>
        </p:blipFill>
        <p:spPr>
          <a:xfrm>
            <a:off x="3999563" y="2689830"/>
            <a:ext cx="1912545" cy="2974169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023D65D-D9F8-4F8F-9777-28E02576B73E}"/>
              </a:ext>
            </a:extLst>
          </p:cNvPr>
          <p:cNvSpPr/>
          <p:nvPr/>
        </p:nvSpPr>
        <p:spPr>
          <a:xfrm>
            <a:off x="927170" y="1136587"/>
            <a:ext cx="1846556" cy="369332"/>
          </a:xfrm>
          <a:prstGeom prst="roundRect">
            <a:avLst/>
          </a:prstGeom>
          <a:solidFill>
            <a:schemeClr val="accent1">
              <a:alpha val="2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Great Zimbabwe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750" b="9825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86610" y="4999239"/>
            <a:ext cx="735059" cy="495412"/>
          </a:xfrm>
          <a:prstGeom prst="rect">
            <a:avLst/>
          </a:prstGeom>
        </p:spPr>
      </p:pic>
      <p:sp>
        <p:nvSpPr>
          <p:cNvPr id="7" name="Vertical Scroll 6"/>
          <p:cNvSpPr/>
          <p:nvPr/>
        </p:nvSpPr>
        <p:spPr>
          <a:xfrm>
            <a:off x="6837031" y="1549790"/>
            <a:ext cx="1217312" cy="805070"/>
          </a:xfrm>
          <a:prstGeom prst="verticalScroll">
            <a:avLst/>
          </a:prstGeom>
          <a:solidFill>
            <a:schemeClr val="accent4">
              <a:lumMod val="75000"/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Gertrude Caton Thompson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B760C96A-AC39-4940-B589-D0258FB9A6A0}"/>
              </a:ext>
            </a:extLst>
          </p:cNvPr>
          <p:cNvSpPr/>
          <p:nvPr/>
        </p:nvSpPr>
        <p:spPr>
          <a:xfrm>
            <a:off x="7098321" y="28526"/>
            <a:ext cx="5081546" cy="749415"/>
          </a:xfrm>
          <a:prstGeom prst="roundRect">
            <a:avLst>
              <a:gd name="adj" fmla="val 10870"/>
            </a:avLst>
          </a:prstGeom>
          <a:solidFill>
            <a:schemeClr val="accent6">
              <a:lumMod val="60000"/>
              <a:lumOff val="40000"/>
              <a:alpha val="4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Outer wall 800ft long. Thickest point of wall 17ft and 32ft at its tallest point. At the widest point of the asymmetrical ellipse it forms 292ft </a:t>
            </a:r>
            <a:r>
              <a:rPr lang="en-GB" sz="500" dirty="0">
                <a:latin typeface="Arial" panose="020B0604020202020204" pitchFamily="34" charset="0"/>
                <a:cs typeface="Arial" panose="020B0604020202020204" pitchFamily="34" charset="0"/>
              </a:rPr>
              <a:t>(Garlake,1973, p. 27).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387DB9CF-6690-4127-84A2-0A28600608BB}"/>
              </a:ext>
            </a:extLst>
          </p:cNvPr>
          <p:cNvSpPr/>
          <p:nvPr/>
        </p:nvSpPr>
        <p:spPr>
          <a:xfrm>
            <a:off x="2845824" y="5485539"/>
            <a:ext cx="3232001" cy="1356137"/>
          </a:xfrm>
          <a:prstGeom prst="roundRect">
            <a:avLst>
              <a:gd name="adj" fmla="val 25001"/>
            </a:avLst>
          </a:prstGeom>
          <a:solidFill>
            <a:schemeClr val="accent6">
              <a:lumMod val="75000"/>
              <a:alpha val="7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Colour travel poster produced in 1938. 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Nine years after, Caton Thompson’s unequivocal declaration for the indigenous people, being the builders of Great Zimbabwe.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953F3230-6CBE-4A53-B201-F06BE4D8D469}"/>
              </a:ext>
            </a:extLst>
          </p:cNvPr>
          <p:cNvSpPr/>
          <p:nvPr/>
        </p:nvSpPr>
        <p:spPr>
          <a:xfrm>
            <a:off x="8918430" y="2163878"/>
            <a:ext cx="3232002" cy="1382445"/>
          </a:xfrm>
          <a:prstGeom prst="roundRect">
            <a:avLst>
              <a:gd name="adj" fmla="val 0"/>
            </a:avLst>
          </a:prstGeom>
          <a:solidFill>
            <a:schemeClr val="accent4">
              <a:lumMod val="75000"/>
              <a:alpha val="38824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various non-indigenous peoples attributed with the constructions. This deliberate misattribution of the builders, gave legitimacy to the Colonial (settlers) actions in their dealings with the indigenous peoples.</a:t>
            </a:r>
          </a:p>
        </p:txBody>
      </p: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C1C8E7D9-AF0E-4172-9374-482DB4FCCEEF}"/>
              </a:ext>
            </a:extLst>
          </p:cNvPr>
          <p:cNvCxnSpPr>
            <a:cxnSpLocks/>
          </p:cNvCxnSpPr>
          <p:nvPr/>
        </p:nvCxnSpPr>
        <p:spPr>
          <a:xfrm>
            <a:off x="7098321" y="3307012"/>
            <a:ext cx="126863" cy="343509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91D2B890-0F83-46C9-8D69-8B912C4F70CE}"/>
              </a:ext>
            </a:extLst>
          </p:cNvPr>
          <p:cNvCxnSpPr>
            <a:cxnSpLocks/>
          </p:cNvCxnSpPr>
          <p:nvPr/>
        </p:nvCxnSpPr>
        <p:spPr>
          <a:xfrm>
            <a:off x="8335304" y="2855100"/>
            <a:ext cx="583126" cy="0"/>
          </a:xfrm>
          <a:prstGeom prst="straightConnector1">
            <a:avLst/>
          </a:prstGeom>
          <a:ln w="3810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7" name="TextBox 66">
            <a:extLst>
              <a:ext uri="{FF2B5EF4-FFF2-40B4-BE49-F238E27FC236}">
                <a16:creationId xmlns:a16="http://schemas.microsoft.com/office/drawing/2014/main" id="{A6DBED74-E0B0-445C-AA15-8CBABCA3CE55}"/>
              </a:ext>
            </a:extLst>
          </p:cNvPr>
          <p:cNvSpPr txBox="1"/>
          <p:nvPr/>
        </p:nvSpPr>
        <p:spPr>
          <a:xfrm>
            <a:off x="6095513" y="5681350"/>
            <a:ext cx="6079196" cy="1200329"/>
          </a:xfrm>
          <a:prstGeom prst="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Davidson, B. (1973) 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The Africans An Entry to Cultural History. 2</a:t>
            </a:r>
            <a:r>
              <a:rPr lang="en-US" sz="6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 Ed. Middlesex: Penguin Books.</a:t>
            </a:r>
          </a:p>
          <a:p>
            <a:r>
              <a:rPr lang="en-US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Garlake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, P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. (1973) Great Zimbabwe. 2</a:t>
            </a:r>
            <a:r>
              <a:rPr lang="en-US" sz="6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 Ed. </a:t>
            </a:r>
            <a:r>
              <a:rPr lang="en-US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Aylesbury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: Thames and Hudson.</a:t>
            </a:r>
          </a:p>
          <a:p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Hall, M. (1996) Archaeology Africa. London: James Currey.</a:t>
            </a:r>
          </a:p>
          <a:p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Norman, B. (1988) Footsteps Nine Archaeological Journeys Of Romance And </a:t>
            </a:r>
            <a:r>
              <a:rPr lang="en-US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Discovey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. 2</a:t>
            </a:r>
            <a:r>
              <a:rPr lang="en-US" sz="600" i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 Ed. </a:t>
            </a:r>
            <a:r>
              <a:rPr lang="en-US" sz="600" i="1" dirty="0" err="1">
                <a:latin typeface="Arial" panose="020B0604020202020204" pitchFamily="34" charset="0"/>
                <a:cs typeface="Arial" panose="020B0604020202020204" pitchFamily="34" charset="0"/>
              </a:rPr>
              <a:t>Somerset:Guild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 Publishing.</a:t>
            </a:r>
          </a:p>
          <a:p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Shepherd, N. (2002) ‘The Politics of Archaeology in Africa’, Annual Review of Anthropology, 31, pp. 189-209. Url: 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https://www.jstor.org/stable/4132877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Figure 1 Bayliss, A. (1938</a:t>
            </a:r>
            <a:r>
              <a:rPr lang="en-US" sz="600" i="1" dirty="0">
                <a:latin typeface="Arial" panose="020B0604020202020204" pitchFamily="34" charset="0"/>
                <a:cs typeface="Arial" panose="020B0604020202020204" pitchFamily="34" charset="0"/>
              </a:rPr>
              <a:t>) The Riddle of Rhodesia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https://www.christies.com/lotfinder/Lot/aw-baylis-zimbabwe-the-riddle-of-rhodesia-5491048-details.aspx ( Accessed : 10 October 2018).</a:t>
            </a:r>
          </a:p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Figure 2 Ramsey and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Muspratt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 (1938) 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Getrude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 Caton Thompson. Available at :https://upload.wikimedia.org/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wikipedia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600" dirty="0" err="1"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/7/7e/Gertrude_Caton%E2%80%93Thompson.png ( Accessed: 10. October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2018)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Figure 3 Available at:  </a:t>
            </a:r>
            <a:r>
              <a:rPr lang="en-GB" sz="6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http://thesanzala.com/2018/09/09/patrimonio-as-ruinas-do-grande-zimbabue/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 Accessed:10 October 2018).</a:t>
            </a:r>
          </a:p>
          <a:p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Figure 4 Walter Stanley Paget Available at 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https://frontierpartisans.com/12189/great-zimbabwe/</a:t>
            </a:r>
            <a:r>
              <a:rPr lang="en-GB" sz="600" dirty="0">
                <a:latin typeface="Arial" panose="020B0604020202020204" pitchFamily="34" charset="0"/>
                <a:cs typeface="Arial" panose="020B0604020202020204" pitchFamily="34" charset="0"/>
              </a:rPr>
              <a:t> (Accessed: 10 October 2018).</a:t>
            </a:r>
          </a:p>
        </p:txBody>
      </p:sp>
      <p:cxnSp>
        <p:nvCxnSpPr>
          <p:cNvPr id="69" name="Straight Arrow Connector 68">
            <a:extLst>
              <a:ext uri="{FF2B5EF4-FFF2-40B4-BE49-F238E27FC236}">
                <a16:creationId xmlns:a16="http://schemas.microsoft.com/office/drawing/2014/main" id="{4139034F-40E7-42E3-B74C-AFDED18096FB}"/>
              </a:ext>
            </a:extLst>
          </p:cNvPr>
          <p:cNvCxnSpPr>
            <a:cxnSpLocks/>
          </p:cNvCxnSpPr>
          <p:nvPr/>
        </p:nvCxnSpPr>
        <p:spPr>
          <a:xfrm flipH="1" flipV="1">
            <a:off x="2121617" y="4399477"/>
            <a:ext cx="890452" cy="1093851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F317BBB4-D58A-4030-AD13-99485E09CBC4}"/>
              </a:ext>
            </a:extLst>
          </p:cNvPr>
          <p:cNvSpPr txBox="1"/>
          <p:nvPr/>
        </p:nvSpPr>
        <p:spPr>
          <a:xfrm>
            <a:off x="5965303" y="4440484"/>
            <a:ext cx="4792741" cy="1169551"/>
          </a:xfrm>
          <a:prstGeom prst="rect">
            <a:avLst/>
          </a:prstGeom>
          <a:solidFill>
            <a:srgbClr val="00B0F0">
              <a:alpha val="60000"/>
            </a:srgb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lvl="0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simplicity of material culture found, equated with the level of development the Africans had attained,</a:t>
            </a:r>
          </a:p>
          <a:p>
            <a:pPr lvl="0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primitive. </a:t>
            </a:r>
          </a:p>
          <a:p>
            <a:pPr lvl="0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This eased the conscience of the European 'pioneers' in their suppression and exploitation of Africa </a:t>
            </a:r>
            <a:r>
              <a:rPr lang="en-US" sz="500" dirty="0">
                <a:latin typeface="Arial" panose="020B0604020202020204" pitchFamily="34" charset="0"/>
                <a:cs typeface="Arial" panose="020B0604020202020204" pitchFamily="34" charset="0"/>
              </a:rPr>
              <a:t>(Davidson, 1973, p. 45).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BEB52A-4FC6-4C4E-92C6-07A2A932A230}"/>
              </a:ext>
            </a:extLst>
          </p:cNvPr>
          <p:cNvSpPr txBox="1"/>
          <p:nvPr/>
        </p:nvSpPr>
        <p:spPr>
          <a:xfrm>
            <a:off x="2121617" y="6550223"/>
            <a:ext cx="8811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1. Riddle of Rhodesia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53AA6FD-36E9-487B-9826-AAA288C88D00}"/>
              </a:ext>
            </a:extLst>
          </p:cNvPr>
          <p:cNvSpPr txBox="1"/>
          <p:nvPr/>
        </p:nvSpPr>
        <p:spPr>
          <a:xfrm>
            <a:off x="6024133" y="1918919"/>
            <a:ext cx="881183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2. </a:t>
            </a:r>
            <a:r>
              <a:rPr lang="en-GB" sz="7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Gertude</a:t>
            </a:r>
            <a:r>
              <a:rPr lang="en-GB" sz="7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Caton Thompson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1DABEFC-A7A0-4D2A-B319-C69CFCCCEF39}"/>
              </a:ext>
            </a:extLst>
          </p:cNvPr>
          <p:cNvSpPr txBox="1"/>
          <p:nvPr/>
        </p:nvSpPr>
        <p:spPr>
          <a:xfrm>
            <a:off x="11365898" y="1819756"/>
            <a:ext cx="88118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Figure 3. The </a:t>
            </a:r>
            <a:r>
              <a:rPr lang="en-GB" sz="700" dirty="0" err="1">
                <a:latin typeface="Arial" panose="020B0604020202020204" pitchFamily="34" charset="0"/>
                <a:cs typeface="Arial" panose="020B0604020202020204" pitchFamily="34" charset="0"/>
              </a:rPr>
              <a:t>Ellipitcal</a:t>
            </a:r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 Building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ADAC561-8D2E-4C6B-BD13-72F939E7B5AE}"/>
              </a:ext>
            </a:extLst>
          </p:cNvPr>
          <p:cNvSpPr txBox="1"/>
          <p:nvPr/>
        </p:nvSpPr>
        <p:spPr>
          <a:xfrm>
            <a:off x="5006916" y="5046362"/>
            <a:ext cx="78176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latin typeface="Arial" panose="020B0604020202020204" pitchFamily="34" charset="0"/>
                <a:cs typeface="Arial" panose="020B0604020202020204" pitchFamily="34" charset="0"/>
              </a:rPr>
              <a:t>Figure 4. Great White Explorer. </a:t>
            </a:r>
          </a:p>
        </p:txBody>
      </p:sp>
      <p:sp>
        <p:nvSpPr>
          <p:cNvPr id="24" name="Speech Bubble: Oval 23">
            <a:extLst>
              <a:ext uri="{FF2B5EF4-FFF2-40B4-BE49-F238E27FC236}">
                <a16:creationId xmlns:a16="http://schemas.microsoft.com/office/drawing/2014/main" id="{5D45C306-BE49-4AE5-85D2-FE11E91DDC63}"/>
              </a:ext>
            </a:extLst>
          </p:cNvPr>
          <p:cNvSpPr/>
          <p:nvPr/>
        </p:nvSpPr>
        <p:spPr>
          <a:xfrm>
            <a:off x="2618913" y="41138"/>
            <a:ext cx="2804803" cy="1506693"/>
          </a:xfrm>
          <a:prstGeom prst="wedgeEllipseCallout">
            <a:avLst>
              <a:gd name="adj1" fmla="val 78341"/>
              <a:gd name="adj2" fmla="val 33605"/>
            </a:avLst>
          </a:prstGeom>
          <a:solidFill>
            <a:schemeClr val="bg1">
              <a:alpha val="2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“essentially the product of an infantile mind,”</a:t>
            </a:r>
            <a:r>
              <a:rPr lang="en-GB" sz="500" dirty="0">
                <a:latin typeface="Arial" panose="020B0604020202020204" pitchFamily="34" charset="0"/>
                <a:cs typeface="Arial" panose="020B0604020202020204" pitchFamily="34" charset="0"/>
              </a:rPr>
              <a:t>(Hall,1996, p.29.).</a:t>
            </a:r>
            <a:endParaRPr lang="en-GB" sz="1400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6BC31909-B6DD-4B46-920D-B316650B1417}"/>
              </a:ext>
            </a:extLst>
          </p:cNvPr>
          <p:cNvSpPr/>
          <p:nvPr/>
        </p:nvSpPr>
        <p:spPr>
          <a:xfrm>
            <a:off x="5397801" y="2289853"/>
            <a:ext cx="3560142" cy="1006451"/>
          </a:xfrm>
          <a:prstGeom prst="ellipse">
            <a:avLst/>
          </a:prstGeom>
          <a:solidFill>
            <a:schemeClr val="accent6">
              <a:lumMod val="75000"/>
              <a:alpha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Phoenicians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Queen of Sheba &amp; 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King Solomon</a:t>
            </a:r>
          </a:p>
          <a:p>
            <a:pPr algn="ctr"/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Sabaean’s </a:t>
            </a:r>
            <a:r>
              <a:rPr lang="en-GB" sz="500" dirty="0">
                <a:latin typeface="Arial" panose="020B0604020202020204" pitchFamily="34" charset="0"/>
                <a:cs typeface="Arial" panose="020B0604020202020204" pitchFamily="34" charset="0"/>
              </a:rPr>
              <a:t>(Norman, 1988, p. 163).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Speech Bubble: Oval 24">
            <a:extLst>
              <a:ext uri="{FF2B5EF4-FFF2-40B4-BE49-F238E27FC236}">
                <a16:creationId xmlns:a16="http://schemas.microsoft.com/office/drawing/2014/main" id="{715CFA2E-7BE8-463F-A526-2CA968676A56}"/>
              </a:ext>
            </a:extLst>
          </p:cNvPr>
          <p:cNvSpPr/>
          <p:nvPr/>
        </p:nvSpPr>
        <p:spPr>
          <a:xfrm>
            <a:off x="7189880" y="810414"/>
            <a:ext cx="1711882" cy="879964"/>
          </a:xfrm>
          <a:prstGeom prst="wedgeEllipseCallout">
            <a:avLst>
              <a:gd name="adj1" fmla="val -82096"/>
              <a:gd name="adj2" fmla="val 6883"/>
            </a:avLst>
          </a:prstGeom>
          <a:solidFill>
            <a:schemeClr val="bg1">
              <a:alpha val="52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“essentially African”</a:t>
            </a:r>
            <a:r>
              <a:rPr lang="en-GB" sz="500" dirty="0">
                <a:latin typeface="Arial" panose="020B0604020202020204" pitchFamily="34" charset="0"/>
                <a:cs typeface="Arial" panose="020B0604020202020204" pitchFamily="34" charset="0"/>
              </a:rPr>
              <a:t>(Shepherd,2002, p.195)</a:t>
            </a:r>
            <a:r>
              <a:rPr lang="en-GB" sz="3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514</Words>
  <Application>Microsoft Office PowerPoint</Application>
  <PresentationFormat>Widescreen</PresentationFormat>
  <Paragraphs>35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Jessica Keady</cp:lastModifiedBy>
  <cp:revision>48</cp:revision>
  <dcterms:created xsi:type="dcterms:W3CDTF">2013-07-15T20:26:40Z</dcterms:created>
  <dcterms:modified xsi:type="dcterms:W3CDTF">2022-03-07T17:11:50Z</dcterms:modified>
</cp:coreProperties>
</file>