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9" r:id="rId1"/>
  </p:sldMasterIdLst>
  <p:notesMasterIdLst>
    <p:notesMasterId r:id="rId22"/>
  </p:notesMasterIdLst>
  <p:sldIdLst>
    <p:sldId id="256" r:id="rId2"/>
    <p:sldId id="294" r:id="rId3"/>
    <p:sldId id="287" r:id="rId4"/>
    <p:sldId id="273" r:id="rId5"/>
    <p:sldId id="274" r:id="rId6"/>
    <p:sldId id="295" r:id="rId7"/>
    <p:sldId id="297" r:id="rId8"/>
    <p:sldId id="299" r:id="rId9"/>
    <p:sldId id="300" r:id="rId10"/>
    <p:sldId id="310" r:id="rId11"/>
    <p:sldId id="298" r:id="rId12"/>
    <p:sldId id="311" r:id="rId13"/>
    <p:sldId id="301" r:id="rId14"/>
    <p:sldId id="305" r:id="rId15"/>
    <p:sldId id="306" r:id="rId16"/>
    <p:sldId id="304" r:id="rId17"/>
    <p:sldId id="309" r:id="rId18"/>
    <p:sldId id="312" r:id="rId19"/>
    <p:sldId id="286" r:id="rId20"/>
    <p:sldId id="293" r:id="rId2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6" d="100"/>
          <a:sy n="86" d="100"/>
        </p:scale>
        <p:origin x="67" y="163"/>
      </p:cViewPr>
      <p:guideLst/>
    </p:cSldViewPr>
  </p:slideViewPr>
  <p:notesTextViewPr>
    <p:cViewPr>
      <p:scale>
        <a:sx n="1" d="1"/>
        <a:sy n="1" d="1"/>
      </p:scale>
      <p:origin x="0" y="0"/>
    </p:cViewPr>
  </p:notesTextViewPr>
  <p:notesViewPr>
    <p:cSldViewPr snapToGrid="0">
      <p:cViewPr varScale="1">
        <p:scale>
          <a:sx n="59" d="100"/>
          <a:sy n="59" d="100"/>
        </p:scale>
        <p:origin x="2962" y="8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7F7E92-4535-4F8D-AB18-0D158C4ABEFE}"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4B534386-A85F-411A-987E-12E1A4CE6496}">
      <dgm:prSet>
        <dgm:style>
          <a:lnRef idx="2">
            <a:schemeClr val="dk1"/>
          </a:lnRef>
          <a:fillRef idx="1">
            <a:schemeClr val="lt1"/>
          </a:fillRef>
          <a:effectRef idx="0">
            <a:schemeClr val="dk1"/>
          </a:effectRef>
          <a:fontRef idx="minor">
            <a:schemeClr val="dk1"/>
          </a:fontRef>
        </dgm:style>
      </dgm:prSet>
      <dgm:spPr/>
      <dgm:t>
        <a:bodyPr/>
        <a:lstStyle/>
        <a:p>
          <a:pPr rtl="0"/>
          <a:r>
            <a:rPr lang="en-GB" dirty="0" smtClean="0"/>
            <a:t>Types of charge points</a:t>
          </a:r>
          <a:endParaRPr lang="en-GB" dirty="0"/>
        </a:p>
      </dgm:t>
    </dgm:pt>
    <dgm:pt modelId="{EA53C818-40CE-4C54-AE2D-039409E51007}" type="parTrans" cxnId="{0C4EB8EF-85E0-4FE8-B1D8-8134DBB4C9B8}">
      <dgm:prSet/>
      <dgm:spPr/>
      <dgm:t>
        <a:bodyPr/>
        <a:lstStyle/>
        <a:p>
          <a:endParaRPr lang="en-US"/>
        </a:p>
      </dgm:t>
    </dgm:pt>
    <dgm:pt modelId="{73486E01-43BA-4A7A-AFC5-D3BA4BBDF166}" type="sibTrans" cxnId="{0C4EB8EF-85E0-4FE8-B1D8-8134DBB4C9B8}">
      <dgm:prSet/>
      <dgm:spPr/>
      <dgm:t>
        <a:bodyPr/>
        <a:lstStyle/>
        <a:p>
          <a:endParaRPr lang="en-US"/>
        </a:p>
      </dgm:t>
    </dgm:pt>
    <dgm:pt modelId="{A32D87BF-9660-4496-B128-417BEABBE01C}" type="pres">
      <dgm:prSet presAssocID="{067F7E92-4535-4F8D-AB18-0D158C4ABEFE}" presName="cycle" presStyleCnt="0">
        <dgm:presLayoutVars>
          <dgm:dir/>
          <dgm:resizeHandles val="exact"/>
        </dgm:presLayoutVars>
      </dgm:prSet>
      <dgm:spPr/>
      <dgm:t>
        <a:bodyPr/>
        <a:lstStyle/>
        <a:p>
          <a:endParaRPr lang="en-US"/>
        </a:p>
      </dgm:t>
    </dgm:pt>
    <dgm:pt modelId="{6A651631-0CB6-4A52-9A86-9A395250491F}" type="pres">
      <dgm:prSet presAssocID="{4B534386-A85F-411A-987E-12E1A4CE6496}" presName="node" presStyleLbl="node1" presStyleIdx="0" presStyleCnt="1">
        <dgm:presLayoutVars>
          <dgm:bulletEnabled val="1"/>
        </dgm:presLayoutVars>
      </dgm:prSet>
      <dgm:spPr/>
      <dgm:t>
        <a:bodyPr/>
        <a:lstStyle/>
        <a:p>
          <a:endParaRPr lang="en-US"/>
        </a:p>
      </dgm:t>
    </dgm:pt>
  </dgm:ptLst>
  <dgm:cxnLst>
    <dgm:cxn modelId="{0C4EB8EF-85E0-4FE8-B1D8-8134DBB4C9B8}" srcId="{067F7E92-4535-4F8D-AB18-0D158C4ABEFE}" destId="{4B534386-A85F-411A-987E-12E1A4CE6496}" srcOrd="0" destOrd="0" parTransId="{EA53C818-40CE-4C54-AE2D-039409E51007}" sibTransId="{73486E01-43BA-4A7A-AFC5-D3BA4BBDF166}"/>
    <dgm:cxn modelId="{287AD6F9-C8B2-4EA7-82ED-82BD5A1736B8}" type="presOf" srcId="{067F7E92-4535-4F8D-AB18-0D158C4ABEFE}" destId="{A32D87BF-9660-4496-B128-417BEABBE01C}" srcOrd="0" destOrd="0" presId="urn:microsoft.com/office/officeart/2005/8/layout/cycle2"/>
    <dgm:cxn modelId="{84EE8F46-6B45-448D-BD07-C8286F510F9C}" type="presOf" srcId="{4B534386-A85F-411A-987E-12E1A4CE6496}" destId="{6A651631-0CB6-4A52-9A86-9A395250491F}" srcOrd="0" destOrd="0" presId="urn:microsoft.com/office/officeart/2005/8/layout/cycle2"/>
    <dgm:cxn modelId="{81EE707C-3C44-4FDA-82B5-652931E0E9D0}" type="presParOf" srcId="{A32D87BF-9660-4496-B128-417BEABBE01C}" destId="{6A651631-0CB6-4A52-9A86-9A395250491F}" srcOrd="0" destOrd="0" presId="urn:microsoft.com/office/officeart/2005/8/layout/cycle2"/>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E4D37B-2B44-44F6-BB06-3EC5BBDA2FC7}"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22BE5FC8-70DE-4FAA-87B1-F21D2FF7682A}">
      <dgm:prSet>
        <dgm:style>
          <a:lnRef idx="2">
            <a:schemeClr val="dk1"/>
          </a:lnRef>
          <a:fillRef idx="1">
            <a:schemeClr val="lt1"/>
          </a:fillRef>
          <a:effectRef idx="0">
            <a:schemeClr val="dk1"/>
          </a:effectRef>
          <a:fontRef idx="minor">
            <a:schemeClr val="dk1"/>
          </a:fontRef>
        </dgm:style>
      </dgm:prSet>
      <dgm:spPr/>
      <dgm:t>
        <a:bodyPr/>
        <a:lstStyle/>
        <a:p>
          <a:pPr rtl="0"/>
          <a:r>
            <a:rPr lang="en-GB" dirty="0" smtClean="0"/>
            <a:t>Demand on the grid</a:t>
          </a:r>
          <a:endParaRPr lang="en-GB" dirty="0"/>
        </a:p>
      </dgm:t>
    </dgm:pt>
    <dgm:pt modelId="{5F0AE06F-9B3B-477C-ACC0-38CFE705020F}" type="parTrans" cxnId="{C4AA1BF4-B075-4680-B7B8-80C5FB4CC6CF}">
      <dgm:prSet/>
      <dgm:spPr/>
      <dgm:t>
        <a:bodyPr/>
        <a:lstStyle/>
        <a:p>
          <a:endParaRPr lang="en-US"/>
        </a:p>
      </dgm:t>
    </dgm:pt>
    <dgm:pt modelId="{8404A98A-2B7A-41C0-B8A0-EDEE6F167AA1}" type="sibTrans" cxnId="{C4AA1BF4-B075-4680-B7B8-80C5FB4CC6CF}">
      <dgm:prSet/>
      <dgm:spPr/>
      <dgm:t>
        <a:bodyPr/>
        <a:lstStyle/>
        <a:p>
          <a:endParaRPr lang="en-US"/>
        </a:p>
      </dgm:t>
    </dgm:pt>
    <dgm:pt modelId="{6A2AEF10-CA64-4FEA-B2A3-D0B65C540BFB}" type="pres">
      <dgm:prSet presAssocID="{B0E4D37B-2B44-44F6-BB06-3EC5BBDA2FC7}" presName="cycle" presStyleCnt="0">
        <dgm:presLayoutVars>
          <dgm:dir/>
          <dgm:resizeHandles val="exact"/>
        </dgm:presLayoutVars>
      </dgm:prSet>
      <dgm:spPr/>
      <dgm:t>
        <a:bodyPr/>
        <a:lstStyle/>
        <a:p>
          <a:endParaRPr lang="en-US"/>
        </a:p>
      </dgm:t>
    </dgm:pt>
    <dgm:pt modelId="{4CA5F4AC-833E-4631-9EC6-B2A86AF3F098}" type="pres">
      <dgm:prSet presAssocID="{22BE5FC8-70DE-4FAA-87B1-F21D2FF7682A}" presName="node" presStyleLbl="node1" presStyleIdx="0" presStyleCnt="1">
        <dgm:presLayoutVars>
          <dgm:bulletEnabled val="1"/>
        </dgm:presLayoutVars>
      </dgm:prSet>
      <dgm:spPr/>
      <dgm:t>
        <a:bodyPr/>
        <a:lstStyle/>
        <a:p>
          <a:endParaRPr lang="en-US"/>
        </a:p>
      </dgm:t>
    </dgm:pt>
  </dgm:ptLst>
  <dgm:cxnLst>
    <dgm:cxn modelId="{3D96F56A-DAD8-4D70-93E1-6ACBDE5E8DE4}" type="presOf" srcId="{22BE5FC8-70DE-4FAA-87B1-F21D2FF7682A}" destId="{4CA5F4AC-833E-4631-9EC6-B2A86AF3F098}" srcOrd="0" destOrd="0" presId="urn:microsoft.com/office/officeart/2005/8/layout/cycle2"/>
    <dgm:cxn modelId="{C4AA1BF4-B075-4680-B7B8-80C5FB4CC6CF}" srcId="{B0E4D37B-2B44-44F6-BB06-3EC5BBDA2FC7}" destId="{22BE5FC8-70DE-4FAA-87B1-F21D2FF7682A}" srcOrd="0" destOrd="0" parTransId="{5F0AE06F-9B3B-477C-ACC0-38CFE705020F}" sibTransId="{8404A98A-2B7A-41C0-B8A0-EDEE6F167AA1}"/>
    <dgm:cxn modelId="{AAC4B1C0-280A-4095-A91D-36FDEC135CB4}" type="presOf" srcId="{B0E4D37B-2B44-44F6-BB06-3EC5BBDA2FC7}" destId="{6A2AEF10-CA64-4FEA-B2A3-D0B65C540BFB}" srcOrd="0" destOrd="0" presId="urn:microsoft.com/office/officeart/2005/8/layout/cycle2"/>
    <dgm:cxn modelId="{7E6F5218-91BC-407D-AF80-7DE30A29DFAE}" type="presParOf" srcId="{6A2AEF10-CA64-4FEA-B2A3-D0B65C540BFB}" destId="{4CA5F4AC-833E-4631-9EC6-B2A86AF3F098}"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9A199A-BD9C-4621-AFBB-45C967658BFF}"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4955DE34-6D73-487F-AF79-431E6BAEE11F}">
      <dgm:prSet>
        <dgm:style>
          <a:lnRef idx="2">
            <a:schemeClr val="dk1"/>
          </a:lnRef>
          <a:fillRef idx="1">
            <a:schemeClr val="lt1"/>
          </a:fillRef>
          <a:effectRef idx="0">
            <a:schemeClr val="dk1"/>
          </a:effectRef>
          <a:fontRef idx="minor">
            <a:schemeClr val="dk1"/>
          </a:fontRef>
        </dgm:style>
      </dgm:prSet>
      <dgm:spPr/>
      <dgm:t>
        <a:bodyPr/>
        <a:lstStyle/>
        <a:p>
          <a:pPr rtl="0"/>
          <a:r>
            <a:rPr lang="en-GB" dirty="0" smtClean="0"/>
            <a:t>Home charge points </a:t>
          </a:r>
          <a:endParaRPr lang="en-GB" dirty="0"/>
        </a:p>
      </dgm:t>
    </dgm:pt>
    <dgm:pt modelId="{A5C438F5-36DD-4F7F-91F0-C47FE2479959}" type="parTrans" cxnId="{6B914693-A722-4574-89C4-5037A7237B48}">
      <dgm:prSet/>
      <dgm:spPr/>
      <dgm:t>
        <a:bodyPr/>
        <a:lstStyle/>
        <a:p>
          <a:endParaRPr lang="en-US"/>
        </a:p>
      </dgm:t>
    </dgm:pt>
    <dgm:pt modelId="{AA3EEC29-6D58-4CFC-AE13-58F87C040B62}" type="sibTrans" cxnId="{6B914693-A722-4574-89C4-5037A7237B48}">
      <dgm:prSet/>
      <dgm:spPr/>
      <dgm:t>
        <a:bodyPr/>
        <a:lstStyle/>
        <a:p>
          <a:endParaRPr lang="en-US"/>
        </a:p>
      </dgm:t>
    </dgm:pt>
    <dgm:pt modelId="{F5ED0015-B224-4BD4-80B6-EFC932A58869}" type="pres">
      <dgm:prSet presAssocID="{8D9A199A-BD9C-4621-AFBB-45C967658BFF}" presName="cycle" presStyleCnt="0">
        <dgm:presLayoutVars>
          <dgm:dir/>
          <dgm:resizeHandles val="exact"/>
        </dgm:presLayoutVars>
      </dgm:prSet>
      <dgm:spPr/>
      <dgm:t>
        <a:bodyPr/>
        <a:lstStyle/>
        <a:p>
          <a:endParaRPr lang="en-US"/>
        </a:p>
      </dgm:t>
    </dgm:pt>
    <dgm:pt modelId="{3A92611E-CD48-42BD-AB86-D22AADC3CA5F}" type="pres">
      <dgm:prSet presAssocID="{4955DE34-6D73-487F-AF79-431E6BAEE11F}" presName="node" presStyleLbl="node1" presStyleIdx="0" presStyleCnt="1" custRadScaleRad="117777" custRadScaleInc="1551">
        <dgm:presLayoutVars>
          <dgm:bulletEnabled val="1"/>
        </dgm:presLayoutVars>
      </dgm:prSet>
      <dgm:spPr/>
      <dgm:t>
        <a:bodyPr/>
        <a:lstStyle/>
        <a:p>
          <a:endParaRPr lang="en-US"/>
        </a:p>
      </dgm:t>
    </dgm:pt>
  </dgm:ptLst>
  <dgm:cxnLst>
    <dgm:cxn modelId="{025DD557-5E49-45C9-B91B-4BED78846F94}" type="presOf" srcId="{4955DE34-6D73-487F-AF79-431E6BAEE11F}" destId="{3A92611E-CD48-42BD-AB86-D22AADC3CA5F}" srcOrd="0" destOrd="0" presId="urn:microsoft.com/office/officeart/2005/8/layout/cycle2"/>
    <dgm:cxn modelId="{6B914693-A722-4574-89C4-5037A7237B48}" srcId="{8D9A199A-BD9C-4621-AFBB-45C967658BFF}" destId="{4955DE34-6D73-487F-AF79-431E6BAEE11F}" srcOrd="0" destOrd="0" parTransId="{A5C438F5-36DD-4F7F-91F0-C47FE2479959}" sibTransId="{AA3EEC29-6D58-4CFC-AE13-58F87C040B62}"/>
    <dgm:cxn modelId="{531AB2B5-3623-437D-A0B7-499697BB75FC}" type="presOf" srcId="{8D9A199A-BD9C-4621-AFBB-45C967658BFF}" destId="{F5ED0015-B224-4BD4-80B6-EFC932A58869}" srcOrd="0" destOrd="0" presId="urn:microsoft.com/office/officeart/2005/8/layout/cycle2"/>
    <dgm:cxn modelId="{B0E44BF6-23A6-46D6-9324-1C7AFA01C6A8}" type="presParOf" srcId="{F5ED0015-B224-4BD4-80B6-EFC932A58869}" destId="{3A92611E-CD48-42BD-AB86-D22AADC3CA5F}" srcOrd="0" destOrd="0" presId="urn:microsoft.com/office/officeart/2005/8/layout/cycle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6E531A-A192-4D4F-8CC6-03EA38BB469D}"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9959665D-A222-4D69-A332-7EC5F9468826}">
      <dgm:prSet>
        <dgm:style>
          <a:lnRef idx="2">
            <a:schemeClr val="dk1"/>
          </a:lnRef>
          <a:fillRef idx="1">
            <a:schemeClr val="lt1"/>
          </a:fillRef>
          <a:effectRef idx="0">
            <a:schemeClr val="dk1"/>
          </a:effectRef>
          <a:fontRef idx="minor">
            <a:schemeClr val="dk1"/>
          </a:fontRef>
        </dgm:style>
      </dgm:prSet>
      <dgm:spPr/>
      <dgm:t>
        <a:bodyPr/>
        <a:lstStyle/>
        <a:p>
          <a:pPr rtl="0"/>
          <a:r>
            <a:rPr lang="en-US" dirty="0" smtClean="0"/>
            <a:t>Restrictions for flats/ no off road parking</a:t>
          </a:r>
          <a:endParaRPr lang="en-GB" dirty="0"/>
        </a:p>
      </dgm:t>
    </dgm:pt>
    <dgm:pt modelId="{C31CCB6D-0B20-4BE0-8928-08ABC7D0DECC}" type="parTrans" cxnId="{F537E07B-6A49-4AA6-9A55-CBF6D905D4A4}">
      <dgm:prSet/>
      <dgm:spPr/>
      <dgm:t>
        <a:bodyPr/>
        <a:lstStyle/>
        <a:p>
          <a:endParaRPr lang="en-US"/>
        </a:p>
      </dgm:t>
    </dgm:pt>
    <dgm:pt modelId="{0795F030-DCD4-4835-A337-1E2CEB4E6349}" type="sibTrans" cxnId="{F537E07B-6A49-4AA6-9A55-CBF6D905D4A4}">
      <dgm:prSet/>
      <dgm:spPr/>
      <dgm:t>
        <a:bodyPr/>
        <a:lstStyle/>
        <a:p>
          <a:endParaRPr lang="en-US"/>
        </a:p>
      </dgm:t>
    </dgm:pt>
    <dgm:pt modelId="{2FB1D584-0E4E-4974-88B5-A96A789A517F}" type="pres">
      <dgm:prSet presAssocID="{336E531A-A192-4D4F-8CC6-03EA38BB469D}" presName="cycle" presStyleCnt="0">
        <dgm:presLayoutVars>
          <dgm:dir/>
          <dgm:resizeHandles val="exact"/>
        </dgm:presLayoutVars>
      </dgm:prSet>
      <dgm:spPr/>
      <dgm:t>
        <a:bodyPr/>
        <a:lstStyle/>
        <a:p>
          <a:endParaRPr lang="en-US"/>
        </a:p>
      </dgm:t>
    </dgm:pt>
    <dgm:pt modelId="{A0504FF4-91F1-4041-9DB0-FCAB265F8714}" type="pres">
      <dgm:prSet presAssocID="{9959665D-A222-4D69-A332-7EC5F9468826}" presName="node" presStyleLbl="node1" presStyleIdx="0" presStyleCnt="1">
        <dgm:presLayoutVars>
          <dgm:bulletEnabled val="1"/>
        </dgm:presLayoutVars>
      </dgm:prSet>
      <dgm:spPr/>
      <dgm:t>
        <a:bodyPr/>
        <a:lstStyle/>
        <a:p>
          <a:endParaRPr lang="en-US"/>
        </a:p>
      </dgm:t>
    </dgm:pt>
  </dgm:ptLst>
  <dgm:cxnLst>
    <dgm:cxn modelId="{D93406D0-2D3D-4C0C-AC89-79BF27FF9D8B}" type="presOf" srcId="{336E531A-A192-4D4F-8CC6-03EA38BB469D}" destId="{2FB1D584-0E4E-4974-88B5-A96A789A517F}" srcOrd="0" destOrd="0" presId="urn:microsoft.com/office/officeart/2005/8/layout/cycle2"/>
    <dgm:cxn modelId="{323A2254-50B8-4D70-9D6D-2A5B39BE3BD5}" type="presOf" srcId="{9959665D-A222-4D69-A332-7EC5F9468826}" destId="{A0504FF4-91F1-4041-9DB0-FCAB265F8714}" srcOrd="0" destOrd="0" presId="urn:microsoft.com/office/officeart/2005/8/layout/cycle2"/>
    <dgm:cxn modelId="{F537E07B-6A49-4AA6-9A55-CBF6D905D4A4}" srcId="{336E531A-A192-4D4F-8CC6-03EA38BB469D}" destId="{9959665D-A222-4D69-A332-7EC5F9468826}" srcOrd="0" destOrd="0" parTransId="{C31CCB6D-0B20-4BE0-8928-08ABC7D0DECC}" sibTransId="{0795F030-DCD4-4835-A337-1E2CEB4E6349}"/>
    <dgm:cxn modelId="{36CA56AC-3838-470A-BF98-BBBDD61FBF14}" type="presParOf" srcId="{2FB1D584-0E4E-4974-88B5-A96A789A517F}" destId="{A0504FF4-91F1-4041-9DB0-FCAB265F8714}" srcOrd="0" destOrd="0" presId="urn:microsoft.com/office/officeart/2005/8/layout/cycle2"/>
  </dgm:cxnLst>
  <dgm:bg>
    <a:noFill/>
  </dgm:bg>
  <dgm:whole/>
  <dgm:extLst>
    <a:ext uri="http://schemas.microsoft.com/office/drawing/2008/diagram">
      <dsp:dataModelExt xmlns:dsp="http://schemas.microsoft.com/office/drawing/2008/diagram" relId="rId2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F5B757-A0C7-4BB5-A4FB-BBBEC9FE119F}"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569BBB50-69AF-4245-A049-6A480F53649D}">
      <dgm:prSet custT="1">
        <dgm:style>
          <a:lnRef idx="2">
            <a:schemeClr val="dk1"/>
          </a:lnRef>
          <a:fillRef idx="1">
            <a:schemeClr val="lt1"/>
          </a:fillRef>
          <a:effectRef idx="0">
            <a:schemeClr val="dk1"/>
          </a:effectRef>
          <a:fontRef idx="minor">
            <a:schemeClr val="dk1"/>
          </a:fontRef>
        </dgm:style>
      </dgm:prSet>
      <dgm:spPr/>
      <dgm:t>
        <a:bodyPr/>
        <a:lstStyle/>
        <a:p>
          <a:pPr rtl="0"/>
          <a:r>
            <a:rPr lang="en-GB" sz="1600" dirty="0" smtClean="0"/>
            <a:t>Behaviours</a:t>
          </a:r>
          <a:r>
            <a:rPr lang="en-GB" sz="1300" dirty="0" smtClean="0"/>
            <a:t> </a:t>
          </a:r>
          <a:endParaRPr lang="en-GB" sz="1300" dirty="0"/>
        </a:p>
      </dgm:t>
    </dgm:pt>
    <dgm:pt modelId="{4B1C6884-BECE-4176-9110-F2E7B9EF68A8}" type="parTrans" cxnId="{1386D89E-5330-40CB-B633-054A0CA7A4BD}">
      <dgm:prSet/>
      <dgm:spPr/>
      <dgm:t>
        <a:bodyPr/>
        <a:lstStyle/>
        <a:p>
          <a:endParaRPr lang="en-US"/>
        </a:p>
      </dgm:t>
    </dgm:pt>
    <dgm:pt modelId="{7FED9433-AB9E-494E-B326-90F674BBAD8B}" type="sibTrans" cxnId="{1386D89E-5330-40CB-B633-054A0CA7A4BD}">
      <dgm:prSet/>
      <dgm:spPr/>
      <dgm:t>
        <a:bodyPr/>
        <a:lstStyle/>
        <a:p>
          <a:endParaRPr lang="en-US"/>
        </a:p>
      </dgm:t>
    </dgm:pt>
    <dgm:pt modelId="{F8620F43-D3E2-45CF-8206-02283F7FFD76}" type="pres">
      <dgm:prSet presAssocID="{97F5B757-A0C7-4BB5-A4FB-BBBEC9FE119F}" presName="cycle" presStyleCnt="0">
        <dgm:presLayoutVars>
          <dgm:dir/>
          <dgm:resizeHandles val="exact"/>
        </dgm:presLayoutVars>
      </dgm:prSet>
      <dgm:spPr/>
      <dgm:t>
        <a:bodyPr/>
        <a:lstStyle/>
        <a:p>
          <a:endParaRPr lang="en-US"/>
        </a:p>
      </dgm:t>
    </dgm:pt>
    <dgm:pt modelId="{2C5AD48A-E801-4E51-92F8-4DBD12C653CA}" type="pres">
      <dgm:prSet presAssocID="{569BBB50-69AF-4245-A049-6A480F53649D}" presName="node" presStyleLbl="node1" presStyleIdx="0" presStyleCnt="1">
        <dgm:presLayoutVars>
          <dgm:bulletEnabled val="1"/>
        </dgm:presLayoutVars>
      </dgm:prSet>
      <dgm:spPr/>
      <dgm:t>
        <a:bodyPr/>
        <a:lstStyle/>
        <a:p>
          <a:endParaRPr lang="en-US"/>
        </a:p>
      </dgm:t>
    </dgm:pt>
  </dgm:ptLst>
  <dgm:cxnLst>
    <dgm:cxn modelId="{1386D89E-5330-40CB-B633-054A0CA7A4BD}" srcId="{97F5B757-A0C7-4BB5-A4FB-BBBEC9FE119F}" destId="{569BBB50-69AF-4245-A049-6A480F53649D}" srcOrd="0" destOrd="0" parTransId="{4B1C6884-BECE-4176-9110-F2E7B9EF68A8}" sibTransId="{7FED9433-AB9E-494E-B326-90F674BBAD8B}"/>
    <dgm:cxn modelId="{CCD1373D-D782-42DD-B4E9-479F98CC2EF8}" type="presOf" srcId="{569BBB50-69AF-4245-A049-6A480F53649D}" destId="{2C5AD48A-E801-4E51-92F8-4DBD12C653CA}" srcOrd="0" destOrd="0" presId="urn:microsoft.com/office/officeart/2005/8/layout/cycle2"/>
    <dgm:cxn modelId="{203CB781-567B-44B1-A38C-A6F958D1E400}" type="presOf" srcId="{97F5B757-A0C7-4BB5-A4FB-BBBEC9FE119F}" destId="{F8620F43-D3E2-45CF-8206-02283F7FFD76}" srcOrd="0" destOrd="0" presId="urn:microsoft.com/office/officeart/2005/8/layout/cycle2"/>
    <dgm:cxn modelId="{AB3507F5-6C08-4316-A08E-115E9371B02D}" type="presParOf" srcId="{F8620F43-D3E2-45CF-8206-02283F7FFD76}" destId="{2C5AD48A-E801-4E51-92F8-4DBD12C653CA}" srcOrd="0" destOrd="0" presId="urn:microsoft.com/office/officeart/2005/8/layout/cycle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040212-353E-4C41-98C9-6ED74C5CE889}"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35559FBB-E8E1-4BA0-88DD-DE5FB42AA02E}">
      <dgm:prSet>
        <dgm:style>
          <a:lnRef idx="2">
            <a:schemeClr val="dk1"/>
          </a:lnRef>
          <a:fillRef idx="1">
            <a:schemeClr val="lt1"/>
          </a:fillRef>
          <a:effectRef idx="0">
            <a:schemeClr val="dk1"/>
          </a:effectRef>
          <a:fontRef idx="minor">
            <a:schemeClr val="dk1"/>
          </a:fontRef>
        </dgm:style>
      </dgm:prSet>
      <dgm:spPr/>
      <dgm:t>
        <a:bodyPr/>
        <a:lstStyle/>
        <a:p>
          <a:pPr rtl="0"/>
          <a:r>
            <a:rPr lang="en-GB" dirty="0" smtClean="0"/>
            <a:t>Social Housing</a:t>
          </a:r>
          <a:endParaRPr lang="en-GB" dirty="0"/>
        </a:p>
      </dgm:t>
    </dgm:pt>
    <dgm:pt modelId="{C49A7C64-6221-4A73-83CC-E92D73BB3B31}" type="parTrans" cxnId="{1536B40D-38E2-477F-9282-16F17ECD38C2}">
      <dgm:prSet/>
      <dgm:spPr/>
      <dgm:t>
        <a:bodyPr/>
        <a:lstStyle/>
        <a:p>
          <a:endParaRPr lang="en-US"/>
        </a:p>
      </dgm:t>
    </dgm:pt>
    <dgm:pt modelId="{F56C53DB-2FB2-4014-B51B-A7DEFFB4ECB2}" type="sibTrans" cxnId="{1536B40D-38E2-477F-9282-16F17ECD38C2}">
      <dgm:prSet/>
      <dgm:spPr/>
      <dgm:t>
        <a:bodyPr/>
        <a:lstStyle/>
        <a:p>
          <a:endParaRPr lang="en-US"/>
        </a:p>
      </dgm:t>
    </dgm:pt>
    <dgm:pt modelId="{DE2C2FD2-D473-419D-8FDB-2D88542FCF82}" type="pres">
      <dgm:prSet presAssocID="{DB040212-353E-4C41-98C9-6ED74C5CE889}" presName="cycle" presStyleCnt="0">
        <dgm:presLayoutVars>
          <dgm:dir/>
          <dgm:resizeHandles val="exact"/>
        </dgm:presLayoutVars>
      </dgm:prSet>
      <dgm:spPr/>
      <dgm:t>
        <a:bodyPr/>
        <a:lstStyle/>
        <a:p>
          <a:endParaRPr lang="en-US"/>
        </a:p>
      </dgm:t>
    </dgm:pt>
    <dgm:pt modelId="{5C128C3A-E89F-4C74-99D7-8C9C14814C88}" type="pres">
      <dgm:prSet presAssocID="{35559FBB-E8E1-4BA0-88DD-DE5FB42AA02E}" presName="node" presStyleLbl="node1" presStyleIdx="0" presStyleCnt="1">
        <dgm:presLayoutVars>
          <dgm:bulletEnabled val="1"/>
        </dgm:presLayoutVars>
      </dgm:prSet>
      <dgm:spPr/>
      <dgm:t>
        <a:bodyPr/>
        <a:lstStyle/>
        <a:p>
          <a:endParaRPr lang="en-US"/>
        </a:p>
      </dgm:t>
    </dgm:pt>
  </dgm:ptLst>
  <dgm:cxnLst>
    <dgm:cxn modelId="{1536B40D-38E2-477F-9282-16F17ECD38C2}" srcId="{DB040212-353E-4C41-98C9-6ED74C5CE889}" destId="{35559FBB-E8E1-4BA0-88DD-DE5FB42AA02E}" srcOrd="0" destOrd="0" parTransId="{C49A7C64-6221-4A73-83CC-E92D73BB3B31}" sibTransId="{F56C53DB-2FB2-4014-B51B-A7DEFFB4ECB2}"/>
    <dgm:cxn modelId="{955A0A7C-75F2-4BA9-983D-46CF8FB1130B}" type="presOf" srcId="{35559FBB-E8E1-4BA0-88DD-DE5FB42AA02E}" destId="{5C128C3A-E89F-4C74-99D7-8C9C14814C88}" srcOrd="0" destOrd="0" presId="urn:microsoft.com/office/officeart/2005/8/layout/cycle2"/>
    <dgm:cxn modelId="{49E288AF-C283-4BB2-8F8C-0B81EE2C3130}" type="presOf" srcId="{DB040212-353E-4C41-98C9-6ED74C5CE889}" destId="{DE2C2FD2-D473-419D-8FDB-2D88542FCF82}" srcOrd="0" destOrd="0" presId="urn:microsoft.com/office/officeart/2005/8/layout/cycle2"/>
    <dgm:cxn modelId="{2A4C02AF-45D1-427B-86A1-9BED8F1CA54A}" type="presParOf" srcId="{DE2C2FD2-D473-419D-8FDB-2D88542FCF82}" destId="{5C128C3A-E89F-4C74-99D7-8C9C14814C88}" srcOrd="0" destOrd="0" presId="urn:microsoft.com/office/officeart/2005/8/layout/cycle2"/>
  </dgm:cxnLst>
  <dgm:bg/>
  <dgm:whole/>
  <dgm:extLst>
    <a:ext uri="http://schemas.microsoft.com/office/drawing/2008/diagram">
      <dsp:dataModelExt xmlns:dsp="http://schemas.microsoft.com/office/drawing/2008/diagram" relId="rId3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EA01CC-43F6-45D9-A791-19C3E1020DF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B17D847A-4BF7-409C-A072-2DCD4AE69D71}">
      <dgm:prSet>
        <dgm:style>
          <a:lnRef idx="2">
            <a:schemeClr val="dk1"/>
          </a:lnRef>
          <a:fillRef idx="1">
            <a:schemeClr val="lt1"/>
          </a:fillRef>
          <a:effectRef idx="0">
            <a:schemeClr val="dk1"/>
          </a:effectRef>
          <a:fontRef idx="minor">
            <a:schemeClr val="dk1"/>
          </a:fontRef>
        </dgm:style>
      </dgm:prSet>
      <dgm:spPr/>
      <dgm:t>
        <a:bodyPr/>
        <a:lstStyle/>
        <a:p>
          <a:pPr rtl="0"/>
          <a:r>
            <a:rPr lang="en-GB" dirty="0" smtClean="0"/>
            <a:t>Fleet Vehicles </a:t>
          </a:r>
          <a:endParaRPr lang="en-GB" dirty="0"/>
        </a:p>
      </dgm:t>
    </dgm:pt>
    <dgm:pt modelId="{BAAA08C3-CBC2-4C8D-BAC1-3FE7F2AA8F66}" type="parTrans" cxnId="{8B10A6CD-E1F7-4435-BA83-B34757E6ABEC}">
      <dgm:prSet/>
      <dgm:spPr/>
      <dgm:t>
        <a:bodyPr/>
        <a:lstStyle/>
        <a:p>
          <a:endParaRPr lang="en-US"/>
        </a:p>
      </dgm:t>
    </dgm:pt>
    <dgm:pt modelId="{2B672C9F-B4BE-4FC8-B970-D2B45457D485}" type="sibTrans" cxnId="{8B10A6CD-E1F7-4435-BA83-B34757E6ABEC}">
      <dgm:prSet/>
      <dgm:spPr/>
      <dgm:t>
        <a:bodyPr/>
        <a:lstStyle/>
        <a:p>
          <a:endParaRPr lang="en-US"/>
        </a:p>
      </dgm:t>
    </dgm:pt>
    <dgm:pt modelId="{30D7A546-32C8-4249-A016-105A24CEA097}" type="pres">
      <dgm:prSet presAssocID="{65EA01CC-43F6-45D9-A791-19C3E1020DF6}" presName="cycle" presStyleCnt="0">
        <dgm:presLayoutVars>
          <dgm:dir/>
          <dgm:resizeHandles val="exact"/>
        </dgm:presLayoutVars>
      </dgm:prSet>
      <dgm:spPr/>
      <dgm:t>
        <a:bodyPr/>
        <a:lstStyle/>
        <a:p>
          <a:endParaRPr lang="en-US"/>
        </a:p>
      </dgm:t>
    </dgm:pt>
    <dgm:pt modelId="{F62EA43F-57A8-477C-B065-CAA4168E01A7}" type="pres">
      <dgm:prSet presAssocID="{B17D847A-4BF7-409C-A072-2DCD4AE69D71}" presName="node" presStyleLbl="node1" presStyleIdx="0" presStyleCnt="1">
        <dgm:presLayoutVars>
          <dgm:bulletEnabled val="1"/>
        </dgm:presLayoutVars>
      </dgm:prSet>
      <dgm:spPr/>
      <dgm:t>
        <a:bodyPr/>
        <a:lstStyle/>
        <a:p>
          <a:endParaRPr lang="en-US"/>
        </a:p>
      </dgm:t>
    </dgm:pt>
  </dgm:ptLst>
  <dgm:cxnLst>
    <dgm:cxn modelId="{A6B9476B-5761-42CF-ACEC-9D981B24BC3C}" type="presOf" srcId="{B17D847A-4BF7-409C-A072-2DCD4AE69D71}" destId="{F62EA43F-57A8-477C-B065-CAA4168E01A7}" srcOrd="0" destOrd="0" presId="urn:microsoft.com/office/officeart/2005/8/layout/cycle2"/>
    <dgm:cxn modelId="{6026D6D6-F3A5-4DD3-B6FF-A3259D0A94E3}" type="presOf" srcId="{65EA01CC-43F6-45D9-A791-19C3E1020DF6}" destId="{30D7A546-32C8-4249-A016-105A24CEA097}" srcOrd="0" destOrd="0" presId="urn:microsoft.com/office/officeart/2005/8/layout/cycle2"/>
    <dgm:cxn modelId="{8B10A6CD-E1F7-4435-BA83-B34757E6ABEC}" srcId="{65EA01CC-43F6-45D9-A791-19C3E1020DF6}" destId="{B17D847A-4BF7-409C-A072-2DCD4AE69D71}" srcOrd="0" destOrd="0" parTransId="{BAAA08C3-CBC2-4C8D-BAC1-3FE7F2AA8F66}" sibTransId="{2B672C9F-B4BE-4FC8-B970-D2B45457D485}"/>
    <dgm:cxn modelId="{9468911C-1595-4A4F-BD17-F5FEA9E1F730}" type="presParOf" srcId="{30D7A546-32C8-4249-A016-105A24CEA097}" destId="{F62EA43F-57A8-477C-B065-CAA4168E01A7}" srcOrd="0" destOrd="0" presId="urn:microsoft.com/office/officeart/2005/8/layout/cycle2"/>
  </dgm:cxnLst>
  <dgm:bg/>
  <dgm:whole/>
  <dgm:extLst>
    <a:ext uri="http://schemas.microsoft.com/office/drawing/2008/diagram">
      <dsp:dataModelExt xmlns:dsp="http://schemas.microsoft.com/office/drawing/2008/diagram" relId="rId3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BF1C965-A50C-40A0-9EEC-525CF3BDD557}"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36879EE0-8127-4592-BDD0-D76CF8FE6483}">
      <dgm:prSet>
        <dgm:style>
          <a:lnRef idx="2">
            <a:schemeClr val="dk1"/>
          </a:lnRef>
          <a:fillRef idx="1">
            <a:schemeClr val="lt1"/>
          </a:fillRef>
          <a:effectRef idx="0">
            <a:schemeClr val="dk1"/>
          </a:effectRef>
          <a:fontRef idx="minor">
            <a:schemeClr val="dk1"/>
          </a:fontRef>
        </dgm:style>
      </dgm:prSet>
      <dgm:spPr/>
      <dgm:t>
        <a:bodyPr/>
        <a:lstStyle/>
        <a:p>
          <a:pPr rtl="0"/>
          <a:r>
            <a:rPr lang="en-US" dirty="0" smtClean="0"/>
            <a:t>Future Proofing for tenants needs</a:t>
          </a:r>
          <a:endParaRPr lang="en-GB" dirty="0"/>
        </a:p>
      </dgm:t>
    </dgm:pt>
    <dgm:pt modelId="{68766460-4ED0-49A3-B19E-81543D892550}" type="parTrans" cxnId="{C69CA383-FA3E-4996-ABE8-035E0575DA5B}">
      <dgm:prSet/>
      <dgm:spPr/>
      <dgm:t>
        <a:bodyPr/>
        <a:lstStyle/>
        <a:p>
          <a:endParaRPr lang="en-US"/>
        </a:p>
      </dgm:t>
    </dgm:pt>
    <dgm:pt modelId="{C0C60607-5F09-460E-BA25-D5DE50103DF4}" type="sibTrans" cxnId="{C69CA383-FA3E-4996-ABE8-035E0575DA5B}">
      <dgm:prSet/>
      <dgm:spPr/>
      <dgm:t>
        <a:bodyPr/>
        <a:lstStyle/>
        <a:p>
          <a:endParaRPr lang="en-US"/>
        </a:p>
      </dgm:t>
    </dgm:pt>
    <dgm:pt modelId="{776785B7-A7C4-4DCC-9EC9-C930AEC111E5}" type="pres">
      <dgm:prSet presAssocID="{7BF1C965-A50C-40A0-9EEC-525CF3BDD557}" presName="cycle" presStyleCnt="0">
        <dgm:presLayoutVars>
          <dgm:dir/>
          <dgm:resizeHandles val="exact"/>
        </dgm:presLayoutVars>
      </dgm:prSet>
      <dgm:spPr/>
      <dgm:t>
        <a:bodyPr/>
        <a:lstStyle/>
        <a:p>
          <a:endParaRPr lang="en-US"/>
        </a:p>
      </dgm:t>
    </dgm:pt>
    <dgm:pt modelId="{F15C70E4-D24A-47DC-9A29-C61D4AC7FD1B}" type="pres">
      <dgm:prSet presAssocID="{36879EE0-8127-4592-BDD0-D76CF8FE6483}" presName="node" presStyleLbl="node1" presStyleIdx="0" presStyleCnt="1">
        <dgm:presLayoutVars>
          <dgm:bulletEnabled val="1"/>
        </dgm:presLayoutVars>
      </dgm:prSet>
      <dgm:spPr/>
      <dgm:t>
        <a:bodyPr/>
        <a:lstStyle/>
        <a:p>
          <a:endParaRPr lang="en-US"/>
        </a:p>
      </dgm:t>
    </dgm:pt>
  </dgm:ptLst>
  <dgm:cxnLst>
    <dgm:cxn modelId="{DF8CA07E-8D75-448D-830E-75A36E98F396}" type="presOf" srcId="{36879EE0-8127-4592-BDD0-D76CF8FE6483}" destId="{F15C70E4-D24A-47DC-9A29-C61D4AC7FD1B}" srcOrd="0" destOrd="0" presId="urn:microsoft.com/office/officeart/2005/8/layout/cycle2"/>
    <dgm:cxn modelId="{C69CA383-FA3E-4996-ABE8-035E0575DA5B}" srcId="{7BF1C965-A50C-40A0-9EEC-525CF3BDD557}" destId="{36879EE0-8127-4592-BDD0-D76CF8FE6483}" srcOrd="0" destOrd="0" parTransId="{68766460-4ED0-49A3-B19E-81543D892550}" sibTransId="{C0C60607-5F09-460E-BA25-D5DE50103DF4}"/>
    <dgm:cxn modelId="{8EBA801E-BEDF-497D-83F5-89D725D99C45}" type="presOf" srcId="{7BF1C965-A50C-40A0-9EEC-525CF3BDD557}" destId="{776785B7-A7C4-4DCC-9EC9-C930AEC111E5}" srcOrd="0" destOrd="0" presId="urn:microsoft.com/office/officeart/2005/8/layout/cycle2"/>
    <dgm:cxn modelId="{854B5C78-69F1-4BE3-8B5D-536FC5922310}" type="presParOf" srcId="{776785B7-A7C4-4DCC-9EC9-C930AEC111E5}" destId="{F15C70E4-D24A-47DC-9A29-C61D4AC7FD1B}" srcOrd="0" destOrd="0" presId="urn:microsoft.com/office/officeart/2005/8/layout/cycle2"/>
  </dgm:cxnLst>
  <dgm:bg>
    <a:noFill/>
  </dgm:bg>
  <dgm:whole/>
  <dgm:extLst>
    <a:ext uri="http://schemas.microsoft.com/office/drawing/2008/diagram">
      <dsp:dataModelExt xmlns:dsp="http://schemas.microsoft.com/office/drawing/2008/diagram" relId="rId4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0516FA-5610-4A71-97A6-6544E43F0E03}"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446BD06F-53CA-480B-BB40-45927368947C}">
      <dgm:prSet>
        <dgm:style>
          <a:lnRef idx="2">
            <a:schemeClr val="dk1"/>
          </a:lnRef>
          <a:fillRef idx="1">
            <a:schemeClr val="lt1"/>
          </a:fillRef>
          <a:effectRef idx="0">
            <a:schemeClr val="dk1"/>
          </a:effectRef>
          <a:fontRef idx="minor">
            <a:schemeClr val="dk1"/>
          </a:fontRef>
        </dgm:style>
      </dgm:prSet>
      <dgm:spPr/>
      <dgm:t>
        <a:bodyPr/>
        <a:lstStyle/>
        <a:p>
          <a:pPr rtl="0"/>
          <a:r>
            <a:rPr lang="en-GB" dirty="0" smtClean="0"/>
            <a:t>Resilience of stock </a:t>
          </a:r>
          <a:endParaRPr lang="en-GB" dirty="0"/>
        </a:p>
      </dgm:t>
    </dgm:pt>
    <dgm:pt modelId="{F0AC33DF-3B0C-462E-B4E8-59E6870B69AC}" type="parTrans" cxnId="{D7ECBA54-21C6-43A6-8DCB-1ABD2D3FA887}">
      <dgm:prSet/>
      <dgm:spPr/>
      <dgm:t>
        <a:bodyPr/>
        <a:lstStyle/>
        <a:p>
          <a:endParaRPr lang="en-US"/>
        </a:p>
      </dgm:t>
    </dgm:pt>
    <dgm:pt modelId="{3A5ACA12-F086-4C5A-A1A9-1D27946B78E0}" type="sibTrans" cxnId="{D7ECBA54-21C6-43A6-8DCB-1ABD2D3FA887}">
      <dgm:prSet/>
      <dgm:spPr/>
      <dgm:t>
        <a:bodyPr/>
        <a:lstStyle/>
        <a:p>
          <a:endParaRPr lang="en-US"/>
        </a:p>
      </dgm:t>
    </dgm:pt>
    <dgm:pt modelId="{94A5017D-78A6-422E-A9ED-1C3E21D4CED2}" type="pres">
      <dgm:prSet presAssocID="{1B0516FA-5610-4A71-97A6-6544E43F0E03}" presName="cycle" presStyleCnt="0">
        <dgm:presLayoutVars>
          <dgm:dir/>
          <dgm:resizeHandles val="exact"/>
        </dgm:presLayoutVars>
      </dgm:prSet>
      <dgm:spPr/>
      <dgm:t>
        <a:bodyPr/>
        <a:lstStyle/>
        <a:p>
          <a:endParaRPr lang="en-US"/>
        </a:p>
      </dgm:t>
    </dgm:pt>
    <dgm:pt modelId="{9EFD94B3-05DA-44AF-8B3E-969CA19D3DA6}" type="pres">
      <dgm:prSet presAssocID="{446BD06F-53CA-480B-BB40-45927368947C}" presName="node" presStyleLbl="node1" presStyleIdx="0" presStyleCnt="1" custScaleX="64249" custScaleY="67196" custRadScaleRad="102119" custRadScaleInc="-1195">
        <dgm:presLayoutVars>
          <dgm:bulletEnabled val="1"/>
        </dgm:presLayoutVars>
      </dgm:prSet>
      <dgm:spPr/>
      <dgm:t>
        <a:bodyPr/>
        <a:lstStyle/>
        <a:p>
          <a:endParaRPr lang="en-US"/>
        </a:p>
      </dgm:t>
    </dgm:pt>
  </dgm:ptLst>
  <dgm:cxnLst>
    <dgm:cxn modelId="{D7ECBA54-21C6-43A6-8DCB-1ABD2D3FA887}" srcId="{1B0516FA-5610-4A71-97A6-6544E43F0E03}" destId="{446BD06F-53CA-480B-BB40-45927368947C}" srcOrd="0" destOrd="0" parTransId="{F0AC33DF-3B0C-462E-B4E8-59E6870B69AC}" sibTransId="{3A5ACA12-F086-4C5A-A1A9-1D27946B78E0}"/>
    <dgm:cxn modelId="{F2DEDC07-471E-4BCA-B366-304FB613F2F3}" type="presOf" srcId="{1B0516FA-5610-4A71-97A6-6544E43F0E03}" destId="{94A5017D-78A6-422E-A9ED-1C3E21D4CED2}" srcOrd="0" destOrd="0" presId="urn:microsoft.com/office/officeart/2005/8/layout/cycle2"/>
    <dgm:cxn modelId="{7F664777-3458-4A39-A1C7-FD1BB72423F7}" type="presOf" srcId="{446BD06F-53CA-480B-BB40-45927368947C}" destId="{9EFD94B3-05DA-44AF-8B3E-969CA19D3DA6}" srcOrd="0" destOrd="0" presId="urn:microsoft.com/office/officeart/2005/8/layout/cycle2"/>
    <dgm:cxn modelId="{DC9C4D2B-2626-4D19-84C0-0CC85096E060}" type="presParOf" srcId="{94A5017D-78A6-422E-A9ED-1C3E21D4CED2}" destId="{9EFD94B3-05DA-44AF-8B3E-969CA19D3DA6}" srcOrd="0" destOrd="0" presId="urn:microsoft.com/office/officeart/2005/8/layout/cycle2"/>
  </dgm:cxnLst>
  <dgm:bg/>
  <dgm:whole/>
  <dgm:extLst>
    <a:ext uri="http://schemas.microsoft.com/office/drawing/2008/diagram">
      <dsp:dataModelExt xmlns:dsp="http://schemas.microsoft.com/office/drawing/2008/diagram" relId="rId4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2047A6-6903-4C40-9A63-148771A89D2F}"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122A973E-C667-481B-85F5-82770D768992}">
      <dgm:prSet>
        <dgm:style>
          <a:lnRef idx="2">
            <a:schemeClr val="dk1"/>
          </a:lnRef>
          <a:fillRef idx="1">
            <a:schemeClr val="lt1"/>
          </a:fillRef>
          <a:effectRef idx="0">
            <a:schemeClr val="dk1"/>
          </a:effectRef>
          <a:fontRef idx="minor">
            <a:schemeClr val="dk1"/>
          </a:fontRef>
        </dgm:style>
      </dgm:prSet>
      <dgm:spPr/>
      <dgm:t>
        <a:bodyPr/>
        <a:lstStyle/>
        <a:p>
          <a:pPr rtl="0"/>
          <a:r>
            <a:rPr lang="en-GB" dirty="0" smtClean="0"/>
            <a:t>No action</a:t>
          </a:r>
          <a:endParaRPr lang="en-GB" dirty="0"/>
        </a:p>
      </dgm:t>
    </dgm:pt>
    <dgm:pt modelId="{D529CA3F-925D-4D6B-B56E-44610A04527A}" type="parTrans" cxnId="{5E2FC232-A346-4528-BBA4-90A5AD0D02AF}">
      <dgm:prSet/>
      <dgm:spPr/>
      <dgm:t>
        <a:bodyPr/>
        <a:lstStyle/>
        <a:p>
          <a:endParaRPr lang="en-US"/>
        </a:p>
      </dgm:t>
    </dgm:pt>
    <dgm:pt modelId="{189969CF-4431-4368-912B-2AFC898EC7C3}" type="sibTrans" cxnId="{5E2FC232-A346-4528-BBA4-90A5AD0D02AF}">
      <dgm:prSet/>
      <dgm:spPr/>
      <dgm:t>
        <a:bodyPr/>
        <a:lstStyle/>
        <a:p>
          <a:endParaRPr lang="en-US"/>
        </a:p>
      </dgm:t>
    </dgm:pt>
    <dgm:pt modelId="{30ACB4A5-1638-40E8-B16A-D3AE837281F4}" type="pres">
      <dgm:prSet presAssocID="{042047A6-6903-4C40-9A63-148771A89D2F}" presName="cycle" presStyleCnt="0">
        <dgm:presLayoutVars>
          <dgm:dir/>
          <dgm:resizeHandles val="exact"/>
        </dgm:presLayoutVars>
      </dgm:prSet>
      <dgm:spPr/>
      <dgm:t>
        <a:bodyPr/>
        <a:lstStyle/>
        <a:p>
          <a:endParaRPr lang="en-US"/>
        </a:p>
      </dgm:t>
    </dgm:pt>
    <dgm:pt modelId="{764E352B-0BAA-43E0-ACA7-2E78D6EDE646}" type="pres">
      <dgm:prSet presAssocID="{122A973E-C667-481B-85F5-82770D768992}" presName="node" presStyleLbl="node1" presStyleIdx="0" presStyleCnt="1">
        <dgm:presLayoutVars>
          <dgm:bulletEnabled val="1"/>
        </dgm:presLayoutVars>
      </dgm:prSet>
      <dgm:spPr/>
      <dgm:t>
        <a:bodyPr/>
        <a:lstStyle/>
        <a:p>
          <a:endParaRPr lang="en-US"/>
        </a:p>
      </dgm:t>
    </dgm:pt>
  </dgm:ptLst>
  <dgm:cxnLst>
    <dgm:cxn modelId="{CCA0D852-9437-436F-96C6-A50B578972FE}" type="presOf" srcId="{042047A6-6903-4C40-9A63-148771A89D2F}" destId="{30ACB4A5-1638-40E8-B16A-D3AE837281F4}" srcOrd="0" destOrd="0" presId="urn:microsoft.com/office/officeart/2005/8/layout/cycle2"/>
    <dgm:cxn modelId="{524C1BF8-B40E-48F4-9FBA-00E011A2A11D}" type="presOf" srcId="{122A973E-C667-481B-85F5-82770D768992}" destId="{764E352B-0BAA-43E0-ACA7-2E78D6EDE646}" srcOrd="0" destOrd="0" presId="urn:microsoft.com/office/officeart/2005/8/layout/cycle2"/>
    <dgm:cxn modelId="{5E2FC232-A346-4528-BBA4-90A5AD0D02AF}" srcId="{042047A6-6903-4C40-9A63-148771A89D2F}" destId="{122A973E-C667-481B-85F5-82770D768992}" srcOrd="0" destOrd="0" parTransId="{D529CA3F-925D-4D6B-B56E-44610A04527A}" sibTransId="{189969CF-4431-4368-912B-2AFC898EC7C3}"/>
    <dgm:cxn modelId="{BB09E337-5826-4C3C-922B-F00A3B863757}" type="presParOf" srcId="{30ACB4A5-1638-40E8-B16A-D3AE837281F4}" destId="{764E352B-0BAA-43E0-ACA7-2E78D6EDE646}" srcOrd="0" destOrd="0" presId="urn:microsoft.com/office/officeart/2005/8/layout/cycle2"/>
  </dgm:cxnLst>
  <dgm:bg/>
  <dgm:whole/>
  <dgm:extLst>
    <a:ext uri="http://schemas.microsoft.com/office/drawing/2008/diagram">
      <dsp:dataModelExt xmlns:dsp="http://schemas.microsoft.com/office/drawing/2008/diagram" relId="rId5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652A2B4-0B1F-4C7E-8525-11B5644130B0}"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01D8015-FF07-43A3-8FBE-2C257054F8EC}">
      <dgm:prSet custT="1"/>
      <dgm:spPr/>
      <dgm:t>
        <a:bodyPr/>
        <a:lstStyle/>
        <a:p>
          <a:pPr algn="ctr" rtl="0"/>
          <a:r>
            <a:rPr lang="en-GB" sz="3200" dirty="0" smtClean="0"/>
            <a:t>Existing Information </a:t>
          </a:r>
          <a:endParaRPr lang="en-GB" sz="3200" dirty="0"/>
        </a:p>
      </dgm:t>
    </dgm:pt>
    <dgm:pt modelId="{23EF44DA-E20A-4D62-8381-60971437AB39}" type="parTrans" cxnId="{4DE16CD4-04F3-4A33-BDCA-F79FC12D2145}">
      <dgm:prSet/>
      <dgm:spPr/>
      <dgm:t>
        <a:bodyPr/>
        <a:lstStyle/>
        <a:p>
          <a:pPr algn="ctr"/>
          <a:endParaRPr lang="en-US"/>
        </a:p>
      </dgm:t>
    </dgm:pt>
    <dgm:pt modelId="{BD988FA6-E70C-484E-8221-88ABE76423BA}" type="sibTrans" cxnId="{4DE16CD4-04F3-4A33-BDCA-F79FC12D2145}">
      <dgm:prSet/>
      <dgm:spPr/>
      <dgm:t>
        <a:bodyPr/>
        <a:lstStyle/>
        <a:p>
          <a:pPr algn="ctr"/>
          <a:endParaRPr lang="en-US"/>
        </a:p>
      </dgm:t>
    </dgm:pt>
    <dgm:pt modelId="{C274BBD4-252C-47B7-A052-C570DE4AB095}" type="pres">
      <dgm:prSet presAssocID="{0652A2B4-0B1F-4C7E-8525-11B5644130B0}" presName="linear" presStyleCnt="0">
        <dgm:presLayoutVars>
          <dgm:animLvl val="lvl"/>
          <dgm:resizeHandles val="exact"/>
        </dgm:presLayoutVars>
      </dgm:prSet>
      <dgm:spPr/>
      <dgm:t>
        <a:bodyPr/>
        <a:lstStyle/>
        <a:p>
          <a:endParaRPr lang="en-US"/>
        </a:p>
      </dgm:t>
    </dgm:pt>
    <dgm:pt modelId="{975CBE11-E17A-461E-8031-6230D6C07EBC}" type="pres">
      <dgm:prSet presAssocID="{F01D8015-FF07-43A3-8FBE-2C257054F8EC}" presName="parentText" presStyleLbl="node1" presStyleIdx="0" presStyleCnt="1" custScaleX="93197" custScaleY="131786" custLinFactNeighborX="-238" custLinFactNeighborY="-30758">
        <dgm:presLayoutVars>
          <dgm:chMax val="0"/>
          <dgm:bulletEnabled val="1"/>
        </dgm:presLayoutVars>
      </dgm:prSet>
      <dgm:spPr/>
      <dgm:t>
        <a:bodyPr/>
        <a:lstStyle/>
        <a:p>
          <a:endParaRPr lang="en-US"/>
        </a:p>
      </dgm:t>
    </dgm:pt>
  </dgm:ptLst>
  <dgm:cxnLst>
    <dgm:cxn modelId="{94295337-4155-4D3B-88DF-EAD74BC9E138}" type="presOf" srcId="{0652A2B4-0B1F-4C7E-8525-11B5644130B0}" destId="{C274BBD4-252C-47B7-A052-C570DE4AB095}" srcOrd="0" destOrd="0" presId="urn:microsoft.com/office/officeart/2005/8/layout/vList2"/>
    <dgm:cxn modelId="{4DE16CD4-04F3-4A33-BDCA-F79FC12D2145}" srcId="{0652A2B4-0B1F-4C7E-8525-11B5644130B0}" destId="{F01D8015-FF07-43A3-8FBE-2C257054F8EC}" srcOrd="0" destOrd="0" parTransId="{23EF44DA-E20A-4D62-8381-60971437AB39}" sibTransId="{BD988FA6-E70C-484E-8221-88ABE76423BA}"/>
    <dgm:cxn modelId="{8BF6AD76-4A0A-4418-9C51-D824529AC96C}" type="presOf" srcId="{F01D8015-FF07-43A3-8FBE-2C257054F8EC}" destId="{975CBE11-E17A-461E-8031-6230D6C07EBC}" srcOrd="0" destOrd="0" presId="urn:microsoft.com/office/officeart/2005/8/layout/vList2"/>
    <dgm:cxn modelId="{33A72F2E-CE59-48BC-9681-D0B27C674A8C}" type="presParOf" srcId="{C274BBD4-252C-47B7-A052-C570DE4AB095}" destId="{975CBE11-E17A-461E-8031-6230D6C07EBC}" srcOrd="0" destOrd="0" presId="urn:microsoft.com/office/officeart/2005/8/layout/vList2"/>
  </dgm:cxnLst>
  <dgm:bg/>
  <dgm:whole/>
  <dgm:extLst>
    <a:ext uri="http://schemas.microsoft.com/office/drawing/2008/diagram">
      <dsp:dataModelExt xmlns:dsp="http://schemas.microsoft.com/office/drawing/2008/diagram" relId="rId5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BCADCF3-0181-4BF6-9737-7B46341AF997}"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139F78D9-9247-4B96-8533-0D69204C6608}">
      <dgm:prSet>
        <dgm:style>
          <a:lnRef idx="2">
            <a:schemeClr val="dk1"/>
          </a:lnRef>
          <a:fillRef idx="1">
            <a:schemeClr val="lt1"/>
          </a:fillRef>
          <a:effectRef idx="0">
            <a:schemeClr val="dk1"/>
          </a:effectRef>
          <a:fontRef idx="minor">
            <a:schemeClr val="dk1"/>
          </a:fontRef>
        </dgm:style>
      </dgm:prSet>
      <dgm:spPr/>
      <dgm:t>
        <a:bodyPr/>
        <a:lstStyle/>
        <a:p>
          <a:pPr algn="ctr" rtl="0"/>
          <a:r>
            <a:rPr lang="en-GB" dirty="0" smtClean="0"/>
            <a:t>Mixed Method Approach </a:t>
          </a:r>
          <a:endParaRPr lang="en-GB" dirty="0"/>
        </a:p>
      </dgm:t>
    </dgm:pt>
    <dgm:pt modelId="{83CB3AF9-EC30-4053-AA99-CF06230C6E3F}" type="parTrans" cxnId="{81C06008-884C-46E6-9747-A8A70A9DD6D7}">
      <dgm:prSet/>
      <dgm:spPr/>
      <dgm:t>
        <a:bodyPr/>
        <a:lstStyle/>
        <a:p>
          <a:endParaRPr lang="en-US"/>
        </a:p>
      </dgm:t>
    </dgm:pt>
    <dgm:pt modelId="{7411C5F0-577F-4CD4-B794-C6CEBBD742E0}" type="sibTrans" cxnId="{81C06008-884C-46E6-9747-A8A70A9DD6D7}">
      <dgm:prSet/>
      <dgm:spPr/>
      <dgm:t>
        <a:bodyPr/>
        <a:lstStyle/>
        <a:p>
          <a:endParaRPr lang="en-US"/>
        </a:p>
      </dgm:t>
    </dgm:pt>
    <dgm:pt modelId="{CA739599-81F1-410F-ACC1-3A66C3C2D412}" type="pres">
      <dgm:prSet presAssocID="{FBCADCF3-0181-4BF6-9737-7B46341AF997}" presName="linear" presStyleCnt="0">
        <dgm:presLayoutVars>
          <dgm:animLvl val="lvl"/>
          <dgm:resizeHandles val="exact"/>
        </dgm:presLayoutVars>
      </dgm:prSet>
      <dgm:spPr/>
      <dgm:t>
        <a:bodyPr/>
        <a:lstStyle/>
        <a:p>
          <a:endParaRPr lang="en-US"/>
        </a:p>
      </dgm:t>
    </dgm:pt>
    <dgm:pt modelId="{84B4FEE3-9833-43A1-B739-2CA9794321BD}" type="pres">
      <dgm:prSet presAssocID="{139F78D9-9247-4B96-8533-0D69204C6608}" presName="parentText" presStyleLbl="node1" presStyleIdx="0" presStyleCnt="1" custLinFactNeighborX="-817" custLinFactNeighborY="-2986">
        <dgm:presLayoutVars>
          <dgm:chMax val="0"/>
          <dgm:bulletEnabled val="1"/>
        </dgm:presLayoutVars>
      </dgm:prSet>
      <dgm:spPr/>
      <dgm:t>
        <a:bodyPr/>
        <a:lstStyle/>
        <a:p>
          <a:endParaRPr lang="en-US"/>
        </a:p>
      </dgm:t>
    </dgm:pt>
  </dgm:ptLst>
  <dgm:cxnLst>
    <dgm:cxn modelId="{68AB7358-874F-4BD1-BC73-D606F957CF4F}" type="presOf" srcId="{FBCADCF3-0181-4BF6-9737-7B46341AF997}" destId="{CA739599-81F1-410F-ACC1-3A66C3C2D412}" srcOrd="0" destOrd="0" presId="urn:microsoft.com/office/officeart/2005/8/layout/vList2"/>
    <dgm:cxn modelId="{EE817828-AC38-4FD9-A3B5-8246C3247F3A}" type="presOf" srcId="{139F78D9-9247-4B96-8533-0D69204C6608}" destId="{84B4FEE3-9833-43A1-B739-2CA9794321BD}" srcOrd="0" destOrd="0" presId="urn:microsoft.com/office/officeart/2005/8/layout/vList2"/>
    <dgm:cxn modelId="{81C06008-884C-46E6-9747-A8A70A9DD6D7}" srcId="{FBCADCF3-0181-4BF6-9737-7B46341AF997}" destId="{139F78D9-9247-4B96-8533-0D69204C6608}" srcOrd="0" destOrd="0" parTransId="{83CB3AF9-EC30-4053-AA99-CF06230C6E3F}" sibTransId="{7411C5F0-577F-4CD4-B794-C6CEBBD742E0}"/>
    <dgm:cxn modelId="{0426B038-A913-4F86-B16B-EE85A4F82ADB}" type="presParOf" srcId="{CA739599-81F1-410F-ACC1-3A66C3C2D412}" destId="{84B4FEE3-9833-43A1-B739-2CA9794321B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8A409A6-F49F-4774-8EA4-E55E8A167DE9}" type="doc">
      <dgm:prSet loTypeId="urn:microsoft.com/office/officeart/2005/8/layout/vList2" loCatId="list" qsTypeId="urn:microsoft.com/office/officeart/2005/8/quickstyle/3d3" qsCatId="3D" csTypeId="urn:microsoft.com/office/officeart/2005/8/colors/colorful2" csCatId="colorful" phldr="1"/>
      <dgm:spPr/>
      <dgm:t>
        <a:bodyPr/>
        <a:lstStyle/>
        <a:p>
          <a:endParaRPr lang="en-US"/>
        </a:p>
      </dgm:t>
    </dgm:pt>
    <dgm:pt modelId="{BC7AD025-864A-4EF8-9398-503FF6BF560F}">
      <dgm:prSet>
        <dgm:style>
          <a:lnRef idx="2">
            <a:schemeClr val="dk1"/>
          </a:lnRef>
          <a:fillRef idx="1">
            <a:schemeClr val="lt1"/>
          </a:fillRef>
          <a:effectRef idx="0">
            <a:schemeClr val="dk1"/>
          </a:effectRef>
          <a:fontRef idx="minor">
            <a:schemeClr val="dk1"/>
          </a:fontRef>
        </dgm:style>
      </dgm:prSet>
      <dgm:spPr/>
      <dgm:t>
        <a:bodyPr/>
        <a:lstStyle/>
        <a:p>
          <a:pPr algn="ctr" rtl="0"/>
          <a:r>
            <a:rPr lang="en-GB" dirty="0" smtClean="0"/>
            <a:t>Quantitative</a:t>
          </a:r>
          <a:endParaRPr lang="en-GB" dirty="0"/>
        </a:p>
      </dgm:t>
    </dgm:pt>
    <dgm:pt modelId="{4D98F177-C5BD-4CA7-9D3F-7714936397F0}" type="parTrans" cxnId="{78937C6E-A610-4218-BBA4-934ED923E833}">
      <dgm:prSet/>
      <dgm:spPr/>
      <dgm:t>
        <a:bodyPr/>
        <a:lstStyle/>
        <a:p>
          <a:pPr algn="ctr"/>
          <a:endParaRPr lang="en-US"/>
        </a:p>
      </dgm:t>
    </dgm:pt>
    <dgm:pt modelId="{1E119C46-5BAF-4F00-9E8F-E1FFDB816C35}" type="sibTrans" cxnId="{78937C6E-A610-4218-BBA4-934ED923E833}">
      <dgm:prSet/>
      <dgm:spPr/>
      <dgm:t>
        <a:bodyPr/>
        <a:lstStyle/>
        <a:p>
          <a:pPr algn="ctr"/>
          <a:endParaRPr lang="en-US"/>
        </a:p>
      </dgm:t>
    </dgm:pt>
    <dgm:pt modelId="{57E1BF21-D7E8-4BD8-BC6F-CFCD5E458929}" type="pres">
      <dgm:prSet presAssocID="{18A409A6-F49F-4774-8EA4-E55E8A167DE9}" presName="linear" presStyleCnt="0">
        <dgm:presLayoutVars>
          <dgm:animLvl val="lvl"/>
          <dgm:resizeHandles val="exact"/>
        </dgm:presLayoutVars>
      </dgm:prSet>
      <dgm:spPr/>
      <dgm:t>
        <a:bodyPr/>
        <a:lstStyle/>
        <a:p>
          <a:endParaRPr lang="en-US"/>
        </a:p>
      </dgm:t>
    </dgm:pt>
    <dgm:pt modelId="{00910902-AC54-4DE6-A147-36FCE3B00244}" type="pres">
      <dgm:prSet presAssocID="{BC7AD025-864A-4EF8-9398-503FF6BF560F}" presName="parentText" presStyleLbl="node1" presStyleIdx="0" presStyleCnt="1" custLinFactNeighborY="-4761">
        <dgm:presLayoutVars>
          <dgm:chMax val="0"/>
          <dgm:bulletEnabled val="1"/>
        </dgm:presLayoutVars>
      </dgm:prSet>
      <dgm:spPr/>
      <dgm:t>
        <a:bodyPr/>
        <a:lstStyle/>
        <a:p>
          <a:endParaRPr lang="en-US"/>
        </a:p>
      </dgm:t>
    </dgm:pt>
  </dgm:ptLst>
  <dgm:cxnLst>
    <dgm:cxn modelId="{7EA94E87-DAD3-431C-B28B-77A1E214EC2A}" type="presOf" srcId="{BC7AD025-864A-4EF8-9398-503FF6BF560F}" destId="{00910902-AC54-4DE6-A147-36FCE3B00244}" srcOrd="0" destOrd="0" presId="urn:microsoft.com/office/officeart/2005/8/layout/vList2"/>
    <dgm:cxn modelId="{2409A13D-D56B-4F4B-AEF4-8C4A43E8E51C}" type="presOf" srcId="{18A409A6-F49F-4774-8EA4-E55E8A167DE9}" destId="{57E1BF21-D7E8-4BD8-BC6F-CFCD5E458929}" srcOrd="0" destOrd="0" presId="urn:microsoft.com/office/officeart/2005/8/layout/vList2"/>
    <dgm:cxn modelId="{78937C6E-A610-4218-BBA4-934ED923E833}" srcId="{18A409A6-F49F-4774-8EA4-E55E8A167DE9}" destId="{BC7AD025-864A-4EF8-9398-503FF6BF560F}" srcOrd="0" destOrd="0" parTransId="{4D98F177-C5BD-4CA7-9D3F-7714936397F0}" sibTransId="{1E119C46-5BAF-4F00-9E8F-E1FFDB816C35}"/>
    <dgm:cxn modelId="{3C2999BD-1BD2-4475-B888-B79C9FDD9EE2}" type="presParOf" srcId="{57E1BF21-D7E8-4BD8-BC6F-CFCD5E458929}" destId="{00910902-AC54-4DE6-A147-36FCE3B00244}" srcOrd="0"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8A409A6-F49F-4774-8EA4-E55E8A167DE9}" type="doc">
      <dgm:prSet loTypeId="urn:microsoft.com/office/officeart/2005/8/layout/vList2" loCatId="list" qsTypeId="urn:microsoft.com/office/officeart/2005/8/quickstyle/3d3" qsCatId="3D" csTypeId="urn:microsoft.com/office/officeart/2005/8/colors/colorful2" csCatId="colorful" phldr="1"/>
      <dgm:spPr/>
      <dgm:t>
        <a:bodyPr/>
        <a:lstStyle/>
        <a:p>
          <a:endParaRPr lang="en-US"/>
        </a:p>
      </dgm:t>
    </dgm:pt>
    <dgm:pt modelId="{BC7AD025-864A-4EF8-9398-503FF6BF560F}">
      <dgm:prSet>
        <dgm:style>
          <a:lnRef idx="2">
            <a:schemeClr val="dk1"/>
          </a:lnRef>
          <a:fillRef idx="1">
            <a:schemeClr val="lt1"/>
          </a:fillRef>
          <a:effectRef idx="0">
            <a:schemeClr val="dk1"/>
          </a:effectRef>
          <a:fontRef idx="minor">
            <a:schemeClr val="dk1"/>
          </a:fontRef>
        </dgm:style>
      </dgm:prSet>
      <dgm:spPr/>
      <dgm:t>
        <a:bodyPr/>
        <a:lstStyle/>
        <a:p>
          <a:pPr algn="ctr" rtl="0"/>
          <a:r>
            <a:rPr lang="en-GB" dirty="0" smtClean="0"/>
            <a:t>Qualitative</a:t>
          </a:r>
          <a:endParaRPr lang="en-GB" dirty="0"/>
        </a:p>
      </dgm:t>
    </dgm:pt>
    <dgm:pt modelId="{4D98F177-C5BD-4CA7-9D3F-7714936397F0}" type="parTrans" cxnId="{78937C6E-A610-4218-BBA4-934ED923E833}">
      <dgm:prSet/>
      <dgm:spPr/>
      <dgm:t>
        <a:bodyPr/>
        <a:lstStyle/>
        <a:p>
          <a:pPr algn="ctr"/>
          <a:endParaRPr lang="en-US"/>
        </a:p>
      </dgm:t>
    </dgm:pt>
    <dgm:pt modelId="{1E119C46-5BAF-4F00-9E8F-E1FFDB816C35}" type="sibTrans" cxnId="{78937C6E-A610-4218-BBA4-934ED923E833}">
      <dgm:prSet/>
      <dgm:spPr/>
      <dgm:t>
        <a:bodyPr/>
        <a:lstStyle/>
        <a:p>
          <a:pPr algn="ctr"/>
          <a:endParaRPr lang="en-US"/>
        </a:p>
      </dgm:t>
    </dgm:pt>
    <dgm:pt modelId="{57E1BF21-D7E8-4BD8-BC6F-CFCD5E458929}" type="pres">
      <dgm:prSet presAssocID="{18A409A6-F49F-4774-8EA4-E55E8A167DE9}" presName="linear" presStyleCnt="0">
        <dgm:presLayoutVars>
          <dgm:animLvl val="lvl"/>
          <dgm:resizeHandles val="exact"/>
        </dgm:presLayoutVars>
      </dgm:prSet>
      <dgm:spPr/>
      <dgm:t>
        <a:bodyPr/>
        <a:lstStyle/>
        <a:p>
          <a:endParaRPr lang="en-US"/>
        </a:p>
      </dgm:t>
    </dgm:pt>
    <dgm:pt modelId="{00910902-AC54-4DE6-A147-36FCE3B00244}" type="pres">
      <dgm:prSet presAssocID="{BC7AD025-864A-4EF8-9398-503FF6BF560F}" presName="parentText" presStyleLbl="node1" presStyleIdx="0" presStyleCnt="1" custScaleY="63771" custLinFactNeighborX="684" custLinFactNeighborY="-11763">
        <dgm:presLayoutVars>
          <dgm:chMax val="0"/>
          <dgm:bulletEnabled val="1"/>
        </dgm:presLayoutVars>
      </dgm:prSet>
      <dgm:spPr/>
      <dgm:t>
        <a:bodyPr/>
        <a:lstStyle/>
        <a:p>
          <a:endParaRPr lang="en-US"/>
        </a:p>
      </dgm:t>
    </dgm:pt>
  </dgm:ptLst>
  <dgm:cxnLst>
    <dgm:cxn modelId="{7EA94E87-DAD3-431C-B28B-77A1E214EC2A}" type="presOf" srcId="{BC7AD025-864A-4EF8-9398-503FF6BF560F}" destId="{00910902-AC54-4DE6-A147-36FCE3B00244}" srcOrd="0" destOrd="0" presId="urn:microsoft.com/office/officeart/2005/8/layout/vList2"/>
    <dgm:cxn modelId="{2409A13D-D56B-4F4B-AEF4-8C4A43E8E51C}" type="presOf" srcId="{18A409A6-F49F-4774-8EA4-E55E8A167DE9}" destId="{57E1BF21-D7E8-4BD8-BC6F-CFCD5E458929}" srcOrd="0" destOrd="0" presId="urn:microsoft.com/office/officeart/2005/8/layout/vList2"/>
    <dgm:cxn modelId="{78937C6E-A610-4218-BBA4-934ED923E833}" srcId="{18A409A6-F49F-4774-8EA4-E55E8A167DE9}" destId="{BC7AD025-864A-4EF8-9398-503FF6BF560F}" srcOrd="0" destOrd="0" parTransId="{4D98F177-C5BD-4CA7-9D3F-7714936397F0}" sibTransId="{1E119C46-5BAF-4F00-9E8F-E1FFDB816C35}"/>
    <dgm:cxn modelId="{3C2999BD-1BD2-4475-B888-B79C9FDD9EE2}" type="presParOf" srcId="{57E1BF21-D7E8-4BD8-BC6F-CFCD5E458929}" destId="{00910902-AC54-4DE6-A147-36FCE3B00244}" srcOrd="0" destOrd="0" presId="urn:microsoft.com/office/officeart/2005/8/layout/vList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51631-0CB6-4A52-9A86-9A395250491F}">
      <dsp:nvSpPr>
        <dsp:cNvPr id="0" name=""/>
        <dsp:cNvSpPr/>
      </dsp:nvSpPr>
      <dsp:spPr>
        <a:xfrm>
          <a:off x="933124" y="230"/>
          <a:ext cx="1258916" cy="1258916"/>
        </a:xfrm>
        <a:prstGeom prst="ellipse">
          <a:avLst/>
        </a:prstGeom>
        <a:solidFill>
          <a:schemeClr val="lt1"/>
        </a:solidFill>
        <a:ln w="15875" cap="rnd" cmpd="sng" algn="ctr">
          <a:solidFill>
            <a:schemeClr val="dk1">
              <a:hueMod val="94000"/>
            </a:schemeClr>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20320" tIns="20320" rIns="20320" bIns="20320" numCol="1" spcCol="1270" anchor="ctr" anchorCtr="0">
          <a:noAutofit/>
        </a:bodyPr>
        <a:lstStyle/>
        <a:p>
          <a:pPr lvl="0" algn="ctr" defTabSz="711200" rtl="0">
            <a:lnSpc>
              <a:spcPct val="90000"/>
            </a:lnSpc>
            <a:spcBef>
              <a:spcPct val="0"/>
            </a:spcBef>
            <a:spcAft>
              <a:spcPct val="35000"/>
            </a:spcAft>
          </a:pPr>
          <a:r>
            <a:rPr lang="en-GB" sz="1600" kern="1200" dirty="0" smtClean="0"/>
            <a:t>Types of charge points</a:t>
          </a:r>
          <a:endParaRPr lang="en-GB" sz="1600" kern="1200" dirty="0"/>
        </a:p>
      </dsp:txBody>
      <dsp:txXfrm>
        <a:off x="1117488" y="184594"/>
        <a:ext cx="890188" cy="890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5F4AC-833E-4631-9EC6-B2A86AF3F098}">
      <dsp:nvSpPr>
        <dsp:cNvPr id="0" name=""/>
        <dsp:cNvSpPr/>
      </dsp:nvSpPr>
      <dsp:spPr>
        <a:xfrm>
          <a:off x="0" y="78207"/>
          <a:ext cx="1328427" cy="1328427"/>
        </a:xfrm>
        <a:prstGeom prst="ellipse">
          <a:avLst/>
        </a:prstGeom>
        <a:solidFill>
          <a:schemeClr val="lt1"/>
        </a:solidFill>
        <a:ln w="15875" cap="rnd" cmpd="sng" algn="ctr">
          <a:solidFill>
            <a:schemeClr val="dk1">
              <a:hueMod val="94000"/>
            </a:schemeClr>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20320" tIns="20320" rIns="20320" bIns="20320" numCol="1" spcCol="1270" anchor="ctr" anchorCtr="0">
          <a:noAutofit/>
        </a:bodyPr>
        <a:lstStyle/>
        <a:p>
          <a:pPr lvl="0" algn="ctr" defTabSz="711200" rtl="0">
            <a:lnSpc>
              <a:spcPct val="90000"/>
            </a:lnSpc>
            <a:spcBef>
              <a:spcPct val="0"/>
            </a:spcBef>
            <a:spcAft>
              <a:spcPct val="35000"/>
            </a:spcAft>
          </a:pPr>
          <a:r>
            <a:rPr lang="en-GB" sz="1600" kern="1200" dirty="0" smtClean="0"/>
            <a:t>Demand on the grid</a:t>
          </a:r>
          <a:endParaRPr lang="en-GB" sz="1600" kern="1200" dirty="0"/>
        </a:p>
      </dsp:txBody>
      <dsp:txXfrm>
        <a:off x="194544" y="272751"/>
        <a:ext cx="939339" cy="9393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2611E-CD48-42BD-AB86-D22AADC3CA5F}">
      <dsp:nvSpPr>
        <dsp:cNvPr id="0" name=""/>
        <dsp:cNvSpPr/>
      </dsp:nvSpPr>
      <dsp:spPr>
        <a:xfrm>
          <a:off x="65380" y="0"/>
          <a:ext cx="1580111" cy="1580111"/>
        </a:xfrm>
        <a:prstGeom prst="ellipse">
          <a:avLst/>
        </a:prstGeom>
        <a:solidFill>
          <a:schemeClr val="lt1"/>
        </a:solidFill>
        <a:ln w="15875" cap="rnd" cmpd="sng" algn="ctr">
          <a:solidFill>
            <a:schemeClr val="dk1">
              <a:hueMod val="94000"/>
            </a:schemeClr>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29210" tIns="29210" rIns="29210" bIns="29210" numCol="1" spcCol="1270" anchor="ctr" anchorCtr="0">
          <a:noAutofit/>
        </a:bodyPr>
        <a:lstStyle/>
        <a:p>
          <a:pPr lvl="0" algn="ctr" defTabSz="1022350" rtl="0">
            <a:lnSpc>
              <a:spcPct val="90000"/>
            </a:lnSpc>
            <a:spcBef>
              <a:spcPct val="0"/>
            </a:spcBef>
            <a:spcAft>
              <a:spcPct val="35000"/>
            </a:spcAft>
          </a:pPr>
          <a:r>
            <a:rPr lang="en-GB" sz="2300" kern="1200" dirty="0" smtClean="0"/>
            <a:t>Home charge points </a:t>
          </a:r>
          <a:endParaRPr lang="en-GB" sz="2300" kern="1200" dirty="0"/>
        </a:p>
      </dsp:txBody>
      <dsp:txXfrm>
        <a:off x="296782" y="231402"/>
        <a:ext cx="1117307" cy="11173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04FF4-91F1-4041-9DB0-FCAB265F8714}">
      <dsp:nvSpPr>
        <dsp:cNvPr id="0" name=""/>
        <dsp:cNvSpPr/>
      </dsp:nvSpPr>
      <dsp:spPr>
        <a:xfrm>
          <a:off x="89826" y="794"/>
          <a:ext cx="1623921" cy="1623921"/>
        </a:xfrm>
        <a:prstGeom prst="ellipse">
          <a:avLst/>
        </a:prstGeom>
        <a:solidFill>
          <a:schemeClr val="lt1"/>
        </a:solidFill>
        <a:ln w="15875" cap="rnd" cmpd="sng" algn="ctr">
          <a:solidFill>
            <a:schemeClr val="dk1">
              <a:hueMod val="94000"/>
            </a:schemeClr>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20320" tIns="20320" rIns="20320" bIns="20320" numCol="1" spcCol="1270" anchor="ctr" anchorCtr="0">
          <a:noAutofit/>
        </a:bodyPr>
        <a:lstStyle/>
        <a:p>
          <a:pPr lvl="0" algn="ctr" defTabSz="711200" rtl="0">
            <a:lnSpc>
              <a:spcPct val="90000"/>
            </a:lnSpc>
            <a:spcBef>
              <a:spcPct val="0"/>
            </a:spcBef>
            <a:spcAft>
              <a:spcPct val="35000"/>
            </a:spcAft>
          </a:pPr>
          <a:r>
            <a:rPr lang="en-US" sz="1600" kern="1200" dirty="0" smtClean="0"/>
            <a:t>Restrictions for flats/ no off road parking</a:t>
          </a:r>
          <a:endParaRPr lang="en-GB" sz="1600" kern="1200" dirty="0"/>
        </a:p>
      </dsp:txBody>
      <dsp:txXfrm>
        <a:off x="327644" y="238612"/>
        <a:ext cx="1148285" cy="11482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AD48A-E801-4E51-92F8-4DBD12C653CA}">
      <dsp:nvSpPr>
        <dsp:cNvPr id="0" name=""/>
        <dsp:cNvSpPr/>
      </dsp:nvSpPr>
      <dsp:spPr>
        <a:xfrm>
          <a:off x="659938" y="220"/>
          <a:ext cx="1574243" cy="1574243"/>
        </a:xfrm>
        <a:prstGeom prst="ellipse">
          <a:avLst/>
        </a:prstGeom>
        <a:solidFill>
          <a:schemeClr val="lt1"/>
        </a:solidFill>
        <a:ln w="15875" cap="rnd" cmpd="sng" algn="ctr">
          <a:solidFill>
            <a:schemeClr val="dk1">
              <a:hueMod val="94000"/>
            </a:schemeClr>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20320" tIns="20320" rIns="20320" bIns="20320" numCol="1" spcCol="1270" anchor="ctr" anchorCtr="0">
          <a:noAutofit/>
        </a:bodyPr>
        <a:lstStyle/>
        <a:p>
          <a:pPr lvl="0" algn="ctr" defTabSz="711200" rtl="0">
            <a:lnSpc>
              <a:spcPct val="90000"/>
            </a:lnSpc>
            <a:spcBef>
              <a:spcPct val="0"/>
            </a:spcBef>
            <a:spcAft>
              <a:spcPct val="35000"/>
            </a:spcAft>
          </a:pPr>
          <a:r>
            <a:rPr lang="en-GB" sz="1600" kern="1200" dirty="0" smtClean="0"/>
            <a:t>Behaviours</a:t>
          </a:r>
          <a:r>
            <a:rPr lang="en-GB" sz="1300" kern="1200" dirty="0" smtClean="0"/>
            <a:t> </a:t>
          </a:r>
          <a:endParaRPr lang="en-GB" sz="1300" kern="1200" dirty="0"/>
        </a:p>
      </dsp:txBody>
      <dsp:txXfrm>
        <a:off x="890481" y="230763"/>
        <a:ext cx="1113157" cy="1113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28C3A-E89F-4C74-99D7-8C9C14814C88}">
      <dsp:nvSpPr>
        <dsp:cNvPr id="0" name=""/>
        <dsp:cNvSpPr/>
      </dsp:nvSpPr>
      <dsp:spPr>
        <a:xfrm>
          <a:off x="588998" y="943"/>
          <a:ext cx="1205933" cy="1205933"/>
        </a:xfrm>
        <a:prstGeom prst="ellipse">
          <a:avLst/>
        </a:prstGeom>
        <a:solidFill>
          <a:schemeClr val="lt1"/>
        </a:solidFill>
        <a:ln w="15875" cap="rnd" cmpd="sng" algn="ctr">
          <a:solidFill>
            <a:schemeClr val="dk1">
              <a:hueMod val="94000"/>
            </a:schemeClr>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20320" tIns="20320" rIns="20320" bIns="20320" numCol="1" spcCol="1270" anchor="ctr" anchorCtr="0">
          <a:noAutofit/>
        </a:bodyPr>
        <a:lstStyle/>
        <a:p>
          <a:pPr lvl="0" algn="ctr" defTabSz="711200" rtl="0">
            <a:lnSpc>
              <a:spcPct val="90000"/>
            </a:lnSpc>
            <a:spcBef>
              <a:spcPct val="0"/>
            </a:spcBef>
            <a:spcAft>
              <a:spcPct val="35000"/>
            </a:spcAft>
          </a:pPr>
          <a:r>
            <a:rPr lang="en-GB" sz="1600" kern="1200" dirty="0" smtClean="0"/>
            <a:t>Social Housing</a:t>
          </a:r>
          <a:endParaRPr lang="en-GB" sz="1600" kern="1200" dirty="0"/>
        </a:p>
      </dsp:txBody>
      <dsp:txXfrm>
        <a:off x="765603" y="177548"/>
        <a:ext cx="852723" cy="8527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2EA43F-57A8-477C-B065-CAA4168E01A7}">
      <dsp:nvSpPr>
        <dsp:cNvPr id="0" name=""/>
        <dsp:cNvSpPr/>
      </dsp:nvSpPr>
      <dsp:spPr>
        <a:xfrm>
          <a:off x="614087" y="552"/>
          <a:ext cx="1430706" cy="1430706"/>
        </a:xfrm>
        <a:prstGeom prst="ellipse">
          <a:avLst/>
        </a:prstGeom>
        <a:solidFill>
          <a:schemeClr val="lt1"/>
        </a:solidFill>
        <a:ln w="15875" cap="rnd" cmpd="sng" algn="ctr">
          <a:solidFill>
            <a:schemeClr val="dk1">
              <a:hueMod val="94000"/>
            </a:schemeClr>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en-GB" sz="1800" kern="1200" dirty="0" smtClean="0"/>
            <a:t>Fleet Vehicles </a:t>
          </a:r>
          <a:endParaRPr lang="en-GB" sz="1800" kern="1200" dirty="0"/>
        </a:p>
      </dsp:txBody>
      <dsp:txXfrm>
        <a:off x="823609" y="210074"/>
        <a:ext cx="1011662" cy="10116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C70E4-D24A-47DC-9A29-C61D4AC7FD1B}">
      <dsp:nvSpPr>
        <dsp:cNvPr id="0" name=""/>
        <dsp:cNvSpPr/>
      </dsp:nvSpPr>
      <dsp:spPr>
        <a:xfrm>
          <a:off x="928993" y="308"/>
          <a:ext cx="1548600" cy="1548600"/>
        </a:xfrm>
        <a:prstGeom prst="ellipse">
          <a:avLst/>
        </a:prstGeom>
        <a:solidFill>
          <a:schemeClr val="lt1"/>
        </a:solidFill>
        <a:ln w="15875" cap="rnd" cmpd="sng" algn="ctr">
          <a:solidFill>
            <a:schemeClr val="dk1">
              <a:hueMod val="94000"/>
            </a:schemeClr>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20320" tIns="20320" rIns="20320" bIns="20320" numCol="1" spcCol="1270" anchor="ctr" anchorCtr="0">
          <a:noAutofit/>
        </a:bodyPr>
        <a:lstStyle/>
        <a:p>
          <a:pPr lvl="0" algn="ctr" defTabSz="711200" rtl="0">
            <a:lnSpc>
              <a:spcPct val="90000"/>
            </a:lnSpc>
            <a:spcBef>
              <a:spcPct val="0"/>
            </a:spcBef>
            <a:spcAft>
              <a:spcPct val="35000"/>
            </a:spcAft>
          </a:pPr>
          <a:r>
            <a:rPr lang="en-US" sz="1600" kern="1200" dirty="0" smtClean="0"/>
            <a:t>Future Proofing for tenants needs</a:t>
          </a:r>
          <a:endParaRPr lang="en-GB" sz="1600" kern="1200" dirty="0"/>
        </a:p>
      </dsp:txBody>
      <dsp:txXfrm>
        <a:off x="1155780" y="227095"/>
        <a:ext cx="1095026" cy="10950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D94B3-05DA-44AF-8B3E-969CA19D3DA6}">
      <dsp:nvSpPr>
        <dsp:cNvPr id="0" name=""/>
        <dsp:cNvSpPr/>
      </dsp:nvSpPr>
      <dsp:spPr>
        <a:xfrm>
          <a:off x="554776" y="661322"/>
          <a:ext cx="1293235" cy="1352554"/>
        </a:xfrm>
        <a:prstGeom prst="ellipse">
          <a:avLst/>
        </a:prstGeom>
        <a:solidFill>
          <a:schemeClr val="lt1"/>
        </a:solidFill>
        <a:ln w="15875" cap="rnd" cmpd="sng" algn="ctr">
          <a:solidFill>
            <a:schemeClr val="dk1">
              <a:hueMod val="94000"/>
            </a:schemeClr>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17780" tIns="17780" rIns="17780" bIns="17780" numCol="1" spcCol="1270" anchor="ctr" anchorCtr="0">
          <a:noAutofit/>
        </a:bodyPr>
        <a:lstStyle/>
        <a:p>
          <a:pPr lvl="0" algn="ctr" defTabSz="622300" rtl="0">
            <a:lnSpc>
              <a:spcPct val="90000"/>
            </a:lnSpc>
            <a:spcBef>
              <a:spcPct val="0"/>
            </a:spcBef>
            <a:spcAft>
              <a:spcPct val="35000"/>
            </a:spcAft>
          </a:pPr>
          <a:r>
            <a:rPr lang="en-GB" sz="1400" kern="1200" dirty="0" smtClean="0"/>
            <a:t>Resilience of stock </a:t>
          </a:r>
          <a:endParaRPr lang="en-GB" sz="1400" kern="1200" dirty="0"/>
        </a:p>
      </dsp:txBody>
      <dsp:txXfrm>
        <a:off x="744166" y="859399"/>
        <a:ext cx="914455" cy="9564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E352B-0BAA-43E0-ACA7-2E78D6EDE646}">
      <dsp:nvSpPr>
        <dsp:cNvPr id="0" name=""/>
        <dsp:cNvSpPr/>
      </dsp:nvSpPr>
      <dsp:spPr>
        <a:xfrm>
          <a:off x="513651" y="464"/>
          <a:ext cx="1110823" cy="1110823"/>
        </a:xfrm>
        <a:prstGeom prst="ellipse">
          <a:avLst/>
        </a:prstGeom>
        <a:solidFill>
          <a:schemeClr val="lt1"/>
        </a:solidFill>
        <a:ln w="15875" cap="rnd" cmpd="sng" algn="ctr">
          <a:solidFill>
            <a:schemeClr val="dk1">
              <a:hueMod val="94000"/>
            </a:schemeClr>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en-GB" sz="1800" kern="1200" dirty="0" smtClean="0"/>
            <a:t>No action</a:t>
          </a:r>
          <a:endParaRPr lang="en-GB" sz="1800" kern="1200" dirty="0"/>
        </a:p>
      </dsp:txBody>
      <dsp:txXfrm>
        <a:off x="676327" y="163140"/>
        <a:ext cx="785471" cy="78547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CBE11-E17A-461E-8031-6230D6C07EBC}">
      <dsp:nvSpPr>
        <dsp:cNvPr id="0" name=""/>
        <dsp:cNvSpPr/>
      </dsp:nvSpPr>
      <dsp:spPr>
        <a:xfrm>
          <a:off x="177739" y="0"/>
          <a:ext cx="5236218" cy="113791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rtl="0">
            <a:lnSpc>
              <a:spcPct val="90000"/>
            </a:lnSpc>
            <a:spcBef>
              <a:spcPct val="0"/>
            </a:spcBef>
            <a:spcAft>
              <a:spcPct val="35000"/>
            </a:spcAft>
          </a:pPr>
          <a:r>
            <a:rPr lang="en-GB" sz="3200" kern="1200" dirty="0" smtClean="0"/>
            <a:t>Existing Information </a:t>
          </a:r>
          <a:endParaRPr lang="en-GB" sz="3200" kern="1200" dirty="0"/>
        </a:p>
      </dsp:txBody>
      <dsp:txXfrm>
        <a:off x="233288" y="55549"/>
        <a:ext cx="5125120" cy="10268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4FEE3-9833-43A1-B739-2CA9794321BD}">
      <dsp:nvSpPr>
        <dsp:cNvPr id="0" name=""/>
        <dsp:cNvSpPr/>
      </dsp:nvSpPr>
      <dsp:spPr>
        <a:xfrm>
          <a:off x="0" y="5832"/>
          <a:ext cx="4804705" cy="671580"/>
        </a:xfrm>
        <a:prstGeom prst="roundRect">
          <a:avLst/>
        </a:prstGeom>
        <a:solidFill>
          <a:schemeClr val="lt1"/>
        </a:solidFill>
        <a:ln w="15875" cap="rnd" cmpd="sng" algn="ctr">
          <a:solidFill>
            <a:schemeClr val="dk1">
              <a:hueMod val="94000"/>
            </a:schemeClr>
          </a:solidFill>
          <a:prstDash val="solid"/>
        </a:ln>
        <a:effectLst/>
        <a:scene3d>
          <a:camera prst="orthographicFront">
            <a:rot lat="0" lon="0" rev="0"/>
          </a:camera>
          <a:lightRig rig="contrasting" dir="t">
            <a:rot lat="0" lon="0" rev="1200000"/>
          </a:lightRig>
        </a:scene3d>
        <a:sp3d/>
      </dsp:spPr>
      <dsp:style>
        <a:lnRef idx="2">
          <a:schemeClr val="dk1"/>
        </a:lnRef>
        <a:fillRef idx="1">
          <a:schemeClr val="lt1"/>
        </a:fillRef>
        <a:effectRef idx="0">
          <a:schemeClr val="dk1"/>
        </a:effectRef>
        <a:fontRef idx="minor">
          <a:schemeClr val="dk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kern="1200" dirty="0" smtClean="0"/>
            <a:t>Mixed Method Approach </a:t>
          </a:r>
          <a:endParaRPr lang="en-GB" sz="2800" kern="1200" dirty="0"/>
        </a:p>
      </dsp:txBody>
      <dsp:txXfrm>
        <a:off x="32784" y="38616"/>
        <a:ext cx="4739137" cy="60601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10902-AC54-4DE6-A147-36FCE3B00244}">
      <dsp:nvSpPr>
        <dsp:cNvPr id="0" name=""/>
        <dsp:cNvSpPr/>
      </dsp:nvSpPr>
      <dsp:spPr>
        <a:xfrm>
          <a:off x="0" y="0"/>
          <a:ext cx="2222930" cy="479700"/>
        </a:xfrm>
        <a:prstGeom prst="roundRect">
          <a:avLst/>
        </a:prstGeom>
        <a:solidFill>
          <a:schemeClr val="lt1"/>
        </a:solidFill>
        <a:ln w="15875" cap="rnd" cmpd="sng" algn="ctr">
          <a:solidFill>
            <a:schemeClr val="dk1">
              <a:hueMod val="94000"/>
            </a:schemeClr>
          </a:solidFill>
          <a:prstDash val="solid"/>
        </a:ln>
        <a:effectLst/>
        <a:scene3d>
          <a:camera prst="orthographicFront">
            <a:rot lat="0" lon="0" rev="0"/>
          </a:camera>
          <a:lightRig rig="contrasting" dir="t">
            <a:rot lat="0" lon="0" rev="1200000"/>
          </a:lightRig>
        </a:scene3d>
        <a:sp3d/>
      </dsp:spPr>
      <dsp:style>
        <a:lnRef idx="2">
          <a:schemeClr val="dk1"/>
        </a:lnRef>
        <a:fillRef idx="1">
          <a:schemeClr val="lt1"/>
        </a:fillRef>
        <a:effectRef idx="0">
          <a:schemeClr val="dk1"/>
        </a:effectRef>
        <a:fontRef idx="minor">
          <a:schemeClr val="dk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GB" sz="2000" kern="1200" dirty="0" smtClean="0"/>
            <a:t>Quantitative</a:t>
          </a:r>
          <a:endParaRPr lang="en-GB" sz="2000" kern="1200" dirty="0"/>
        </a:p>
      </dsp:txBody>
      <dsp:txXfrm>
        <a:off x="23417" y="23417"/>
        <a:ext cx="2176096" cy="43286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10902-AC54-4DE6-A147-36FCE3B00244}">
      <dsp:nvSpPr>
        <dsp:cNvPr id="0" name=""/>
        <dsp:cNvSpPr/>
      </dsp:nvSpPr>
      <dsp:spPr>
        <a:xfrm>
          <a:off x="0" y="0"/>
          <a:ext cx="2391235" cy="458864"/>
        </a:xfrm>
        <a:prstGeom prst="roundRect">
          <a:avLst/>
        </a:prstGeom>
        <a:solidFill>
          <a:schemeClr val="lt1"/>
        </a:solidFill>
        <a:ln w="15875" cap="rnd" cmpd="sng" algn="ctr">
          <a:solidFill>
            <a:schemeClr val="dk1">
              <a:hueMod val="94000"/>
            </a:schemeClr>
          </a:solidFill>
          <a:prstDash val="solid"/>
        </a:ln>
        <a:effectLst/>
        <a:scene3d>
          <a:camera prst="orthographicFront">
            <a:rot lat="0" lon="0" rev="0"/>
          </a:camera>
          <a:lightRig rig="contrasting" dir="t">
            <a:rot lat="0" lon="0" rev="1200000"/>
          </a:lightRig>
        </a:scene3d>
        <a:sp3d/>
      </dsp:spPr>
      <dsp:style>
        <a:lnRef idx="2">
          <a:schemeClr val="dk1"/>
        </a:lnRef>
        <a:fillRef idx="1">
          <a:schemeClr val="lt1"/>
        </a:fillRef>
        <a:effectRef idx="0">
          <a:schemeClr val="dk1"/>
        </a:effectRef>
        <a:fontRef idx="minor">
          <a:schemeClr val="dk1"/>
        </a:fontRef>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GB" sz="1900" kern="1200" dirty="0" smtClean="0"/>
            <a:t>Qualitative</a:t>
          </a:r>
          <a:endParaRPr lang="en-GB" sz="1900" kern="1200" dirty="0"/>
        </a:p>
      </dsp:txBody>
      <dsp:txXfrm>
        <a:off x="22400" y="22400"/>
        <a:ext cx="2346435" cy="41406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D12B467-52D0-4C8F-BF3C-F099A723BEF5}" type="datetimeFigureOut">
              <a:rPr lang="en-GB" smtClean="0"/>
              <a:t>05/05/2021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B99F925-CD38-4CB4-ABA7-76F26FD8BBDB}" type="slidenum">
              <a:rPr lang="en-GB" smtClean="0"/>
              <a:t>‹#›</a:t>
            </a:fld>
            <a:endParaRPr lang="en-GB"/>
          </a:p>
        </p:txBody>
      </p:sp>
    </p:spTree>
    <p:extLst>
      <p:ext uri="{BB962C8B-B14F-4D97-AF65-F5344CB8AC3E}">
        <p14:creationId xmlns:p14="http://schemas.microsoft.com/office/powerpoint/2010/main" val="1308723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B99F925-CD38-4CB4-ABA7-76F26FD8BBDB}" type="slidenum">
              <a:rPr lang="en-GB" smtClean="0"/>
              <a:t>1</a:t>
            </a:fld>
            <a:endParaRPr lang="en-GB"/>
          </a:p>
        </p:txBody>
      </p:sp>
    </p:spTree>
    <p:extLst>
      <p:ext uri="{BB962C8B-B14F-4D97-AF65-F5344CB8AC3E}">
        <p14:creationId xmlns:p14="http://schemas.microsoft.com/office/powerpoint/2010/main" val="4004566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Talk through how the presentation is going to go.</a:t>
            </a:r>
          </a:p>
          <a:p>
            <a:endParaRPr lang="en-GB" dirty="0"/>
          </a:p>
          <a:p>
            <a:endParaRPr lang="en-GB" dirty="0"/>
          </a:p>
        </p:txBody>
      </p:sp>
      <p:sp>
        <p:nvSpPr>
          <p:cNvPr id="4" name="Slide Number Placeholder 3"/>
          <p:cNvSpPr>
            <a:spLocks noGrp="1"/>
          </p:cNvSpPr>
          <p:nvPr>
            <p:ph type="sldNum" sz="quarter" idx="10"/>
          </p:nvPr>
        </p:nvSpPr>
        <p:spPr/>
        <p:txBody>
          <a:bodyPr/>
          <a:lstStyle/>
          <a:p>
            <a:fld id="{CB99F925-CD38-4CB4-ABA7-76F26FD8BBDB}" type="slidenum">
              <a:rPr lang="en-GB" smtClean="0"/>
              <a:t>2</a:t>
            </a:fld>
            <a:endParaRPr lang="en-GB"/>
          </a:p>
        </p:txBody>
      </p:sp>
    </p:spTree>
    <p:extLst>
      <p:ext uri="{BB962C8B-B14F-4D97-AF65-F5344CB8AC3E}">
        <p14:creationId xmlns:p14="http://schemas.microsoft.com/office/powerpoint/2010/main" val="3160088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0"/>
            <a:ext cx="2143125" cy="2143125"/>
          </a:xfrm>
          <a:prstGeom prst="rect">
            <a:avLst/>
          </a:prstGeom>
        </p:spPr>
      </p:pic>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Ambitious targets have been set by the United Nations and the UK Government alike to achieve a reduction in greenhouse gasses. The UK Government has made it clear that it wants driving an electric vehicle to be convenient for people all over the country, and that local authorities have a key role to play. The Government hasn’t offered any practical solutions on how and where to install these, especially around large scale retrofit to social housing properties. </a:t>
            </a:r>
          </a:p>
          <a:p>
            <a:r>
              <a:rPr lang="en-US" dirty="0"/>
              <a:t>The aim of this research will be achieved by using the data gathered from secondary and primary sources which will be compared and analysed. In order to meet the aim the Researcher will focus on addressing the objectives by gathering data from a variety of sources and executed in the form of a literature review and primary research, involving a series questionnaires and interviews. The two forms of data collection techniques include primary and secondary research. Secondary sources were available for the research and proved to be an excellent source of data providing readily available information.</a:t>
            </a:r>
          </a:p>
          <a:p>
            <a:r>
              <a:rPr lang="en-US" dirty="0"/>
              <a:t>The structure of the research will be first to understand the general areas of the topics and provide the reader with a clear background to electrical vehicle charging and the demand for it, along with other areas relevant to this research including social housing and future proofing.  This will be followed by collecting the primary research which will include questionnaires and interviews. The discussion chapter will provide in-depth analysis of the data collected whilst comparing it to secondary data. Finally this research will be concluded and recommendations made.</a:t>
            </a:r>
          </a:p>
          <a:p>
            <a:endParaRPr lang="en-GB" dirty="0"/>
          </a:p>
        </p:txBody>
      </p:sp>
      <p:sp>
        <p:nvSpPr>
          <p:cNvPr id="4" name="Slide Number Placeholder 3"/>
          <p:cNvSpPr>
            <a:spLocks noGrp="1"/>
          </p:cNvSpPr>
          <p:nvPr>
            <p:ph type="sldNum" sz="quarter" idx="10"/>
          </p:nvPr>
        </p:nvSpPr>
        <p:spPr/>
        <p:txBody>
          <a:bodyPr/>
          <a:lstStyle/>
          <a:p>
            <a:fld id="{CB99F925-CD38-4CB4-ABA7-76F26FD8BBDB}" type="slidenum">
              <a:rPr lang="en-GB" smtClean="0"/>
              <a:t>3</a:t>
            </a:fld>
            <a:endParaRPr lang="en-GB"/>
          </a:p>
        </p:txBody>
      </p:sp>
    </p:spTree>
    <p:extLst>
      <p:ext uri="{BB962C8B-B14F-4D97-AF65-F5344CB8AC3E}">
        <p14:creationId xmlns:p14="http://schemas.microsoft.com/office/powerpoint/2010/main" val="894084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6142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60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8047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3562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5968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0326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0015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5741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9303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97613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32293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7379861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5871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28499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67493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18018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2531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2"/>
            </a:gs>
            <a:gs pos="75000">
              <a:schemeClr val="accent1">
                <a:lumMod val="97000"/>
                <a:lumOff val="3000"/>
              </a:schemeClr>
            </a:gs>
          </a:gsLst>
          <a:lin ang="1620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smtClean="0"/>
              <a:pPr/>
              <a:t>5/5/2021</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4223499"/>
      </p:ext>
    </p:extLst>
  </p:cSld>
  <p:clrMap bg1="dk1" tx1="lt1" bg2="dk2" tx2="lt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 id="2147483871" r:id="rId12"/>
    <p:sldLayoutId id="2147483872" r:id="rId13"/>
    <p:sldLayoutId id="2147483873" r:id="rId14"/>
    <p:sldLayoutId id="2147483874" r:id="rId15"/>
    <p:sldLayoutId id="2147483875" r:id="rId16"/>
    <p:sldLayoutId id="214748387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3" Type="http://schemas.openxmlformats.org/officeDocument/2006/relationships/diagramLayout" Target="../diagrams/layout3.xml"/><Relationship Id="rId18" Type="http://schemas.openxmlformats.org/officeDocument/2006/relationships/diagramLayout" Target="../diagrams/layout4.xml"/><Relationship Id="rId26" Type="http://schemas.microsoft.com/office/2007/relationships/diagramDrawing" Target="../diagrams/drawing5.xml"/><Relationship Id="rId39" Type="http://schemas.openxmlformats.org/officeDocument/2006/relationships/diagramQuickStyle" Target="../diagrams/quickStyle8.xml"/><Relationship Id="rId21" Type="http://schemas.microsoft.com/office/2007/relationships/diagramDrawing" Target="../diagrams/drawing4.xml"/><Relationship Id="rId34" Type="http://schemas.openxmlformats.org/officeDocument/2006/relationships/diagramQuickStyle" Target="../diagrams/quickStyle7.xml"/><Relationship Id="rId42" Type="http://schemas.openxmlformats.org/officeDocument/2006/relationships/diagramData" Target="../diagrams/data9.xml"/><Relationship Id="rId47" Type="http://schemas.openxmlformats.org/officeDocument/2006/relationships/diagramData" Target="../diagrams/data10.xml"/><Relationship Id="rId50" Type="http://schemas.openxmlformats.org/officeDocument/2006/relationships/diagramColors" Target="../diagrams/colors10.xml"/><Relationship Id="rId55" Type="http://schemas.openxmlformats.org/officeDocument/2006/relationships/diagramColors" Target="../diagrams/colors11.xml"/><Relationship Id="rId7" Type="http://schemas.openxmlformats.org/officeDocument/2006/relationships/diagramData" Target="../diagrams/data2.xml"/><Relationship Id="rId12" Type="http://schemas.openxmlformats.org/officeDocument/2006/relationships/diagramData" Target="../diagrams/data3.xml"/><Relationship Id="rId17" Type="http://schemas.openxmlformats.org/officeDocument/2006/relationships/diagramData" Target="../diagrams/data4.xml"/><Relationship Id="rId25" Type="http://schemas.openxmlformats.org/officeDocument/2006/relationships/diagramColors" Target="../diagrams/colors5.xml"/><Relationship Id="rId33" Type="http://schemas.openxmlformats.org/officeDocument/2006/relationships/diagramLayout" Target="../diagrams/layout7.xml"/><Relationship Id="rId38" Type="http://schemas.openxmlformats.org/officeDocument/2006/relationships/diagramLayout" Target="../diagrams/layout8.xml"/><Relationship Id="rId46" Type="http://schemas.microsoft.com/office/2007/relationships/diagramDrawing" Target="../diagrams/drawing9.xml"/><Relationship Id="rId2" Type="http://schemas.openxmlformats.org/officeDocument/2006/relationships/diagramData" Target="../diagrams/data1.xml"/><Relationship Id="rId16" Type="http://schemas.microsoft.com/office/2007/relationships/diagramDrawing" Target="../diagrams/drawing3.xml"/><Relationship Id="rId20" Type="http://schemas.openxmlformats.org/officeDocument/2006/relationships/diagramColors" Target="../diagrams/colors4.xml"/><Relationship Id="rId29" Type="http://schemas.openxmlformats.org/officeDocument/2006/relationships/diagramQuickStyle" Target="../diagrams/quickStyle6.xml"/><Relationship Id="rId41" Type="http://schemas.microsoft.com/office/2007/relationships/diagramDrawing" Target="../diagrams/drawing8.xml"/><Relationship Id="rId54" Type="http://schemas.openxmlformats.org/officeDocument/2006/relationships/diagramQuickStyle" Target="../diagrams/quickStyle1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24" Type="http://schemas.openxmlformats.org/officeDocument/2006/relationships/diagramQuickStyle" Target="../diagrams/quickStyle5.xml"/><Relationship Id="rId32" Type="http://schemas.openxmlformats.org/officeDocument/2006/relationships/diagramData" Target="../diagrams/data7.xml"/><Relationship Id="rId37" Type="http://schemas.openxmlformats.org/officeDocument/2006/relationships/diagramData" Target="../diagrams/data8.xml"/><Relationship Id="rId40" Type="http://schemas.openxmlformats.org/officeDocument/2006/relationships/diagramColors" Target="../diagrams/colors8.xml"/><Relationship Id="rId45" Type="http://schemas.openxmlformats.org/officeDocument/2006/relationships/diagramColors" Target="../diagrams/colors9.xml"/><Relationship Id="rId53" Type="http://schemas.openxmlformats.org/officeDocument/2006/relationships/diagramLayout" Target="../diagrams/layout11.xml"/><Relationship Id="rId5" Type="http://schemas.openxmlformats.org/officeDocument/2006/relationships/diagramColors" Target="../diagrams/colors1.xml"/><Relationship Id="rId15" Type="http://schemas.openxmlformats.org/officeDocument/2006/relationships/diagramColors" Target="../diagrams/colors3.xml"/><Relationship Id="rId23" Type="http://schemas.openxmlformats.org/officeDocument/2006/relationships/diagramLayout" Target="../diagrams/layout5.xml"/><Relationship Id="rId28" Type="http://schemas.openxmlformats.org/officeDocument/2006/relationships/diagramLayout" Target="../diagrams/layout6.xml"/><Relationship Id="rId36" Type="http://schemas.microsoft.com/office/2007/relationships/diagramDrawing" Target="../diagrams/drawing7.xml"/><Relationship Id="rId49" Type="http://schemas.openxmlformats.org/officeDocument/2006/relationships/diagramQuickStyle" Target="../diagrams/quickStyle10.xml"/><Relationship Id="rId10" Type="http://schemas.openxmlformats.org/officeDocument/2006/relationships/diagramColors" Target="../diagrams/colors2.xml"/><Relationship Id="rId19" Type="http://schemas.openxmlformats.org/officeDocument/2006/relationships/diagramQuickStyle" Target="../diagrams/quickStyle4.xml"/><Relationship Id="rId31" Type="http://schemas.microsoft.com/office/2007/relationships/diagramDrawing" Target="../diagrams/drawing6.xml"/><Relationship Id="rId44" Type="http://schemas.openxmlformats.org/officeDocument/2006/relationships/diagramQuickStyle" Target="../diagrams/quickStyle9.xml"/><Relationship Id="rId52" Type="http://schemas.openxmlformats.org/officeDocument/2006/relationships/diagramData" Target="../diagrams/data11.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 Id="rId22" Type="http://schemas.openxmlformats.org/officeDocument/2006/relationships/diagramData" Target="../diagrams/data5.xml"/><Relationship Id="rId27" Type="http://schemas.openxmlformats.org/officeDocument/2006/relationships/diagramData" Target="../diagrams/data6.xml"/><Relationship Id="rId30" Type="http://schemas.openxmlformats.org/officeDocument/2006/relationships/diagramColors" Target="../diagrams/colors6.xml"/><Relationship Id="rId35" Type="http://schemas.openxmlformats.org/officeDocument/2006/relationships/diagramColors" Target="../diagrams/colors7.xml"/><Relationship Id="rId43" Type="http://schemas.openxmlformats.org/officeDocument/2006/relationships/diagramLayout" Target="../diagrams/layout9.xml"/><Relationship Id="rId48" Type="http://schemas.openxmlformats.org/officeDocument/2006/relationships/diagramLayout" Target="../diagrams/layout10.xml"/><Relationship Id="rId56" Type="http://schemas.microsoft.com/office/2007/relationships/diagramDrawing" Target="../diagrams/drawing11.xml"/><Relationship Id="rId8" Type="http://schemas.openxmlformats.org/officeDocument/2006/relationships/diagramLayout" Target="../diagrams/layout2.xml"/><Relationship Id="rId51" Type="http://schemas.microsoft.com/office/2007/relationships/diagramDrawing" Target="../diagrams/drawing10.xml"/><Relationship Id="rId3"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2.xml"/><Relationship Id="rId13" Type="http://schemas.microsoft.com/office/2007/relationships/diagramDrawing" Target="../diagrams/drawing13.xml"/><Relationship Id="rId18" Type="http://schemas.microsoft.com/office/2007/relationships/diagramDrawing" Target="../diagrams/drawing14.xml"/><Relationship Id="rId3" Type="http://schemas.openxmlformats.org/officeDocument/2006/relationships/image" Target="../media/image6.png"/><Relationship Id="rId7" Type="http://schemas.openxmlformats.org/officeDocument/2006/relationships/diagramColors" Target="../diagrams/colors12.xml"/><Relationship Id="rId12" Type="http://schemas.openxmlformats.org/officeDocument/2006/relationships/diagramColors" Target="../diagrams/colors13.xml"/><Relationship Id="rId17" Type="http://schemas.openxmlformats.org/officeDocument/2006/relationships/diagramColors" Target="../diagrams/colors14.xml"/><Relationship Id="rId2" Type="http://schemas.openxmlformats.org/officeDocument/2006/relationships/image" Target="../media/image5.png"/><Relationship Id="rId16" Type="http://schemas.openxmlformats.org/officeDocument/2006/relationships/diagramQuickStyle" Target="../diagrams/quickStyle14.xml"/><Relationship Id="rId1" Type="http://schemas.openxmlformats.org/officeDocument/2006/relationships/slideLayout" Target="../slideLayouts/slideLayout2.xml"/><Relationship Id="rId6" Type="http://schemas.openxmlformats.org/officeDocument/2006/relationships/diagramQuickStyle" Target="../diagrams/quickStyle12.xml"/><Relationship Id="rId11" Type="http://schemas.openxmlformats.org/officeDocument/2006/relationships/diagramQuickStyle" Target="../diagrams/quickStyle13.xml"/><Relationship Id="rId5" Type="http://schemas.openxmlformats.org/officeDocument/2006/relationships/diagramLayout" Target="../diagrams/layout12.xml"/><Relationship Id="rId15" Type="http://schemas.openxmlformats.org/officeDocument/2006/relationships/diagramLayout" Target="../diagrams/layout14.xml"/><Relationship Id="rId10" Type="http://schemas.openxmlformats.org/officeDocument/2006/relationships/diagramLayout" Target="../diagrams/layout13.xml"/><Relationship Id="rId4" Type="http://schemas.openxmlformats.org/officeDocument/2006/relationships/diagramData" Target="../diagrams/data12.xml"/><Relationship Id="rId9" Type="http://schemas.openxmlformats.org/officeDocument/2006/relationships/diagramData" Target="../diagrams/data13.xml"/><Relationship Id="rId14" Type="http://schemas.openxmlformats.org/officeDocument/2006/relationships/diagramData" Target="../diagrams/data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46000">
              <a:schemeClr val="accent1">
                <a:lumMod val="97000"/>
                <a:lumOff val="3000"/>
                <a:alpha val="87000"/>
              </a:schemeClr>
            </a:gs>
          </a:gsLst>
          <a:lin ang="16200000" scaled="1"/>
          <a:tileRect/>
        </a:grad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a:xfrm>
            <a:off x="2884712" y="1820649"/>
            <a:ext cx="6966654" cy="2592539"/>
          </a:xfrm>
        </p:spPr>
        <p:txBody>
          <a:bodyPr>
            <a:normAutofit/>
          </a:bodyPr>
          <a:lstStyle/>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a:p>
          <a:p>
            <a:endParaRPr lang="en-GB" dirty="0"/>
          </a:p>
        </p:txBody>
      </p:sp>
      <p:pic>
        <p:nvPicPr>
          <p:cNvPr id="6" name="Picture 5"/>
          <p:cNvPicPr>
            <a:picLocks noChangeAspect="1"/>
          </p:cNvPicPr>
          <p:nvPr/>
        </p:nvPicPr>
        <p:blipFill>
          <a:blip r:embed="rId3"/>
          <a:stretch>
            <a:fillRect/>
          </a:stretch>
        </p:blipFill>
        <p:spPr>
          <a:xfrm>
            <a:off x="174786" y="6004658"/>
            <a:ext cx="1658256" cy="640135"/>
          </a:xfrm>
          <a:prstGeom prst="rect">
            <a:avLst/>
          </a:prstGeom>
        </p:spPr>
      </p:pic>
      <p:sp>
        <p:nvSpPr>
          <p:cNvPr id="7" name="TextBox 6"/>
          <p:cNvSpPr txBox="1"/>
          <p:nvPr/>
        </p:nvSpPr>
        <p:spPr>
          <a:xfrm>
            <a:off x="169932" y="5049170"/>
            <a:ext cx="1318097" cy="1200329"/>
          </a:xfrm>
          <a:prstGeom prst="rect">
            <a:avLst/>
          </a:prstGeom>
          <a:noFill/>
        </p:spPr>
        <p:txBody>
          <a:bodyPr wrap="square" rtlCol="0">
            <a:spAutoFit/>
          </a:bodyPr>
          <a:lstStyle/>
          <a:p>
            <a:r>
              <a:rPr lang="en-GB" dirty="0"/>
              <a:t>by</a:t>
            </a:r>
          </a:p>
          <a:p>
            <a:r>
              <a:rPr lang="en-GB" dirty="0"/>
              <a:t>Karl </a:t>
            </a:r>
            <a:r>
              <a:rPr lang="en-GB" dirty="0" smtClean="0"/>
              <a:t>Jones</a:t>
            </a:r>
          </a:p>
          <a:p>
            <a:r>
              <a:rPr lang="en-GB" dirty="0" smtClean="0"/>
              <a:t>P133718</a:t>
            </a:r>
            <a:endParaRPr lang="en-GB" dirty="0"/>
          </a:p>
          <a:p>
            <a:endParaRPr lang="en-GB" dirty="0"/>
          </a:p>
        </p:txBody>
      </p:sp>
      <p:sp>
        <p:nvSpPr>
          <p:cNvPr id="2" name="TextBox 1"/>
          <p:cNvSpPr txBox="1"/>
          <p:nvPr/>
        </p:nvSpPr>
        <p:spPr>
          <a:xfrm>
            <a:off x="828981" y="1566272"/>
            <a:ext cx="10300837" cy="1200329"/>
          </a:xfrm>
          <a:prstGeom prst="rect">
            <a:avLst/>
          </a:prstGeom>
          <a:noFill/>
        </p:spPr>
        <p:txBody>
          <a:bodyPr wrap="square" rtlCol="0">
            <a:spAutoFit/>
          </a:bodyPr>
          <a:lstStyle/>
          <a:p>
            <a:pPr algn="ctr"/>
            <a:r>
              <a:rPr lang="en-US" sz="3600" dirty="0">
                <a:latin typeface="Algerian" panose="04020705040A02060702" pitchFamily="82" charset="0"/>
              </a:rPr>
              <a:t>Providing Viable Solutions for Electrical Vehicle Charging in Social Housing</a:t>
            </a:r>
            <a:endParaRPr lang="en-GB" sz="3600" dirty="0">
              <a:latin typeface="Algerian" panose="04020705040A02060702" pitchFamily="82" charset="0"/>
            </a:endParaRPr>
          </a:p>
        </p:txBody>
      </p:sp>
      <p:sp>
        <p:nvSpPr>
          <p:cNvPr id="5" name="Rectangle 4"/>
          <p:cNvSpPr/>
          <p:nvPr/>
        </p:nvSpPr>
        <p:spPr>
          <a:xfrm>
            <a:off x="5896272" y="5998462"/>
            <a:ext cx="6096000" cy="646331"/>
          </a:xfrm>
          <a:prstGeom prst="rect">
            <a:avLst/>
          </a:prstGeom>
        </p:spPr>
        <p:txBody>
          <a:bodyPr>
            <a:spAutoFit/>
          </a:bodyPr>
          <a:lstStyle/>
          <a:p>
            <a:pPr algn="r"/>
            <a:r>
              <a:rPr lang="en-US" dirty="0"/>
              <a:t>MSc Property and Facilities Management</a:t>
            </a:r>
          </a:p>
          <a:p>
            <a:pPr algn="r"/>
            <a:r>
              <a:rPr lang="en-US" dirty="0"/>
              <a:t>M7X01817</a:t>
            </a:r>
          </a:p>
        </p:txBody>
      </p:sp>
    </p:spTree>
    <p:extLst>
      <p:ext uri="{BB962C8B-B14F-4D97-AF65-F5344CB8AC3E}">
        <p14:creationId xmlns:p14="http://schemas.microsoft.com/office/powerpoint/2010/main" val="26951717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98348" y="292051"/>
            <a:ext cx="6790267" cy="646331"/>
          </a:xfrm>
          <a:prstGeom prst="rect">
            <a:avLst/>
          </a:prstGeom>
          <a:noFill/>
        </p:spPr>
        <p:txBody>
          <a:bodyPr wrap="square" rtlCol="0">
            <a:spAutoFit/>
          </a:bodyPr>
          <a:lstStyle/>
          <a:p>
            <a:pPr algn="ctr"/>
            <a:r>
              <a:rPr lang="en-GB" sz="3600" dirty="0" smtClean="0"/>
              <a:t>Scope of Presentation  </a:t>
            </a:r>
            <a:endParaRPr lang="en-GB" sz="3600" dirty="0"/>
          </a:p>
        </p:txBody>
      </p:sp>
      <p:sp>
        <p:nvSpPr>
          <p:cNvPr id="5" name="TextBox 4"/>
          <p:cNvSpPr txBox="1"/>
          <p:nvPr/>
        </p:nvSpPr>
        <p:spPr>
          <a:xfrm>
            <a:off x="3306264" y="1614551"/>
            <a:ext cx="5374433" cy="4247317"/>
          </a:xfrm>
          <a:prstGeom prst="rect">
            <a:avLst/>
          </a:prstGeom>
          <a:noFill/>
        </p:spPr>
        <p:txBody>
          <a:bodyPr wrap="square" rtlCol="0">
            <a:spAutoFit/>
          </a:bodyPr>
          <a:lstStyle/>
          <a:p>
            <a:pPr algn="ctr"/>
            <a:r>
              <a:rPr lang="en-GB" dirty="0" smtClean="0"/>
              <a:t>Introduction and Background </a:t>
            </a:r>
          </a:p>
          <a:p>
            <a:pPr algn="ctr"/>
            <a:endParaRPr lang="en-GB" dirty="0" smtClean="0"/>
          </a:p>
          <a:p>
            <a:pPr algn="ctr"/>
            <a:r>
              <a:rPr lang="en-GB" dirty="0" smtClean="0"/>
              <a:t>Aims and Objectives </a:t>
            </a:r>
          </a:p>
          <a:p>
            <a:pPr algn="ctr"/>
            <a:endParaRPr lang="en-GB" dirty="0" smtClean="0"/>
          </a:p>
          <a:p>
            <a:pPr algn="ctr"/>
            <a:r>
              <a:rPr lang="en-GB" dirty="0" smtClean="0"/>
              <a:t>Existing Literature</a:t>
            </a:r>
          </a:p>
          <a:p>
            <a:pPr algn="ctr"/>
            <a:endParaRPr lang="en-GB" dirty="0" smtClean="0"/>
          </a:p>
          <a:p>
            <a:pPr algn="ctr"/>
            <a:r>
              <a:rPr lang="en-GB" dirty="0" smtClean="0"/>
              <a:t>Methodology </a:t>
            </a:r>
          </a:p>
          <a:p>
            <a:pPr algn="ctr"/>
            <a:endParaRPr lang="en-GB" dirty="0"/>
          </a:p>
          <a:p>
            <a:pPr algn="ctr"/>
            <a:r>
              <a:rPr lang="en-GB" dirty="0" smtClean="0"/>
              <a:t>Results and Discussion</a:t>
            </a:r>
          </a:p>
          <a:p>
            <a:pPr algn="ctr"/>
            <a:endParaRPr lang="en-GB" dirty="0" smtClean="0"/>
          </a:p>
          <a:p>
            <a:pPr algn="ctr"/>
            <a:r>
              <a:rPr lang="en-GB" dirty="0" smtClean="0"/>
              <a:t>Conclusion and Recommendations</a:t>
            </a:r>
          </a:p>
          <a:p>
            <a:pPr algn="ctr"/>
            <a:endParaRPr lang="en-GB" dirty="0" smtClean="0"/>
          </a:p>
          <a:p>
            <a:pPr algn="ctr"/>
            <a:r>
              <a:rPr lang="en-GB" dirty="0" smtClean="0"/>
              <a:t>Future Research</a:t>
            </a:r>
          </a:p>
          <a:p>
            <a:pPr algn="ctr"/>
            <a:endParaRPr lang="en-GB" dirty="0" smtClean="0"/>
          </a:p>
          <a:p>
            <a:pPr algn="ctr"/>
            <a:r>
              <a:rPr lang="en-GB" dirty="0" smtClean="0"/>
              <a:t>Questions </a:t>
            </a:r>
          </a:p>
        </p:txBody>
      </p:sp>
    </p:spTree>
    <p:extLst>
      <p:ext uri="{BB962C8B-B14F-4D97-AF65-F5344CB8AC3E}">
        <p14:creationId xmlns:p14="http://schemas.microsoft.com/office/powerpoint/2010/main" val="18940442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2281" y="111255"/>
            <a:ext cx="6790267" cy="646331"/>
          </a:xfrm>
          <a:prstGeom prst="rect">
            <a:avLst/>
          </a:prstGeom>
          <a:noFill/>
        </p:spPr>
        <p:txBody>
          <a:bodyPr wrap="square" rtlCol="0">
            <a:spAutoFit/>
          </a:bodyPr>
          <a:lstStyle/>
          <a:p>
            <a:r>
              <a:rPr lang="en-GB" sz="3600" dirty="0" smtClean="0"/>
              <a:t>Introduction </a:t>
            </a:r>
            <a:endParaRPr lang="en-GB" sz="3600" dirty="0"/>
          </a:p>
        </p:txBody>
      </p:sp>
      <p:sp>
        <p:nvSpPr>
          <p:cNvPr id="3" name="Rectangle 2"/>
          <p:cNvSpPr/>
          <p:nvPr/>
        </p:nvSpPr>
        <p:spPr>
          <a:xfrm>
            <a:off x="858284" y="1245065"/>
            <a:ext cx="6555192" cy="4124206"/>
          </a:xfrm>
          <a:prstGeom prst="rect">
            <a:avLst/>
          </a:prstGeom>
        </p:spPr>
        <p:txBody>
          <a:bodyPr wrap="square">
            <a:spAutoFit/>
          </a:bodyPr>
          <a:lstStyle/>
          <a:p>
            <a:r>
              <a:rPr lang="en-US" dirty="0"/>
              <a:t>Ambitious targets have been set by the United Nations and the UK Government </a:t>
            </a:r>
            <a:r>
              <a:rPr lang="en-US" dirty="0" smtClean="0"/>
              <a:t>to </a:t>
            </a:r>
            <a:r>
              <a:rPr lang="en-US" dirty="0"/>
              <a:t>achieve a </a:t>
            </a:r>
            <a:r>
              <a:rPr lang="en-US" sz="2000" b="1" dirty="0"/>
              <a:t>reduction in greenhouse gasses.</a:t>
            </a:r>
            <a:r>
              <a:rPr lang="en-US" sz="2000" dirty="0"/>
              <a:t> </a:t>
            </a:r>
            <a:endParaRPr lang="en-US" dirty="0" smtClean="0"/>
          </a:p>
          <a:p>
            <a:endParaRPr lang="en-US" dirty="0"/>
          </a:p>
          <a:p>
            <a:r>
              <a:rPr lang="en-US" dirty="0" smtClean="0"/>
              <a:t>The </a:t>
            </a:r>
            <a:r>
              <a:rPr lang="en-US" dirty="0"/>
              <a:t>UK Government has made it clear that it wants driving an electric vehicle to be </a:t>
            </a:r>
            <a:r>
              <a:rPr lang="en-US" sz="2000" b="1" dirty="0"/>
              <a:t>convenient</a:t>
            </a:r>
            <a:r>
              <a:rPr lang="en-US" dirty="0"/>
              <a:t> for people all over the country, and that local authorities have a key role to play</a:t>
            </a:r>
            <a:r>
              <a:rPr lang="en-US" dirty="0" smtClean="0"/>
              <a:t>.</a:t>
            </a:r>
          </a:p>
          <a:p>
            <a:endParaRPr lang="en-US" dirty="0"/>
          </a:p>
          <a:p>
            <a:r>
              <a:rPr lang="en-US" dirty="0" smtClean="0"/>
              <a:t>But…</a:t>
            </a:r>
          </a:p>
          <a:p>
            <a:endParaRPr lang="en-US" dirty="0"/>
          </a:p>
          <a:p>
            <a:r>
              <a:rPr lang="en-US" dirty="0" smtClean="0"/>
              <a:t>It hasn’t </a:t>
            </a:r>
            <a:r>
              <a:rPr lang="en-US" dirty="0"/>
              <a:t>offered any </a:t>
            </a:r>
            <a:r>
              <a:rPr lang="en-US" b="1" dirty="0"/>
              <a:t>practical solutions </a:t>
            </a:r>
            <a:r>
              <a:rPr lang="en-US" dirty="0"/>
              <a:t>on how and where to install these, especially around </a:t>
            </a:r>
            <a:r>
              <a:rPr lang="en-US" sz="2000" b="1" dirty="0"/>
              <a:t>large scale retrofit to social housing properties</a:t>
            </a:r>
            <a:r>
              <a:rPr lang="en-US" sz="2000" dirty="0"/>
              <a:t>.</a:t>
            </a:r>
            <a:r>
              <a:rPr lang="en-US" dirty="0"/>
              <a:t> </a:t>
            </a:r>
            <a:endParaRPr lang="en-GB" dirty="0"/>
          </a:p>
        </p:txBody>
      </p:sp>
      <p:sp>
        <p:nvSpPr>
          <p:cNvPr id="8" name="Rectangle 7"/>
          <p:cNvSpPr/>
          <p:nvPr/>
        </p:nvSpPr>
        <p:spPr>
          <a:xfrm>
            <a:off x="5657856" y="5259771"/>
            <a:ext cx="6096000" cy="1200329"/>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r>
              <a:rPr lang="en-US" dirty="0" smtClean="0"/>
              <a:t>This research started by understand background </a:t>
            </a:r>
            <a:r>
              <a:rPr lang="en-US" dirty="0"/>
              <a:t>to electrical vehicle charging and the demand for it, along with other areas relevant to this research including social housing and future proofing. </a:t>
            </a:r>
            <a:endParaRPr lang="en-GB" dirty="0"/>
          </a:p>
        </p:txBody>
      </p:sp>
    </p:spTree>
    <p:extLst>
      <p:ext uri="{BB962C8B-B14F-4D97-AF65-F5344CB8AC3E}">
        <p14:creationId xmlns:p14="http://schemas.microsoft.com/office/powerpoint/2010/main" val="1175864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927" y="124094"/>
            <a:ext cx="6722533" cy="646331"/>
          </a:xfrm>
          <a:prstGeom prst="rect">
            <a:avLst/>
          </a:prstGeom>
          <a:noFill/>
        </p:spPr>
        <p:txBody>
          <a:bodyPr wrap="square" rtlCol="0">
            <a:spAutoFit/>
          </a:bodyPr>
          <a:lstStyle/>
          <a:p>
            <a:r>
              <a:rPr lang="en-GB" sz="3600" dirty="0" smtClean="0"/>
              <a:t>Aims and Objectives</a:t>
            </a:r>
            <a:endParaRPr lang="en-GB" sz="3600" dirty="0"/>
          </a:p>
        </p:txBody>
      </p:sp>
      <p:sp>
        <p:nvSpPr>
          <p:cNvPr id="5" name="Rectangle 4"/>
          <p:cNvSpPr/>
          <p:nvPr/>
        </p:nvSpPr>
        <p:spPr>
          <a:xfrm>
            <a:off x="2510118" y="1126771"/>
            <a:ext cx="7189694" cy="163121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US" sz="2000" dirty="0"/>
              <a:t>There is a notable national need to provide suitable charging facilities for electrical vehicles, the aim of this research is to determine viable options for electrical vehicle charging for social housing tenants in the Neath Port Talbot and Swansea boroughs. </a:t>
            </a:r>
            <a:endParaRPr lang="en-GB" sz="2000" dirty="0"/>
          </a:p>
        </p:txBody>
      </p:sp>
      <p:grpSp>
        <p:nvGrpSpPr>
          <p:cNvPr id="8" name="Group 7"/>
          <p:cNvGrpSpPr/>
          <p:nvPr/>
        </p:nvGrpSpPr>
        <p:grpSpPr>
          <a:xfrm>
            <a:off x="1196799" y="3526984"/>
            <a:ext cx="9465610" cy="2972892"/>
            <a:chOff x="257232" y="3450193"/>
            <a:chExt cx="9465610" cy="2972892"/>
          </a:xfrm>
        </p:grpSpPr>
        <p:sp>
          <p:nvSpPr>
            <p:cNvPr id="7" name="Rectangle 6"/>
            <p:cNvSpPr/>
            <p:nvPr/>
          </p:nvSpPr>
          <p:spPr>
            <a:xfrm>
              <a:off x="257232" y="3450193"/>
              <a:ext cx="4457381" cy="923330"/>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pPr algn="just"/>
              <a:r>
                <a:rPr lang="en-US" dirty="0" smtClean="0"/>
                <a:t>Identify </a:t>
              </a:r>
              <a:r>
                <a:rPr lang="en-US" dirty="0"/>
                <a:t>a need for electrical vehicle </a:t>
              </a:r>
              <a:r>
                <a:rPr lang="en-US" dirty="0" smtClean="0"/>
                <a:t>charging points</a:t>
              </a:r>
              <a:r>
                <a:rPr lang="en-US" dirty="0"/>
                <a:t>, </a:t>
              </a:r>
              <a:r>
                <a:rPr lang="en-US" dirty="0" smtClean="0"/>
                <a:t>along </a:t>
              </a:r>
              <a:r>
                <a:rPr lang="en-US" dirty="0"/>
                <a:t>with types and locations</a:t>
              </a:r>
              <a:r>
                <a:rPr lang="en-US" dirty="0" smtClean="0"/>
                <a:t>.</a:t>
              </a:r>
              <a:endParaRPr lang="en-US" dirty="0"/>
            </a:p>
          </p:txBody>
        </p:sp>
        <p:sp>
          <p:nvSpPr>
            <p:cNvPr id="3" name="Rectangle 2"/>
            <p:cNvSpPr/>
            <p:nvPr/>
          </p:nvSpPr>
          <p:spPr>
            <a:xfrm>
              <a:off x="5615355" y="3450194"/>
              <a:ext cx="4107486" cy="1477328"/>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pPr algn="just"/>
              <a:r>
                <a:rPr lang="en-US" dirty="0" smtClean="0"/>
                <a:t>Identify </a:t>
              </a:r>
              <a:r>
                <a:rPr lang="en-US" dirty="0"/>
                <a:t>options which could accommodate tenants with both </a:t>
              </a:r>
              <a:r>
                <a:rPr lang="en-US" dirty="0" smtClean="0"/>
                <a:t>off </a:t>
              </a:r>
              <a:r>
                <a:rPr lang="en-US" dirty="0"/>
                <a:t>road parking and those with no dedicated </a:t>
              </a:r>
              <a:r>
                <a:rPr lang="en-US" dirty="0" smtClean="0"/>
                <a:t>off-road parking </a:t>
              </a:r>
              <a:r>
                <a:rPr lang="en-US" dirty="0"/>
                <a:t>and fleet vehicles</a:t>
              </a:r>
              <a:r>
                <a:rPr lang="en-US" dirty="0" smtClean="0"/>
                <a:t>.</a:t>
              </a:r>
            </a:p>
          </p:txBody>
        </p:sp>
        <p:sp>
          <p:nvSpPr>
            <p:cNvPr id="4" name="Rectangle 3"/>
            <p:cNvSpPr/>
            <p:nvPr/>
          </p:nvSpPr>
          <p:spPr>
            <a:xfrm>
              <a:off x="257232" y="4668759"/>
              <a:ext cx="4457381" cy="1754326"/>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pPr algn="just"/>
              <a:r>
                <a:rPr lang="en-US" dirty="0" smtClean="0"/>
                <a:t>Identify </a:t>
              </a:r>
              <a:r>
                <a:rPr lang="en-US" dirty="0"/>
                <a:t>timescales that charge points will be needed </a:t>
              </a:r>
              <a:r>
                <a:rPr lang="en-US" dirty="0" smtClean="0"/>
                <a:t>for </a:t>
              </a:r>
              <a:r>
                <a:rPr lang="en-US" dirty="0"/>
                <a:t>social housing tenants in the Neath Port Talbot and </a:t>
              </a:r>
              <a:r>
                <a:rPr lang="en-US" dirty="0" smtClean="0"/>
                <a:t>Swansea </a:t>
              </a:r>
              <a:r>
                <a:rPr lang="en-US" dirty="0"/>
                <a:t>boroughs and potential implications if housing </a:t>
              </a:r>
              <a:r>
                <a:rPr lang="en-US" dirty="0" smtClean="0"/>
                <a:t>providers </a:t>
              </a:r>
              <a:r>
                <a:rPr lang="en-US" dirty="0"/>
                <a:t>do not act.</a:t>
              </a:r>
            </a:p>
          </p:txBody>
        </p:sp>
        <p:sp>
          <p:nvSpPr>
            <p:cNvPr id="6" name="Rectangle 5"/>
            <p:cNvSpPr/>
            <p:nvPr/>
          </p:nvSpPr>
          <p:spPr>
            <a:xfrm>
              <a:off x="5615355" y="5499755"/>
              <a:ext cx="4107487" cy="923330"/>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pPr algn="just"/>
              <a:r>
                <a:rPr lang="en-US" dirty="0" smtClean="0"/>
                <a:t>Identify </a:t>
              </a:r>
              <a:r>
                <a:rPr lang="en-US" dirty="0"/>
                <a:t>differences in tenant’s needs </a:t>
              </a:r>
              <a:r>
                <a:rPr lang="en-US" dirty="0" smtClean="0"/>
                <a:t>and registered </a:t>
              </a:r>
              <a:r>
                <a:rPr lang="en-US" dirty="0"/>
                <a:t>social </a:t>
              </a:r>
              <a:r>
                <a:rPr lang="en-US" dirty="0" smtClean="0"/>
                <a:t>landlords </a:t>
              </a:r>
              <a:r>
                <a:rPr lang="en-US" dirty="0"/>
                <a:t>plans.</a:t>
              </a:r>
            </a:p>
          </p:txBody>
        </p:sp>
      </p:grpSp>
    </p:spTree>
    <p:extLst>
      <p:ext uri="{BB962C8B-B14F-4D97-AF65-F5344CB8AC3E}">
        <p14:creationId xmlns:p14="http://schemas.microsoft.com/office/powerpoint/2010/main" val="76081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71061" y="47023"/>
            <a:ext cx="6722533" cy="646331"/>
          </a:xfrm>
          <a:prstGeom prst="rect">
            <a:avLst/>
          </a:prstGeom>
          <a:noFill/>
        </p:spPr>
        <p:txBody>
          <a:bodyPr wrap="square" rtlCol="0">
            <a:spAutoFit/>
          </a:bodyPr>
          <a:lstStyle/>
          <a:p>
            <a:r>
              <a:rPr lang="en-GB" sz="3200" dirty="0" smtClean="0"/>
              <a:t>Initial </a:t>
            </a:r>
            <a:r>
              <a:rPr lang="en-GB" sz="3600" dirty="0" smtClean="0"/>
              <a:t>Research</a:t>
            </a:r>
            <a:r>
              <a:rPr lang="en-GB" sz="3200" dirty="0" smtClean="0"/>
              <a:t> </a:t>
            </a:r>
            <a:endParaRPr lang="en-GB" sz="3200" dirty="0"/>
          </a:p>
        </p:txBody>
      </p:sp>
      <p:pic>
        <p:nvPicPr>
          <p:cNvPr id="6" name="Picture 5"/>
          <p:cNvPicPr>
            <a:picLocks noChangeAspect="1"/>
          </p:cNvPicPr>
          <p:nvPr/>
        </p:nvPicPr>
        <p:blipFill>
          <a:blip r:embed="rId2"/>
          <a:stretch>
            <a:fillRect/>
          </a:stretch>
        </p:blipFill>
        <p:spPr>
          <a:xfrm>
            <a:off x="4738224" y="4096762"/>
            <a:ext cx="4103935" cy="2265846"/>
          </a:xfrm>
          <a:prstGeom prst="rect">
            <a:avLst/>
          </a:prstGeom>
        </p:spPr>
      </p:pic>
      <p:pic>
        <p:nvPicPr>
          <p:cNvPr id="10" name="Picture 9"/>
          <p:cNvPicPr>
            <a:picLocks noChangeAspect="1"/>
          </p:cNvPicPr>
          <p:nvPr/>
        </p:nvPicPr>
        <p:blipFill>
          <a:blip r:embed="rId3"/>
          <a:stretch>
            <a:fillRect/>
          </a:stretch>
        </p:blipFill>
        <p:spPr>
          <a:xfrm>
            <a:off x="7977114" y="185490"/>
            <a:ext cx="3896085" cy="3826513"/>
          </a:xfrm>
          <a:prstGeom prst="rect">
            <a:avLst/>
          </a:prstGeom>
        </p:spPr>
      </p:pic>
      <p:grpSp>
        <p:nvGrpSpPr>
          <p:cNvPr id="13" name="Group 12"/>
          <p:cNvGrpSpPr/>
          <p:nvPr/>
        </p:nvGrpSpPr>
        <p:grpSpPr>
          <a:xfrm>
            <a:off x="504490" y="1259022"/>
            <a:ext cx="6096000" cy="3815549"/>
            <a:chOff x="636727" y="1372651"/>
            <a:chExt cx="6096000" cy="3815549"/>
          </a:xfrm>
        </p:grpSpPr>
        <p:sp>
          <p:nvSpPr>
            <p:cNvPr id="2" name="Rectangle 1"/>
            <p:cNvSpPr/>
            <p:nvPr/>
          </p:nvSpPr>
          <p:spPr>
            <a:xfrm>
              <a:off x="636727" y="4818868"/>
              <a:ext cx="3836307" cy="369332"/>
            </a:xfrm>
            <a:prstGeom prst="rect">
              <a:avLst/>
            </a:prstGeom>
          </p:spPr>
          <p:txBody>
            <a:bodyPr wrap="none">
              <a:spAutoFit/>
            </a:bodyPr>
            <a:lstStyle/>
            <a:p>
              <a:pPr marL="285750" indent="-285750">
                <a:buFont typeface="Wingdings" panose="05000000000000000000" pitchFamily="2" charset="2"/>
                <a:buChar char="Ø"/>
              </a:pPr>
              <a:r>
                <a:rPr lang="en-GB" dirty="0" smtClean="0"/>
                <a:t>Reduction ‘Benefit </a:t>
              </a:r>
              <a:r>
                <a:rPr lang="en-GB" dirty="0"/>
                <a:t>in kind’ </a:t>
              </a:r>
              <a:r>
                <a:rPr lang="en-GB" dirty="0" smtClean="0"/>
                <a:t>Tax</a:t>
              </a:r>
              <a:endParaRPr lang="en-GB" dirty="0"/>
            </a:p>
          </p:txBody>
        </p:sp>
        <p:sp>
          <p:nvSpPr>
            <p:cNvPr id="4" name="Rectangle 3"/>
            <p:cNvSpPr/>
            <p:nvPr/>
          </p:nvSpPr>
          <p:spPr>
            <a:xfrm>
              <a:off x="636727" y="3688838"/>
              <a:ext cx="6096000" cy="369332"/>
            </a:xfrm>
            <a:prstGeom prst="rect">
              <a:avLst/>
            </a:prstGeom>
          </p:spPr>
          <p:txBody>
            <a:bodyPr>
              <a:spAutoFit/>
            </a:bodyPr>
            <a:lstStyle/>
            <a:p>
              <a:pPr marL="285750" indent="-285750">
                <a:buFont typeface="Wingdings" panose="05000000000000000000" pitchFamily="2" charset="2"/>
                <a:buChar char="Ø"/>
              </a:pPr>
              <a:r>
                <a:rPr lang="en-US" dirty="0" smtClean="0"/>
                <a:t>Forecast Electrical Vehicle usage</a:t>
              </a:r>
              <a:endParaRPr lang="en-GB" sz="1000" dirty="0"/>
            </a:p>
          </p:txBody>
        </p:sp>
        <p:sp>
          <p:nvSpPr>
            <p:cNvPr id="14" name="Rectangle 13"/>
            <p:cNvSpPr/>
            <p:nvPr/>
          </p:nvSpPr>
          <p:spPr>
            <a:xfrm>
              <a:off x="636727" y="1372651"/>
              <a:ext cx="6096000" cy="646331"/>
            </a:xfrm>
            <a:prstGeom prst="rect">
              <a:avLst/>
            </a:prstGeom>
          </p:spPr>
          <p:txBody>
            <a:bodyPr>
              <a:spAutoFit/>
            </a:bodyPr>
            <a:lstStyle/>
            <a:p>
              <a:pPr marL="285750" indent="-285750">
                <a:buFont typeface="Wingdings" panose="05000000000000000000" pitchFamily="2" charset="2"/>
                <a:buChar char="Ø"/>
              </a:pPr>
              <a:r>
                <a:rPr lang="en-US" dirty="0" smtClean="0"/>
                <a:t>The </a:t>
              </a:r>
              <a:r>
                <a:rPr lang="en-US" dirty="0"/>
                <a:t>Road to Zero: Next steps towards cleaner road transport and delivering our Industrial </a:t>
              </a:r>
              <a:r>
                <a:rPr lang="en-US" dirty="0" smtClean="0"/>
                <a:t>Strategy</a:t>
              </a:r>
              <a:endParaRPr lang="en-GB" dirty="0"/>
            </a:p>
          </p:txBody>
        </p:sp>
        <p:sp>
          <p:nvSpPr>
            <p:cNvPr id="3" name="Rectangle 2"/>
            <p:cNvSpPr/>
            <p:nvPr/>
          </p:nvSpPr>
          <p:spPr>
            <a:xfrm>
              <a:off x="636727" y="2641846"/>
              <a:ext cx="6096000" cy="369332"/>
            </a:xfrm>
            <a:prstGeom prst="rect">
              <a:avLst/>
            </a:prstGeom>
          </p:spPr>
          <p:txBody>
            <a:bodyPr>
              <a:spAutoFit/>
            </a:bodyPr>
            <a:lstStyle/>
            <a:p>
              <a:pPr marL="285750" indent="-285750">
                <a:buFont typeface="Wingdings" panose="05000000000000000000" pitchFamily="2" charset="2"/>
                <a:buChar char="Ø"/>
              </a:pPr>
              <a:r>
                <a:rPr lang="en-US" dirty="0"/>
                <a:t>The 2030 Agenda for Sustainable </a:t>
              </a:r>
              <a:r>
                <a:rPr lang="en-US" dirty="0" smtClean="0"/>
                <a:t>Development</a:t>
              </a:r>
              <a:endParaRPr lang="en-GB" dirty="0"/>
            </a:p>
          </p:txBody>
        </p:sp>
      </p:grpSp>
      <p:sp>
        <p:nvSpPr>
          <p:cNvPr id="5" name="Rectangle 4"/>
          <p:cNvSpPr/>
          <p:nvPr/>
        </p:nvSpPr>
        <p:spPr>
          <a:xfrm>
            <a:off x="6282480" y="6379905"/>
            <a:ext cx="1938351" cy="253916"/>
          </a:xfrm>
          <a:prstGeom prst="rect">
            <a:avLst/>
          </a:prstGeom>
        </p:spPr>
        <p:txBody>
          <a:bodyPr wrap="none">
            <a:spAutoFit/>
          </a:bodyPr>
          <a:lstStyle/>
          <a:p>
            <a:r>
              <a:rPr lang="en-GB" sz="1050" dirty="0"/>
              <a:t>(House of Commons, 2019)</a:t>
            </a:r>
          </a:p>
        </p:txBody>
      </p:sp>
      <p:sp>
        <p:nvSpPr>
          <p:cNvPr id="12" name="Rectangle 11"/>
          <p:cNvSpPr/>
          <p:nvPr/>
        </p:nvSpPr>
        <p:spPr>
          <a:xfrm>
            <a:off x="9151846" y="4058636"/>
            <a:ext cx="2704587" cy="253916"/>
          </a:xfrm>
          <a:prstGeom prst="rect">
            <a:avLst/>
          </a:prstGeom>
        </p:spPr>
        <p:txBody>
          <a:bodyPr wrap="none">
            <a:spAutoFit/>
          </a:bodyPr>
          <a:lstStyle/>
          <a:p>
            <a:r>
              <a:rPr lang="en-US" sz="1050" dirty="0"/>
              <a:t>(Society of Motor Manufacturers, 2019)</a:t>
            </a:r>
            <a:endParaRPr lang="en-GB" sz="1050" dirty="0"/>
          </a:p>
        </p:txBody>
      </p:sp>
    </p:spTree>
    <p:extLst>
      <p:ext uri="{BB962C8B-B14F-4D97-AF65-F5344CB8AC3E}">
        <p14:creationId xmlns:p14="http://schemas.microsoft.com/office/powerpoint/2010/main" val="30179046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450" y="138473"/>
            <a:ext cx="5603124" cy="646331"/>
          </a:xfrm>
          <a:prstGeom prst="rect">
            <a:avLst/>
          </a:prstGeom>
          <a:noFill/>
        </p:spPr>
        <p:txBody>
          <a:bodyPr wrap="square" rtlCol="0">
            <a:spAutoFit/>
          </a:bodyPr>
          <a:lstStyle/>
          <a:p>
            <a:r>
              <a:rPr lang="en-GB" sz="3600" dirty="0" smtClean="0"/>
              <a:t>Literature Review </a:t>
            </a:r>
            <a:endParaRPr lang="en-GB" sz="3600" dirty="0"/>
          </a:p>
        </p:txBody>
      </p:sp>
      <p:grpSp>
        <p:nvGrpSpPr>
          <p:cNvPr id="5" name="Group 4"/>
          <p:cNvGrpSpPr/>
          <p:nvPr/>
        </p:nvGrpSpPr>
        <p:grpSpPr>
          <a:xfrm>
            <a:off x="-132153" y="901410"/>
            <a:ext cx="11977163" cy="5695125"/>
            <a:chOff x="-132153" y="901410"/>
            <a:chExt cx="11977163" cy="5695125"/>
          </a:xfrm>
        </p:grpSpPr>
        <p:graphicFrame>
          <p:nvGraphicFramePr>
            <p:cNvPr id="18" name="Diagram 17"/>
            <p:cNvGraphicFramePr/>
            <p:nvPr>
              <p:extLst>
                <p:ext uri="{D42A27DB-BD31-4B8C-83A1-F6EECF244321}">
                  <p14:modId xmlns:p14="http://schemas.microsoft.com/office/powerpoint/2010/main" val="4204106916"/>
                </p:ext>
              </p:extLst>
            </p:nvPr>
          </p:nvGraphicFramePr>
          <p:xfrm>
            <a:off x="-132153" y="1528940"/>
            <a:ext cx="3125165" cy="12593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6" name="Diagram 15"/>
            <p:cNvGraphicFramePr/>
            <p:nvPr>
              <p:extLst>
                <p:ext uri="{D42A27DB-BD31-4B8C-83A1-F6EECF244321}">
                  <p14:modId xmlns:p14="http://schemas.microsoft.com/office/powerpoint/2010/main" val="2297428344"/>
                </p:ext>
              </p:extLst>
            </p:nvPr>
          </p:nvGraphicFramePr>
          <p:xfrm>
            <a:off x="6928089" y="5111694"/>
            <a:ext cx="1328427" cy="14848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2" name="Diagram 1"/>
            <p:cNvGraphicFramePr/>
            <p:nvPr>
              <p:extLst>
                <p:ext uri="{D42A27DB-BD31-4B8C-83A1-F6EECF244321}">
                  <p14:modId xmlns:p14="http://schemas.microsoft.com/office/powerpoint/2010/main" val="4262515443"/>
                </p:ext>
              </p:extLst>
            </p:nvPr>
          </p:nvGraphicFramePr>
          <p:xfrm>
            <a:off x="1430429" y="4961977"/>
            <a:ext cx="3424412" cy="158080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20" name="Diagram 19"/>
            <p:cNvGraphicFramePr/>
            <p:nvPr>
              <p:extLst>
                <p:ext uri="{D42A27DB-BD31-4B8C-83A1-F6EECF244321}">
                  <p14:modId xmlns:p14="http://schemas.microsoft.com/office/powerpoint/2010/main" val="2484053585"/>
                </p:ext>
              </p:extLst>
            </p:nvPr>
          </p:nvGraphicFramePr>
          <p:xfrm>
            <a:off x="8280881" y="901410"/>
            <a:ext cx="1803574" cy="162551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23" name="Diagram 22"/>
            <p:cNvGraphicFramePr/>
            <p:nvPr>
              <p:extLst>
                <p:ext uri="{D42A27DB-BD31-4B8C-83A1-F6EECF244321}">
                  <p14:modId xmlns:p14="http://schemas.microsoft.com/office/powerpoint/2010/main" val="3512659034"/>
                </p:ext>
              </p:extLst>
            </p:nvPr>
          </p:nvGraphicFramePr>
          <p:xfrm>
            <a:off x="8371643" y="4471007"/>
            <a:ext cx="2894120" cy="1574685"/>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graphicFrame>
          <p:nvGraphicFramePr>
            <p:cNvPr id="17" name="Diagram 16"/>
            <p:cNvGraphicFramePr/>
            <p:nvPr>
              <p:extLst>
                <p:ext uri="{D42A27DB-BD31-4B8C-83A1-F6EECF244321}">
                  <p14:modId xmlns:p14="http://schemas.microsoft.com/office/powerpoint/2010/main" val="1833428032"/>
                </p:ext>
              </p:extLst>
            </p:nvPr>
          </p:nvGraphicFramePr>
          <p:xfrm>
            <a:off x="-109183" y="3511448"/>
            <a:ext cx="2383931" cy="1207821"/>
          </p:xfrm>
          <a:graphic>
            <a:graphicData uri="http://schemas.openxmlformats.org/drawingml/2006/diagram">
              <dgm:relIds xmlns:dgm="http://schemas.openxmlformats.org/drawingml/2006/diagram" xmlns:r="http://schemas.openxmlformats.org/officeDocument/2006/relationships" r:dm="rId27" r:lo="rId28" r:qs="rId29" r:cs="rId30"/>
            </a:graphicData>
          </a:graphic>
        </p:graphicFrame>
        <p:graphicFrame>
          <p:nvGraphicFramePr>
            <p:cNvPr id="22" name="Diagram 21"/>
            <p:cNvGraphicFramePr/>
            <p:nvPr>
              <p:extLst>
                <p:ext uri="{D42A27DB-BD31-4B8C-83A1-F6EECF244321}">
                  <p14:modId xmlns:p14="http://schemas.microsoft.com/office/powerpoint/2010/main" val="2283722786"/>
                </p:ext>
              </p:extLst>
            </p:nvPr>
          </p:nvGraphicFramePr>
          <p:xfrm>
            <a:off x="5015883" y="1284739"/>
            <a:ext cx="2658881" cy="1431811"/>
          </p:xfrm>
          <a:graphic>
            <a:graphicData uri="http://schemas.openxmlformats.org/drawingml/2006/diagram">
              <dgm:relIds xmlns:dgm="http://schemas.openxmlformats.org/drawingml/2006/diagram" xmlns:r="http://schemas.openxmlformats.org/officeDocument/2006/relationships" r:dm="rId32" r:lo="rId33" r:qs="rId34" r:cs="rId35"/>
            </a:graphicData>
          </a:graphic>
        </p:graphicFrame>
        <p:graphicFrame>
          <p:nvGraphicFramePr>
            <p:cNvPr id="19" name="Diagram 18"/>
            <p:cNvGraphicFramePr/>
            <p:nvPr>
              <p:extLst>
                <p:ext uri="{D42A27DB-BD31-4B8C-83A1-F6EECF244321}">
                  <p14:modId xmlns:p14="http://schemas.microsoft.com/office/powerpoint/2010/main" val="3169541898"/>
                </p:ext>
              </p:extLst>
            </p:nvPr>
          </p:nvGraphicFramePr>
          <p:xfrm>
            <a:off x="2186707" y="1167332"/>
            <a:ext cx="3406588" cy="1549218"/>
          </p:xfrm>
          <a:graphic>
            <a:graphicData uri="http://schemas.openxmlformats.org/drawingml/2006/diagram">
              <dgm:relIds xmlns:dgm="http://schemas.openxmlformats.org/drawingml/2006/diagram" xmlns:r="http://schemas.openxmlformats.org/officeDocument/2006/relationships" r:dm="rId37" r:lo="rId38" r:qs="rId39" r:cs="rId40"/>
            </a:graphicData>
          </a:graphic>
        </p:graphicFrame>
        <p:graphicFrame>
          <p:nvGraphicFramePr>
            <p:cNvPr id="21" name="Diagram 20"/>
            <p:cNvGraphicFramePr/>
            <p:nvPr>
              <p:extLst>
                <p:ext uri="{D42A27DB-BD31-4B8C-83A1-F6EECF244321}">
                  <p14:modId xmlns:p14="http://schemas.microsoft.com/office/powerpoint/2010/main" val="3917288577"/>
                </p:ext>
              </p:extLst>
            </p:nvPr>
          </p:nvGraphicFramePr>
          <p:xfrm>
            <a:off x="9274988" y="2158628"/>
            <a:ext cx="2570022" cy="2013877"/>
          </p:xfrm>
          <a:graphic>
            <a:graphicData uri="http://schemas.openxmlformats.org/drawingml/2006/diagram">
              <dgm:relIds xmlns:dgm="http://schemas.openxmlformats.org/drawingml/2006/diagram" xmlns:r="http://schemas.openxmlformats.org/officeDocument/2006/relationships" r:dm="rId42" r:lo="rId43" r:qs="rId44" r:cs="rId45"/>
            </a:graphicData>
          </a:graphic>
        </p:graphicFrame>
        <p:graphicFrame>
          <p:nvGraphicFramePr>
            <p:cNvPr id="3" name="Diagram 2"/>
            <p:cNvGraphicFramePr/>
            <p:nvPr>
              <p:extLst>
                <p:ext uri="{D42A27DB-BD31-4B8C-83A1-F6EECF244321}">
                  <p14:modId xmlns:p14="http://schemas.microsoft.com/office/powerpoint/2010/main" val="3114425136"/>
                </p:ext>
              </p:extLst>
            </p:nvPr>
          </p:nvGraphicFramePr>
          <p:xfrm>
            <a:off x="4264499" y="5431029"/>
            <a:ext cx="2138126" cy="1111752"/>
          </p:xfrm>
          <a:graphic>
            <a:graphicData uri="http://schemas.openxmlformats.org/drawingml/2006/diagram">
              <dgm:relIds xmlns:dgm="http://schemas.openxmlformats.org/drawingml/2006/diagram" xmlns:r="http://schemas.openxmlformats.org/officeDocument/2006/relationships" r:dm="rId47" r:lo="rId48" r:qs="rId49" r:cs="rId50"/>
            </a:graphicData>
          </a:graphic>
        </p:graphicFrame>
      </p:grpSp>
      <p:graphicFrame>
        <p:nvGraphicFramePr>
          <p:cNvPr id="25" name="Diagram 24"/>
          <p:cNvGraphicFramePr/>
          <p:nvPr>
            <p:extLst>
              <p:ext uri="{D42A27DB-BD31-4B8C-83A1-F6EECF244321}">
                <p14:modId xmlns:p14="http://schemas.microsoft.com/office/powerpoint/2010/main" val="1098312258"/>
              </p:ext>
            </p:extLst>
          </p:nvPr>
        </p:nvGraphicFramePr>
        <p:xfrm>
          <a:off x="3050430" y="3334833"/>
          <a:ext cx="5618441" cy="1158916"/>
        </p:xfrm>
        <a:graphic>
          <a:graphicData uri="http://schemas.openxmlformats.org/drawingml/2006/diagram">
            <dgm:relIds xmlns:dgm="http://schemas.openxmlformats.org/drawingml/2006/diagram" xmlns:r="http://schemas.openxmlformats.org/officeDocument/2006/relationships" r:dm="rId52" r:lo="rId53" r:qs="rId54" r:cs="rId55"/>
          </a:graphicData>
        </a:graphic>
      </p:graphicFrame>
    </p:spTree>
    <p:extLst>
      <p:ext uri="{BB962C8B-B14F-4D97-AF65-F5344CB8AC3E}">
        <p14:creationId xmlns:p14="http://schemas.microsoft.com/office/powerpoint/2010/main" val="29622034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5323" y="126817"/>
            <a:ext cx="8552512" cy="646331"/>
          </a:xfrm>
          <a:prstGeom prst="rect">
            <a:avLst/>
          </a:prstGeom>
          <a:noFill/>
        </p:spPr>
        <p:txBody>
          <a:bodyPr wrap="square" rtlCol="0">
            <a:spAutoFit/>
          </a:bodyPr>
          <a:lstStyle/>
          <a:p>
            <a:r>
              <a:rPr lang="en-GB" sz="3600" dirty="0" smtClean="0"/>
              <a:t>Conclusion of the Literature Review </a:t>
            </a:r>
            <a:endParaRPr lang="en-GB" sz="3600" dirty="0"/>
          </a:p>
        </p:txBody>
      </p:sp>
      <p:sp>
        <p:nvSpPr>
          <p:cNvPr id="6" name="Rectangle 5"/>
          <p:cNvSpPr/>
          <p:nvPr/>
        </p:nvSpPr>
        <p:spPr>
          <a:xfrm>
            <a:off x="563902" y="1174602"/>
            <a:ext cx="4707346" cy="877163"/>
          </a:xfrm>
          <a:prstGeom prst="rect">
            <a:avLst/>
          </a:prstGeom>
        </p:spPr>
        <p:txBody>
          <a:bodyPr wrap="square">
            <a:spAutoFit/>
          </a:bodyPr>
          <a:lstStyle/>
          <a:p>
            <a:r>
              <a:rPr lang="en-US" sz="1400" dirty="0" smtClean="0"/>
              <a:t>Energy </a:t>
            </a:r>
            <a:r>
              <a:rPr lang="en-US" sz="1400" dirty="0"/>
              <a:t>management and reducing the use of fossil will play a role in meeting </a:t>
            </a:r>
            <a:r>
              <a:rPr lang="en-US" sz="1400" dirty="0" smtClean="0"/>
              <a:t>the goals set in tackling climate change </a:t>
            </a:r>
          </a:p>
          <a:p>
            <a:pPr algn="r"/>
            <a:r>
              <a:rPr lang="en-GB" sz="900" dirty="0"/>
              <a:t>(United Nations, 2015</a:t>
            </a:r>
            <a:r>
              <a:rPr lang="en-GB" sz="900" dirty="0" smtClean="0"/>
              <a:t>)</a:t>
            </a:r>
            <a:endParaRPr lang="en-GB" sz="900" dirty="0"/>
          </a:p>
        </p:txBody>
      </p:sp>
      <p:sp>
        <p:nvSpPr>
          <p:cNvPr id="7" name="Rectangle 6"/>
          <p:cNvSpPr/>
          <p:nvPr/>
        </p:nvSpPr>
        <p:spPr>
          <a:xfrm>
            <a:off x="6704199" y="1513155"/>
            <a:ext cx="5101076" cy="886833"/>
          </a:xfrm>
          <a:prstGeom prst="rect">
            <a:avLst/>
          </a:prstGeom>
        </p:spPr>
        <p:txBody>
          <a:bodyPr wrap="square">
            <a:spAutoFit/>
          </a:bodyPr>
          <a:lstStyle/>
          <a:p>
            <a:r>
              <a:rPr lang="en-US" sz="1400" dirty="0"/>
              <a:t>UK government has made it clear that it wants driving an electric vehicle to be convenient for people all over the </a:t>
            </a:r>
            <a:r>
              <a:rPr lang="en-US" sz="1400" dirty="0" smtClean="0"/>
              <a:t>country- Wales is behind </a:t>
            </a:r>
          </a:p>
          <a:p>
            <a:pPr algn="r"/>
            <a:r>
              <a:rPr lang="en-GB" sz="900" dirty="0"/>
              <a:t>(House of Commons, 2019</a:t>
            </a:r>
            <a:r>
              <a:rPr lang="en-GB" sz="1000" dirty="0" smtClean="0"/>
              <a:t>)</a:t>
            </a:r>
            <a:endParaRPr lang="en-GB" sz="1000" dirty="0"/>
          </a:p>
        </p:txBody>
      </p:sp>
      <p:sp>
        <p:nvSpPr>
          <p:cNvPr id="8" name="Rectangle 7"/>
          <p:cNvSpPr/>
          <p:nvPr/>
        </p:nvSpPr>
        <p:spPr>
          <a:xfrm>
            <a:off x="563901" y="2597166"/>
            <a:ext cx="4707346" cy="446276"/>
          </a:xfrm>
          <a:prstGeom prst="rect">
            <a:avLst/>
          </a:prstGeom>
        </p:spPr>
        <p:txBody>
          <a:bodyPr wrap="square">
            <a:spAutoFit/>
          </a:bodyPr>
          <a:lstStyle/>
          <a:p>
            <a:r>
              <a:rPr lang="en-US" sz="1400" dirty="0" smtClean="0"/>
              <a:t>Drastic </a:t>
            </a:r>
            <a:r>
              <a:rPr lang="en-US" sz="1400" dirty="0"/>
              <a:t>increase in the use of electric </a:t>
            </a:r>
            <a:r>
              <a:rPr lang="en-US" sz="1400" dirty="0" smtClean="0"/>
              <a:t>vehicles</a:t>
            </a:r>
          </a:p>
          <a:p>
            <a:pPr algn="r"/>
            <a:r>
              <a:rPr lang="en-US" sz="900" dirty="0"/>
              <a:t>(Society of Motor Manufacturers, 2019</a:t>
            </a:r>
            <a:r>
              <a:rPr lang="en-US" sz="900" dirty="0" smtClean="0"/>
              <a:t>)</a:t>
            </a:r>
            <a:endParaRPr lang="en-US" sz="900" dirty="0"/>
          </a:p>
        </p:txBody>
      </p:sp>
      <p:sp>
        <p:nvSpPr>
          <p:cNvPr id="9" name="Rectangle 8"/>
          <p:cNvSpPr/>
          <p:nvPr/>
        </p:nvSpPr>
        <p:spPr>
          <a:xfrm>
            <a:off x="6704199" y="2982945"/>
            <a:ext cx="5101076" cy="446276"/>
          </a:xfrm>
          <a:prstGeom prst="rect">
            <a:avLst/>
          </a:prstGeom>
        </p:spPr>
        <p:txBody>
          <a:bodyPr wrap="none">
            <a:spAutoFit/>
          </a:bodyPr>
          <a:lstStyle/>
          <a:p>
            <a:r>
              <a:rPr lang="en-GB" sz="1400" dirty="0" smtClean="0"/>
              <a:t>Charging </a:t>
            </a:r>
            <a:r>
              <a:rPr lang="en-GB" sz="1400" dirty="0"/>
              <a:t>at home </a:t>
            </a:r>
            <a:r>
              <a:rPr lang="en-GB" sz="1400" dirty="0" smtClean="0"/>
              <a:t>overnight is preferred by most people</a:t>
            </a:r>
          </a:p>
          <a:p>
            <a:pPr algn="r"/>
            <a:r>
              <a:rPr lang="en-GB" sz="900" dirty="0"/>
              <a:t> Cirell, S. (2020) </a:t>
            </a:r>
          </a:p>
        </p:txBody>
      </p:sp>
      <p:sp>
        <p:nvSpPr>
          <p:cNvPr id="10" name="Rectangle 9"/>
          <p:cNvSpPr/>
          <p:nvPr/>
        </p:nvSpPr>
        <p:spPr>
          <a:xfrm>
            <a:off x="563901" y="3602687"/>
            <a:ext cx="4707346" cy="446276"/>
          </a:xfrm>
          <a:prstGeom prst="rect">
            <a:avLst/>
          </a:prstGeom>
        </p:spPr>
        <p:txBody>
          <a:bodyPr wrap="square">
            <a:spAutoFit/>
          </a:bodyPr>
          <a:lstStyle/>
          <a:p>
            <a:r>
              <a:rPr lang="en-US" sz="1400" dirty="0"/>
              <a:t>R</a:t>
            </a:r>
            <a:r>
              <a:rPr lang="en-US" sz="1400" dirty="0" smtClean="0"/>
              <a:t>esidents </a:t>
            </a:r>
            <a:r>
              <a:rPr lang="en-US" sz="1400" dirty="0"/>
              <a:t>with no off-street </a:t>
            </a:r>
            <a:r>
              <a:rPr lang="en-US" sz="1400" dirty="0" smtClean="0"/>
              <a:t>charging are restricted</a:t>
            </a:r>
          </a:p>
          <a:p>
            <a:pPr algn="r"/>
            <a:r>
              <a:rPr lang="en-GB" sz="900" dirty="0"/>
              <a:t>Weiss, J., Hledik </a:t>
            </a:r>
            <a:r>
              <a:rPr lang="en-GB" sz="900" dirty="0" smtClean="0"/>
              <a:t>B. and </a:t>
            </a:r>
            <a:r>
              <a:rPr lang="en-GB" sz="900" dirty="0"/>
              <a:t>Lee, T. (</a:t>
            </a:r>
            <a:r>
              <a:rPr lang="en-GB" sz="900" dirty="0" smtClean="0"/>
              <a:t>2017)</a:t>
            </a:r>
            <a:endParaRPr lang="en-GB" sz="900" dirty="0"/>
          </a:p>
        </p:txBody>
      </p:sp>
      <p:sp>
        <p:nvSpPr>
          <p:cNvPr id="11" name="Rectangle 10"/>
          <p:cNvSpPr/>
          <p:nvPr/>
        </p:nvSpPr>
        <p:spPr>
          <a:xfrm>
            <a:off x="586050" y="4608208"/>
            <a:ext cx="4663048" cy="877163"/>
          </a:xfrm>
          <a:prstGeom prst="rect">
            <a:avLst/>
          </a:prstGeom>
        </p:spPr>
        <p:txBody>
          <a:bodyPr wrap="square">
            <a:spAutoFit/>
          </a:bodyPr>
          <a:lstStyle/>
          <a:p>
            <a:r>
              <a:rPr lang="en-US" sz="1400" dirty="0" smtClean="0"/>
              <a:t>41</a:t>
            </a:r>
            <a:r>
              <a:rPr lang="en-US" sz="1400" dirty="0"/>
              <a:t>% of </a:t>
            </a:r>
            <a:r>
              <a:rPr lang="en-US" sz="1400" dirty="0" smtClean="0"/>
              <a:t>early adopters that </a:t>
            </a:r>
            <a:r>
              <a:rPr lang="en-US" sz="1400" dirty="0"/>
              <a:t>bought an electric vehicle in Norway stated that saving money was the main </a:t>
            </a:r>
            <a:r>
              <a:rPr lang="en-US" sz="1400" dirty="0" smtClean="0"/>
              <a:t>reason</a:t>
            </a:r>
          </a:p>
          <a:p>
            <a:pPr algn="r"/>
            <a:r>
              <a:rPr lang="en-US" sz="900" dirty="0"/>
              <a:t>(Vassileva, Iana &amp; Campillo, 2017</a:t>
            </a:r>
            <a:r>
              <a:rPr lang="en-US" sz="900" dirty="0" smtClean="0"/>
              <a:t>) </a:t>
            </a:r>
            <a:endParaRPr lang="en-US" sz="900" dirty="0"/>
          </a:p>
        </p:txBody>
      </p:sp>
      <p:sp>
        <p:nvSpPr>
          <p:cNvPr id="12" name="Rectangle 11"/>
          <p:cNvSpPr/>
          <p:nvPr/>
        </p:nvSpPr>
        <p:spPr>
          <a:xfrm>
            <a:off x="6704199" y="3945973"/>
            <a:ext cx="5101076" cy="677108"/>
          </a:xfrm>
          <a:prstGeom prst="rect">
            <a:avLst/>
          </a:prstGeom>
        </p:spPr>
        <p:txBody>
          <a:bodyPr wrap="square">
            <a:spAutoFit/>
          </a:bodyPr>
          <a:lstStyle/>
          <a:p>
            <a:r>
              <a:rPr lang="en-US" sz="1400" dirty="0" smtClean="0"/>
              <a:t>Future </a:t>
            </a:r>
            <a:r>
              <a:rPr lang="en-US" sz="1400" dirty="0"/>
              <a:t>proof as part of any upgrade works is favourable due to the issues with </a:t>
            </a:r>
            <a:r>
              <a:rPr lang="en-US" sz="1400" dirty="0" smtClean="0"/>
              <a:t>retrofitting</a:t>
            </a:r>
          </a:p>
          <a:p>
            <a:pPr algn="r"/>
            <a:r>
              <a:rPr lang="en-GB" sz="900" dirty="0"/>
              <a:t>Roders, M (2015) </a:t>
            </a:r>
          </a:p>
        </p:txBody>
      </p:sp>
      <p:grpSp>
        <p:nvGrpSpPr>
          <p:cNvPr id="3" name="Group 2"/>
          <p:cNvGrpSpPr/>
          <p:nvPr/>
        </p:nvGrpSpPr>
        <p:grpSpPr>
          <a:xfrm>
            <a:off x="594960" y="5556392"/>
            <a:ext cx="11210315" cy="761081"/>
            <a:chOff x="594960" y="5556392"/>
            <a:chExt cx="11210315" cy="761081"/>
          </a:xfrm>
        </p:grpSpPr>
        <p:sp>
          <p:nvSpPr>
            <p:cNvPr id="13" name="Rectangle 12"/>
            <p:cNvSpPr/>
            <p:nvPr/>
          </p:nvSpPr>
          <p:spPr>
            <a:xfrm>
              <a:off x="6942777" y="5556392"/>
              <a:ext cx="4862498" cy="646331"/>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en-US" sz="1200" dirty="0"/>
                <a:t>The literature review failed to address the need to retro fit to a large social housing stock nor did it discuss future proofing </a:t>
              </a:r>
              <a:r>
                <a:rPr lang="en-US" sz="1200" dirty="0" smtClean="0"/>
                <a:t>for EV’s when </a:t>
              </a:r>
              <a:r>
                <a:rPr lang="en-US" sz="1200" dirty="0"/>
                <a:t>undertaking planned maintenance works. </a:t>
              </a:r>
              <a:endParaRPr lang="en-GB" sz="1200" dirty="0"/>
            </a:p>
          </p:txBody>
        </p:sp>
        <p:grpSp>
          <p:nvGrpSpPr>
            <p:cNvPr id="15" name="Group 14"/>
            <p:cNvGrpSpPr/>
            <p:nvPr/>
          </p:nvGrpSpPr>
          <p:grpSpPr>
            <a:xfrm rot="1449448">
              <a:off x="594960" y="5650931"/>
              <a:ext cx="6096000" cy="666542"/>
              <a:chOff x="2667643" y="4274599"/>
              <a:chExt cx="6096000" cy="666542"/>
            </a:xfrm>
          </p:grpSpPr>
          <p:sp>
            <p:nvSpPr>
              <p:cNvPr id="16" name="Rectangle 15"/>
              <p:cNvSpPr/>
              <p:nvPr/>
            </p:nvSpPr>
            <p:spPr>
              <a:xfrm rot="20105425">
                <a:off x="2667643" y="4417921"/>
                <a:ext cx="6096000" cy="523220"/>
              </a:xfrm>
              <a:prstGeom prst="rect">
                <a:avLst/>
              </a:prstGeom>
            </p:spPr>
            <p:txBody>
              <a:bodyPr>
                <a:spAutoFit/>
              </a:bodyPr>
              <a:lstStyle/>
              <a:p>
                <a:r>
                  <a:rPr lang="en-US" sz="2800" b="1" dirty="0" smtClean="0">
                    <a:solidFill>
                      <a:srgbClr val="FF0000"/>
                    </a:solidFill>
                  </a:rPr>
                  <a:t>29million </a:t>
                </a:r>
                <a:r>
                  <a:rPr lang="en-US" sz="2800" b="1" dirty="0">
                    <a:solidFill>
                      <a:srgbClr val="FF0000"/>
                    </a:solidFill>
                  </a:rPr>
                  <a:t>existing homes in the </a:t>
                </a:r>
                <a:r>
                  <a:rPr lang="en-US" sz="2800" b="1" dirty="0" smtClean="0">
                    <a:solidFill>
                      <a:srgbClr val="FF0000"/>
                    </a:solidFill>
                  </a:rPr>
                  <a:t>UK</a:t>
                </a:r>
                <a:endParaRPr lang="en-US" sz="2800" b="1" dirty="0">
                  <a:solidFill>
                    <a:srgbClr val="FF0000"/>
                  </a:solidFill>
                </a:endParaRPr>
              </a:p>
            </p:txBody>
          </p:sp>
          <p:sp>
            <p:nvSpPr>
              <p:cNvPr id="17" name="Rectangle 16"/>
              <p:cNvSpPr/>
              <p:nvPr/>
            </p:nvSpPr>
            <p:spPr>
              <a:xfrm rot="20105425">
                <a:off x="5872362" y="4274599"/>
                <a:ext cx="2778325" cy="253916"/>
              </a:xfrm>
              <a:prstGeom prst="rect">
                <a:avLst/>
              </a:prstGeom>
            </p:spPr>
            <p:txBody>
              <a:bodyPr wrap="none">
                <a:spAutoFit/>
              </a:bodyPr>
              <a:lstStyle/>
              <a:p>
                <a:r>
                  <a:rPr lang="en-US" sz="1050" dirty="0"/>
                  <a:t>(Committee on Climate Change, 2019).</a:t>
                </a:r>
                <a:endParaRPr lang="en-GB" sz="1050" dirty="0"/>
              </a:p>
            </p:txBody>
          </p:sp>
        </p:grpSp>
      </p:grpSp>
    </p:spTree>
    <p:extLst>
      <p:ext uri="{BB962C8B-B14F-4D97-AF65-F5344CB8AC3E}">
        <p14:creationId xmlns:p14="http://schemas.microsoft.com/office/powerpoint/2010/main" val="113127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76201" y="131883"/>
            <a:ext cx="8260702" cy="646331"/>
          </a:xfrm>
          <a:prstGeom prst="rect">
            <a:avLst/>
          </a:prstGeom>
          <a:noFill/>
        </p:spPr>
        <p:txBody>
          <a:bodyPr wrap="square" rtlCol="0">
            <a:spAutoFit/>
          </a:bodyPr>
          <a:lstStyle/>
          <a:p>
            <a:r>
              <a:rPr lang="en-GB" sz="3600" dirty="0"/>
              <a:t>Research Methodology</a:t>
            </a:r>
          </a:p>
        </p:txBody>
      </p:sp>
      <p:pic>
        <p:nvPicPr>
          <p:cNvPr id="26" name="Picture 25"/>
          <p:cNvPicPr>
            <a:picLocks noChangeAspect="1"/>
          </p:cNvPicPr>
          <p:nvPr/>
        </p:nvPicPr>
        <p:blipFill rotWithShape="1">
          <a:blip r:embed="rId2"/>
          <a:srcRect r="1299" b="10030"/>
          <a:stretch/>
        </p:blipFill>
        <p:spPr>
          <a:xfrm>
            <a:off x="9264559" y="246351"/>
            <a:ext cx="2645774" cy="4065671"/>
          </a:xfrm>
          <a:prstGeom prst="rect">
            <a:avLst/>
          </a:prstGeom>
        </p:spPr>
      </p:pic>
      <p:pic>
        <p:nvPicPr>
          <p:cNvPr id="27" name="Picture 26"/>
          <p:cNvPicPr>
            <a:picLocks noChangeAspect="1"/>
          </p:cNvPicPr>
          <p:nvPr/>
        </p:nvPicPr>
        <p:blipFill>
          <a:blip r:embed="rId3"/>
          <a:stretch>
            <a:fillRect/>
          </a:stretch>
        </p:blipFill>
        <p:spPr>
          <a:xfrm>
            <a:off x="154089" y="921695"/>
            <a:ext cx="2666621" cy="3618174"/>
          </a:xfrm>
          <a:prstGeom prst="rect">
            <a:avLst/>
          </a:prstGeom>
        </p:spPr>
      </p:pic>
      <p:sp>
        <p:nvSpPr>
          <p:cNvPr id="7" name="Rectangle 6"/>
          <p:cNvSpPr/>
          <p:nvPr/>
        </p:nvSpPr>
        <p:spPr>
          <a:xfrm>
            <a:off x="0" y="5513033"/>
            <a:ext cx="1664534" cy="1223412"/>
          </a:xfrm>
          <a:prstGeom prst="rect">
            <a:avLst/>
          </a:prstGeom>
        </p:spPr>
        <p:txBody>
          <a:bodyPr wrap="square">
            <a:spAutoFit/>
          </a:bodyPr>
          <a:lstStyle/>
          <a:p>
            <a:r>
              <a:rPr lang="en-US" sz="1050" dirty="0"/>
              <a:t>A </a:t>
            </a:r>
            <a:r>
              <a:rPr lang="en-US" sz="1050" b="1" dirty="0"/>
              <a:t>case study </a:t>
            </a:r>
            <a:r>
              <a:rPr lang="en-US" sz="1050" dirty="0"/>
              <a:t>was considered by </a:t>
            </a:r>
            <a:r>
              <a:rPr lang="en-US" sz="1050" dirty="0" smtClean="0"/>
              <a:t>trialing </a:t>
            </a:r>
            <a:r>
              <a:rPr lang="en-US" sz="1050" dirty="0"/>
              <a:t>different options and locations but due to financial restrictions of this research it was not feasible</a:t>
            </a:r>
            <a:endParaRPr lang="en-GB" sz="1050" dirty="0"/>
          </a:p>
        </p:txBody>
      </p:sp>
      <p:grpSp>
        <p:nvGrpSpPr>
          <p:cNvPr id="5" name="Group 4"/>
          <p:cNvGrpSpPr/>
          <p:nvPr/>
        </p:nvGrpSpPr>
        <p:grpSpPr>
          <a:xfrm>
            <a:off x="939051" y="3040399"/>
            <a:ext cx="10229479" cy="2977100"/>
            <a:chOff x="1015763" y="1134694"/>
            <a:chExt cx="10229479" cy="2977100"/>
          </a:xfrm>
        </p:grpSpPr>
        <p:sp>
          <p:nvSpPr>
            <p:cNvPr id="9" name="Rectangle 8"/>
            <p:cNvSpPr/>
            <p:nvPr/>
          </p:nvSpPr>
          <p:spPr>
            <a:xfrm>
              <a:off x="7252477" y="3742462"/>
              <a:ext cx="3156633" cy="369332"/>
            </a:xfrm>
            <a:prstGeom prst="rect">
              <a:avLst/>
            </a:prstGeom>
          </p:spPr>
          <p:txBody>
            <a:bodyPr wrap="none">
              <a:spAutoFit/>
            </a:bodyPr>
            <a:lstStyle/>
            <a:p>
              <a:r>
                <a:rPr lang="en-GB" dirty="0"/>
                <a:t>Semi Structured Interviews </a:t>
              </a:r>
            </a:p>
          </p:txBody>
        </p:sp>
        <p:grpSp>
          <p:nvGrpSpPr>
            <p:cNvPr id="2" name="Group 1"/>
            <p:cNvGrpSpPr/>
            <p:nvPr/>
          </p:nvGrpSpPr>
          <p:grpSpPr>
            <a:xfrm>
              <a:off x="1015763" y="1134694"/>
              <a:ext cx="10229479" cy="2969999"/>
              <a:chOff x="1162132" y="1193309"/>
              <a:chExt cx="10229479" cy="2969999"/>
            </a:xfrm>
          </p:grpSpPr>
          <p:sp>
            <p:nvSpPr>
              <p:cNvPr id="10" name="Rectangle 9"/>
              <p:cNvSpPr/>
              <p:nvPr/>
            </p:nvSpPr>
            <p:spPr>
              <a:xfrm>
                <a:off x="2789983" y="3793976"/>
                <a:ext cx="1837362" cy="369332"/>
              </a:xfrm>
              <a:prstGeom prst="rect">
                <a:avLst/>
              </a:prstGeom>
            </p:spPr>
            <p:txBody>
              <a:bodyPr wrap="none">
                <a:spAutoFit/>
              </a:bodyPr>
              <a:lstStyle/>
              <a:p>
                <a:r>
                  <a:rPr lang="en-GB" dirty="0"/>
                  <a:t>Questionnaires</a:t>
                </a:r>
              </a:p>
            </p:txBody>
          </p:sp>
          <p:sp>
            <p:nvSpPr>
              <p:cNvPr id="11" name="Rectangle 10"/>
              <p:cNvSpPr/>
              <p:nvPr/>
            </p:nvSpPr>
            <p:spPr>
              <a:xfrm>
                <a:off x="1162132" y="2673182"/>
                <a:ext cx="1047082" cy="307777"/>
              </a:xfrm>
              <a:prstGeom prst="rect">
                <a:avLst/>
              </a:prstGeom>
            </p:spPr>
            <p:txBody>
              <a:bodyPr wrap="none">
                <a:spAutoFit/>
              </a:bodyPr>
              <a:lstStyle/>
              <a:p>
                <a:r>
                  <a:rPr lang="en-GB" sz="1400" dirty="0"/>
                  <a:t>Pilot study</a:t>
                </a:r>
              </a:p>
            </p:txBody>
          </p:sp>
          <p:graphicFrame>
            <p:nvGraphicFramePr>
              <p:cNvPr id="3" name="Diagram 2"/>
              <p:cNvGraphicFramePr/>
              <p:nvPr>
                <p:extLst>
                  <p:ext uri="{D42A27DB-BD31-4B8C-83A1-F6EECF244321}">
                    <p14:modId xmlns:p14="http://schemas.microsoft.com/office/powerpoint/2010/main" val="3421645722"/>
                  </p:ext>
                </p:extLst>
              </p:nvPr>
            </p:nvGraphicFramePr>
            <p:xfrm>
              <a:off x="3771447" y="1193309"/>
              <a:ext cx="4804705" cy="7233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Rectangle 13"/>
              <p:cNvSpPr/>
              <p:nvPr/>
            </p:nvSpPr>
            <p:spPr>
              <a:xfrm>
                <a:off x="7525465" y="2446757"/>
                <a:ext cx="1144865" cy="261610"/>
              </a:xfrm>
              <a:prstGeom prst="rect">
                <a:avLst/>
              </a:prstGeom>
            </p:spPr>
            <p:txBody>
              <a:bodyPr wrap="none">
                <a:spAutoFit/>
              </a:bodyPr>
              <a:lstStyle/>
              <a:p>
                <a:r>
                  <a:rPr lang="en-GB" sz="1050" dirty="0" err="1"/>
                  <a:t>McKim</a:t>
                </a:r>
                <a:r>
                  <a:rPr lang="en-GB" sz="1050" dirty="0"/>
                  <a:t> (2017) </a:t>
                </a:r>
              </a:p>
            </p:txBody>
          </p:sp>
          <p:sp>
            <p:nvSpPr>
              <p:cNvPr id="15" name="Rectangle 14"/>
              <p:cNvSpPr/>
              <p:nvPr/>
            </p:nvSpPr>
            <p:spPr>
              <a:xfrm>
                <a:off x="4155256" y="2164185"/>
                <a:ext cx="4559261" cy="369332"/>
              </a:xfrm>
              <a:prstGeom prst="rect">
                <a:avLst/>
              </a:prstGeom>
            </p:spPr>
            <p:txBody>
              <a:bodyPr wrap="none">
                <a:spAutoFit/>
              </a:bodyPr>
              <a:lstStyle/>
              <a:p>
                <a:r>
                  <a:rPr lang="en-US" i="1" dirty="0"/>
                  <a:t>Provides a more balanced perspective</a:t>
                </a:r>
              </a:p>
            </p:txBody>
          </p:sp>
          <p:graphicFrame>
            <p:nvGraphicFramePr>
              <p:cNvPr id="19" name="Diagram 18"/>
              <p:cNvGraphicFramePr/>
              <p:nvPr>
                <p:extLst>
                  <p:ext uri="{D42A27DB-BD31-4B8C-83A1-F6EECF244321}">
                    <p14:modId xmlns:p14="http://schemas.microsoft.com/office/powerpoint/2010/main" val="2918583192"/>
                  </p:ext>
                </p:extLst>
              </p:nvPr>
            </p:nvGraphicFramePr>
            <p:xfrm>
              <a:off x="2597199" y="3269140"/>
              <a:ext cx="2222930" cy="48484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20" name="Diagram 19"/>
              <p:cNvGraphicFramePr/>
              <p:nvPr>
                <p:extLst>
                  <p:ext uri="{D42A27DB-BD31-4B8C-83A1-F6EECF244321}">
                    <p14:modId xmlns:p14="http://schemas.microsoft.com/office/powerpoint/2010/main" val="2713493757"/>
                  </p:ext>
                </p:extLst>
              </p:nvPr>
            </p:nvGraphicFramePr>
            <p:xfrm>
              <a:off x="7635175" y="3226541"/>
              <a:ext cx="2391235" cy="515921"/>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cxnSp>
            <p:nvCxnSpPr>
              <p:cNvPr id="69" name="Elbow Connector 68"/>
              <p:cNvCxnSpPr>
                <a:endCxn id="19" idx="0"/>
              </p:cNvCxnSpPr>
              <p:nvPr/>
            </p:nvCxnSpPr>
            <p:spPr>
              <a:xfrm rot="10800000" flipV="1">
                <a:off x="3708665" y="2157460"/>
                <a:ext cx="2465135" cy="1111680"/>
              </a:xfrm>
              <a:prstGeom prst="bentConnector2">
                <a:avLst/>
              </a:prstGeom>
              <a:ln>
                <a:tailEnd type="triangle"/>
              </a:ln>
            </p:spPr>
            <p:style>
              <a:lnRef idx="3">
                <a:schemeClr val="dk1"/>
              </a:lnRef>
              <a:fillRef idx="0">
                <a:schemeClr val="dk1"/>
              </a:fillRef>
              <a:effectRef idx="2">
                <a:schemeClr val="dk1"/>
              </a:effectRef>
              <a:fontRef idx="minor">
                <a:schemeClr val="tx1"/>
              </a:fontRef>
            </p:style>
          </p:cxnSp>
          <p:cxnSp>
            <p:nvCxnSpPr>
              <p:cNvPr id="72" name="Elbow Connector 71"/>
              <p:cNvCxnSpPr>
                <a:endCxn id="20" idx="0"/>
              </p:cNvCxnSpPr>
              <p:nvPr/>
            </p:nvCxnSpPr>
            <p:spPr>
              <a:xfrm>
                <a:off x="6173800" y="2145935"/>
                <a:ext cx="2656992" cy="1080606"/>
              </a:xfrm>
              <a:prstGeom prst="bentConnector2">
                <a:avLst/>
              </a:prstGeom>
              <a:ln>
                <a:tailEnd type="triangle"/>
              </a:ln>
            </p:spPr>
            <p:style>
              <a:lnRef idx="3">
                <a:schemeClr val="dk1"/>
              </a:lnRef>
              <a:fillRef idx="0">
                <a:schemeClr val="dk1"/>
              </a:fillRef>
              <a:effectRef idx="2">
                <a:schemeClr val="dk1"/>
              </a:effectRef>
              <a:fontRef idx="minor">
                <a:schemeClr val="tx1"/>
              </a:fontRef>
            </p:style>
          </p:cxnSp>
          <p:sp>
            <p:nvSpPr>
              <p:cNvPr id="74" name="Rectangle 73"/>
              <p:cNvSpPr/>
              <p:nvPr/>
            </p:nvSpPr>
            <p:spPr>
              <a:xfrm>
                <a:off x="10344529" y="2466377"/>
                <a:ext cx="1047082" cy="307777"/>
              </a:xfrm>
              <a:prstGeom prst="rect">
                <a:avLst/>
              </a:prstGeom>
            </p:spPr>
            <p:txBody>
              <a:bodyPr wrap="none">
                <a:spAutoFit/>
              </a:bodyPr>
              <a:lstStyle/>
              <a:p>
                <a:r>
                  <a:rPr lang="en-GB" sz="1400" dirty="0"/>
                  <a:t>Pilot study</a:t>
                </a:r>
              </a:p>
            </p:txBody>
          </p:sp>
          <p:cxnSp>
            <p:nvCxnSpPr>
              <p:cNvPr id="78" name="Straight Connector 77"/>
              <p:cNvCxnSpPr/>
              <p:nvPr/>
            </p:nvCxnSpPr>
            <p:spPr>
              <a:xfrm>
                <a:off x="6173799" y="1866900"/>
                <a:ext cx="0" cy="279035"/>
              </a:xfrm>
              <a:prstGeom prst="line">
                <a:avLst/>
              </a:prstGeom>
            </p:spPr>
            <p:style>
              <a:lnRef idx="3">
                <a:schemeClr val="dk1"/>
              </a:lnRef>
              <a:fillRef idx="0">
                <a:schemeClr val="dk1"/>
              </a:fillRef>
              <a:effectRef idx="2">
                <a:schemeClr val="dk1"/>
              </a:effectRef>
              <a:fontRef idx="minor">
                <a:schemeClr val="tx1"/>
              </a:fontRef>
            </p:style>
          </p:cxnSp>
        </p:grpSp>
      </p:grpSp>
      <p:sp>
        <p:nvSpPr>
          <p:cNvPr id="8" name="TextBox 7"/>
          <p:cNvSpPr txBox="1"/>
          <p:nvPr/>
        </p:nvSpPr>
        <p:spPr>
          <a:xfrm rot="5400000">
            <a:off x="1969764" y="1727089"/>
            <a:ext cx="2123658" cy="305887"/>
          </a:xfrm>
          <a:prstGeom prst="rect">
            <a:avLst/>
          </a:prstGeom>
          <a:noFill/>
        </p:spPr>
        <p:txBody>
          <a:bodyPr vert="vert270" wrap="square" rtlCol="0">
            <a:spAutoFit/>
          </a:bodyPr>
          <a:lstStyle/>
          <a:p>
            <a:r>
              <a:rPr lang="en-GB" dirty="0" smtClean="0"/>
              <a:t>Tenant</a:t>
            </a:r>
          </a:p>
          <a:p>
            <a:r>
              <a:rPr lang="en-GB" dirty="0" smtClean="0"/>
              <a:t>s </a:t>
            </a:r>
            <a:endParaRPr lang="en-GB" dirty="0"/>
          </a:p>
        </p:txBody>
      </p:sp>
      <p:sp>
        <p:nvSpPr>
          <p:cNvPr id="13" name="TextBox 12"/>
          <p:cNvSpPr txBox="1"/>
          <p:nvPr/>
        </p:nvSpPr>
        <p:spPr>
          <a:xfrm>
            <a:off x="8497251" y="131883"/>
            <a:ext cx="826252" cy="6341677"/>
          </a:xfrm>
          <a:prstGeom prst="rect">
            <a:avLst/>
          </a:prstGeom>
          <a:noFill/>
        </p:spPr>
        <p:txBody>
          <a:bodyPr vert="wordArtVert" wrap="square" rtlCol="0">
            <a:spAutoFit/>
          </a:bodyPr>
          <a:lstStyle/>
          <a:p>
            <a:r>
              <a:rPr lang="en-GB" dirty="0" smtClean="0"/>
              <a:t>Industry Professionals</a:t>
            </a:r>
            <a:endParaRPr lang="en-GB" dirty="0"/>
          </a:p>
        </p:txBody>
      </p:sp>
    </p:spTree>
    <p:extLst>
      <p:ext uri="{BB962C8B-B14F-4D97-AF65-F5344CB8AC3E}">
        <p14:creationId xmlns:p14="http://schemas.microsoft.com/office/powerpoint/2010/main" val="33037842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3754" y="213032"/>
            <a:ext cx="8260702" cy="646331"/>
          </a:xfrm>
          <a:prstGeom prst="rect">
            <a:avLst/>
          </a:prstGeom>
          <a:noFill/>
        </p:spPr>
        <p:txBody>
          <a:bodyPr wrap="square" rtlCol="0">
            <a:spAutoFit/>
          </a:bodyPr>
          <a:lstStyle/>
          <a:p>
            <a:r>
              <a:rPr lang="en-GB" sz="3600" dirty="0"/>
              <a:t>Research Methodology</a:t>
            </a:r>
          </a:p>
        </p:txBody>
      </p:sp>
      <p:sp>
        <p:nvSpPr>
          <p:cNvPr id="2" name="Rectangle 1"/>
          <p:cNvSpPr/>
          <p:nvPr/>
        </p:nvSpPr>
        <p:spPr>
          <a:xfrm>
            <a:off x="470517" y="1606858"/>
            <a:ext cx="4366495" cy="4555093"/>
          </a:xfrm>
          <a:prstGeom prst="rect">
            <a:avLst/>
          </a:prstGeom>
          <a:ln/>
        </p:spPr>
        <p:style>
          <a:lnRef idx="2">
            <a:schemeClr val="dk1"/>
          </a:lnRef>
          <a:fillRef idx="1">
            <a:schemeClr val="lt1"/>
          </a:fillRef>
          <a:effectRef idx="0">
            <a:schemeClr val="dk1"/>
          </a:effectRef>
          <a:fontRef idx="minor">
            <a:schemeClr val="dk1"/>
          </a:fontRef>
        </p:style>
        <p:txBody>
          <a:bodyPr wrap="square">
            <a:spAutoFit/>
          </a:bodyPr>
          <a:lstStyle/>
          <a:p>
            <a:pPr algn="ctr"/>
            <a:r>
              <a:rPr lang="en-GB" dirty="0">
                <a:solidFill>
                  <a:schemeClr val="bg1"/>
                </a:solidFill>
              </a:rPr>
              <a:t>Data </a:t>
            </a:r>
            <a:r>
              <a:rPr lang="en-GB" dirty="0" smtClean="0">
                <a:solidFill>
                  <a:schemeClr val="bg1"/>
                </a:solidFill>
              </a:rPr>
              <a:t>analysis</a:t>
            </a:r>
          </a:p>
          <a:p>
            <a:endParaRPr lang="en-GB" dirty="0" smtClean="0">
              <a:solidFill>
                <a:schemeClr val="bg1"/>
              </a:solidFill>
            </a:endParaRPr>
          </a:p>
          <a:p>
            <a:r>
              <a:rPr lang="en-US" sz="1600" u="sng" dirty="0" smtClean="0">
                <a:solidFill>
                  <a:schemeClr val="bg1"/>
                </a:solidFill>
              </a:rPr>
              <a:t>Quantitative </a:t>
            </a:r>
            <a:r>
              <a:rPr lang="en-US" sz="1600" u="sng" dirty="0">
                <a:solidFill>
                  <a:schemeClr val="bg1"/>
                </a:solidFill>
              </a:rPr>
              <a:t>data </a:t>
            </a:r>
            <a:r>
              <a:rPr lang="en-US" sz="1600" dirty="0" smtClean="0">
                <a:solidFill>
                  <a:schemeClr val="bg1"/>
                </a:solidFill>
              </a:rPr>
              <a:t>- </a:t>
            </a:r>
            <a:r>
              <a:rPr lang="en-US" sz="1600" dirty="0">
                <a:solidFill>
                  <a:schemeClr val="bg1"/>
                </a:solidFill>
              </a:rPr>
              <a:t>four step approach described by Bhatia, M. (2018) </a:t>
            </a:r>
            <a:endParaRPr lang="en-US" sz="1600" dirty="0" smtClean="0">
              <a:solidFill>
                <a:schemeClr val="bg1"/>
              </a:solidFill>
            </a:endParaRPr>
          </a:p>
          <a:p>
            <a:endParaRPr lang="en-US" sz="1600" dirty="0" smtClean="0">
              <a:solidFill>
                <a:schemeClr val="bg1"/>
              </a:solidFill>
            </a:endParaRPr>
          </a:p>
          <a:p>
            <a:pPr marL="342900" indent="-342900">
              <a:buAutoNum type="arabicPeriod"/>
            </a:pPr>
            <a:r>
              <a:rPr lang="en-US" sz="1600" dirty="0" smtClean="0">
                <a:solidFill>
                  <a:schemeClr val="bg1"/>
                </a:solidFill>
              </a:rPr>
              <a:t>Filled correctly, 10% checks </a:t>
            </a:r>
          </a:p>
          <a:p>
            <a:pPr marL="342900" indent="-342900">
              <a:buAutoNum type="arabicPeriod"/>
            </a:pPr>
            <a:r>
              <a:rPr lang="en-US" sz="1600" dirty="0" smtClean="0">
                <a:solidFill>
                  <a:schemeClr val="bg1"/>
                </a:solidFill>
              </a:rPr>
              <a:t>Blank cells, outlying responses </a:t>
            </a:r>
          </a:p>
          <a:p>
            <a:pPr marL="342900" indent="-342900">
              <a:buAutoNum type="arabicPeriod"/>
            </a:pPr>
            <a:r>
              <a:rPr lang="en-US" sz="1600" dirty="0" smtClean="0">
                <a:solidFill>
                  <a:schemeClr val="bg1"/>
                </a:solidFill>
              </a:rPr>
              <a:t>Group data</a:t>
            </a:r>
          </a:p>
          <a:p>
            <a:pPr marL="342900" indent="-342900">
              <a:buAutoNum type="arabicPeriod"/>
            </a:pPr>
            <a:r>
              <a:rPr lang="en-US" sz="1600" dirty="0" smtClean="0">
                <a:solidFill>
                  <a:schemeClr val="bg1"/>
                </a:solidFill>
              </a:rPr>
              <a:t>Descriptive analysis and graphs </a:t>
            </a:r>
          </a:p>
          <a:p>
            <a:endParaRPr lang="en-US" sz="1600" dirty="0">
              <a:solidFill>
                <a:schemeClr val="bg1"/>
              </a:solidFill>
            </a:endParaRPr>
          </a:p>
          <a:p>
            <a:r>
              <a:rPr lang="en-US" sz="1600" u="sng" dirty="0" smtClean="0">
                <a:solidFill>
                  <a:schemeClr val="bg1"/>
                </a:solidFill>
              </a:rPr>
              <a:t>Qualitative data </a:t>
            </a:r>
            <a:r>
              <a:rPr lang="en-US" sz="1600" dirty="0" smtClean="0">
                <a:solidFill>
                  <a:schemeClr val="bg1"/>
                </a:solidFill>
              </a:rPr>
              <a:t>– similar approach described by Silverman, D (2001)</a:t>
            </a:r>
          </a:p>
          <a:p>
            <a:endParaRPr lang="en-US" sz="1600" dirty="0" smtClean="0">
              <a:solidFill>
                <a:schemeClr val="bg1"/>
              </a:solidFill>
            </a:endParaRPr>
          </a:p>
          <a:p>
            <a:pPr marL="342900" indent="-342900">
              <a:buAutoNum type="arabicPeriod"/>
            </a:pPr>
            <a:r>
              <a:rPr lang="en-US" sz="1600" dirty="0" smtClean="0">
                <a:solidFill>
                  <a:schemeClr val="bg1"/>
                </a:solidFill>
              </a:rPr>
              <a:t>Familiarisation- basic patterns</a:t>
            </a:r>
          </a:p>
          <a:p>
            <a:pPr marL="342900" indent="-342900">
              <a:buAutoNum type="arabicPeriod"/>
            </a:pPr>
            <a:r>
              <a:rPr lang="en-US" sz="1600" dirty="0" smtClean="0">
                <a:solidFill>
                  <a:schemeClr val="bg1"/>
                </a:solidFill>
              </a:rPr>
              <a:t>Revisiting objectives </a:t>
            </a:r>
          </a:p>
          <a:p>
            <a:pPr marL="342900" indent="-342900">
              <a:buAutoNum type="arabicPeriod"/>
            </a:pPr>
            <a:r>
              <a:rPr lang="en-US" sz="1600" dirty="0" smtClean="0">
                <a:solidFill>
                  <a:schemeClr val="bg1"/>
                </a:solidFill>
              </a:rPr>
              <a:t>Identify ideas and concepts </a:t>
            </a:r>
          </a:p>
          <a:p>
            <a:pPr marL="342900" indent="-342900">
              <a:buAutoNum type="arabicPeriod"/>
            </a:pPr>
            <a:r>
              <a:rPr lang="en-US" sz="1600" dirty="0" smtClean="0">
                <a:solidFill>
                  <a:schemeClr val="bg1"/>
                </a:solidFill>
              </a:rPr>
              <a:t>Common responses and patterns </a:t>
            </a:r>
            <a:r>
              <a:rPr lang="en-US" sz="1400" dirty="0" smtClean="0">
                <a:solidFill>
                  <a:schemeClr val="bg1"/>
                </a:solidFill>
              </a:rPr>
              <a:t> </a:t>
            </a:r>
          </a:p>
          <a:p>
            <a:endParaRPr lang="en-GB" sz="1400" dirty="0"/>
          </a:p>
        </p:txBody>
      </p:sp>
      <p:sp>
        <p:nvSpPr>
          <p:cNvPr id="5" name="Rectangle 4"/>
          <p:cNvSpPr/>
          <p:nvPr/>
        </p:nvSpPr>
        <p:spPr>
          <a:xfrm>
            <a:off x="7248612" y="2907678"/>
            <a:ext cx="4241867" cy="1631216"/>
          </a:xfrm>
          <a:prstGeom prst="rect">
            <a:avLst/>
          </a:prstGeom>
          <a:ln/>
        </p:spPr>
        <p:style>
          <a:lnRef idx="2">
            <a:schemeClr val="dk1"/>
          </a:lnRef>
          <a:fillRef idx="1">
            <a:schemeClr val="lt1"/>
          </a:fillRef>
          <a:effectRef idx="0">
            <a:schemeClr val="dk1"/>
          </a:effectRef>
          <a:fontRef idx="minor">
            <a:schemeClr val="dk1"/>
          </a:fontRef>
        </p:style>
        <p:txBody>
          <a:bodyPr wrap="none">
            <a:spAutoFit/>
          </a:bodyPr>
          <a:lstStyle/>
          <a:p>
            <a:pPr algn="ctr"/>
            <a:r>
              <a:rPr lang="en-GB" dirty="0">
                <a:solidFill>
                  <a:schemeClr val="bg1"/>
                </a:solidFill>
              </a:rPr>
              <a:t>Ethical </a:t>
            </a:r>
            <a:r>
              <a:rPr lang="en-GB" dirty="0" smtClean="0">
                <a:solidFill>
                  <a:schemeClr val="bg1"/>
                </a:solidFill>
              </a:rPr>
              <a:t>Considerations</a:t>
            </a:r>
          </a:p>
          <a:p>
            <a:endParaRPr lang="en-GB" dirty="0" smtClean="0">
              <a:solidFill>
                <a:schemeClr val="bg1"/>
              </a:solidFill>
            </a:endParaRPr>
          </a:p>
          <a:p>
            <a:pPr marL="285750" indent="-285750">
              <a:buFont typeface="Arial" panose="020B0604020202020204" pitchFamily="34" charset="0"/>
              <a:buChar char="•"/>
            </a:pPr>
            <a:r>
              <a:rPr lang="en-GB" sz="1600" dirty="0" smtClean="0">
                <a:solidFill>
                  <a:schemeClr val="bg1"/>
                </a:solidFill>
              </a:rPr>
              <a:t>Purpose, methods and uses explained</a:t>
            </a:r>
          </a:p>
          <a:p>
            <a:pPr marL="285750" indent="-285750">
              <a:buFont typeface="Arial" panose="020B0604020202020204" pitchFamily="34" charset="0"/>
              <a:buChar char="•"/>
            </a:pPr>
            <a:r>
              <a:rPr lang="en-GB" sz="1600" dirty="0" smtClean="0">
                <a:solidFill>
                  <a:schemeClr val="bg1"/>
                </a:solidFill>
              </a:rPr>
              <a:t>Voluntarily</a:t>
            </a:r>
          </a:p>
          <a:p>
            <a:pPr marL="285750" indent="-285750">
              <a:buFont typeface="Arial" panose="020B0604020202020204" pitchFamily="34" charset="0"/>
              <a:buChar char="•"/>
            </a:pPr>
            <a:r>
              <a:rPr lang="en-GB" sz="1600" dirty="0" smtClean="0">
                <a:solidFill>
                  <a:schemeClr val="bg1"/>
                </a:solidFill>
              </a:rPr>
              <a:t>Confidential “Respondent”</a:t>
            </a:r>
          </a:p>
          <a:p>
            <a:pPr marL="285750" indent="-285750">
              <a:buFont typeface="Arial" panose="020B0604020202020204" pitchFamily="34" charset="0"/>
              <a:buChar char="•"/>
            </a:pPr>
            <a:r>
              <a:rPr lang="en-GB" sz="1600" u="sng" dirty="0" smtClean="0">
                <a:solidFill>
                  <a:schemeClr val="bg1"/>
                </a:solidFill>
              </a:rPr>
              <a:t>Integrity</a:t>
            </a:r>
          </a:p>
        </p:txBody>
      </p:sp>
      <p:sp>
        <p:nvSpPr>
          <p:cNvPr id="6" name="Rectangle 5"/>
          <p:cNvSpPr/>
          <p:nvPr/>
        </p:nvSpPr>
        <p:spPr>
          <a:xfrm>
            <a:off x="5212797" y="4907564"/>
            <a:ext cx="5387141" cy="1384995"/>
          </a:xfrm>
          <a:prstGeom prst="rect">
            <a:avLst/>
          </a:prstGeom>
          <a:ln/>
        </p:spPr>
        <p:style>
          <a:lnRef idx="2">
            <a:schemeClr val="dk1"/>
          </a:lnRef>
          <a:fillRef idx="1">
            <a:schemeClr val="lt1"/>
          </a:fillRef>
          <a:effectRef idx="0">
            <a:schemeClr val="dk1"/>
          </a:effectRef>
          <a:fontRef idx="minor">
            <a:schemeClr val="dk1"/>
          </a:fontRef>
        </p:style>
        <p:txBody>
          <a:bodyPr wrap="square">
            <a:spAutoFit/>
          </a:bodyPr>
          <a:lstStyle/>
          <a:p>
            <a:pPr algn="ctr"/>
            <a:r>
              <a:rPr lang="en-GB" dirty="0" smtClean="0">
                <a:solidFill>
                  <a:schemeClr val="bg1"/>
                </a:solidFill>
              </a:rPr>
              <a:t>Limitations</a:t>
            </a:r>
          </a:p>
          <a:p>
            <a:endParaRPr lang="en-GB" dirty="0" smtClean="0">
              <a:solidFill>
                <a:schemeClr val="bg1"/>
              </a:solidFill>
            </a:endParaRPr>
          </a:p>
          <a:p>
            <a:pPr marL="285750" indent="-285750" algn="just">
              <a:buFont typeface="Arial" panose="020B0604020202020204" pitchFamily="34" charset="0"/>
              <a:buChar char="•"/>
            </a:pPr>
            <a:r>
              <a:rPr lang="en-GB" sz="1600" dirty="0" smtClean="0">
                <a:solidFill>
                  <a:schemeClr val="bg1"/>
                </a:solidFill>
              </a:rPr>
              <a:t>Small sample size </a:t>
            </a:r>
          </a:p>
          <a:p>
            <a:pPr marL="285750" indent="-285750" algn="just">
              <a:buFont typeface="Arial" panose="020B0604020202020204" pitchFamily="34" charset="0"/>
              <a:buChar char="•"/>
            </a:pPr>
            <a:r>
              <a:rPr lang="en-GB" sz="1600" dirty="0" smtClean="0">
                <a:solidFill>
                  <a:schemeClr val="bg1"/>
                </a:solidFill>
              </a:rPr>
              <a:t>Tenants with charge points, are they being used?</a:t>
            </a:r>
          </a:p>
          <a:p>
            <a:pPr marL="285750" indent="-285750" algn="just">
              <a:buFont typeface="Arial" panose="020B0604020202020204" pitchFamily="34" charset="0"/>
              <a:buChar char="•"/>
            </a:pPr>
            <a:r>
              <a:rPr lang="en-GB" sz="1600" dirty="0" smtClean="0">
                <a:solidFill>
                  <a:schemeClr val="bg1"/>
                </a:solidFill>
              </a:rPr>
              <a:t>RSL Budgets</a:t>
            </a:r>
            <a:endParaRPr lang="en-GB" sz="1600" dirty="0">
              <a:solidFill>
                <a:schemeClr val="bg1"/>
              </a:solidFill>
            </a:endParaRPr>
          </a:p>
        </p:txBody>
      </p:sp>
      <p:sp>
        <p:nvSpPr>
          <p:cNvPr id="12" name="TextBox 11"/>
          <p:cNvSpPr txBox="1"/>
          <p:nvPr/>
        </p:nvSpPr>
        <p:spPr>
          <a:xfrm>
            <a:off x="5811690" y="927926"/>
            <a:ext cx="4788248" cy="1631216"/>
          </a:xfrm>
          <a:prstGeom prst="rect">
            <a:avLst/>
          </a:prstGeom>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dirty="0">
                <a:solidFill>
                  <a:schemeClr val="bg1"/>
                </a:solidFill>
              </a:rPr>
              <a:t>Reliable, Valid and Consistent </a:t>
            </a:r>
            <a:r>
              <a:rPr lang="en-US" dirty="0" smtClean="0">
                <a:solidFill>
                  <a:schemeClr val="bg1"/>
                </a:solidFill>
              </a:rPr>
              <a:t>data</a:t>
            </a:r>
          </a:p>
          <a:p>
            <a:r>
              <a:rPr lang="en-US" dirty="0" smtClean="0">
                <a:solidFill>
                  <a:schemeClr val="bg1"/>
                </a:solidFill>
              </a:rPr>
              <a:t> </a:t>
            </a:r>
          </a:p>
          <a:p>
            <a:pPr marL="285750" indent="-285750">
              <a:buFont typeface="Arial" panose="020B0604020202020204" pitchFamily="34" charset="0"/>
              <a:buChar char="•"/>
            </a:pPr>
            <a:r>
              <a:rPr lang="en-US" sz="1600" dirty="0">
                <a:solidFill>
                  <a:schemeClr val="bg1"/>
                </a:solidFill>
              </a:rPr>
              <a:t>Likert scale and semi structured interviews </a:t>
            </a:r>
            <a:r>
              <a:rPr lang="en-US" sz="1600" dirty="0" smtClean="0">
                <a:solidFill>
                  <a:schemeClr val="bg1"/>
                </a:solidFill>
              </a:rPr>
              <a:t>so that the </a:t>
            </a:r>
            <a:r>
              <a:rPr lang="en-US" sz="1600" dirty="0">
                <a:solidFill>
                  <a:schemeClr val="bg1"/>
                </a:solidFill>
              </a:rPr>
              <a:t>results could be </a:t>
            </a:r>
            <a:r>
              <a:rPr lang="en-US" sz="1600" dirty="0" smtClean="0">
                <a:solidFill>
                  <a:schemeClr val="bg1"/>
                </a:solidFill>
              </a:rPr>
              <a:t>reproduced</a:t>
            </a:r>
          </a:p>
          <a:p>
            <a:pPr marL="285750" indent="-285750">
              <a:buFont typeface="Arial" panose="020B0604020202020204" pitchFamily="34" charset="0"/>
              <a:buChar char="•"/>
            </a:pPr>
            <a:r>
              <a:rPr lang="en-US" sz="1600" dirty="0" smtClean="0">
                <a:solidFill>
                  <a:schemeClr val="bg1"/>
                </a:solidFill>
              </a:rPr>
              <a:t>Correspond </a:t>
            </a:r>
            <a:r>
              <a:rPr lang="en-US" sz="1600" dirty="0">
                <a:solidFill>
                  <a:schemeClr val="bg1"/>
                </a:solidFill>
              </a:rPr>
              <a:t>to </a:t>
            </a:r>
            <a:r>
              <a:rPr lang="en-US" sz="1600" dirty="0" smtClean="0">
                <a:solidFill>
                  <a:schemeClr val="bg1"/>
                </a:solidFill>
              </a:rPr>
              <a:t>established </a:t>
            </a:r>
            <a:r>
              <a:rPr lang="en-US" sz="1600" dirty="0">
                <a:solidFill>
                  <a:schemeClr val="bg1"/>
                </a:solidFill>
              </a:rPr>
              <a:t>theories against the literature review </a:t>
            </a:r>
            <a:endParaRPr lang="en-US" sz="1600" dirty="0">
              <a:solidFill>
                <a:schemeClr val="bg1"/>
              </a:solidFill>
            </a:endParaRPr>
          </a:p>
        </p:txBody>
      </p:sp>
    </p:spTree>
    <p:extLst>
      <p:ext uri="{BB962C8B-B14F-4D97-AF65-F5344CB8AC3E}">
        <p14:creationId xmlns:p14="http://schemas.microsoft.com/office/powerpoint/2010/main" val="22888394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01289" y="1736164"/>
            <a:ext cx="8660879" cy="3662541"/>
          </a:xfrm>
          <a:prstGeom prst="rect">
            <a:avLst/>
          </a:prstGeom>
          <a:solidFill>
            <a:schemeClr val="tx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3">
            <a:schemeClr val="accent2"/>
          </a:fillRef>
          <a:effectRef idx="2">
            <a:schemeClr val="accent2"/>
          </a:effectRef>
          <a:fontRef idx="minor">
            <a:schemeClr val="lt1"/>
          </a:fontRef>
        </p:style>
        <p:txBody>
          <a:bodyPr wrap="square">
            <a:spAutoFit/>
          </a:bodyPr>
          <a:lstStyle/>
          <a:p>
            <a:pPr algn="just"/>
            <a:r>
              <a:rPr lang="en-US" sz="2400" b="1" dirty="0" smtClean="0">
                <a:solidFill>
                  <a:schemeClr val="bg1"/>
                </a:solidFill>
              </a:rPr>
              <a:t>Both qualitative</a:t>
            </a:r>
            <a:r>
              <a:rPr lang="en-US" sz="1600" b="1" dirty="0" smtClean="0">
                <a:solidFill>
                  <a:schemeClr val="bg1"/>
                </a:solidFill>
              </a:rPr>
              <a:t> </a:t>
            </a:r>
            <a:r>
              <a:rPr lang="en-US" sz="1600" dirty="0">
                <a:solidFill>
                  <a:schemeClr val="bg1"/>
                </a:solidFill>
              </a:rPr>
              <a:t>and </a:t>
            </a:r>
            <a:r>
              <a:rPr lang="en-US" sz="2400" b="1" dirty="0">
                <a:solidFill>
                  <a:schemeClr val="bg1"/>
                </a:solidFill>
              </a:rPr>
              <a:t>quantitative</a:t>
            </a:r>
            <a:r>
              <a:rPr lang="en-US" sz="1600" b="1" dirty="0">
                <a:solidFill>
                  <a:schemeClr val="bg1"/>
                </a:solidFill>
              </a:rPr>
              <a:t> </a:t>
            </a:r>
            <a:r>
              <a:rPr lang="en-US" sz="1600" dirty="0">
                <a:solidFill>
                  <a:schemeClr val="bg1"/>
                </a:solidFill>
              </a:rPr>
              <a:t>data were collected through both </a:t>
            </a:r>
            <a:r>
              <a:rPr lang="en-US" sz="2400" b="1" dirty="0">
                <a:solidFill>
                  <a:schemeClr val="bg1"/>
                </a:solidFill>
              </a:rPr>
              <a:t>questionnaires</a:t>
            </a:r>
            <a:r>
              <a:rPr lang="en-US" sz="1600" b="1" dirty="0">
                <a:solidFill>
                  <a:schemeClr val="bg1"/>
                </a:solidFill>
              </a:rPr>
              <a:t> </a:t>
            </a:r>
            <a:r>
              <a:rPr lang="en-US" sz="1600" dirty="0">
                <a:solidFill>
                  <a:schemeClr val="bg1"/>
                </a:solidFill>
              </a:rPr>
              <a:t>and </a:t>
            </a:r>
            <a:r>
              <a:rPr lang="en-US" sz="2400" b="1" dirty="0">
                <a:solidFill>
                  <a:schemeClr val="bg1"/>
                </a:solidFill>
              </a:rPr>
              <a:t>interviews</a:t>
            </a:r>
            <a:r>
              <a:rPr lang="en-US" sz="1600" dirty="0">
                <a:solidFill>
                  <a:schemeClr val="bg1"/>
                </a:solidFill>
              </a:rPr>
              <a:t>. This mixed method approach </a:t>
            </a:r>
            <a:r>
              <a:rPr lang="en-US" sz="1600" dirty="0" smtClean="0">
                <a:solidFill>
                  <a:schemeClr val="bg1"/>
                </a:solidFill>
              </a:rPr>
              <a:t>gave </a:t>
            </a:r>
            <a:r>
              <a:rPr lang="en-US" sz="1600" dirty="0">
                <a:solidFill>
                  <a:schemeClr val="bg1"/>
                </a:solidFill>
              </a:rPr>
              <a:t>a </a:t>
            </a:r>
            <a:r>
              <a:rPr lang="en-US" sz="2400" b="1" dirty="0">
                <a:solidFill>
                  <a:schemeClr val="bg1"/>
                </a:solidFill>
              </a:rPr>
              <a:t>balanced </a:t>
            </a:r>
            <a:r>
              <a:rPr lang="en-US" sz="2400" b="1" dirty="0" smtClean="0">
                <a:solidFill>
                  <a:schemeClr val="bg1"/>
                </a:solidFill>
              </a:rPr>
              <a:t>perspective </a:t>
            </a:r>
            <a:r>
              <a:rPr lang="en-US" sz="1600" dirty="0" smtClean="0">
                <a:solidFill>
                  <a:schemeClr val="bg1"/>
                </a:solidFill>
              </a:rPr>
              <a:t>of attitudes. </a:t>
            </a:r>
            <a:r>
              <a:rPr lang="en-US" sz="1600" dirty="0">
                <a:solidFill>
                  <a:schemeClr val="bg1"/>
                </a:solidFill>
              </a:rPr>
              <a:t>B</a:t>
            </a:r>
            <a:r>
              <a:rPr lang="en-US" sz="1600" dirty="0" smtClean="0">
                <a:solidFill>
                  <a:schemeClr val="bg1"/>
                </a:solidFill>
              </a:rPr>
              <a:t>y </a:t>
            </a:r>
            <a:r>
              <a:rPr lang="en-US" sz="1600" dirty="0">
                <a:solidFill>
                  <a:schemeClr val="bg1"/>
                </a:solidFill>
              </a:rPr>
              <a:t>using this mixed method it gave a better understanding of the issues around electric vehicle charging making it easier to meet the aims and </a:t>
            </a:r>
            <a:r>
              <a:rPr lang="en-US" sz="1600" dirty="0" smtClean="0">
                <a:solidFill>
                  <a:schemeClr val="bg1"/>
                </a:solidFill>
              </a:rPr>
              <a:t>objectives. </a:t>
            </a:r>
            <a:r>
              <a:rPr lang="en-US" sz="1600" dirty="0">
                <a:solidFill>
                  <a:schemeClr val="bg1"/>
                </a:solidFill>
              </a:rPr>
              <a:t>A </a:t>
            </a:r>
            <a:r>
              <a:rPr lang="en-US" sz="2400" b="1" dirty="0">
                <a:solidFill>
                  <a:schemeClr val="bg1"/>
                </a:solidFill>
              </a:rPr>
              <a:t>pilot study </a:t>
            </a:r>
            <a:r>
              <a:rPr lang="en-US" sz="1600" dirty="0">
                <a:solidFill>
                  <a:schemeClr val="bg1"/>
                </a:solidFill>
              </a:rPr>
              <a:t>highlighted where the Researcher needed to make some slight</a:t>
            </a:r>
            <a:r>
              <a:rPr lang="en-US" sz="2400" b="1" dirty="0">
                <a:solidFill>
                  <a:schemeClr val="bg1"/>
                </a:solidFill>
              </a:rPr>
              <a:t> </a:t>
            </a:r>
            <a:r>
              <a:rPr lang="en-US" sz="2400" b="1" dirty="0" smtClean="0">
                <a:solidFill>
                  <a:schemeClr val="bg1"/>
                </a:solidFill>
              </a:rPr>
              <a:t>improvements</a:t>
            </a:r>
            <a:r>
              <a:rPr lang="en-US" sz="1600" dirty="0" smtClean="0">
                <a:solidFill>
                  <a:schemeClr val="bg1"/>
                </a:solidFill>
              </a:rPr>
              <a:t>. </a:t>
            </a:r>
            <a:r>
              <a:rPr lang="en-US" sz="1600" dirty="0">
                <a:solidFill>
                  <a:schemeClr val="bg1"/>
                </a:solidFill>
              </a:rPr>
              <a:t>The </a:t>
            </a:r>
            <a:r>
              <a:rPr lang="en-US" sz="2400" b="1" dirty="0">
                <a:solidFill>
                  <a:schemeClr val="bg1"/>
                </a:solidFill>
              </a:rPr>
              <a:t>data</a:t>
            </a:r>
            <a:r>
              <a:rPr lang="en-US" sz="1600" dirty="0">
                <a:solidFill>
                  <a:schemeClr val="bg1"/>
                </a:solidFill>
              </a:rPr>
              <a:t> collected was structured </a:t>
            </a:r>
            <a:r>
              <a:rPr lang="en-US" sz="1600" dirty="0" smtClean="0">
                <a:solidFill>
                  <a:schemeClr val="bg1"/>
                </a:solidFill>
              </a:rPr>
              <a:t>in the </a:t>
            </a:r>
            <a:r>
              <a:rPr lang="en-US" sz="1600" dirty="0">
                <a:solidFill>
                  <a:schemeClr val="bg1"/>
                </a:solidFill>
              </a:rPr>
              <a:t>form of a closed ended </a:t>
            </a:r>
            <a:r>
              <a:rPr lang="en-US" sz="2400" b="1" dirty="0">
                <a:solidFill>
                  <a:schemeClr val="bg1"/>
                </a:solidFill>
              </a:rPr>
              <a:t>multiply choice </a:t>
            </a:r>
            <a:r>
              <a:rPr lang="en-US" sz="1600" dirty="0">
                <a:solidFill>
                  <a:schemeClr val="bg1"/>
                </a:solidFill>
              </a:rPr>
              <a:t>questions</a:t>
            </a:r>
            <a:r>
              <a:rPr lang="en-US" sz="2400" b="1" dirty="0">
                <a:solidFill>
                  <a:schemeClr val="bg1"/>
                </a:solidFill>
              </a:rPr>
              <a:t> </a:t>
            </a:r>
            <a:r>
              <a:rPr lang="en-US" sz="1600" dirty="0">
                <a:solidFill>
                  <a:schemeClr val="bg1"/>
                </a:solidFill>
              </a:rPr>
              <a:t>to collect quantitative data and </a:t>
            </a:r>
            <a:r>
              <a:rPr lang="en-US" sz="2400" b="1" dirty="0">
                <a:solidFill>
                  <a:schemeClr val="bg1"/>
                </a:solidFill>
              </a:rPr>
              <a:t>semi structured </a:t>
            </a:r>
            <a:r>
              <a:rPr lang="en-US" sz="1600" dirty="0">
                <a:solidFill>
                  <a:schemeClr val="bg1"/>
                </a:solidFill>
              </a:rPr>
              <a:t>interviews</a:t>
            </a:r>
            <a:r>
              <a:rPr lang="en-US" sz="2400" b="1" dirty="0">
                <a:solidFill>
                  <a:schemeClr val="bg1"/>
                </a:solidFill>
              </a:rPr>
              <a:t> </a:t>
            </a:r>
            <a:r>
              <a:rPr lang="en-US" sz="1600" dirty="0">
                <a:solidFill>
                  <a:schemeClr val="bg1"/>
                </a:solidFill>
              </a:rPr>
              <a:t>to collect qualitative data. This data was then </a:t>
            </a:r>
            <a:r>
              <a:rPr lang="en-US" sz="2400" b="1" dirty="0">
                <a:solidFill>
                  <a:schemeClr val="bg1"/>
                </a:solidFill>
              </a:rPr>
              <a:t>analysed</a:t>
            </a:r>
            <a:r>
              <a:rPr lang="en-US" sz="1600" dirty="0">
                <a:solidFill>
                  <a:schemeClr val="bg1"/>
                </a:solidFill>
              </a:rPr>
              <a:t> following </a:t>
            </a:r>
            <a:r>
              <a:rPr lang="en-US" sz="2400" b="1" dirty="0">
                <a:solidFill>
                  <a:schemeClr val="bg1"/>
                </a:solidFill>
              </a:rPr>
              <a:t>recognised techniques </a:t>
            </a:r>
            <a:r>
              <a:rPr lang="en-US" sz="1600" dirty="0">
                <a:solidFill>
                  <a:schemeClr val="bg1"/>
                </a:solidFill>
              </a:rPr>
              <a:t>whilst following </a:t>
            </a:r>
            <a:r>
              <a:rPr lang="en-US" sz="2400" b="1" dirty="0">
                <a:solidFill>
                  <a:schemeClr val="bg1"/>
                </a:solidFill>
              </a:rPr>
              <a:t>ethical </a:t>
            </a:r>
            <a:r>
              <a:rPr lang="en-US" sz="1600" dirty="0">
                <a:solidFill>
                  <a:schemeClr val="bg1"/>
                </a:solidFill>
              </a:rPr>
              <a:t>considerations throughout. </a:t>
            </a:r>
          </a:p>
        </p:txBody>
      </p:sp>
      <p:sp>
        <p:nvSpPr>
          <p:cNvPr id="8" name="TextBox 7"/>
          <p:cNvSpPr txBox="1"/>
          <p:nvPr/>
        </p:nvSpPr>
        <p:spPr>
          <a:xfrm>
            <a:off x="66426" y="0"/>
            <a:ext cx="9116097" cy="646331"/>
          </a:xfrm>
          <a:prstGeom prst="rect">
            <a:avLst/>
          </a:prstGeom>
          <a:noFill/>
        </p:spPr>
        <p:txBody>
          <a:bodyPr wrap="square" rtlCol="0">
            <a:spAutoFit/>
          </a:bodyPr>
          <a:lstStyle/>
          <a:p>
            <a:r>
              <a:rPr lang="en-GB" sz="3600" dirty="0" smtClean="0"/>
              <a:t>Conclusion of Research </a:t>
            </a:r>
            <a:r>
              <a:rPr lang="en-GB" sz="3600" dirty="0"/>
              <a:t>Methodology</a:t>
            </a:r>
          </a:p>
        </p:txBody>
      </p:sp>
    </p:spTree>
    <p:extLst>
      <p:ext uri="{BB962C8B-B14F-4D97-AF65-F5344CB8AC3E}">
        <p14:creationId xmlns:p14="http://schemas.microsoft.com/office/powerpoint/2010/main" val="31114201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8950" y="0"/>
            <a:ext cx="8260702" cy="646331"/>
          </a:xfrm>
          <a:prstGeom prst="rect">
            <a:avLst/>
          </a:prstGeom>
          <a:noFill/>
        </p:spPr>
        <p:txBody>
          <a:bodyPr wrap="square" rtlCol="0">
            <a:spAutoFit/>
          </a:bodyPr>
          <a:lstStyle/>
          <a:p>
            <a:r>
              <a:rPr lang="en-GB" sz="3600" dirty="0" smtClean="0"/>
              <a:t>Results</a:t>
            </a:r>
            <a:endParaRPr lang="en-GB" sz="3600" dirty="0"/>
          </a:p>
        </p:txBody>
      </p:sp>
      <p:sp>
        <p:nvSpPr>
          <p:cNvPr id="6" name="Rectangle 5"/>
          <p:cNvSpPr/>
          <p:nvPr/>
        </p:nvSpPr>
        <p:spPr>
          <a:xfrm>
            <a:off x="2864156" y="476507"/>
            <a:ext cx="6392187" cy="830997"/>
          </a:xfrm>
          <a:prstGeom prst="rect">
            <a:avLst/>
          </a:prstGeom>
        </p:spPr>
        <p:txBody>
          <a:bodyPr wrap="square">
            <a:spAutoFit/>
          </a:bodyPr>
          <a:lstStyle/>
          <a:p>
            <a:r>
              <a:rPr lang="en-US" sz="1600" dirty="0"/>
              <a:t>In total </a:t>
            </a:r>
            <a:r>
              <a:rPr lang="en-US" sz="1600" b="1" dirty="0"/>
              <a:t>52 questionnaires </a:t>
            </a:r>
            <a:r>
              <a:rPr lang="en-US" sz="1600" dirty="0"/>
              <a:t>were undertaken over the telephone. 88 tenants we asked to participate in the question of which 36 declined to take part giving a success rate of 59%. </a:t>
            </a:r>
            <a:endParaRPr lang="en-GB" sz="1600" dirty="0"/>
          </a:p>
        </p:txBody>
      </p:sp>
      <p:grpSp>
        <p:nvGrpSpPr>
          <p:cNvPr id="12" name="Group 11"/>
          <p:cNvGrpSpPr/>
          <p:nvPr/>
        </p:nvGrpSpPr>
        <p:grpSpPr>
          <a:xfrm>
            <a:off x="381741" y="1615736"/>
            <a:ext cx="11159230" cy="4980374"/>
            <a:chOff x="360304" y="2592313"/>
            <a:chExt cx="9357845" cy="3797513"/>
          </a:xfrm>
        </p:grpSpPr>
        <p:pic>
          <p:nvPicPr>
            <p:cNvPr id="7" name="Picture 6"/>
            <p:cNvPicPr>
              <a:picLocks noChangeAspect="1"/>
            </p:cNvPicPr>
            <p:nvPr/>
          </p:nvPicPr>
          <p:blipFill>
            <a:blip r:embed="rId2"/>
            <a:stretch>
              <a:fillRect/>
            </a:stretch>
          </p:blipFill>
          <p:spPr>
            <a:xfrm>
              <a:off x="360304" y="2592949"/>
              <a:ext cx="2792058" cy="1662528"/>
            </a:xfrm>
            <a:prstGeom prst="rect">
              <a:avLst/>
            </a:prstGeom>
          </p:spPr>
        </p:pic>
        <p:pic>
          <p:nvPicPr>
            <p:cNvPr id="8" name="Picture 7"/>
            <p:cNvPicPr>
              <a:picLocks noChangeAspect="1"/>
            </p:cNvPicPr>
            <p:nvPr/>
          </p:nvPicPr>
          <p:blipFill>
            <a:blip r:embed="rId3"/>
            <a:stretch>
              <a:fillRect/>
            </a:stretch>
          </p:blipFill>
          <p:spPr>
            <a:xfrm>
              <a:off x="3727938" y="2592313"/>
              <a:ext cx="2788439" cy="1663164"/>
            </a:xfrm>
            <a:prstGeom prst="rect">
              <a:avLst/>
            </a:prstGeom>
          </p:spPr>
        </p:pic>
        <p:pic>
          <p:nvPicPr>
            <p:cNvPr id="2" name="Picture 1"/>
            <p:cNvPicPr>
              <a:picLocks noChangeAspect="1"/>
            </p:cNvPicPr>
            <p:nvPr/>
          </p:nvPicPr>
          <p:blipFill>
            <a:blip r:embed="rId4"/>
            <a:stretch>
              <a:fillRect/>
            </a:stretch>
          </p:blipFill>
          <p:spPr>
            <a:xfrm>
              <a:off x="6925227" y="2592313"/>
              <a:ext cx="2792922" cy="1663164"/>
            </a:xfrm>
            <a:prstGeom prst="rect">
              <a:avLst/>
            </a:prstGeom>
          </p:spPr>
        </p:pic>
        <p:pic>
          <p:nvPicPr>
            <p:cNvPr id="3" name="Picture 2"/>
            <p:cNvPicPr>
              <a:picLocks noChangeAspect="1"/>
            </p:cNvPicPr>
            <p:nvPr/>
          </p:nvPicPr>
          <p:blipFill>
            <a:blip r:embed="rId5"/>
            <a:stretch>
              <a:fillRect/>
            </a:stretch>
          </p:blipFill>
          <p:spPr>
            <a:xfrm>
              <a:off x="360304" y="4725527"/>
              <a:ext cx="2792058" cy="1659762"/>
            </a:xfrm>
            <a:prstGeom prst="rect">
              <a:avLst/>
            </a:prstGeom>
          </p:spPr>
        </p:pic>
        <p:pic>
          <p:nvPicPr>
            <p:cNvPr id="4" name="Picture 3"/>
            <p:cNvPicPr>
              <a:picLocks noChangeAspect="1"/>
            </p:cNvPicPr>
            <p:nvPr/>
          </p:nvPicPr>
          <p:blipFill>
            <a:blip r:embed="rId6"/>
            <a:stretch>
              <a:fillRect/>
            </a:stretch>
          </p:blipFill>
          <p:spPr>
            <a:xfrm>
              <a:off x="3727938" y="4725527"/>
              <a:ext cx="2788439" cy="1661198"/>
            </a:xfrm>
            <a:prstGeom prst="rect">
              <a:avLst/>
            </a:prstGeom>
          </p:spPr>
        </p:pic>
        <p:pic>
          <p:nvPicPr>
            <p:cNvPr id="9" name="Picture 8"/>
            <p:cNvPicPr>
              <a:picLocks noChangeAspect="1"/>
            </p:cNvPicPr>
            <p:nvPr/>
          </p:nvPicPr>
          <p:blipFill>
            <a:blip r:embed="rId7"/>
            <a:stretch>
              <a:fillRect/>
            </a:stretch>
          </p:blipFill>
          <p:spPr>
            <a:xfrm>
              <a:off x="6925227" y="4725527"/>
              <a:ext cx="2792922" cy="1664299"/>
            </a:xfrm>
            <a:prstGeom prst="rect">
              <a:avLst/>
            </a:prstGeom>
          </p:spPr>
        </p:pic>
      </p:grpSp>
    </p:spTree>
    <p:extLst>
      <p:ext uri="{BB962C8B-B14F-4D97-AF65-F5344CB8AC3E}">
        <p14:creationId xmlns:p14="http://schemas.microsoft.com/office/powerpoint/2010/main" val="40899113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62823" y="34824"/>
            <a:ext cx="8260702" cy="646331"/>
          </a:xfrm>
          <a:prstGeom prst="rect">
            <a:avLst/>
          </a:prstGeom>
          <a:noFill/>
        </p:spPr>
        <p:txBody>
          <a:bodyPr wrap="square" rtlCol="0">
            <a:spAutoFit/>
          </a:bodyPr>
          <a:lstStyle/>
          <a:p>
            <a:r>
              <a:rPr lang="en-GB" sz="3600" dirty="0" smtClean="0"/>
              <a:t>Results</a:t>
            </a:r>
            <a:endParaRPr lang="en-GB" sz="3600" dirty="0"/>
          </a:p>
        </p:txBody>
      </p:sp>
      <p:sp>
        <p:nvSpPr>
          <p:cNvPr id="9" name="TextBox 8"/>
          <p:cNvSpPr txBox="1"/>
          <p:nvPr/>
        </p:nvSpPr>
        <p:spPr>
          <a:xfrm>
            <a:off x="395473" y="1037156"/>
            <a:ext cx="3027663" cy="2532681"/>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pPr>
              <a:lnSpc>
                <a:spcPct val="150000"/>
              </a:lnSpc>
            </a:pPr>
            <a:r>
              <a:rPr lang="en-GB" dirty="0" smtClean="0"/>
              <a:t>Age</a:t>
            </a:r>
          </a:p>
          <a:p>
            <a:pPr>
              <a:lnSpc>
                <a:spcPct val="150000"/>
              </a:lnSpc>
            </a:pPr>
            <a:r>
              <a:rPr lang="en-GB" dirty="0" smtClean="0"/>
              <a:t>Gender</a:t>
            </a:r>
          </a:p>
          <a:p>
            <a:pPr>
              <a:lnSpc>
                <a:spcPct val="150000"/>
              </a:lnSpc>
            </a:pPr>
            <a:r>
              <a:rPr lang="en-GB" dirty="0" smtClean="0"/>
              <a:t>Role in organisation</a:t>
            </a:r>
          </a:p>
          <a:p>
            <a:pPr>
              <a:lnSpc>
                <a:spcPct val="150000"/>
              </a:lnSpc>
            </a:pPr>
            <a:r>
              <a:rPr lang="en-GB" dirty="0" smtClean="0"/>
              <a:t>Length of service</a:t>
            </a:r>
          </a:p>
          <a:p>
            <a:pPr>
              <a:lnSpc>
                <a:spcPct val="150000"/>
              </a:lnSpc>
            </a:pPr>
            <a:r>
              <a:rPr lang="en-GB" dirty="0" smtClean="0"/>
              <a:t>Size of stock</a:t>
            </a:r>
          </a:p>
          <a:p>
            <a:pPr>
              <a:lnSpc>
                <a:spcPct val="150000"/>
              </a:lnSpc>
            </a:pPr>
            <a:r>
              <a:rPr lang="en-GB" dirty="0" smtClean="0"/>
              <a:t>Type of stock  </a:t>
            </a:r>
            <a:endParaRPr lang="en-GB" dirty="0"/>
          </a:p>
        </p:txBody>
      </p:sp>
      <p:sp>
        <p:nvSpPr>
          <p:cNvPr id="10" name="TextBox 9"/>
          <p:cNvSpPr txBox="1"/>
          <p:nvPr/>
        </p:nvSpPr>
        <p:spPr>
          <a:xfrm>
            <a:off x="395472" y="3925838"/>
            <a:ext cx="3027663" cy="2585323"/>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GB" dirty="0" smtClean="0"/>
              <a:t>Permission to carry out electrical work?</a:t>
            </a:r>
          </a:p>
          <a:p>
            <a:endParaRPr lang="en-GB" dirty="0" smtClean="0"/>
          </a:p>
          <a:p>
            <a:r>
              <a:rPr lang="en-GB" dirty="0" smtClean="0"/>
              <a:t>How will tenants charge with no off-road parking?</a:t>
            </a:r>
          </a:p>
          <a:p>
            <a:endParaRPr lang="en-GB" dirty="0"/>
          </a:p>
          <a:p>
            <a:r>
              <a:rPr lang="en-GB" dirty="0" smtClean="0"/>
              <a:t>Electrical fleet vehicles?</a:t>
            </a:r>
          </a:p>
          <a:p>
            <a:endParaRPr lang="en-GB" dirty="0"/>
          </a:p>
          <a:p>
            <a:r>
              <a:rPr lang="en-GB" dirty="0" smtClean="0"/>
              <a:t>Anticipated issues?</a:t>
            </a:r>
            <a:endParaRPr lang="en-GB" dirty="0"/>
          </a:p>
        </p:txBody>
      </p:sp>
      <p:grpSp>
        <p:nvGrpSpPr>
          <p:cNvPr id="3" name="Group 2"/>
          <p:cNvGrpSpPr/>
          <p:nvPr/>
        </p:nvGrpSpPr>
        <p:grpSpPr>
          <a:xfrm>
            <a:off x="4094913" y="254935"/>
            <a:ext cx="7796235" cy="6255557"/>
            <a:chOff x="4094913" y="254935"/>
            <a:chExt cx="7796235" cy="6255557"/>
          </a:xfrm>
        </p:grpSpPr>
        <p:sp>
          <p:nvSpPr>
            <p:cNvPr id="16" name="Rectangle 15"/>
            <p:cNvSpPr/>
            <p:nvPr/>
          </p:nvSpPr>
          <p:spPr>
            <a:xfrm>
              <a:off x="4094913" y="5587162"/>
              <a:ext cx="6588369" cy="923330"/>
            </a:xfrm>
            <a:prstGeom prst="rect">
              <a:avLst/>
            </a:prstGeom>
          </p:spPr>
          <p:txBody>
            <a:bodyPr wrap="square">
              <a:spAutoFit/>
            </a:bodyPr>
            <a:lstStyle/>
            <a:p>
              <a:pPr marL="285750" indent="-285750">
                <a:buFont typeface="Wingdings" panose="05000000000000000000" pitchFamily="2" charset="2"/>
                <a:buChar char="Ø"/>
              </a:pPr>
              <a:r>
                <a:rPr lang="en-US" dirty="0" smtClean="0"/>
                <a:t>How </a:t>
              </a:r>
              <a:r>
                <a:rPr lang="en-US" dirty="0"/>
                <a:t>organisations were going to charge their fleet vehicles including space at the office and logistical planning for staff to retrieve the </a:t>
              </a:r>
              <a:r>
                <a:rPr lang="en-US" dirty="0" smtClean="0"/>
                <a:t>vehicles</a:t>
              </a:r>
              <a:endParaRPr lang="en-GB" dirty="0"/>
            </a:p>
          </p:txBody>
        </p:sp>
        <p:grpSp>
          <p:nvGrpSpPr>
            <p:cNvPr id="2" name="Group 1"/>
            <p:cNvGrpSpPr/>
            <p:nvPr/>
          </p:nvGrpSpPr>
          <p:grpSpPr>
            <a:xfrm>
              <a:off x="4094913" y="254935"/>
              <a:ext cx="7796235" cy="5059403"/>
              <a:chOff x="4094913" y="254935"/>
              <a:chExt cx="7796235" cy="5059403"/>
            </a:xfrm>
          </p:grpSpPr>
          <p:pic>
            <p:nvPicPr>
              <p:cNvPr id="6" name="Picture 5"/>
              <p:cNvPicPr>
                <a:picLocks noChangeAspect="1"/>
              </p:cNvPicPr>
              <p:nvPr/>
            </p:nvPicPr>
            <p:blipFill>
              <a:blip r:embed="rId2"/>
              <a:stretch>
                <a:fillRect/>
              </a:stretch>
            </p:blipFill>
            <p:spPr>
              <a:xfrm>
                <a:off x="8673883" y="254935"/>
                <a:ext cx="3217265" cy="1947922"/>
              </a:xfrm>
              <a:prstGeom prst="rect">
                <a:avLst/>
              </a:prstGeom>
            </p:spPr>
          </p:pic>
          <p:sp>
            <p:nvSpPr>
              <p:cNvPr id="12" name="Rectangle 11"/>
              <p:cNvSpPr/>
              <p:nvPr/>
            </p:nvSpPr>
            <p:spPr>
              <a:xfrm>
                <a:off x="5789397" y="2946362"/>
                <a:ext cx="4421403" cy="369332"/>
              </a:xfrm>
              <a:prstGeom prst="rect">
                <a:avLst/>
              </a:prstGeom>
            </p:spPr>
            <p:txBody>
              <a:bodyPr wrap="none">
                <a:spAutoFit/>
              </a:bodyPr>
              <a:lstStyle/>
              <a:p>
                <a:pPr marL="285750" indent="-285750" algn="r">
                  <a:buFont typeface="Wingdings" panose="05000000000000000000" pitchFamily="2" charset="2"/>
                  <a:buChar char="Ø"/>
                </a:pPr>
                <a:r>
                  <a:rPr lang="en-US" dirty="0" smtClean="0"/>
                  <a:t>Transition to </a:t>
                </a:r>
                <a:r>
                  <a:rPr lang="en-US" dirty="0"/>
                  <a:t>electrical fleet </a:t>
                </a:r>
                <a:r>
                  <a:rPr lang="en-US" dirty="0" smtClean="0"/>
                  <a:t>vehicles</a:t>
                </a:r>
                <a:endParaRPr lang="en-GB" dirty="0"/>
              </a:p>
            </p:txBody>
          </p:sp>
          <p:sp>
            <p:nvSpPr>
              <p:cNvPr id="13" name="Rectangle 12"/>
              <p:cNvSpPr/>
              <p:nvPr/>
            </p:nvSpPr>
            <p:spPr>
              <a:xfrm>
                <a:off x="4094913" y="1866909"/>
                <a:ext cx="4149969" cy="646331"/>
              </a:xfrm>
              <a:prstGeom prst="rect">
                <a:avLst/>
              </a:prstGeom>
            </p:spPr>
            <p:txBody>
              <a:bodyPr wrap="square">
                <a:spAutoFit/>
              </a:bodyPr>
              <a:lstStyle/>
              <a:p>
                <a:pPr marL="285750" indent="-285750">
                  <a:buFont typeface="Wingdings" panose="05000000000000000000" pitchFamily="2" charset="2"/>
                  <a:buChar char="Ø"/>
                </a:pPr>
                <a:r>
                  <a:rPr lang="en-US" dirty="0" smtClean="0"/>
                  <a:t>All </a:t>
                </a:r>
                <a:r>
                  <a:rPr lang="en-US" dirty="0"/>
                  <a:t>respondents carried out </a:t>
                </a:r>
                <a:r>
                  <a:rPr lang="en-US" dirty="0" smtClean="0"/>
                  <a:t>electrical </a:t>
                </a:r>
                <a:r>
                  <a:rPr lang="en-US" dirty="0"/>
                  <a:t>upgrade </a:t>
                </a:r>
                <a:r>
                  <a:rPr lang="en-US" dirty="0" smtClean="0"/>
                  <a:t>works</a:t>
                </a:r>
                <a:endParaRPr lang="en-GB" dirty="0"/>
              </a:p>
            </p:txBody>
          </p:sp>
          <p:sp>
            <p:nvSpPr>
              <p:cNvPr id="14" name="Rectangle 13"/>
              <p:cNvSpPr/>
              <p:nvPr/>
            </p:nvSpPr>
            <p:spPr>
              <a:xfrm>
                <a:off x="5795148" y="4668007"/>
                <a:ext cx="6096000" cy="646331"/>
              </a:xfrm>
              <a:prstGeom prst="rect">
                <a:avLst/>
              </a:prstGeom>
            </p:spPr>
            <p:txBody>
              <a:bodyPr>
                <a:spAutoFit/>
              </a:bodyPr>
              <a:lstStyle/>
              <a:p>
                <a:pPr marL="285750" indent="-285750" algn="r">
                  <a:buFont typeface="Wingdings" panose="05000000000000000000" pitchFamily="2" charset="2"/>
                  <a:buChar char="Ø"/>
                </a:pPr>
                <a:r>
                  <a:rPr lang="en-US" dirty="0" smtClean="0"/>
                  <a:t>When </a:t>
                </a:r>
                <a:r>
                  <a:rPr lang="en-US" dirty="0"/>
                  <a:t>undertaking electrical work to their properties tenants had to gain </a:t>
                </a:r>
                <a:r>
                  <a:rPr lang="en-US" dirty="0" smtClean="0"/>
                  <a:t>permission</a:t>
                </a:r>
                <a:endParaRPr lang="en-GB" dirty="0"/>
              </a:p>
            </p:txBody>
          </p:sp>
          <p:sp>
            <p:nvSpPr>
              <p:cNvPr id="15" name="Rectangle 14"/>
              <p:cNvSpPr/>
              <p:nvPr/>
            </p:nvSpPr>
            <p:spPr>
              <a:xfrm>
                <a:off x="4094913" y="627158"/>
                <a:ext cx="4149969" cy="923330"/>
              </a:xfrm>
              <a:prstGeom prst="rect">
                <a:avLst/>
              </a:prstGeom>
            </p:spPr>
            <p:txBody>
              <a:bodyPr wrap="square">
                <a:spAutoFit/>
              </a:bodyPr>
              <a:lstStyle/>
              <a:p>
                <a:pPr marL="285750" indent="-285750" algn="just">
                  <a:buFont typeface="Wingdings" panose="05000000000000000000" pitchFamily="2" charset="2"/>
                  <a:buChar char="Ø"/>
                </a:pPr>
                <a:r>
                  <a:rPr lang="en-US" dirty="0" smtClean="0"/>
                  <a:t>No </a:t>
                </a:r>
                <a:r>
                  <a:rPr lang="en-US" dirty="0"/>
                  <a:t>meaningful consideration has been given to retrofitting to the existing </a:t>
                </a:r>
                <a:r>
                  <a:rPr lang="en-US" dirty="0" smtClean="0"/>
                  <a:t>stock</a:t>
                </a:r>
                <a:endParaRPr lang="en-GB" dirty="0"/>
              </a:p>
            </p:txBody>
          </p:sp>
          <p:sp>
            <p:nvSpPr>
              <p:cNvPr id="17" name="Rectangle 16"/>
              <p:cNvSpPr/>
              <p:nvPr/>
            </p:nvSpPr>
            <p:spPr>
              <a:xfrm>
                <a:off x="4114800" y="3897430"/>
                <a:ext cx="6096000" cy="369332"/>
              </a:xfrm>
              <a:prstGeom prst="rect">
                <a:avLst/>
              </a:prstGeom>
            </p:spPr>
            <p:txBody>
              <a:bodyPr>
                <a:spAutoFit/>
              </a:bodyPr>
              <a:lstStyle/>
              <a:p>
                <a:pPr marL="285750" indent="-285750">
                  <a:buFont typeface="Wingdings" panose="05000000000000000000" pitchFamily="2" charset="2"/>
                  <a:buChar char="Ø"/>
                </a:pPr>
                <a:r>
                  <a:rPr lang="en-US" dirty="0" smtClean="0"/>
                  <a:t>Electrical </a:t>
                </a:r>
                <a:r>
                  <a:rPr lang="en-US" dirty="0"/>
                  <a:t>supply grid and its ability to </a:t>
                </a:r>
                <a:r>
                  <a:rPr lang="en-US" dirty="0" smtClean="0"/>
                  <a:t>cope</a:t>
                </a:r>
                <a:endParaRPr lang="en-GB" dirty="0"/>
              </a:p>
            </p:txBody>
          </p:sp>
        </p:grpSp>
      </p:grpSp>
    </p:spTree>
    <p:extLst>
      <p:ext uri="{BB962C8B-B14F-4D97-AF65-F5344CB8AC3E}">
        <p14:creationId xmlns:p14="http://schemas.microsoft.com/office/powerpoint/2010/main" val="12979712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74724" y="35215"/>
            <a:ext cx="8260702" cy="646331"/>
          </a:xfrm>
          <a:prstGeom prst="rect">
            <a:avLst/>
          </a:prstGeom>
          <a:noFill/>
        </p:spPr>
        <p:txBody>
          <a:bodyPr wrap="square" rtlCol="0">
            <a:spAutoFit/>
          </a:bodyPr>
          <a:lstStyle/>
          <a:p>
            <a:r>
              <a:rPr lang="en-GB" sz="3600" dirty="0" smtClean="0"/>
              <a:t>Discussion</a:t>
            </a:r>
            <a:endParaRPr lang="en-GB" sz="3600" dirty="0"/>
          </a:p>
        </p:txBody>
      </p:sp>
      <p:pic>
        <p:nvPicPr>
          <p:cNvPr id="7" name="Picture 6"/>
          <p:cNvPicPr>
            <a:picLocks noChangeAspect="1"/>
          </p:cNvPicPr>
          <p:nvPr/>
        </p:nvPicPr>
        <p:blipFill>
          <a:blip r:embed="rId2"/>
          <a:stretch>
            <a:fillRect/>
          </a:stretch>
        </p:blipFill>
        <p:spPr>
          <a:xfrm>
            <a:off x="3725572" y="931943"/>
            <a:ext cx="4079201" cy="2443739"/>
          </a:xfrm>
          <a:prstGeom prst="rect">
            <a:avLst/>
          </a:prstGeom>
        </p:spPr>
      </p:pic>
      <p:pic>
        <p:nvPicPr>
          <p:cNvPr id="9" name="Picture 8"/>
          <p:cNvPicPr>
            <a:picLocks noChangeAspect="1"/>
          </p:cNvPicPr>
          <p:nvPr/>
        </p:nvPicPr>
        <p:blipFill>
          <a:blip r:embed="rId3"/>
          <a:stretch>
            <a:fillRect/>
          </a:stretch>
        </p:blipFill>
        <p:spPr>
          <a:xfrm>
            <a:off x="7943052" y="931943"/>
            <a:ext cx="4064687" cy="2443739"/>
          </a:xfrm>
          <a:prstGeom prst="rect">
            <a:avLst/>
          </a:prstGeom>
        </p:spPr>
      </p:pic>
      <p:sp>
        <p:nvSpPr>
          <p:cNvPr id="11" name="Rectangle 10"/>
          <p:cNvSpPr/>
          <p:nvPr/>
        </p:nvSpPr>
        <p:spPr>
          <a:xfrm>
            <a:off x="7672520" y="35215"/>
            <a:ext cx="4335219" cy="461665"/>
          </a:xfrm>
          <a:prstGeom prst="rect">
            <a:avLst/>
          </a:prstGeom>
        </p:spPr>
        <p:txBody>
          <a:bodyPr wrap="square">
            <a:spAutoFit/>
          </a:bodyPr>
          <a:lstStyle/>
          <a:p>
            <a:pPr algn="r"/>
            <a:r>
              <a:rPr lang="en-US" sz="1200" dirty="0"/>
              <a:t>Identify a need for electrical vehicle charging points, along with types and locations.</a:t>
            </a:r>
          </a:p>
        </p:txBody>
      </p:sp>
      <p:sp>
        <p:nvSpPr>
          <p:cNvPr id="6" name="Rectangle 5"/>
          <p:cNvSpPr/>
          <p:nvPr/>
        </p:nvSpPr>
        <p:spPr>
          <a:xfrm>
            <a:off x="648575" y="3936566"/>
            <a:ext cx="3810664" cy="784830"/>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r>
              <a:rPr lang="en-US" dirty="0"/>
              <a:t>Beyond Housing replacing 160 of their fleet vehicles with </a:t>
            </a:r>
            <a:r>
              <a:rPr lang="en-US" dirty="0" smtClean="0"/>
              <a:t>EV’s</a:t>
            </a:r>
          </a:p>
          <a:p>
            <a:pPr algn="r"/>
            <a:r>
              <a:rPr lang="en-US" sz="900" dirty="0" smtClean="0"/>
              <a:t>(</a:t>
            </a:r>
            <a:r>
              <a:rPr lang="en-US" sz="900" dirty="0"/>
              <a:t>Morgan, S. 2019</a:t>
            </a:r>
            <a:r>
              <a:rPr lang="en-US" sz="900" dirty="0" smtClean="0"/>
              <a:t>) </a:t>
            </a:r>
            <a:endParaRPr lang="en-GB" sz="900" dirty="0"/>
          </a:p>
        </p:txBody>
      </p:sp>
      <p:sp>
        <p:nvSpPr>
          <p:cNvPr id="14" name="Rectangle 13"/>
          <p:cNvSpPr/>
          <p:nvPr/>
        </p:nvSpPr>
        <p:spPr>
          <a:xfrm>
            <a:off x="648575" y="5161749"/>
            <a:ext cx="3810664" cy="1061829"/>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r>
              <a:rPr lang="en-US" dirty="0"/>
              <a:t>S</a:t>
            </a:r>
            <a:r>
              <a:rPr lang="en-US" dirty="0" smtClean="0"/>
              <a:t>ales are </a:t>
            </a:r>
            <a:r>
              <a:rPr lang="en-US" dirty="0"/>
              <a:t>likely to soar as employees switch to the 0% tax 0% emission models </a:t>
            </a:r>
            <a:endParaRPr lang="en-US" dirty="0" smtClean="0"/>
          </a:p>
          <a:p>
            <a:pPr algn="r"/>
            <a:r>
              <a:rPr lang="en-US" sz="900" dirty="0"/>
              <a:t>(</a:t>
            </a:r>
            <a:r>
              <a:rPr lang="en-US" sz="900" dirty="0" smtClean="0"/>
              <a:t>Cirell, 2020</a:t>
            </a:r>
            <a:r>
              <a:rPr lang="en-US" sz="900" dirty="0"/>
              <a:t>) </a:t>
            </a:r>
            <a:endParaRPr lang="en-GB" sz="900" dirty="0"/>
          </a:p>
        </p:txBody>
      </p:sp>
      <p:pic>
        <p:nvPicPr>
          <p:cNvPr id="2" name="Picture 1"/>
          <p:cNvPicPr>
            <a:picLocks noChangeAspect="1"/>
          </p:cNvPicPr>
          <p:nvPr/>
        </p:nvPicPr>
        <p:blipFill>
          <a:blip r:embed="rId4"/>
          <a:stretch>
            <a:fillRect/>
          </a:stretch>
        </p:blipFill>
        <p:spPr>
          <a:xfrm>
            <a:off x="174724" y="931943"/>
            <a:ext cx="3412569" cy="2447144"/>
          </a:xfrm>
          <a:prstGeom prst="rect">
            <a:avLst/>
          </a:prstGeom>
        </p:spPr>
      </p:pic>
      <p:sp>
        <p:nvSpPr>
          <p:cNvPr id="10" name="Rectangle 9"/>
          <p:cNvSpPr/>
          <p:nvPr/>
        </p:nvSpPr>
        <p:spPr>
          <a:xfrm>
            <a:off x="4750153" y="4144315"/>
            <a:ext cx="5631670" cy="369332"/>
          </a:xfrm>
          <a:prstGeom prst="rect">
            <a:avLst/>
          </a:prstGeom>
        </p:spPr>
        <p:txBody>
          <a:bodyPr wrap="none">
            <a:spAutoFit/>
          </a:bodyPr>
          <a:lstStyle/>
          <a:p>
            <a:pPr algn="r"/>
            <a:r>
              <a:rPr lang="en-US" dirty="0" smtClean="0"/>
              <a:t>“Transition </a:t>
            </a:r>
            <a:r>
              <a:rPr lang="en-US" dirty="0"/>
              <a:t>happening to electrical fleet </a:t>
            </a:r>
            <a:r>
              <a:rPr lang="en-US" dirty="0" smtClean="0"/>
              <a:t>vehicles”</a:t>
            </a:r>
            <a:endParaRPr lang="en-GB" dirty="0"/>
          </a:p>
        </p:txBody>
      </p:sp>
      <p:sp>
        <p:nvSpPr>
          <p:cNvPr id="12" name="Rectangle 11"/>
          <p:cNvSpPr/>
          <p:nvPr/>
        </p:nvSpPr>
        <p:spPr>
          <a:xfrm>
            <a:off x="4856685" y="5209245"/>
            <a:ext cx="6588369" cy="923330"/>
          </a:xfrm>
          <a:prstGeom prst="rect">
            <a:avLst/>
          </a:prstGeom>
        </p:spPr>
        <p:txBody>
          <a:bodyPr wrap="square">
            <a:spAutoFit/>
          </a:bodyPr>
          <a:lstStyle/>
          <a:p>
            <a:r>
              <a:rPr lang="en-US" dirty="0" smtClean="0"/>
              <a:t>“</a:t>
            </a:r>
            <a:r>
              <a:rPr lang="en-US" dirty="0"/>
              <a:t>H</a:t>
            </a:r>
            <a:r>
              <a:rPr lang="en-US" dirty="0" smtClean="0"/>
              <a:t>ow </a:t>
            </a:r>
            <a:r>
              <a:rPr lang="en-US" dirty="0"/>
              <a:t>organisations were going to charge their fleet vehicles including space at the office and logistical planning for staff to retrieve the </a:t>
            </a:r>
            <a:r>
              <a:rPr lang="en-US" dirty="0" smtClean="0"/>
              <a:t>vehicles”</a:t>
            </a:r>
            <a:endParaRPr lang="en-GB" dirty="0"/>
          </a:p>
        </p:txBody>
      </p:sp>
    </p:spTree>
    <p:extLst>
      <p:ext uri="{BB962C8B-B14F-4D97-AF65-F5344CB8AC3E}">
        <p14:creationId xmlns:p14="http://schemas.microsoft.com/office/powerpoint/2010/main" val="3425124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43692" y="67036"/>
            <a:ext cx="8260702" cy="646331"/>
          </a:xfrm>
          <a:prstGeom prst="rect">
            <a:avLst/>
          </a:prstGeom>
          <a:noFill/>
        </p:spPr>
        <p:txBody>
          <a:bodyPr wrap="square" rtlCol="0">
            <a:spAutoFit/>
          </a:bodyPr>
          <a:lstStyle/>
          <a:p>
            <a:r>
              <a:rPr lang="en-GB" sz="3600" dirty="0" smtClean="0"/>
              <a:t>Discussion</a:t>
            </a:r>
            <a:endParaRPr lang="en-GB" sz="3600" dirty="0"/>
          </a:p>
        </p:txBody>
      </p:sp>
      <p:sp>
        <p:nvSpPr>
          <p:cNvPr id="2" name="Rectangle 1"/>
          <p:cNvSpPr/>
          <p:nvPr/>
        </p:nvSpPr>
        <p:spPr>
          <a:xfrm>
            <a:off x="6277509" y="99538"/>
            <a:ext cx="5766742" cy="646331"/>
          </a:xfrm>
          <a:prstGeom prst="rect">
            <a:avLst/>
          </a:prstGeom>
        </p:spPr>
        <p:txBody>
          <a:bodyPr wrap="square">
            <a:spAutoFit/>
          </a:bodyPr>
          <a:lstStyle/>
          <a:p>
            <a:pPr algn="r"/>
            <a:r>
              <a:rPr lang="en-US" sz="1200" dirty="0"/>
              <a:t>Identify timescales that charge points will be needed for social housing tenants in the Neath Port Talbot and Swansea boroughs and potential implications if housing providers do not act.</a:t>
            </a:r>
          </a:p>
        </p:txBody>
      </p:sp>
      <p:sp>
        <p:nvSpPr>
          <p:cNvPr id="8" name="Rectangle 7"/>
          <p:cNvSpPr/>
          <p:nvPr/>
        </p:nvSpPr>
        <p:spPr>
          <a:xfrm>
            <a:off x="2022199" y="6019696"/>
            <a:ext cx="8510619" cy="369332"/>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pPr algn="just"/>
            <a:r>
              <a:rPr lang="en-US" dirty="0"/>
              <a:t>RSL’s could potentially be restricting the uptake of EV’s by taking no </a:t>
            </a:r>
            <a:r>
              <a:rPr lang="en-US" dirty="0" smtClean="0"/>
              <a:t>action</a:t>
            </a:r>
            <a:endParaRPr lang="en-GB" dirty="0"/>
          </a:p>
        </p:txBody>
      </p:sp>
      <p:grpSp>
        <p:nvGrpSpPr>
          <p:cNvPr id="19" name="Group 18"/>
          <p:cNvGrpSpPr/>
          <p:nvPr/>
        </p:nvGrpSpPr>
        <p:grpSpPr>
          <a:xfrm>
            <a:off x="428784" y="1236964"/>
            <a:ext cx="4643121" cy="3788470"/>
            <a:chOff x="428784" y="1236964"/>
            <a:chExt cx="4643121" cy="3788470"/>
          </a:xfrm>
        </p:grpSpPr>
        <p:pic>
          <p:nvPicPr>
            <p:cNvPr id="3" name="Picture 2"/>
            <p:cNvPicPr>
              <a:picLocks noChangeAspect="1"/>
            </p:cNvPicPr>
            <p:nvPr/>
          </p:nvPicPr>
          <p:blipFill>
            <a:blip r:embed="rId2"/>
            <a:stretch>
              <a:fillRect/>
            </a:stretch>
          </p:blipFill>
          <p:spPr>
            <a:xfrm>
              <a:off x="428785" y="1236964"/>
              <a:ext cx="4643120" cy="2757152"/>
            </a:xfrm>
            <a:prstGeom prst="rect">
              <a:avLst/>
            </a:prstGeom>
          </p:spPr>
        </p:pic>
        <p:sp>
          <p:nvSpPr>
            <p:cNvPr id="9" name="Rectangle 8"/>
            <p:cNvSpPr/>
            <p:nvPr/>
          </p:nvSpPr>
          <p:spPr>
            <a:xfrm>
              <a:off x="428784" y="4102104"/>
              <a:ext cx="4643121" cy="923330"/>
            </a:xfrm>
            <a:prstGeom prst="rect">
              <a:avLst/>
            </a:prstGeom>
          </p:spPr>
          <p:txBody>
            <a:bodyPr wrap="square">
              <a:spAutoFit/>
            </a:bodyPr>
            <a:lstStyle/>
            <a:p>
              <a:pPr algn="ctr"/>
              <a:r>
                <a:rPr lang="en-US" dirty="0" smtClean="0"/>
                <a:t>Analysis showed that 6</a:t>
              </a:r>
              <a:r>
                <a:rPr lang="en-US" dirty="0"/>
                <a:t>% of RSL tenants could be requiring EV charge points within the next 7 </a:t>
              </a:r>
              <a:r>
                <a:rPr lang="en-US" dirty="0" smtClean="0"/>
                <a:t>years</a:t>
              </a:r>
              <a:endParaRPr lang="en-GB" dirty="0"/>
            </a:p>
          </p:txBody>
        </p:sp>
      </p:grpSp>
      <p:grpSp>
        <p:nvGrpSpPr>
          <p:cNvPr id="18" name="Group 17"/>
          <p:cNvGrpSpPr/>
          <p:nvPr/>
        </p:nvGrpSpPr>
        <p:grpSpPr>
          <a:xfrm>
            <a:off x="5839381" y="1758846"/>
            <a:ext cx="6204870" cy="3336577"/>
            <a:chOff x="5839381" y="1758846"/>
            <a:chExt cx="6204870" cy="3336577"/>
          </a:xfrm>
        </p:grpSpPr>
        <p:grpSp>
          <p:nvGrpSpPr>
            <p:cNvPr id="6" name="Group 5"/>
            <p:cNvGrpSpPr/>
            <p:nvPr/>
          </p:nvGrpSpPr>
          <p:grpSpPr>
            <a:xfrm>
              <a:off x="5839381" y="2738948"/>
              <a:ext cx="6204870" cy="2356475"/>
              <a:chOff x="5839381" y="1913142"/>
              <a:chExt cx="6204870" cy="2352459"/>
            </a:xfrm>
          </p:grpSpPr>
          <p:pic>
            <p:nvPicPr>
              <p:cNvPr id="11" name="Picture 10"/>
              <p:cNvPicPr>
                <a:picLocks noChangeAspect="1"/>
              </p:cNvPicPr>
              <p:nvPr/>
            </p:nvPicPr>
            <p:blipFill>
              <a:blip r:embed="rId3"/>
              <a:stretch>
                <a:fillRect/>
              </a:stretch>
            </p:blipFill>
            <p:spPr>
              <a:xfrm>
                <a:off x="5839381" y="2009156"/>
                <a:ext cx="2359356" cy="1981372"/>
              </a:xfrm>
              <a:prstGeom prst="rect">
                <a:avLst/>
              </a:prstGeom>
            </p:spPr>
          </p:pic>
          <p:sp>
            <p:nvSpPr>
              <p:cNvPr id="12" name="Rectangle 11"/>
              <p:cNvSpPr/>
              <p:nvPr/>
            </p:nvSpPr>
            <p:spPr>
              <a:xfrm>
                <a:off x="8556439" y="2434835"/>
                <a:ext cx="3487812" cy="1323439"/>
              </a:xfrm>
              <a:prstGeom prst="rect">
                <a:avLst/>
              </a:prstGeom>
              <a:noFill/>
            </p:spPr>
            <p:txBody>
              <a:bodyPr wrap="square" lIns="91440" tIns="45720" rIns="91440" bIns="45720">
                <a:spAutoFit/>
              </a:bodyPr>
              <a:lstStyle/>
              <a:p>
                <a:pPr algn="ctr"/>
                <a:r>
                  <a:rPr lang="en-US" sz="4000" b="1" dirty="0" smtClean="0">
                    <a:ln w="22225">
                      <a:solidFill>
                        <a:schemeClr val="accent2"/>
                      </a:solidFill>
                      <a:prstDash val="solid"/>
                    </a:ln>
                  </a:rPr>
                  <a:t>Lost Tenant</a:t>
                </a:r>
              </a:p>
              <a:p>
                <a:pPr algn="ctr"/>
                <a:r>
                  <a:rPr lang="en-US" sz="4000" b="1" dirty="0" smtClean="0">
                    <a:ln w="22225">
                      <a:solidFill>
                        <a:schemeClr val="accent2"/>
                      </a:solidFill>
                      <a:prstDash val="solid"/>
                    </a:ln>
                  </a:rPr>
                  <a:t>Lost Revenue </a:t>
                </a:r>
                <a:endParaRPr lang="en-US" sz="4000" b="1" dirty="0">
                  <a:ln w="22225">
                    <a:solidFill>
                      <a:schemeClr val="accent2"/>
                    </a:solidFill>
                    <a:prstDash val="solid"/>
                  </a:ln>
                </a:endParaRPr>
              </a:p>
            </p:txBody>
          </p:sp>
          <p:cxnSp>
            <p:nvCxnSpPr>
              <p:cNvPr id="14" name="Straight Connector 13"/>
              <p:cNvCxnSpPr/>
              <p:nvPr/>
            </p:nvCxnSpPr>
            <p:spPr>
              <a:xfrm flipH="1">
                <a:off x="8218622" y="1913142"/>
                <a:ext cx="747591" cy="2352459"/>
              </a:xfrm>
              <a:prstGeom prst="line">
                <a:avLst/>
              </a:prstGeom>
            </p:spPr>
            <p:style>
              <a:lnRef idx="3">
                <a:schemeClr val="dk1"/>
              </a:lnRef>
              <a:fillRef idx="0">
                <a:schemeClr val="dk1"/>
              </a:fillRef>
              <a:effectRef idx="2">
                <a:schemeClr val="dk1"/>
              </a:effectRef>
              <a:fontRef idx="minor">
                <a:schemeClr val="tx1"/>
              </a:fontRef>
            </p:style>
          </p:cxnSp>
          <p:sp>
            <p:nvSpPr>
              <p:cNvPr id="4" name="Rectangle 3"/>
              <p:cNvSpPr/>
              <p:nvPr/>
            </p:nvSpPr>
            <p:spPr>
              <a:xfrm>
                <a:off x="7012843" y="4019380"/>
                <a:ext cx="1205779" cy="246221"/>
              </a:xfrm>
              <a:prstGeom prst="rect">
                <a:avLst/>
              </a:prstGeom>
            </p:spPr>
            <p:txBody>
              <a:bodyPr wrap="none">
                <a:spAutoFit/>
              </a:bodyPr>
              <a:lstStyle/>
              <a:p>
                <a:r>
                  <a:rPr lang="en-GB" sz="1000" dirty="0"/>
                  <a:t>Boyle, D. (2017</a:t>
                </a:r>
                <a:r>
                  <a:rPr lang="en-GB" sz="1000" dirty="0" smtClean="0"/>
                  <a:t>) </a:t>
                </a:r>
                <a:endParaRPr lang="en-GB" sz="1000" dirty="0"/>
              </a:p>
            </p:txBody>
          </p:sp>
        </p:grpSp>
        <p:sp>
          <p:nvSpPr>
            <p:cNvPr id="17" name="Rectangle 16"/>
            <p:cNvSpPr/>
            <p:nvPr/>
          </p:nvSpPr>
          <p:spPr>
            <a:xfrm>
              <a:off x="6848511" y="1758846"/>
              <a:ext cx="3487812" cy="707886"/>
            </a:xfrm>
            <a:prstGeom prst="rect">
              <a:avLst/>
            </a:prstGeom>
            <a:noFill/>
          </p:spPr>
          <p:txBody>
            <a:bodyPr wrap="square" lIns="91440" tIns="45720" rIns="91440" bIns="45720">
              <a:spAutoFit/>
            </a:bodyPr>
            <a:lstStyle/>
            <a:p>
              <a:pPr algn="ctr"/>
              <a:r>
                <a:rPr lang="en-US" sz="4000" dirty="0" smtClean="0">
                  <a:ln w="0"/>
                  <a:effectLst>
                    <a:outerShdw blurRad="38100" dist="19050" dir="2700000" algn="tl" rotWithShape="0">
                      <a:schemeClr val="dk1">
                        <a:alpha val="40000"/>
                      </a:schemeClr>
                    </a:outerShdw>
                  </a:effectLst>
                </a:rPr>
                <a:t>No Action =</a:t>
              </a:r>
              <a:endParaRPr lang="en-US" sz="4000" dirty="0">
                <a:ln w="0"/>
                <a:effectLst>
                  <a:outerShdw blurRad="38100" dist="19050" dir="2700000" algn="tl" rotWithShape="0">
                    <a:schemeClr val="dk1">
                      <a:alpha val="40000"/>
                    </a:schemeClr>
                  </a:outerShdw>
                </a:effectLst>
              </a:endParaRPr>
            </a:p>
          </p:txBody>
        </p:sp>
      </p:grpSp>
    </p:spTree>
    <p:extLst>
      <p:ext uri="{BB962C8B-B14F-4D97-AF65-F5344CB8AC3E}">
        <p14:creationId xmlns:p14="http://schemas.microsoft.com/office/powerpoint/2010/main" val="1378066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943" y="74127"/>
            <a:ext cx="8260702" cy="646331"/>
          </a:xfrm>
          <a:prstGeom prst="rect">
            <a:avLst/>
          </a:prstGeom>
          <a:noFill/>
        </p:spPr>
        <p:txBody>
          <a:bodyPr wrap="square" rtlCol="0">
            <a:spAutoFit/>
          </a:bodyPr>
          <a:lstStyle/>
          <a:p>
            <a:r>
              <a:rPr lang="en-GB" sz="3600" dirty="0" smtClean="0"/>
              <a:t>Discussion</a:t>
            </a:r>
            <a:endParaRPr lang="en-GB" sz="3600" dirty="0"/>
          </a:p>
        </p:txBody>
      </p:sp>
      <p:sp>
        <p:nvSpPr>
          <p:cNvPr id="2" name="Rectangle 1"/>
          <p:cNvSpPr/>
          <p:nvPr/>
        </p:nvSpPr>
        <p:spPr>
          <a:xfrm>
            <a:off x="6061165" y="105614"/>
            <a:ext cx="6043750" cy="461665"/>
          </a:xfrm>
          <a:prstGeom prst="rect">
            <a:avLst/>
          </a:prstGeom>
        </p:spPr>
        <p:txBody>
          <a:bodyPr wrap="square">
            <a:spAutoFit/>
          </a:bodyPr>
          <a:lstStyle/>
          <a:p>
            <a:pPr algn="r"/>
            <a:r>
              <a:rPr lang="en-US" sz="1200" dirty="0"/>
              <a:t>Identify options which could accommodate tenants with both off road parking and those with no dedicated off-street parking and fleet </a:t>
            </a:r>
            <a:r>
              <a:rPr lang="en-US" sz="1200" dirty="0" smtClean="0"/>
              <a:t>vehicles</a:t>
            </a:r>
            <a:endParaRPr lang="en-US" sz="1200" dirty="0"/>
          </a:p>
        </p:txBody>
      </p:sp>
      <p:sp>
        <p:nvSpPr>
          <p:cNvPr id="15" name="Rectangle 14"/>
          <p:cNvSpPr/>
          <p:nvPr/>
        </p:nvSpPr>
        <p:spPr>
          <a:xfrm>
            <a:off x="584203" y="1712375"/>
            <a:ext cx="4762919" cy="1200329"/>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pPr algn="just"/>
            <a:r>
              <a:rPr lang="en-US" dirty="0" smtClean="0"/>
              <a:t>A programme of installing Communal </a:t>
            </a:r>
            <a:r>
              <a:rPr lang="en-US" dirty="0"/>
              <a:t>charging </a:t>
            </a:r>
            <a:r>
              <a:rPr lang="en-US" dirty="0" smtClean="0"/>
              <a:t>facilities at flats and sheltered complex's should commence in the next 3 - 7 years </a:t>
            </a:r>
            <a:endParaRPr lang="en-GB" dirty="0"/>
          </a:p>
        </p:txBody>
      </p:sp>
      <p:sp>
        <p:nvSpPr>
          <p:cNvPr id="16" name="Rectangle 15"/>
          <p:cNvSpPr/>
          <p:nvPr/>
        </p:nvSpPr>
        <p:spPr>
          <a:xfrm>
            <a:off x="875989" y="1048433"/>
            <a:ext cx="4251485" cy="369332"/>
          </a:xfrm>
          <a:prstGeom prst="rect">
            <a:avLst/>
          </a:prstGeom>
        </p:spPr>
        <p:txBody>
          <a:bodyPr wrap="none">
            <a:spAutoFit/>
          </a:bodyPr>
          <a:lstStyle/>
          <a:p>
            <a:r>
              <a:rPr lang="en-US" b="1" u="sng" dirty="0" smtClean="0"/>
              <a:t>Off-street Parking And Fleet Vehicles</a:t>
            </a:r>
            <a:endParaRPr lang="en-GB" b="1" u="sng" dirty="0"/>
          </a:p>
        </p:txBody>
      </p:sp>
      <p:grpSp>
        <p:nvGrpSpPr>
          <p:cNvPr id="4" name="Group 3"/>
          <p:cNvGrpSpPr/>
          <p:nvPr/>
        </p:nvGrpSpPr>
        <p:grpSpPr>
          <a:xfrm>
            <a:off x="500743" y="3335631"/>
            <a:ext cx="4626731" cy="2480439"/>
            <a:chOff x="584203" y="3335121"/>
            <a:chExt cx="4626731" cy="2480439"/>
          </a:xfrm>
        </p:grpSpPr>
        <p:sp>
          <p:nvSpPr>
            <p:cNvPr id="13" name="Rectangle 12"/>
            <p:cNvSpPr/>
            <p:nvPr/>
          </p:nvSpPr>
          <p:spPr>
            <a:xfrm>
              <a:off x="584203" y="3335121"/>
              <a:ext cx="4626731" cy="830997"/>
            </a:xfrm>
            <a:prstGeom prst="rect">
              <a:avLst/>
            </a:prstGeom>
          </p:spPr>
          <p:txBody>
            <a:bodyPr wrap="square">
              <a:spAutoFit/>
            </a:bodyPr>
            <a:lstStyle/>
            <a:p>
              <a:pPr marL="285750" indent="-285750">
                <a:buFont typeface="Wingdings" panose="05000000000000000000" pitchFamily="2" charset="2"/>
                <a:buChar char="Ø"/>
              </a:pPr>
              <a:r>
                <a:rPr lang="en-US" sz="1600" dirty="0" smtClean="0"/>
                <a:t>Provide </a:t>
              </a:r>
              <a:r>
                <a:rPr lang="en-US" sz="1600" dirty="0"/>
                <a:t>a good opportunity for RSL’s in South Wales to help with government </a:t>
              </a:r>
              <a:r>
                <a:rPr lang="en-US" sz="1600" dirty="0" smtClean="0"/>
                <a:t>targets</a:t>
              </a:r>
              <a:endParaRPr lang="en-GB" sz="1600" dirty="0"/>
            </a:p>
          </p:txBody>
        </p:sp>
        <p:sp>
          <p:nvSpPr>
            <p:cNvPr id="14" name="Rectangle 13"/>
            <p:cNvSpPr/>
            <p:nvPr/>
          </p:nvSpPr>
          <p:spPr>
            <a:xfrm>
              <a:off x="584204" y="5230785"/>
              <a:ext cx="4554594" cy="584775"/>
            </a:xfrm>
            <a:prstGeom prst="rect">
              <a:avLst/>
            </a:prstGeom>
          </p:spPr>
          <p:txBody>
            <a:bodyPr wrap="square">
              <a:spAutoFit/>
            </a:bodyPr>
            <a:lstStyle/>
            <a:p>
              <a:pPr marL="285750" indent="-285750" algn="just">
                <a:buFont typeface="Wingdings" panose="05000000000000000000" pitchFamily="2" charset="2"/>
                <a:buChar char="Ø"/>
              </a:pPr>
              <a:r>
                <a:rPr lang="en-US" sz="1600" dirty="0"/>
                <a:t>C</a:t>
              </a:r>
              <a:r>
                <a:rPr lang="en-US" sz="1600" dirty="0" smtClean="0"/>
                <a:t>ontrol </a:t>
              </a:r>
              <a:r>
                <a:rPr lang="en-US" sz="1600" dirty="0"/>
                <a:t>of large spikes in demand on the electricity </a:t>
              </a:r>
              <a:r>
                <a:rPr lang="en-US" sz="1600" dirty="0" smtClean="0"/>
                <a:t>grid</a:t>
              </a:r>
              <a:endParaRPr lang="en-GB" sz="1600" dirty="0"/>
            </a:p>
          </p:txBody>
        </p:sp>
        <p:sp>
          <p:nvSpPr>
            <p:cNvPr id="17" name="TextBox 16"/>
            <p:cNvSpPr txBox="1"/>
            <p:nvPr/>
          </p:nvSpPr>
          <p:spPr>
            <a:xfrm>
              <a:off x="584203" y="4406064"/>
              <a:ext cx="4626731" cy="584775"/>
            </a:xfrm>
            <a:prstGeom prst="rect">
              <a:avLst/>
            </a:prstGeom>
            <a:noFill/>
          </p:spPr>
          <p:txBody>
            <a:bodyPr wrap="square" rtlCol="0">
              <a:spAutoFit/>
            </a:bodyPr>
            <a:lstStyle/>
            <a:p>
              <a:pPr marL="285750" indent="-285750">
                <a:buFont typeface="Wingdings" panose="05000000000000000000" pitchFamily="2" charset="2"/>
                <a:buChar char="Ø"/>
              </a:pPr>
              <a:r>
                <a:rPr lang="en-GB" sz="1600" dirty="0" smtClean="0"/>
                <a:t>Solve many of the logistical problems with fleet vehicles </a:t>
              </a:r>
              <a:endParaRPr lang="en-GB" sz="1600" dirty="0"/>
            </a:p>
          </p:txBody>
        </p:sp>
      </p:grpSp>
      <p:grpSp>
        <p:nvGrpSpPr>
          <p:cNvPr id="7" name="Group 6"/>
          <p:cNvGrpSpPr/>
          <p:nvPr/>
        </p:nvGrpSpPr>
        <p:grpSpPr>
          <a:xfrm>
            <a:off x="6328906" y="1050950"/>
            <a:ext cx="5389617" cy="4169036"/>
            <a:chOff x="6328906" y="1050950"/>
            <a:chExt cx="5389617" cy="4169036"/>
          </a:xfrm>
        </p:grpSpPr>
        <p:sp>
          <p:nvSpPr>
            <p:cNvPr id="18" name="Rectangle 17"/>
            <p:cNvSpPr/>
            <p:nvPr/>
          </p:nvSpPr>
          <p:spPr>
            <a:xfrm>
              <a:off x="6328907" y="1712374"/>
              <a:ext cx="4865076" cy="1200329"/>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r>
                <a:rPr lang="en-US" dirty="0" smtClean="0"/>
                <a:t>Take the opportunity when carry out upgrade work </a:t>
              </a:r>
              <a:r>
                <a:rPr lang="en-US" dirty="0"/>
                <a:t>to install cabling infrastructure as a “passive provision” of charging </a:t>
              </a:r>
              <a:r>
                <a:rPr lang="en-US" dirty="0" smtClean="0"/>
                <a:t>infrastructure</a:t>
              </a:r>
              <a:endParaRPr lang="en-GB" dirty="0"/>
            </a:p>
          </p:txBody>
        </p:sp>
        <p:sp>
          <p:nvSpPr>
            <p:cNvPr id="19" name="Rectangle 18"/>
            <p:cNvSpPr/>
            <p:nvPr/>
          </p:nvSpPr>
          <p:spPr>
            <a:xfrm>
              <a:off x="7542009" y="1050950"/>
              <a:ext cx="2058577" cy="369332"/>
            </a:xfrm>
            <a:prstGeom prst="rect">
              <a:avLst/>
            </a:prstGeom>
          </p:spPr>
          <p:txBody>
            <a:bodyPr wrap="none">
              <a:spAutoFit/>
            </a:bodyPr>
            <a:lstStyle/>
            <a:p>
              <a:r>
                <a:rPr lang="en-GB" b="1" u="sng" dirty="0" smtClean="0"/>
                <a:t>Off Road Parking</a:t>
              </a:r>
              <a:endParaRPr lang="en-GB" b="1" u="sng" dirty="0"/>
            </a:p>
          </p:txBody>
        </p:sp>
        <p:grpSp>
          <p:nvGrpSpPr>
            <p:cNvPr id="6" name="Group 5"/>
            <p:cNvGrpSpPr/>
            <p:nvPr/>
          </p:nvGrpSpPr>
          <p:grpSpPr>
            <a:xfrm>
              <a:off x="6328906" y="3335631"/>
              <a:ext cx="5389617" cy="1884355"/>
              <a:chOff x="6328906" y="3335631"/>
              <a:chExt cx="5389617" cy="1884355"/>
            </a:xfrm>
          </p:grpSpPr>
          <p:sp>
            <p:nvSpPr>
              <p:cNvPr id="20" name="Rectangle 19"/>
              <p:cNvSpPr/>
              <p:nvPr/>
            </p:nvSpPr>
            <p:spPr>
              <a:xfrm>
                <a:off x="6328906" y="3335631"/>
                <a:ext cx="5389617" cy="584775"/>
              </a:xfrm>
              <a:prstGeom prst="rect">
                <a:avLst/>
              </a:prstGeom>
            </p:spPr>
            <p:txBody>
              <a:bodyPr wrap="square">
                <a:spAutoFit/>
              </a:bodyPr>
              <a:lstStyle/>
              <a:p>
                <a:pPr marL="285750" indent="-285750">
                  <a:buFont typeface="Wingdings" panose="05000000000000000000" pitchFamily="2" charset="2"/>
                  <a:buChar char="Ø"/>
                </a:pPr>
                <a:r>
                  <a:rPr lang="en-US" sz="1600" dirty="0" smtClean="0"/>
                  <a:t>Enable </a:t>
                </a:r>
                <a:r>
                  <a:rPr lang="en-US" sz="1600" dirty="0"/>
                  <a:t>future EV owners to easily connect a charger </a:t>
                </a:r>
                <a:r>
                  <a:rPr lang="en-US" sz="1600" dirty="0" smtClean="0"/>
                  <a:t>without </a:t>
                </a:r>
                <a:r>
                  <a:rPr lang="en-US" sz="1600" dirty="0"/>
                  <a:t>the full </a:t>
                </a:r>
                <a:r>
                  <a:rPr lang="en-US" sz="1600" dirty="0" smtClean="0"/>
                  <a:t>installation</a:t>
                </a:r>
                <a:endParaRPr lang="en-US" sz="1600" dirty="0"/>
              </a:p>
            </p:txBody>
          </p:sp>
          <p:sp>
            <p:nvSpPr>
              <p:cNvPr id="21" name="TextBox 20"/>
              <p:cNvSpPr txBox="1"/>
              <p:nvPr/>
            </p:nvSpPr>
            <p:spPr>
              <a:xfrm>
                <a:off x="6328907" y="4075713"/>
                <a:ext cx="5291963" cy="584775"/>
              </a:xfrm>
              <a:prstGeom prst="rect">
                <a:avLst/>
              </a:prstGeom>
              <a:noFill/>
            </p:spPr>
            <p:txBody>
              <a:bodyPr wrap="square" rtlCol="0">
                <a:spAutoFit/>
              </a:bodyPr>
              <a:lstStyle/>
              <a:p>
                <a:pPr marL="285750" indent="-285750">
                  <a:buFont typeface="Wingdings" panose="05000000000000000000" pitchFamily="2" charset="2"/>
                  <a:buChar char="Ø"/>
                </a:pPr>
                <a:r>
                  <a:rPr lang="en-GB" sz="1600" dirty="0" smtClean="0"/>
                  <a:t>Remove the restriction of inadequate charging provision to EV uptake </a:t>
                </a:r>
                <a:endParaRPr lang="en-GB" sz="1600" dirty="0"/>
              </a:p>
            </p:txBody>
          </p:sp>
          <p:sp>
            <p:nvSpPr>
              <p:cNvPr id="22" name="TextBox 21"/>
              <p:cNvSpPr txBox="1"/>
              <p:nvPr/>
            </p:nvSpPr>
            <p:spPr>
              <a:xfrm>
                <a:off x="6328907" y="4881432"/>
                <a:ext cx="5176553" cy="338554"/>
              </a:xfrm>
              <a:prstGeom prst="rect">
                <a:avLst/>
              </a:prstGeom>
              <a:noFill/>
            </p:spPr>
            <p:txBody>
              <a:bodyPr wrap="square" rtlCol="0">
                <a:spAutoFit/>
              </a:bodyPr>
              <a:lstStyle/>
              <a:p>
                <a:pPr marL="285750" indent="-285750">
                  <a:buFont typeface="Wingdings" panose="05000000000000000000" pitchFamily="2" charset="2"/>
                  <a:buChar char="Ø"/>
                </a:pPr>
                <a:r>
                  <a:rPr lang="en-GB" sz="1600" dirty="0" smtClean="0"/>
                  <a:t>Eliminate any DIY installations </a:t>
                </a:r>
                <a:endParaRPr lang="en-GB" sz="1600" dirty="0"/>
              </a:p>
            </p:txBody>
          </p:sp>
        </p:grpSp>
      </p:grpSp>
      <p:sp>
        <p:nvSpPr>
          <p:cNvPr id="3" name="Rectangle 2"/>
          <p:cNvSpPr/>
          <p:nvPr/>
        </p:nvSpPr>
        <p:spPr>
          <a:xfrm>
            <a:off x="5983992" y="5543663"/>
            <a:ext cx="5976221" cy="1092607"/>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r>
              <a:rPr lang="en-US" dirty="0">
                <a:solidFill>
                  <a:schemeClr val="tx1"/>
                </a:solidFill>
              </a:rPr>
              <a:t>To ensure the resilience of </a:t>
            </a:r>
            <a:r>
              <a:rPr lang="en-US" dirty="0" smtClean="0">
                <a:solidFill>
                  <a:schemeClr val="tx1"/>
                </a:solidFill>
              </a:rPr>
              <a:t>stock, </a:t>
            </a:r>
            <a:r>
              <a:rPr lang="en-US" dirty="0">
                <a:solidFill>
                  <a:schemeClr val="tx1"/>
                </a:solidFill>
              </a:rPr>
              <a:t>long-term planning based strategies </a:t>
            </a:r>
            <a:r>
              <a:rPr lang="en-US" dirty="0" smtClean="0">
                <a:solidFill>
                  <a:schemeClr val="tx1"/>
                </a:solidFill>
              </a:rPr>
              <a:t>should assess a </a:t>
            </a:r>
            <a:r>
              <a:rPr lang="en-US" dirty="0">
                <a:solidFill>
                  <a:schemeClr val="tx1"/>
                </a:solidFill>
              </a:rPr>
              <a:t>range of possible future scenarios is </a:t>
            </a:r>
            <a:r>
              <a:rPr lang="en-US" dirty="0" smtClean="0">
                <a:solidFill>
                  <a:schemeClr val="tx1"/>
                </a:solidFill>
              </a:rPr>
              <a:t>essential. </a:t>
            </a:r>
          </a:p>
          <a:p>
            <a:pPr algn="r"/>
            <a:r>
              <a:rPr lang="en-US" sz="1000" dirty="0" smtClean="0"/>
              <a:t>(Thornbush</a:t>
            </a:r>
            <a:r>
              <a:rPr lang="en-US" sz="1000" dirty="0"/>
              <a:t>, M. Golubchikov, O. Bouzarovski, S. </a:t>
            </a:r>
            <a:r>
              <a:rPr lang="en-US" sz="1000" dirty="0" smtClean="0"/>
              <a:t>2013</a:t>
            </a:r>
            <a:r>
              <a:rPr lang="en-US" sz="1000" dirty="0"/>
              <a:t>) </a:t>
            </a:r>
            <a:endParaRPr lang="en-GB" sz="1000" dirty="0"/>
          </a:p>
        </p:txBody>
      </p:sp>
    </p:spTree>
    <p:extLst>
      <p:ext uri="{BB962C8B-B14F-4D97-AF65-F5344CB8AC3E}">
        <p14:creationId xmlns:p14="http://schemas.microsoft.com/office/powerpoint/2010/main" val="645398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67897" y="94100"/>
            <a:ext cx="8260702" cy="646331"/>
          </a:xfrm>
          <a:prstGeom prst="rect">
            <a:avLst/>
          </a:prstGeom>
          <a:noFill/>
        </p:spPr>
        <p:txBody>
          <a:bodyPr wrap="square" rtlCol="0">
            <a:spAutoFit/>
          </a:bodyPr>
          <a:lstStyle/>
          <a:p>
            <a:r>
              <a:rPr lang="en-GB" sz="3600" dirty="0" smtClean="0"/>
              <a:t>Discussion</a:t>
            </a:r>
            <a:endParaRPr lang="en-GB" sz="3600" dirty="0"/>
          </a:p>
        </p:txBody>
      </p:sp>
      <p:sp>
        <p:nvSpPr>
          <p:cNvPr id="2" name="Rectangle 1"/>
          <p:cNvSpPr/>
          <p:nvPr/>
        </p:nvSpPr>
        <p:spPr>
          <a:xfrm>
            <a:off x="8277686" y="94100"/>
            <a:ext cx="3776870" cy="461665"/>
          </a:xfrm>
          <a:prstGeom prst="rect">
            <a:avLst/>
          </a:prstGeom>
        </p:spPr>
        <p:txBody>
          <a:bodyPr wrap="square">
            <a:spAutoFit/>
          </a:bodyPr>
          <a:lstStyle/>
          <a:p>
            <a:pPr algn="r"/>
            <a:r>
              <a:rPr lang="en-US" sz="1200" dirty="0"/>
              <a:t>Identify differences in tenant’s needs and registered social landlords </a:t>
            </a:r>
            <a:r>
              <a:rPr lang="en-US" sz="1200" dirty="0" smtClean="0"/>
              <a:t>plans</a:t>
            </a:r>
            <a:endParaRPr lang="en-US" sz="1200" dirty="0"/>
          </a:p>
        </p:txBody>
      </p:sp>
      <p:pic>
        <p:nvPicPr>
          <p:cNvPr id="3" name="Picture 2"/>
          <p:cNvPicPr>
            <a:picLocks noChangeAspect="1"/>
          </p:cNvPicPr>
          <p:nvPr/>
        </p:nvPicPr>
        <p:blipFill>
          <a:blip r:embed="rId2"/>
          <a:stretch>
            <a:fillRect/>
          </a:stretch>
        </p:blipFill>
        <p:spPr>
          <a:xfrm>
            <a:off x="6653350" y="2968834"/>
            <a:ext cx="4725662" cy="2830912"/>
          </a:xfrm>
          <a:prstGeom prst="rect">
            <a:avLst/>
          </a:prstGeom>
        </p:spPr>
      </p:pic>
      <p:sp>
        <p:nvSpPr>
          <p:cNvPr id="7" name="TextBox 6"/>
          <p:cNvSpPr txBox="1"/>
          <p:nvPr/>
        </p:nvSpPr>
        <p:spPr>
          <a:xfrm>
            <a:off x="6653350" y="1384481"/>
            <a:ext cx="4725662" cy="923330"/>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GB" dirty="0" smtClean="0"/>
              <a:t>100% of RSL’s interviewed require permission to undertake electrical work in their properties </a:t>
            </a:r>
            <a:endParaRPr lang="en-GB" dirty="0"/>
          </a:p>
        </p:txBody>
      </p:sp>
      <p:pic>
        <p:nvPicPr>
          <p:cNvPr id="8" name="Picture 7"/>
          <p:cNvPicPr>
            <a:picLocks noChangeAspect="1"/>
          </p:cNvPicPr>
          <p:nvPr/>
        </p:nvPicPr>
        <p:blipFill>
          <a:blip r:embed="rId3"/>
          <a:stretch>
            <a:fillRect/>
          </a:stretch>
        </p:blipFill>
        <p:spPr>
          <a:xfrm>
            <a:off x="684835" y="1370882"/>
            <a:ext cx="4777772" cy="2847885"/>
          </a:xfrm>
          <a:prstGeom prst="rect">
            <a:avLst/>
          </a:prstGeom>
        </p:spPr>
      </p:pic>
      <p:sp>
        <p:nvSpPr>
          <p:cNvPr id="9" name="Rectangle 8"/>
          <p:cNvSpPr/>
          <p:nvPr/>
        </p:nvSpPr>
        <p:spPr>
          <a:xfrm>
            <a:off x="684835" y="4876416"/>
            <a:ext cx="4777772" cy="923330"/>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r>
              <a:rPr lang="en-US" dirty="0" smtClean="0"/>
              <a:t>Generally </a:t>
            </a:r>
            <a:r>
              <a:rPr lang="en-US" dirty="0"/>
              <a:t>there is no consideration being giving to existing stock within the RSL’s interviewed</a:t>
            </a:r>
            <a:endParaRPr lang="en-GB" dirty="0"/>
          </a:p>
        </p:txBody>
      </p:sp>
    </p:spTree>
    <p:extLst>
      <p:ext uri="{BB962C8B-B14F-4D97-AF65-F5344CB8AC3E}">
        <p14:creationId xmlns:p14="http://schemas.microsoft.com/office/powerpoint/2010/main" val="2642554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73417" y="219237"/>
            <a:ext cx="8330268" cy="646331"/>
          </a:xfrm>
          <a:prstGeom prst="rect">
            <a:avLst/>
          </a:prstGeom>
          <a:noFill/>
        </p:spPr>
        <p:txBody>
          <a:bodyPr wrap="square" rtlCol="0">
            <a:spAutoFit/>
          </a:bodyPr>
          <a:lstStyle/>
          <a:p>
            <a:r>
              <a:rPr lang="en-GB" sz="3600" dirty="0" smtClean="0"/>
              <a:t>Conclusion and Recommendations </a:t>
            </a:r>
            <a:endParaRPr lang="en-GB" sz="3600" dirty="0"/>
          </a:p>
        </p:txBody>
      </p:sp>
      <p:sp>
        <p:nvSpPr>
          <p:cNvPr id="2" name="Rectangle 1"/>
          <p:cNvSpPr/>
          <p:nvPr/>
        </p:nvSpPr>
        <p:spPr>
          <a:xfrm>
            <a:off x="1332315" y="1400778"/>
            <a:ext cx="9568070" cy="4893647"/>
          </a:xfrm>
          <a:prstGeom prst="rect">
            <a:avLst/>
          </a:prstGeom>
        </p:spPr>
        <p:txBody>
          <a:bodyPr wrap="square">
            <a:spAutoFit/>
          </a:bodyPr>
          <a:lstStyle/>
          <a:p>
            <a:pPr marL="285750" indent="-285750">
              <a:buFont typeface="Wingdings" panose="05000000000000000000" pitchFamily="2" charset="2"/>
              <a:buChar char="Ø"/>
            </a:pPr>
            <a:r>
              <a:rPr lang="en-US" dirty="0" smtClean="0"/>
              <a:t>Demand in social housing is low but forecast to drastically increase</a:t>
            </a:r>
          </a:p>
          <a:p>
            <a:pPr marL="285750" indent="-285750">
              <a:buFont typeface="Wingdings" panose="05000000000000000000" pitchFamily="2" charset="2"/>
              <a:buChar char="Ø"/>
            </a:pPr>
            <a:endParaRPr lang="en-US" dirty="0" smtClean="0"/>
          </a:p>
          <a:p>
            <a:pPr marL="285750" indent="-285750">
              <a:buFont typeface="Wingdings" panose="05000000000000000000" pitchFamily="2" charset="2"/>
              <a:buChar char="Ø"/>
            </a:pPr>
            <a:r>
              <a:rPr lang="en-US" dirty="0" smtClean="0"/>
              <a:t>The </a:t>
            </a:r>
            <a:r>
              <a:rPr lang="en-US" dirty="0"/>
              <a:t>most suitable charging solution would be slow chargers at the tenant’s </a:t>
            </a:r>
            <a:r>
              <a:rPr lang="en-US" dirty="0" smtClean="0"/>
              <a:t>home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smtClean="0"/>
              <a:t>RSL’s </a:t>
            </a:r>
            <a:r>
              <a:rPr lang="en-US" dirty="0"/>
              <a:t>in general have not considered how this will be achieved in their existing </a:t>
            </a:r>
            <a:r>
              <a:rPr lang="en-US" dirty="0" smtClean="0"/>
              <a:t>stock</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R</a:t>
            </a:r>
            <a:r>
              <a:rPr lang="en-US" dirty="0" smtClean="0"/>
              <a:t>ecommendations </a:t>
            </a:r>
            <a:r>
              <a:rPr lang="en-US" dirty="0"/>
              <a:t>to install “passive provision” during planned maintenance works where off road parking is </a:t>
            </a:r>
            <a:r>
              <a:rPr lang="en-US" dirty="0" smtClean="0"/>
              <a:t>available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smtClean="0"/>
              <a:t>Communal </a:t>
            </a:r>
            <a:r>
              <a:rPr lang="en-US" dirty="0"/>
              <a:t>car parks and sheltered housing complexes should be utilised for properties where designated off road parking is unavailable within the next 3-7 </a:t>
            </a:r>
            <a:r>
              <a:rPr lang="en-US" dirty="0" smtClean="0"/>
              <a:t>years</a:t>
            </a:r>
            <a:endParaRPr lang="en-US" dirty="0"/>
          </a:p>
          <a:p>
            <a:r>
              <a:rPr lang="en-US" dirty="0" smtClean="0"/>
              <a:t> </a:t>
            </a:r>
          </a:p>
          <a:p>
            <a:pPr marL="285750" indent="-285750">
              <a:buFont typeface="Wingdings" panose="05000000000000000000" pitchFamily="2" charset="2"/>
              <a:buChar char="Ø"/>
            </a:pPr>
            <a:r>
              <a:rPr lang="en-US" dirty="0" smtClean="0"/>
              <a:t>Not </a:t>
            </a:r>
            <a:r>
              <a:rPr lang="en-US" dirty="0"/>
              <a:t>having suitable convenient charging is a barrier to EV </a:t>
            </a:r>
            <a:r>
              <a:rPr lang="en-US" dirty="0" smtClean="0"/>
              <a:t>uptake, </a:t>
            </a:r>
            <a:r>
              <a:rPr lang="en-US" dirty="0"/>
              <a:t>so RSL’s should consider acting to ensure charging is easily </a:t>
            </a:r>
            <a:r>
              <a:rPr lang="en-US" dirty="0" smtClean="0"/>
              <a:t>accessible </a:t>
            </a:r>
            <a:endParaRPr lang="en-US" dirty="0"/>
          </a:p>
          <a:p>
            <a:pPr marL="342900" indent="-342900">
              <a:buFont typeface="Wingdings" panose="05000000000000000000" pitchFamily="2" charset="2"/>
              <a:buChar char="Ø"/>
            </a:pPr>
            <a:endParaRPr lang="en-US" sz="2400" dirty="0"/>
          </a:p>
        </p:txBody>
      </p:sp>
    </p:spTree>
    <p:extLst>
      <p:ext uri="{BB962C8B-B14F-4D97-AF65-F5344CB8AC3E}">
        <p14:creationId xmlns:p14="http://schemas.microsoft.com/office/powerpoint/2010/main" val="13048642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734451" y="2009600"/>
            <a:ext cx="6160974" cy="3970318"/>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indent="-285750">
              <a:buFont typeface="Wingdings" panose="05000000000000000000" pitchFamily="2" charset="2"/>
              <a:buChar char="Ø"/>
            </a:pPr>
            <a:r>
              <a:rPr lang="en-US" dirty="0" smtClean="0"/>
              <a:t>Tenants living </a:t>
            </a:r>
            <a:r>
              <a:rPr lang="en-US" dirty="0"/>
              <a:t>in properties where EV charge points have already been installed such as recent new-build developments to determine if any are currently being used or if there are plans to use them in the future. This could provide further evidence to enable RSL’s to follow the recommendations of this study</a:t>
            </a:r>
            <a:r>
              <a:rPr lang="en-US" dirty="0" smtClean="0"/>
              <a:t>.</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The gap highlighted between tenants and RSL managers with regards to permission to undertake electrical work to properties should be further examined to understand why this didn’t align. The Researcher feels that this subject has the potential to be a great risk to RSL’s. </a:t>
            </a:r>
          </a:p>
        </p:txBody>
      </p:sp>
      <p:sp>
        <p:nvSpPr>
          <p:cNvPr id="6" name="TextBox 5"/>
          <p:cNvSpPr txBox="1"/>
          <p:nvPr/>
        </p:nvSpPr>
        <p:spPr>
          <a:xfrm>
            <a:off x="3822682" y="736352"/>
            <a:ext cx="10145485" cy="646331"/>
          </a:xfrm>
          <a:prstGeom prst="rect">
            <a:avLst/>
          </a:prstGeom>
          <a:noFill/>
        </p:spPr>
        <p:txBody>
          <a:bodyPr wrap="square" rtlCol="0">
            <a:spAutoFit/>
          </a:bodyPr>
          <a:lstStyle/>
          <a:p>
            <a:r>
              <a:rPr lang="en-GB" sz="3600" dirty="0" smtClean="0"/>
              <a:t>Further Research</a:t>
            </a:r>
            <a:endParaRPr lang="en-GB" sz="3600" dirty="0"/>
          </a:p>
        </p:txBody>
      </p:sp>
    </p:spTree>
    <p:extLst>
      <p:ext uri="{BB962C8B-B14F-4D97-AF65-F5344CB8AC3E}">
        <p14:creationId xmlns:p14="http://schemas.microsoft.com/office/powerpoint/2010/main" val="4276734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75573" y="188460"/>
            <a:ext cx="2811992" cy="646331"/>
          </a:xfrm>
          <a:prstGeom prst="rect">
            <a:avLst/>
          </a:prstGeom>
          <a:noFill/>
        </p:spPr>
        <p:txBody>
          <a:bodyPr wrap="square" rtlCol="0">
            <a:spAutoFit/>
          </a:bodyPr>
          <a:lstStyle/>
          <a:p>
            <a:r>
              <a:rPr lang="en-GB" sz="3600" dirty="0" smtClean="0"/>
              <a:t>References</a:t>
            </a:r>
            <a:endParaRPr lang="en-GB" sz="3600" dirty="0"/>
          </a:p>
        </p:txBody>
      </p:sp>
      <p:sp>
        <p:nvSpPr>
          <p:cNvPr id="3" name="Rectangle 2"/>
          <p:cNvSpPr/>
          <p:nvPr/>
        </p:nvSpPr>
        <p:spPr>
          <a:xfrm>
            <a:off x="1636690" y="2198762"/>
            <a:ext cx="8289759" cy="1446550"/>
          </a:xfrm>
          <a:prstGeom prst="rect">
            <a:avLst/>
          </a:prstGeom>
        </p:spPr>
        <p:txBody>
          <a:bodyPr wrap="square">
            <a:spAutoFit/>
          </a:bodyPr>
          <a:lstStyle/>
          <a:p>
            <a:endParaRPr lang="en-GB" sz="1100" dirty="0"/>
          </a:p>
          <a:p>
            <a:r>
              <a:rPr lang="en-GB" sz="1100" dirty="0"/>
              <a:t> </a:t>
            </a:r>
          </a:p>
          <a:p>
            <a:endParaRPr lang="en-GB" sz="1100" dirty="0"/>
          </a:p>
          <a:p>
            <a:r>
              <a:rPr lang="en-GB" sz="1100" dirty="0"/>
              <a:t> </a:t>
            </a:r>
          </a:p>
          <a:p>
            <a:endParaRPr lang="en-GB" sz="1100" dirty="0"/>
          </a:p>
          <a:p>
            <a:endParaRPr lang="en-GB" sz="1100" dirty="0"/>
          </a:p>
          <a:p>
            <a:endParaRPr lang="en-GB" sz="1100" dirty="0"/>
          </a:p>
          <a:p>
            <a:endParaRPr lang="en-GB" sz="1100" dirty="0"/>
          </a:p>
        </p:txBody>
      </p:sp>
      <p:sp>
        <p:nvSpPr>
          <p:cNvPr id="5" name="Rectangle 4"/>
          <p:cNvSpPr/>
          <p:nvPr/>
        </p:nvSpPr>
        <p:spPr>
          <a:xfrm>
            <a:off x="1577966" y="1119326"/>
            <a:ext cx="8883105" cy="5632311"/>
          </a:xfrm>
          <a:prstGeom prst="rect">
            <a:avLst/>
          </a:prstGeom>
        </p:spPr>
        <p:txBody>
          <a:bodyPr wrap="square">
            <a:spAutoFit/>
          </a:bodyPr>
          <a:lstStyle/>
          <a:p>
            <a:pPr algn="just"/>
            <a:r>
              <a:rPr lang="en-US" sz="1000" dirty="0"/>
              <a:t>Boyle, D. (2017). Electric car owner is accused of 'risking lives' by charging his BMW i3 with an unsafe extension cable on his driveway in the pouring rain. Available: https://www.dailymail.co.uk/news/article-5110631/Electric-car-owner-blasted-unsafe-charging-method.html. Last accessed 12th January 2021</a:t>
            </a:r>
            <a:r>
              <a:rPr lang="en-US" sz="1000" dirty="0" smtClean="0"/>
              <a:t>.</a:t>
            </a:r>
          </a:p>
          <a:p>
            <a:pPr algn="just"/>
            <a:endParaRPr lang="en-US" sz="1000" dirty="0"/>
          </a:p>
          <a:p>
            <a:pPr algn="just"/>
            <a:r>
              <a:rPr lang="en-US" sz="1000" dirty="0"/>
              <a:t>Cirell, S. (2020). The future of transport – building EV growth into the energy network. Available: https://airqualitynews.com/2020/05/21/the-future-of-transport-building-ev-growth-into-the-energy-network/. Last accessed 5th Oct 2020.</a:t>
            </a:r>
            <a:endParaRPr lang="en-US" sz="1000" dirty="0" smtClean="0"/>
          </a:p>
          <a:p>
            <a:pPr algn="just"/>
            <a:endParaRPr lang="en-US" sz="1000" dirty="0"/>
          </a:p>
          <a:p>
            <a:pPr algn="just"/>
            <a:r>
              <a:rPr lang="en-US" sz="1000" dirty="0"/>
              <a:t>Committee on Climate Change, (2019). UK housing: Fit for the future? London: Committee on Climate Change. Available at: https://www.theccc.org.uk/wp-content/uploads/2019/02/UK-housing-Fit-for-the-future-CCC-2019.pdf Last accessed 13th December 2019</a:t>
            </a:r>
            <a:r>
              <a:rPr lang="en-US" sz="1000" dirty="0" smtClean="0"/>
              <a:t>.</a:t>
            </a:r>
          </a:p>
          <a:p>
            <a:pPr algn="just"/>
            <a:endParaRPr lang="en-US" sz="1000" dirty="0"/>
          </a:p>
          <a:p>
            <a:pPr algn="just"/>
            <a:r>
              <a:rPr lang="en-US" sz="1000" dirty="0"/>
              <a:t>House of Commons, 2019. Electric vehicles: driving the transition. Fourteenth Report of Session 2017–19. London: House of </a:t>
            </a:r>
            <a:r>
              <a:rPr lang="en-US" sz="1000" dirty="0" smtClean="0"/>
              <a:t>Commons</a:t>
            </a:r>
          </a:p>
          <a:p>
            <a:pPr algn="just"/>
            <a:endParaRPr lang="en-US" sz="1000" dirty="0"/>
          </a:p>
          <a:p>
            <a:pPr algn="just"/>
            <a:r>
              <a:rPr lang="en-US" sz="1000" dirty="0"/>
              <a:t>Morgan, S. (2019). Charging begins at home. Available: https://electricalreview.co.uk/2019/06/13/charging-begins-at-home/. Last accessed 27th Sept 2020.</a:t>
            </a:r>
            <a:endParaRPr lang="en-US" sz="1000" dirty="0" smtClean="0"/>
          </a:p>
          <a:p>
            <a:pPr algn="just"/>
            <a:endParaRPr lang="en-US" sz="1000" dirty="0"/>
          </a:p>
          <a:p>
            <a:pPr algn="just"/>
            <a:r>
              <a:rPr lang="en-US" sz="1000" dirty="0"/>
              <a:t>Rietmann, N. Hügler,B. Lieven, T. (2020). Forecasting the trajectory of electric vehicle sales and the consequences for worldwide CO2 emissions. Journal of Cleaner Production, 121(38) P. </a:t>
            </a:r>
            <a:r>
              <a:rPr lang="en-US" sz="1000" dirty="0" smtClean="0"/>
              <a:t>261</a:t>
            </a:r>
          </a:p>
          <a:p>
            <a:pPr algn="just"/>
            <a:endParaRPr lang="en-US" sz="1000" dirty="0"/>
          </a:p>
          <a:p>
            <a:pPr algn="just"/>
            <a:r>
              <a:rPr lang="en-US" sz="1000" dirty="0"/>
              <a:t>Society of Motor Manufacturers (2019) Increase in electric vehicles in the UK.. EV registrations. Available: https://www.smmt.co.uk/2019/01/december-ev-registrations-2/. Last accessed 5th December 2019</a:t>
            </a:r>
            <a:r>
              <a:rPr lang="en-US" sz="1000" dirty="0" smtClean="0"/>
              <a:t>.</a:t>
            </a:r>
          </a:p>
          <a:p>
            <a:pPr algn="just"/>
            <a:endParaRPr lang="en-US" sz="1000" dirty="0"/>
          </a:p>
          <a:p>
            <a:pPr algn="just"/>
            <a:r>
              <a:rPr lang="en-US" sz="1000" dirty="0"/>
              <a:t>Roders, M. (2015). Assessment of the likelihood of implementation strategies for climate change adaptation measures in Dutch social housing. Building and Environment 83, p168 – 176.</a:t>
            </a:r>
            <a:endParaRPr lang="en-US" sz="1000" dirty="0" smtClean="0"/>
          </a:p>
          <a:p>
            <a:pPr algn="just"/>
            <a:endParaRPr lang="en-US" sz="1000" dirty="0"/>
          </a:p>
          <a:p>
            <a:pPr algn="just"/>
            <a:r>
              <a:rPr lang="en-US" sz="1000" dirty="0"/>
              <a:t>Thornbush, M. Golubchikov, O. Bouzarovski, S. . (2013). Sustainable cities targeted by combined mitigation–adaptation efforts for future-proofing. Sustainable Cities and Society. 9 (1), p1 - 9</a:t>
            </a:r>
            <a:r>
              <a:rPr lang="en-US" sz="1000" dirty="0" smtClean="0"/>
              <a:t>.</a:t>
            </a:r>
          </a:p>
          <a:p>
            <a:pPr algn="just"/>
            <a:endParaRPr lang="en-US" sz="1000" dirty="0"/>
          </a:p>
          <a:p>
            <a:pPr algn="just"/>
            <a:r>
              <a:rPr lang="en-US" sz="1000" dirty="0"/>
              <a:t>United Nations, (2015). Sustainable Development Goals. Available: https://sustainabledevelopment.un.org/#. Last accessed 7th January 2020</a:t>
            </a:r>
            <a:r>
              <a:rPr lang="en-US" sz="1000" dirty="0" smtClean="0"/>
              <a:t>.</a:t>
            </a:r>
          </a:p>
          <a:p>
            <a:pPr algn="just"/>
            <a:endParaRPr lang="en-US" sz="1000" dirty="0"/>
          </a:p>
          <a:p>
            <a:pPr algn="just"/>
            <a:r>
              <a:rPr lang="en-US" sz="1000" dirty="0"/>
              <a:t>Vassileva, Iana &amp; </a:t>
            </a:r>
            <a:r>
              <a:rPr lang="en-US" sz="1000" dirty="0" smtClean="0"/>
              <a:t>Campillo (2017</a:t>
            </a:r>
            <a:r>
              <a:rPr lang="en-US" sz="1000" dirty="0"/>
              <a:t>). Adoption barriers for electric </a:t>
            </a:r>
            <a:r>
              <a:rPr lang="en-US" sz="1000" dirty="0" smtClean="0"/>
              <a:t>vehicles</a:t>
            </a:r>
            <a:r>
              <a:rPr lang="en-US" sz="1000" dirty="0"/>
              <a:t>: Experiences from early adopters in Sweden. Energy (Oxford), 120, pp.632–641</a:t>
            </a:r>
            <a:r>
              <a:rPr lang="en-US" sz="1000" dirty="0" smtClean="0"/>
              <a:t>.</a:t>
            </a:r>
          </a:p>
          <a:p>
            <a:pPr algn="just"/>
            <a:endParaRPr lang="en-US" sz="1000" dirty="0"/>
          </a:p>
          <a:p>
            <a:pPr algn="just"/>
            <a:r>
              <a:rPr lang="en-US" sz="1000" dirty="0"/>
              <a:t>Weiss, J., Hledik B</a:t>
            </a:r>
            <a:r>
              <a:rPr lang="en-US" sz="1000" dirty="0" smtClean="0"/>
              <a:t>. and </a:t>
            </a:r>
            <a:r>
              <a:rPr lang="en-US" sz="1000" dirty="0"/>
              <a:t>Lee, T. </a:t>
            </a:r>
            <a:r>
              <a:rPr lang="en-US" sz="1000" dirty="0" smtClean="0"/>
              <a:t>(2017). </a:t>
            </a:r>
            <a:r>
              <a:rPr lang="en-US" sz="1000" dirty="0"/>
              <a:t>The electrification accelerator: Understanding the implications of autonomous vehicles for electric utilities. The Electricity Journal. 30 (10), p50 - 57</a:t>
            </a:r>
            <a:endParaRPr lang="en-US" sz="1000" dirty="0" smtClean="0"/>
          </a:p>
          <a:p>
            <a:pPr algn="just"/>
            <a:endParaRPr lang="en-US" sz="1000" dirty="0"/>
          </a:p>
        </p:txBody>
      </p:sp>
    </p:spTree>
    <p:extLst>
      <p:ext uri="{BB962C8B-B14F-4D97-AF65-F5344CB8AC3E}">
        <p14:creationId xmlns:p14="http://schemas.microsoft.com/office/powerpoint/2010/main" val="333822806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66925" y="3136250"/>
            <a:ext cx="7555394" cy="1200329"/>
          </a:xfrm>
          <a:prstGeom prst="rect">
            <a:avLst/>
          </a:prstGeom>
          <a:noFill/>
        </p:spPr>
        <p:txBody>
          <a:bodyPr wrap="square" rtlCol="0">
            <a:spAutoFit/>
          </a:bodyPr>
          <a:lstStyle/>
          <a:p>
            <a:r>
              <a:rPr lang="en-GB" sz="7200" dirty="0" smtClean="0"/>
              <a:t>Any Questions?</a:t>
            </a:r>
            <a:endParaRPr lang="en-GB" sz="7200" dirty="0"/>
          </a:p>
        </p:txBody>
      </p:sp>
      <p:sp>
        <p:nvSpPr>
          <p:cNvPr id="2" name="TextBox 1"/>
          <p:cNvSpPr txBox="1"/>
          <p:nvPr/>
        </p:nvSpPr>
        <p:spPr>
          <a:xfrm>
            <a:off x="4194607" y="1264199"/>
            <a:ext cx="3565209" cy="830997"/>
          </a:xfrm>
          <a:prstGeom prst="rect">
            <a:avLst/>
          </a:prstGeom>
          <a:noFill/>
        </p:spPr>
        <p:txBody>
          <a:bodyPr wrap="square" rtlCol="0">
            <a:spAutoFit/>
          </a:bodyPr>
          <a:lstStyle/>
          <a:p>
            <a:r>
              <a:rPr lang="en-GB" sz="4800" dirty="0" smtClean="0"/>
              <a:t>Thank You</a:t>
            </a:r>
            <a:endParaRPr lang="en-GB" sz="4800" dirty="0"/>
          </a:p>
        </p:txBody>
      </p:sp>
    </p:spTree>
    <p:extLst>
      <p:ext uri="{BB962C8B-B14F-4D97-AF65-F5344CB8AC3E}">
        <p14:creationId xmlns:p14="http://schemas.microsoft.com/office/powerpoint/2010/main" val="4110944202"/>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4239</TotalTime>
  <Words>2272</Words>
  <Application>Microsoft Office PowerPoint</Application>
  <PresentationFormat>Widescreen</PresentationFormat>
  <Paragraphs>235</Paragraphs>
  <Slides>20</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Algerian</vt:lpstr>
      <vt:lpstr>Arial</vt:lpstr>
      <vt:lpstr>Calibri</vt:lpstr>
      <vt:lpstr>Century Gothic</vt:lpstr>
      <vt:lpstr>Wingdings</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NPT Homes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Would a type of Modular Housing be suitable for Social Housing in Neath Port Talbot</dc:title>
  <dc:creator>Karl Jones</dc:creator>
  <cp:lastModifiedBy>Karl Jones</cp:lastModifiedBy>
  <cp:revision>295</cp:revision>
  <cp:lastPrinted>2020-02-21T13:06:44Z</cp:lastPrinted>
  <dcterms:created xsi:type="dcterms:W3CDTF">2017-04-18T14:14:50Z</dcterms:created>
  <dcterms:modified xsi:type="dcterms:W3CDTF">2021-05-05T09:56:12Z</dcterms:modified>
</cp:coreProperties>
</file>