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8"/>
  </p:notesMasterIdLst>
  <p:sldIdLst>
    <p:sldId id="260" r:id="rId2"/>
    <p:sldId id="259" r:id="rId3"/>
    <p:sldId id="258" r:id="rId4"/>
    <p:sldId id="273" r:id="rId5"/>
    <p:sldId id="257" r:id="rId6"/>
    <p:sldId id="261" r:id="rId7"/>
    <p:sldId id="262" r:id="rId8"/>
    <p:sldId id="264" r:id="rId9"/>
    <p:sldId id="263" r:id="rId10"/>
    <p:sldId id="265" r:id="rId11"/>
    <p:sldId id="270" r:id="rId12"/>
    <p:sldId id="266" r:id="rId13"/>
    <p:sldId id="267" r:id="rId14"/>
    <p:sldId id="268" r:id="rId15"/>
    <p:sldId id="269"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3399"/>
    <a:srgbClr val="FCF7F6"/>
    <a:srgbClr val="0000FF"/>
    <a:srgbClr val="0C022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0170" autoAdjust="0"/>
  </p:normalViewPr>
  <p:slideViewPr>
    <p:cSldViewPr snapToGrid="0">
      <p:cViewPr varScale="1">
        <p:scale>
          <a:sx n="59" d="100"/>
          <a:sy n="59" d="100"/>
        </p:scale>
        <p:origin x="94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loria Thomas" userId="1d3467ca12cdb965" providerId="LiveId" clId="{C4B54046-A749-4965-AE5A-11B75675A457}"/>
    <pc:docChg chg="modSld">
      <pc:chgData name="Gloria Thomas" userId="1d3467ca12cdb965" providerId="LiveId" clId="{C4B54046-A749-4965-AE5A-11B75675A457}" dt="2024-02-28T13:02:10.579" v="24" actId="20577"/>
      <pc:docMkLst>
        <pc:docMk/>
      </pc:docMkLst>
      <pc:sldChg chg="modSp mod">
        <pc:chgData name="Gloria Thomas" userId="1d3467ca12cdb965" providerId="LiveId" clId="{C4B54046-A749-4965-AE5A-11B75675A457}" dt="2024-02-28T09:12:35.498" v="0" actId="207"/>
        <pc:sldMkLst>
          <pc:docMk/>
          <pc:sldMk cId="3678251626" sldId="258"/>
        </pc:sldMkLst>
        <pc:spChg chg="mod">
          <ac:chgData name="Gloria Thomas" userId="1d3467ca12cdb965" providerId="LiveId" clId="{C4B54046-A749-4965-AE5A-11B75675A457}" dt="2024-02-28T09:12:35.498" v="0" actId="207"/>
          <ac:spMkLst>
            <pc:docMk/>
            <pc:sldMk cId="3678251626" sldId="258"/>
            <ac:spMk id="3" creationId="{89BE0FBC-7F94-EC15-7F08-3B9D5464FC62}"/>
          </ac:spMkLst>
        </pc:spChg>
      </pc:sldChg>
      <pc:sldChg chg="modNotesTx">
        <pc:chgData name="Gloria Thomas" userId="1d3467ca12cdb965" providerId="LiveId" clId="{C4B54046-A749-4965-AE5A-11B75675A457}" dt="2024-02-28T13:02:10.579" v="24" actId="20577"/>
        <pc:sldMkLst>
          <pc:docMk/>
          <pc:sldMk cId="2471118494" sldId="260"/>
        </pc:sldMkLst>
      </pc:sldChg>
      <pc:sldChg chg="modSp mod">
        <pc:chgData name="Gloria Thomas" userId="1d3467ca12cdb965" providerId="LiveId" clId="{C4B54046-A749-4965-AE5A-11B75675A457}" dt="2024-02-28T09:13:32.589" v="2" actId="207"/>
        <pc:sldMkLst>
          <pc:docMk/>
          <pc:sldMk cId="1802833553" sldId="273"/>
        </pc:sldMkLst>
        <pc:spChg chg="mod">
          <ac:chgData name="Gloria Thomas" userId="1d3467ca12cdb965" providerId="LiveId" clId="{C4B54046-A749-4965-AE5A-11B75675A457}" dt="2024-02-28T09:13:32.589" v="2" actId="207"/>
          <ac:spMkLst>
            <pc:docMk/>
            <pc:sldMk cId="1802833553" sldId="273"/>
            <ac:spMk id="4" creationId="{F54C4CB4-A8D7-94F7-EAD3-473B103B0680}"/>
          </ac:spMkLst>
        </pc:spChg>
      </pc:sldChg>
    </pc:docChg>
  </pc:docChgLst>
  <pc:docChgLst>
    <pc:chgData name="Gloria Thomas" userId="1d3467ca12cdb965" providerId="LiveId" clId="{B98698C1-4B92-4A8C-B27F-1D3D3344B3B8}"/>
    <pc:docChg chg="undo custSel addSld delSld modSld sldOrd">
      <pc:chgData name="Gloria Thomas" userId="1d3467ca12cdb965" providerId="LiveId" clId="{B98698C1-4B92-4A8C-B27F-1D3D3344B3B8}" dt="2024-02-24T00:53:53.083" v="5140"/>
      <pc:docMkLst>
        <pc:docMk/>
      </pc:docMkLst>
      <pc:sldChg chg="addSp delSp modSp new del mod">
        <pc:chgData name="Gloria Thomas" userId="1d3467ca12cdb965" providerId="LiveId" clId="{B98698C1-4B92-4A8C-B27F-1D3D3344B3B8}" dt="2024-02-22T15:33:39.420" v="641" actId="47"/>
        <pc:sldMkLst>
          <pc:docMk/>
          <pc:sldMk cId="1462500021" sldId="256"/>
        </pc:sldMkLst>
        <pc:spChg chg="mod">
          <ac:chgData name="Gloria Thomas" userId="1d3467ca12cdb965" providerId="LiveId" clId="{B98698C1-4B92-4A8C-B27F-1D3D3344B3B8}" dt="2024-02-22T10:44:29.197" v="41" actId="14100"/>
          <ac:spMkLst>
            <pc:docMk/>
            <pc:sldMk cId="1462500021" sldId="256"/>
            <ac:spMk id="2" creationId="{4F7ED126-8C03-7402-2E9C-0C223C65462F}"/>
          </ac:spMkLst>
        </pc:spChg>
        <pc:spChg chg="add del">
          <ac:chgData name="Gloria Thomas" userId="1d3467ca12cdb965" providerId="LiveId" clId="{B98698C1-4B92-4A8C-B27F-1D3D3344B3B8}" dt="2024-02-22T15:32:15.018" v="636" actId="478"/>
          <ac:spMkLst>
            <pc:docMk/>
            <pc:sldMk cId="1462500021" sldId="256"/>
            <ac:spMk id="7" creationId="{9356E200-F68A-66B5-CEB9-C0BE4B768E0A}"/>
          </ac:spMkLst>
        </pc:spChg>
        <pc:graphicFrameChg chg="add mod">
          <ac:chgData name="Gloria Thomas" userId="1d3467ca12cdb965" providerId="LiveId" clId="{B98698C1-4B92-4A8C-B27F-1D3D3344B3B8}" dt="2024-02-22T10:58:52.822" v="52" actId="14100"/>
          <ac:graphicFrameMkLst>
            <pc:docMk/>
            <pc:sldMk cId="1462500021" sldId="256"/>
            <ac:graphicFrameMk id="6" creationId="{F04D0949-06BC-0807-E9A1-A94152326B66}"/>
          </ac:graphicFrameMkLst>
        </pc:graphicFrameChg>
        <pc:picChg chg="add del mod">
          <ac:chgData name="Gloria Thomas" userId="1d3467ca12cdb965" providerId="LiveId" clId="{B98698C1-4B92-4A8C-B27F-1D3D3344B3B8}" dt="2024-02-22T15:33:30.606" v="639" actId="21"/>
          <ac:picMkLst>
            <pc:docMk/>
            <pc:sldMk cId="1462500021" sldId="256"/>
            <ac:picMk id="5" creationId="{2A324336-BF34-A401-0A6C-21F461D551A7}"/>
          </ac:picMkLst>
        </pc:picChg>
      </pc:sldChg>
      <pc:sldChg chg="modSp new mod">
        <pc:chgData name="Gloria Thomas" userId="1d3467ca12cdb965" providerId="LiveId" clId="{B98698C1-4B92-4A8C-B27F-1D3D3344B3B8}" dt="2024-02-22T20:56:25.968" v="2772" actId="5793"/>
        <pc:sldMkLst>
          <pc:docMk/>
          <pc:sldMk cId="2890682194" sldId="257"/>
        </pc:sldMkLst>
        <pc:spChg chg="mod">
          <ac:chgData name="Gloria Thomas" userId="1d3467ca12cdb965" providerId="LiveId" clId="{B98698C1-4B92-4A8C-B27F-1D3D3344B3B8}" dt="2024-02-22T17:26:43.378" v="1877" actId="20577"/>
          <ac:spMkLst>
            <pc:docMk/>
            <pc:sldMk cId="2890682194" sldId="257"/>
            <ac:spMk id="2" creationId="{90A03279-D2C9-A0C6-BC02-E3883AF2FB1F}"/>
          </ac:spMkLst>
        </pc:spChg>
        <pc:spChg chg="mod">
          <ac:chgData name="Gloria Thomas" userId="1d3467ca12cdb965" providerId="LiveId" clId="{B98698C1-4B92-4A8C-B27F-1D3D3344B3B8}" dt="2024-02-22T20:56:25.968" v="2772" actId="5793"/>
          <ac:spMkLst>
            <pc:docMk/>
            <pc:sldMk cId="2890682194" sldId="257"/>
            <ac:spMk id="3" creationId="{78833760-640C-F215-28BB-640B922AF69F}"/>
          </ac:spMkLst>
        </pc:spChg>
      </pc:sldChg>
      <pc:sldChg chg="modSp new mod ord">
        <pc:chgData name="Gloria Thomas" userId="1d3467ca12cdb965" providerId="LiveId" clId="{B98698C1-4B92-4A8C-B27F-1D3D3344B3B8}" dt="2024-02-22T18:10:49.643" v="2249" actId="20577"/>
        <pc:sldMkLst>
          <pc:docMk/>
          <pc:sldMk cId="3678251626" sldId="258"/>
        </pc:sldMkLst>
        <pc:spChg chg="mod">
          <ac:chgData name="Gloria Thomas" userId="1d3467ca12cdb965" providerId="LiveId" clId="{B98698C1-4B92-4A8C-B27F-1D3D3344B3B8}" dt="2024-02-22T17:27:16.170" v="1881" actId="14100"/>
          <ac:spMkLst>
            <pc:docMk/>
            <pc:sldMk cId="3678251626" sldId="258"/>
            <ac:spMk id="2" creationId="{49D969A8-D48B-BC44-FCAA-B696DEC72FF4}"/>
          </ac:spMkLst>
        </pc:spChg>
        <pc:spChg chg="mod">
          <ac:chgData name="Gloria Thomas" userId="1d3467ca12cdb965" providerId="LiveId" clId="{B98698C1-4B92-4A8C-B27F-1D3D3344B3B8}" dt="2024-02-22T18:10:49.643" v="2249" actId="20577"/>
          <ac:spMkLst>
            <pc:docMk/>
            <pc:sldMk cId="3678251626" sldId="258"/>
            <ac:spMk id="3" creationId="{89BE0FBC-7F94-EC15-7F08-3B9D5464FC62}"/>
          </ac:spMkLst>
        </pc:spChg>
      </pc:sldChg>
      <pc:sldChg chg="modSp new mod">
        <pc:chgData name="Gloria Thomas" userId="1d3467ca12cdb965" providerId="LiveId" clId="{B98698C1-4B92-4A8C-B27F-1D3D3344B3B8}" dt="2024-02-22T12:06:16.051" v="262" actId="403"/>
        <pc:sldMkLst>
          <pc:docMk/>
          <pc:sldMk cId="1983643272" sldId="259"/>
        </pc:sldMkLst>
        <pc:spChg chg="mod">
          <ac:chgData name="Gloria Thomas" userId="1d3467ca12cdb965" providerId="LiveId" clId="{B98698C1-4B92-4A8C-B27F-1D3D3344B3B8}" dt="2024-02-22T12:06:16.051" v="262" actId="403"/>
          <ac:spMkLst>
            <pc:docMk/>
            <pc:sldMk cId="1983643272" sldId="259"/>
            <ac:spMk id="2" creationId="{BD057FDA-63D2-7F1B-4591-ADF7726D9E7C}"/>
          </ac:spMkLst>
        </pc:spChg>
        <pc:spChg chg="mod">
          <ac:chgData name="Gloria Thomas" userId="1d3467ca12cdb965" providerId="LiveId" clId="{B98698C1-4B92-4A8C-B27F-1D3D3344B3B8}" dt="2024-02-22T12:04:10.565" v="245" actId="20577"/>
          <ac:spMkLst>
            <pc:docMk/>
            <pc:sldMk cId="1983643272" sldId="259"/>
            <ac:spMk id="3" creationId="{B7517947-6401-FD41-EBFA-994C33BDE41F}"/>
          </ac:spMkLst>
        </pc:spChg>
      </pc:sldChg>
      <pc:sldChg chg="addSp delSp modSp new mod setBg">
        <pc:chgData name="Gloria Thomas" userId="1d3467ca12cdb965" providerId="LiveId" clId="{B98698C1-4B92-4A8C-B27F-1D3D3344B3B8}" dt="2024-02-23T20:04:18.591" v="5009" actId="14861"/>
        <pc:sldMkLst>
          <pc:docMk/>
          <pc:sldMk cId="2471118494" sldId="260"/>
        </pc:sldMkLst>
        <pc:spChg chg="add mod">
          <ac:chgData name="Gloria Thomas" userId="1d3467ca12cdb965" providerId="LiveId" clId="{B98698C1-4B92-4A8C-B27F-1D3D3344B3B8}" dt="2024-02-22T18:28:00.737" v="2334" actId="20577"/>
          <ac:spMkLst>
            <pc:docMk/>
            <pc:sldMk cId="2471118494" sldId="260"/>
            <ac:spMk id="3" creationId="{EDE8FD04-7A0D-2EFF-A99B-0F8C6CB46DD2}"/>
          </ac:spMkLst>
        </pc:spChg>
        <pc:spChg chg="add mod">
          <ac:chgData name="Gloria Thomas" userId="1d3467ca12cdb965" providerId="LiveId" clId="{B98698C1-4B92-4A8C-B27F-1D3D3344B3B8}" dt="2024-02-22T17:15:39.311" v="1733" actId="1076"/>
          <ac:spMkLst>
            <pc:docMk/>
            <pc:sldMk cId="2471118494" sldId="260"/>
            <ac:spMk id="4" creationId="{3F324C05-0530-1352-BC5C-5098139895F0}"/>
          </ac:spMkLst>
        </pc:spChg>
        <pc:picChg chg="add del mod">
          <ac:chgData name="Gloria Thomas" userId="1d3467ca12cdb965" providerId="LiveId" clId="{B98698C1-4B92-4A8C-B27F-1D3D3344B3B8}" dt="2024-02-23T20:00:05.321" v="4994" actId="478"/>
          <ac:picMkLst>
            <pc:docMk/>
            <pc:sldMk cId="2471118494" sldId="260"/>
            <ac:picMk id="2" creationId="{44880E4D-7B80-6F40-FC3A-CD14B0DBFDD6}"/>
          </ac:picMkLst>
        </pc:picChg>
        <pc:picChg chg="add mod">
          <ac:chgData name="Gloria Thomas" userId="1d3467ca12cdb965" providerId="LiveId" clId="{B98698C1-4B92-4A8C-B27F-1D3D3344B3B8}" dt="2024-02-23T20:04:18.591" v="5009" actId="14861"/>
          <ac:picMkLst>
            <pc:docMk/>
            <pc:sldMk cId="2471118494" sldId="260"/>
            <ac:picMk id="6" creationId="{EAE39BE0-2E53-BC36-0656-D7181AFB6055}"/>
          </ac:picMkLst>
        </pc:picChg>
      </pc:sldChg>
      <pc:sldChg chg="addSp modSp new mod">
        <pc:chgData name="Gloria Thomas" userId="1d3467ca12cdb965" providerId="LiveId" clId="{B98698C1-4B92-4A8C-B27F-1D3D3344B3B8}" dt="2024-02-24T00:53:53.083" v="5140"/>
        <pc:sldMkLst>
          <pc:docMk/>
          <pc:sldMk cId="628492664" sldId="261"/>
        </pc:sldMkLst>
        <pc:spChg chg="mod">
          <ac:chgData name="Gloria Thomas" userId="1d3467ca12cdb965" providerId="LiveId" clId="{B98698C1-4B92-4A8C-B27F-1D3D3344B3B8}" dt="2024-02-22T20:57:17.797" v="2795" actId="113"/>
          <ac:spMkLst>
            <pc:docMk/>
            <pc:sldMk cId="628492664" sldId="261"/>
            <ac:spMk id="2" creationId="{C71F9C97-C2EF-FC55-61AD-EFE376E67035}"/>
          </ac:spMkLst>
        </pc:spChg>
        <pc:spChg chg="mod">
          <ac:chgData name="Gloria Thomas" userId="1d3467ca12cdb965" providerId="LiveId" clId="{B98698C1-4B92-4A8C-B27F-1D3D3344B3B8}" dt="2024-02-24T00:53:20.545" v="5132" actId="20577"/>
          <ac:spMkLst>
            <pc:docMk/>
            <pc:sldMk cId="628492664" sldId="261"/>
            <ac:spMk id="3" creationId="{CAD1131E-B286-4240-FC83-9A397457EB58}"/>
          </ac:spMkLst>
        </pc:spChg>
        <pc:graphicFrameChg chg="add mod">
          <ac:chgData name="Gloria Thomas" userId="1d3467ca12cdb965" providerId="LiveId" clId="{B98698C1-4B92-4A8C-B27F-1D3D3344B3B8}" dt="2024-02-24T00:53:43.114" v="5138"/>
          <ac:graphicFrameMkLst>
            <pc:docMk/>
            <pc:sldMk cId="628492664" sldId="261"/>
            <ac:graphicFrameMk id="4" creationId="{C2FD92FA-A3C2-C310-6CF6-9B719473DDC6}"/>
          </ac:graphicFrameMkLst>
        </pc:graphicFrameChg>
        <pc:graphicFrameChg chg="add mod">
          <ac:chgData name="Gloria Thomas" userId="1d3467ca12cdb965" providerId="LiveId" clId="{B98698C1-4B92-4A8C-B27F-1D3D3344B3B8}" dt="2024-02-24T00:53:53.083" v="5140"/>
          <ac:graphicFrameMkLst>
            <pc:docMk/>
            <pc:sldMk cId="628492664" sldId="261"/>
            <ac:graphicFrameMk id="5" creationId="{EF71E336-FCF7-9569-2D56-43824D87ADA5}"/>
          </ac:graphicFrameMkLst>
        </pc:graphicFrameChg>
      </pc:sldChg>
      <pc:sldChg chg="modSp new mod">
        <pc:chgData name="Gloria Thomas" userId="1d3467ca12cdb965" providerId="LiveId" clId="{B98698C1-4B92-4A8C-B27F-1D3D3344B3B8}" dt="2024-02-23T13:39:28.802" v="4820" actId="5793"/>
        <pc:sldMkLst>
          <pc:docMk/>
          <pc:sldMk cId="326180358" sldId="262"/>
        </pc:sldMkLst>
        <pc:spChg chg="mod">
          <ac:chgData name="Gloria Thomas" userId="1d3467ca12cdb965" providerId="LiveId" clId="{B98698C1-4B92-4A8C-B27F-1D3D3344B3B8}" dt="2024-02-22T23:00:59.081" v="3219" actId="1076"/>
          <ac:spMkLst>
            <pc:docMk/>
            <pc:sldMk cId="326180358" sldId="262"/>
            <ac:spMk id="2" creationId="{655491FD-78BE-AE7A-C540-AB681A75B4B1}"/>
          </ac:spMkLst>
        </pc:spChg>
        <pc:spChg chg="mod">
          <ac:chgData name="Gloria Thomas" userId="1d3467ca12cdb965" providerId="LiveId" clId="{B98698C1-4B92-4A8C-B27F-1D3D3344B3B8}" dt="2024-02-22T23:00:53.120" v="3217" actId="1076"/>
          <ac:spMkLst>
            <pc:docMk/>
            <pc:sldMk cId="326180358" sldId="262"/>
            <ac:spMk id="3" creationId="{058C466B-1EF7-4DA1-B3FD-416CCDE39E82}"/>
          </ac:spMkLst>
        </pc:spChg>
        <pc:spChg chg="mod">
          <ac:chgData name="Gloria Thomas" userId="1d3467ca12cdb965" providerId="LiveId" clId="{B98698C1-4B92-4A8C-B27F-1D3D3344B3B8}" dt="2024-02-23T13:38:33.907" v="4806" actId="20577"/>
          <ac:spMkLst>
            <pc:docMk/>
            <pc:sldMk cId="326180358" sldId="262"/>
            <ac:spMk id="4" creationId="{8A5AD7BF-DE2A-CB52-5327-DE828535BA22}"/>
          </ac:spMkLst>
        </pc:spChg>
        <pc:spChg chg="mod">
          <ac:chgData name="Gloria Thomas" userId="1d3467ca12cdb965" providerId="LiveId" clId="{B98698C1-4B92-4A8C-B27F-1D3D3344B3B8}" dt="2024-02-23T11:35:30.979" v="3839" actId="1076"/>
          <ac:spMkLst>
            <pc:docMk/>
            <pc:sldMk cId="326180358" sldId="262"/>
            <ac:spMk id="5" creationId="{74808F0F-6C17-0954-5CE6-F1EFB2C2DA86}"/>
          </ac:spMkLst>
        </pc:spChg>
        <pc:spChg chg="mod">
          <ac:chgData name="Gloria Thomas" userId="1d3467ca12cdb965" providerId="LiveId" clId="{B98698C1-4B92-4A8C-B27F-1D3D3344B3B8}" dt="2024-02-23T13:39:28.802" v="4820" actId="5793"/>
          <ac:spMkLst>
            <pc:docMk/>
            <pc:sldMk cId="326180358" sldId="262"/>
            <ac:spMk id="6" creationId="{9434CE28-6B97-2B84-16E9-860DACE99210}"/>
          </ac:spMkLst>
        </pc:spChg>
      </pc:sldChg>
      <pc:sldChg chg="modSp new mod">
        <pc:chgData name="Gloria Thomas" userId="1d3467ca12cdb965" providerId="LiveId" clId="{B98698C1-4B92-4A8C-B27F-1D3D3344B3B8}" dt="2024-02-23T13:40:20.224" v="4832" actId="20577"/>
        <pc:sldMkLst>
          <pc:docMk/>
          <pc:sldMk cId="2182346359" sldId="263"/>
        </pc:sldMkLst>
        <pc:spChg chg="mod">
          <ac:chgData name="Gloria Thomas" userId="1d3467ca12cdb965" providerId="LiveId" clId="{B98698C1-4B92-4A8C-B27F-1D3D3344B3B8}" dt="2024-02-23T11:41:32.029" v="3873" actId="14100"/>
          <ac:spMkLst>
            <pc:docMk/>
            <pc:sldMk cId="2182346359" sldId="263"/>
            <ac:spMk id="2" creationId="{1EE2D5D4-3D9F-D8A2-A089-D7F36ADC52F3}"/>
          </ac:spMkLst>
        </pc:spChg>
        <pc:spChg chg="mod">
          <ac:chgData name="Gloria Thomas" userId="1d3467ca12cdb965" providerId="LiveId" clId="{B98698C1-4B92-4A8C-B27F-1D3D3344B3B8}" dt="2024-02-23T13:40:20.224" v="4832" actId="20577"/>
          <ac:spMkLst>
            <pc:docMk/>
            <pc:sldMk cId="2182346359" sldId="263"/>
            <ac:spMk id="3" creationId="{AF31DBCD-ABD9-FE3F-0A47-02E0376BF4D4}"/>
          </ac:spMkLst>
        </pc:spChg>
      </pc:sldChg>
      <pc:sldChg chg="modSp new mod">
        <pc:chgData name="Gloria Thomas" userId="1d3467ca12cdb965" providerId="LiveId" clId="{B98698C1-4B92-4A8C-B27F-1D3D3344B3B8}" dt="2024-02-23T13:39:59.817" v="4828" actId="27636"/>
        <pc:sldMkLst>
          <pc:docMk/>
          <pc:sldMk cId="793235932" sldId="264"/>
        </pc:sldMkLst>
        <pc:spChg chg="mod">
          <ac:chgData name="Gloria Thomas" userId="1d3467ca12cdb965" providerId="LiveId" clId="{B98698C1-4B92-4A8C-B27F-1D3D3344B3B8}" dt="2024-02-23T12:48:25.114" v="4468" actId="14100"/>
          <ac:spMkLst>
            <pc:docMk/>
            <pc:sldMk cId="793235932" sldId="264"/>
            <ac:spMk id="2" creationId="{20C6A3EB-964C-DDB0-7A86-2556C95A3BAF}"/>
          </ac:spMkLst>
        </pc:spChg>
        <pc:spChg chg="mod">
          <ac:chgData name="Gloria Thomas" userId="1d3467ca12cdb965" providerId="LiveId" clId="{B98698C1-4B92-4A8C-B27F-1D3D3344B3B8}" dt="2024-02-23T13:39:59.817" v="4828" actId="27636"/>
          <ac:spMkLst>
            <pc:docMk/>
            <pc:sldMk cId="793235932" sldId="264"/>
            <ac:spMk id="3" creationId="{3AA6B78E-5BB9-F3C3-8E62-8D893E83D709}"/>
          </ac:spMkLst>
        </pc:spChg>
      </pc:sldChg>
      <pc:sldChg chg="modSp new mod">
        <pc:chgData name="Gloria Thomas" userId="1d3467ca12cdb965" providerId="LiveId" clId="{B98698C1-4B92-4A8C-B27F-1D3D3344B3B8}" dt="2024-02-23T23:35:17.507" v="5127" actId="27636"/>
        <pc:sldMkLst>
          <pc:docMk/>
          <pc:sldMk cId="2235516266" sldId="265"/>
        </pc:sldMkLst>
        <pc:spChg chg="mod">
          <ac:chgData name="Gloria Thomas" userId="1d3467ca12cdb965" providerId="LiveId" clId="{B98698C1-4B92-4A8C-B27F-1D3D3344B3B8}" dt="2024-02-23T19:18:33.407" v="4870" actId="20577"/>
          <ac:spMkLst>
            <pc:docMk/>
            <pc:sldMk cId="2235516266" sldId="265"/>
            <ac:spMk id="2" creationId="{4A096634-3E71-DFA9-4DAF-BAAB91C5A976}"/>
          </ac:spMkLst>
        </pc:spChg>
        <pc:spChg chg="mod">
          <ac:chgData name="Gloria Thomas" userId="1d3467ca12cdb965" providerId="LiveId" clId="{B98698C1-4B92-4A8C-B27F-1D3D3344B3B8}" dt="2024-02-23T23:35:17.507" v="5127" actId="27636"/>
          <ac:spMkLst>
            <pc:docMk/>
            <pc:sldMk cId="2235516266" sldId="265"/>
            <ac:spMk id="3" creationId="{0495E6C6-7FF5-B6DD-2829-6E4569DB01F6}"/>
          </ac:spMkLst>
        </pc:spChg>
      </pc:sldChg>
      <pc:sldChg chg="modSp new mod">
        <pc:chgData name="Gloria Thomas" userId="1d3467ca12cdb965" providerId="LiveId" clId="{B98698C1-4B92-4A8C-B27F-1D3D3344B3B8}" dt="2024-02-23T19:29:01.305" v="4970" actId="403"/>
        <pc:sldMkLst>
          <pc:docMk/>
          <pc:sldMk cId="3634049500" sldId="266"/>
        </pc:sldMkLst>
        <pc:spChg chg="mod">
          <ac:chgData name="Gloria Thomas" userId="1d3467ca12cdb965" providerId="LiveId" clId="{B98698C1-4B92-4A8C-B27F-1D3D3344B3B8}" dt="2024-02-23T19:24:23.424" v="4940" actId="14100"/>
          <ac:spMkLst>
            <pc:docMk/>
            <pc:sldMk cId="3634049500" sldId="266"/>
            <ac:spMk id="2" creationId="{48998431-F7CF-4201-B801-C0BC66AEDADA}"/>
          </ac:spMkLst>
        </pc:spChg>
        <pc:spChg chg="mod">
          <ac:chgData name="Gloria Thomas" userId="1d3467ca12cdb965" providerId="LiveId" clId="{B98698C1-4B92-4A8C-B27F-1D3D3344B3B8}" dt="2024-02-23T19:29:01.305" v="4970" actId="403"/>
          <ac:spMkLst>
            <pc:docMk/>
            <pc:sldMk cId="3634049500" sldId="266"/>
            <ac:spMk id="3" creationId="{904DF237-D0EC-5229-1933-4E794DC744C0}"/>
          </ac:spMkLst>
        </pc:spChg>
      </pc:sldChg>
      <pc:sldChg chg="addSp modSp new mod">
        <pc:chgData name="Gloria Thomas" userId="1d3467ca12cdb965" providerId="LiveId" clId="{B98698C1-4B92-4A8C-B27F-1D3D3344B3B8}" dt="2024-02-23T19:25:32.293" v="4955" actId="6549"/>
        <pc:sldMkLst>
          <pc:docMk/>
          <pc:sldMk cId="202896088" sldId="267"/>
        </pc:sldMkLst>
        <pc:spChg chg="add mod">
          <ac:chgData name="Gloria Thomas" userId="1d3467ca12cdb965" providerId="LiveId" clId="{B98698C1-4B92-4A8C-B27F-1D3D3344B3B8}" dt="2024-02-23T19:25:32.293" v="4955" actId="6549"/>
          <ac:spMkLst>
            <pc:docMk/>
            <pc:sldMk cId="202896088" sldId="267"/>
            <ac:spMk id="2" creationId="{05484428-BB4B-6A39-24A3-B4A03F87EDC2}"/>
          </ac:spMkLst>
        </pc:spChg>
      </pc:sldChg>
      <pc:sldChg chg="addSp modSp new mod">
        <pc:chgData name="Gloria Thomas" userId="1d3467ca12cdb965" providerId="LiveId" clId="{B98698C1-4B92-4A8C-B27F-1D3D3344B3B8}" dt="2024-02-23T19:27:32.519" v="4961" actId="12"/>
        <pc:sldMkLst>
          <pc:docMk/>
          <pc:sldMk cId="2435672923" sldId="268"/>
        </pc:sldMkLst>
        <pc:spChg chg="add mod">
          <ac:chgData name="Gloria Thomas" userId="1d3467ca12cdb965" providerId="LiveId" clId="{B98698C1-4B92-4A8C-B27F-1D3D3344B3B8}" dt="2024-02-23T19:27:32.519" v="4961" actId="12"/>
          <ac:spMkLst>
            <pc:docMk/>
            <pc:sldMk cId="2435672923" sldId="268"/>
            <ac:spMk id="2" creationId="{7FC56E7B-5478-60F5-DECB-E2A7A2A24311}"/>
          </ac:spMkLst>
        </pc:spChg>
      </pc:sldChg>
      <pc:sldChg chg="delSp modSp new mod">
        <pc:chgData name="Gloria Thomas" userId="1d3467ca12cdb965" providerId="LiveId" clId="{B98698C1-4B92-4A8C-B27F-1D3D3344B3B8}" dt="2024-02-23T19:28:45.850" v="4969" actId="20577"/>
        <pc:sldMkLst>
          <pc:docMk/>
          <pc:sldMk cId="1538244535" sldId="269"/>
        </pc:sldMkLst>
        <pc:spChg chg="del">
          <ac:chgData name="Gloria Thomas" userId="1d3467ca12cdb965" providerId="LiveId" clId="{B98698C1-4B92-4A8C-B27F-1D3D3344B3B8}" dt="2024-02-23T19:27:43.894" v="4962" actId="478"/>
          <ac:spMkLst>
            <pc:docMk/>
            <pc:sldMk cId="1538244535" sldId="269"/>
            <ac:spMk id="2" creationId="{C553F18B-F75F-A1B4-1DAE-FD47468BB9B3}"/>
          </ac:spMkLst>
        </pc:spChg>
        <pc:spChg chg="mod">
          <ac:chgData name="Gloria Thomas" userId="1d3467ca12cdb965" providerId="LiveId" clId="{B98698C1-4B92-4A8C-B27F-1D3D3344B3B8}" dt="2024-02-23T19:28:45.850" v="4969" actId="20577"/>
          <ac:spMkLst>
            <pc:docMk/>
            <pc:sldMk cId="1538244535" sldId="269"/>
            <ac:spMk id="3" creationId="{E7F3B3FD-366F-0AAA-A173-2577F2AB4159}"/>
          </ac:spMkLst>
        </pc:spChg>
      </pc:sldChg>
      <pc:sldChg chg="addSp delSp modSp new mod">
        <pc:chgData name="Gloria Thomas" userId="1d3467ca12cdb965" providerId="LiveId" clId="{B98698C1-4B92-4A8C-B27F-1D3D3344B3B8}" dt="2024-02-23T21:45:41.676" v="5111" actId="14100"/>
        <pc:sldMkLst>
          <pc:docMk/>
          <pc:sldMk cId="4001925154" sldId="270"/>
        </pc:sldMkLst>
        <pc:spChg chg="add mod">
          <ac:chgData name="Gloria Thomas" userId="1d3467ca12cdb965" providerId="LiveId" clId="{B98698C1-4B92-4A8C-B27F-1D3D3344B3B8}" dt="2024-02-23T21:42:27.590" v="5041" actId="403"/>
          <ac:spMkLst>
            <pc:docMk/>
            <pc:sldMk cId="4001925154" sldId="270"/>
            <ac:spMk id="2" creationId="{A3F80398-C996-F501-752C-7AC04846CCD2}"/>
          </ac:spMkLst>
        </pc:spChg>
        <pc:spChg chg="add del mod">
          <ac:chgData name="Gloria Thomas" userId="1d3467ca12cdb965" providerId="LiveId" clId="{B98698C1-4B92-4A8C-B27F-1D3D3344B3B8}" dt="2024-02-23T21:43:51.672" v="5054"/>
          <ac:spMkLst>
            <pc:docMk/>
            <pc:sldMk cId="4001925154" sldId="270"/>
            <ac:spMk id="5" creationId="{BD1ECA44-6974-A79D-2A68-01506A15E9E0}"/>
          </ac:spMkLst>
        </pc:spChg>
        <pc:spChg chg="add mod">
          <ac:chgData name="Gloria Thomas" userId="1d3467ca12cdb965" providerId="LiveId" clId="{B98698C1-4B92-4A8C-B27F-1D3D3344B3B8}" dt="2024-02-23T21:45:41.676" v="5111" actId="14100"/>
          <ac:spMkLst>
            <pc:docMk/>
            <pc:sldMk cId="4001925154" sldId="270"/>
            <ac:spMk id="7" creationId="{43E775E8-02F9-0430-C377-04DE8CE5F79A}"/>
          </ac:spMkLst>
        </pc:spChg>
        <pc:graphicFrameChg chg="add mod">
          <ac:chgData name="Gloria Thomas" userId="1d3467ca12cdb965" providerId="LiveId" clId="{B98698C1-4B92-4A8C-B27F-1D3D3344B3B8}" dt="2024-02-23T21:43:51.656" v="5052"/>
          <ac:graphicFrameMkLst>
            <pc:docMk/>
            <pc:sldMk cId="4001925154" sldId="270"/>
            <ac:graphicFrameMk id="6" creationId="{796AA2B8-D68C-41B9-5110-D7B9F5F72112}"/>
          </ac:graphicFrameMkLst>
        </pc:graphicFrameChg>
        <pc:picChg chg="add mod">
          <ac:chgData name="Gloria Thomas" userId="1d3467ca12cdb965" providerId="LiveId" clId="{B98698C1-4B92-4A8C-B27F-1D3D3344B3B8}" dt="2024-02-23T21:43:08.442" v="5049" actId="14100"/>
          <ac:picMkLst>
            <pc:docMk/>
            <pc:sldMk cId="4001925154" sldId="270"/>
            <ac:picMk id="4" creationId="{C9167BB0-79C2-1534-3E51-E0C70D598C70}"/>
          </ac:picMkLst>
        </pc:picChg>
      </pc:sldChg>
      <pc:sldChg chg="addSp delSp modSp new del mod">
        <pc:chgData name="Gloria Thomas" userId="1d3467ca12cdb965" providerId="LiveId" clId="{B98698C1-4B92-4A8C-B27F-1D3D3344B3B8}" dt="2024-02-23T21:42:04.283" v="5033" actId="47"/>
        <pc:sldMkLst>
          <pc:docMk/>
          <pc:sldMk cId="4211285827" sldId="270"/>
        </pc:sldMkLst>
        <pc:spChg chg="mod">
          <ac:chgData name="Gloria Thomas" userId="1d3467ca12cdb965" providerId="LiveId" clId="{B98698C1-4B92-4A8C-B27F-1D3D3344B3B8}" dt="2024-02-23T21:41:56.369" v="5032" actId="21"/>
          <ac:spMkLst>
            <pc:docMk/>
            <pc:sldMk cId="4211285827" sldId="270"/>
            <ac:spMk id="2" creationId="{EF21964C-A065-1DC1-C02B-154FB64F185C}"/>
          </ac:spMkLst>
        </pc:spChg>
        <pc:spChg chg="del mod">
          <ac:chgData name="Gloria Thomas" userId="1d3467ca12cdb965" providerId="LiveId" clId="{B98698C1-4B92-4A8C-B27F-1D3D3344B3B8}" dt="2024-02-23T21:35:50.253" v="5010"/>
          <ac:spMkLst>
            <pc:docMk/>
            <pc:sldMk cId="4211285827" sldId="270"/>
            <ac:spMk id="3" creationId="{78E720B8-85A8-E09B-A673-BC16A0A55D1E}"/>
          </ac:spMkLst>
        </pc:spChg>
        <pc:spChg chg="add del mod">
          <ac:chgData name="Gloria Thomas" userId="1d3467ca12cdb965" providerId="LiveId" clId="{B98698C1-4B92-4A8C-B27F-1D3D3344B3B8}" dt="2024-02-23T21:39:21.057" v="5014"/>
          <ac:spMkLst>
            <pc:docMk/>
            <pc:sldMk cId="4211285827" sldId="270"/>
            <ac:spMk id="10" creationId="{D4D16E9F-03F2-21E9-A214-D97A810013C1}"/>
          </ac:spMkLst>
        </pc:spChg>
        <pc:spChg chg="add del mod">
          <ac:chgData name="Gloria Thomas" userId="1d3467ca12cdb965" providerId="LiveId" clId="{B98698C1-4B92-4A8C-B27F-1D3D3344B3B8}" dt="2024-02-23T21:41:39.132" v="5025" actId="478"/>
          <ac:spMkLst>
            <pc:docMk/>
            <pc:sldMk cId="4211285827" sldId="270"/>
            <ac:spMk id="15" creationId="{042E3EEF-3B62-B53F-E156-BB9EAC220162}"/>
          </ac:spMkLst>
        </pc:spChg>
        <pc:spChg chg="add mod">
          <ac:chgData name="Gloria Thomas" userId="1d3467ca12cdb965" providerId="LiveId" clId="{B98698C1-4B92-4A8C-B27F-1D3D3344B3B8}" dt="2024-02-23T21:41:50.338" v="5031" actId="478"/>
          <ac:spMkLst>
            <pc:docMk/>
            <pc:sldMk cId="4211285827" sldId="270"/>
            <ac:spMk id="17" creationId="{48CA1F72-E8F4-4BAA-50C8-9C04EFF7D944}"/>
          </ac:spMkLst>
        </pc:spChg>
        <pc:graphicFrameChg chg="add del mod modGraphic">
          <ac:chgData name="Gloria Thomas" userId="1d3467ca12cdb965" providerId="LiveId" clId="{B98698C1-4B92-4A8C-B27F-1D3D3344B3B8}" dt="2024-02-23T21:38:35.650" v="5013" actId="478"/>
          <ac:graphicFrameMkLst>
            <pc:docMk/>
            <pc:sldMk cId="4211285827" sldId="270"/>
            <ac:graphicFrameMk id="8" creationId="{DA64CFFE-9D13-A0BC-79D6-3E6D39190526}"/>
          </ac:graphicFrameMkLst>
        </pc:graphicFrameChg>
        <pc:graphicFrameChg chg="add del mod modGraphic">
          <ac:chgData name="Gloria Thomas" userId="1d3467ca12cdb965" providerId="LiveId" clId="{B98698C1-4B92-4A8C-B27F-1D3D3344B3B8}" dt="2024-02-23T21:41:50.338" v="5031" actId="478"/>
          <ac:graphicFrameMkLst>
            <pc:docMk/>
            <pc:sldMk cId="4211285827" sldId="270"/>
            <ac:graphicFrameMk id="11" creationId="{07FAAFA0-A67C-96E3-C203-5405C6D7DF95}"/>
          </ac:graphicFrameMkLst>
        </pc:graphicFrameChg>
        <pc:picChg chg="add mod modCrop">
          <ac:chgData name="Gloria Thomas" userId="1d3467ca12cdb965" providerId="LiveId" clId="{B98698C1-4B92-4A8C-B27F-1D3D3344B3B8}" dt="2024-02-23T21:41:47.604" v="5030" actId="1076"/>
          <ac:picMkLst>
            <pc:docMk/>
            <pc:sldMk cId="4211285827" sldId="270"/>
            <ac:picMk id="13" creationId="{2FC1F442-50DF-3B4C-252E-6CB5E2928699}"/>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272871-BA19-48E9-A9BC-0E2D309E82E4}" type="datetimeFigureOut">
              <a:rPr lang="en-GB" smtClean="0"/>
              <a:t>29/02/2024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31C44C-74B4-44FD-AA52-42C50FE2EC45}" type="slidenum">
              <a:rPr lang="en-GB" smtClean="0"/>
              <a:t>‹#›</a:t>
            </a:fld>
            <a:endParaRPr lang="en-GB"/>
          </a:p>
        </p:txBody>
      </p:sp>
    </p:spTree>
    <p:extLst>
      <p:ext uri="{BB962C8B-B14F-4D97-AF65-F5344CB8AC3E}">
        <p14:creationId xmlns:p14="http://schemas.microsoft.com/office/powerpoint/2010/main" val="13289264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reason behind the medical students is that they have a heavier workload with clinical work, although UWSTD does not have medical students, so I chose Aston University. </a:t>
            </a:r>
            <a:endParaRPr lang="en-GB" dirty="0"/>
          </a:p>
        </p:txBody>
      </p:sp>
      <p:sp>
        <p:nvSpPr>
          <p:cNvPr id="4" name="Slide Number Placeholder 3"/>
          <p:cNvSpPr>
            <a:spLocks noGrp="1"/>
          </p:cNvSpPr>
          <p:nvPr>
            <p:ph type="sldNum" sz="quarter" idx="5"/>
          </p:nvPr>
        </p:nvSpPr>
        <p:spPr/>
        <p:txBody>
          <a:bodyPr/>
          <a:lstStyle/>
          <a:p>
            <a:fld id="{E931C44C-74B4-44FD-AA52-42C50FE2EC45}" type="slidenum">
              <a:rPr lang="en-GB" smtClean="0"/>
              <a:t>1</a:t>
            </a:fld>
            <a:endParaRPr lang="en-GB"/>
          </a:p>
        </p:txBody>
      </p:sp>
    </p:spTree>
    <p:extLst>
      <p:ext uri="{BB962C8B-B14F-4D97-AF65-F5344CB8AC3E}">
        <p14:creationId xmlns:p14="http://schemas.microsoft.com/office/powerpoint/2010/main" val="28470603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31C44C-74B4-44FD-AA52-42C50FE2EC45}" type="slidenum">
              <a:rPr lang="en-GB" smtClean="0"/>
              <a:t>3</a:t>
            </a:fld>
            <a:endParaRPr lang="en-GB"/>
          </a:p>
        </p:txBody>
      </p:sp>
    </p:spTree>
    <p:extLst>
      <p:ext uri="{BB962C8B-B14F-4D97-AF65-F5344CB8AC3E}">
        <p14:creationId xmlns:p14="http://schemas.microsoft.com/office/powerpoint/2010/main" val="23091243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31C44C-74B4-44FD-AA52-42C50FE2EC45}" type="slidenum">
              <a:rPr lang="en-GB" smtClean="0"/>
              <a:t>7</a:t>
            </a:fld>
            <a:endParaRPr lang="en-GB"/>
          </a:p>
        </p:txBody>
      </p:sp>
    </p:spTree>
    <p:extLst>
      <p:ext uri="{BB962C8B-B14F-4D97-AF65-F5344CB8AC3E}">
        <p14:creationId xmlns:p14="http://schemas.microsoft.com/office/powerpoint/2010/main" val="21041185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31C44C-74B4-44FD-AA52-42C50FE2EC45}" type="slidenum">
              <a:rPr lang="en-GB" smtClean="0"/>
              <a:t>8</a:t>
            </a:fld>
            <a:endParaRPr lang="en-GB"/>
          </a:p>
        </p:txBody>
      </p:sp>
    </p:spTree>
    <p:extLst>
      <p:ext uri="{BB962C8B-B14F-4D97-AF65-F5344CB8AC3E}">
        <p14:creationId xmlns:p14="http://schemas.microsoft.com/office/powerpoint/2010/main" val="19967413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28E69-7B20-45FC-BD72-4EE43186A9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35490CB-0418-153A-5D75-17BDB830EA3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B54815C-68E2-FC83-0280-FF4617BBFBE7}"/>
              </a:ext>
            </a:extLst>
          </p:cNvPr>
          <p:cNvSpPr>
            <a:spLocks noGrp="1"/>
          </p:cNvSpPr>
          <p:nvPr>
            <p:ph type="dt" sz="half" idx="10"/>
          </p:nvPr>
        </p:nvSpPr>
        <p:spPr/>
        <p:txBody>
          <a:bodyPr/>
          <a:lstStyle/>
          <a:p>
            <a:fld id="{1847789F-5041-4632-8994-9CFFCC71BABC}" type="datetimeFigureOut">
              <a:rPr lang="en-GB" smtClean="0"/>
              <a:t>29/02/2024</a:t>
            </a:fld>
            <a:endParaRPr lang="en-GB"/>
          </a:p>
        </p:txBody>
      </p:sp>
      <p:sp>
        <p:nvSpPr>
          <p:cNvPr id="5" name="Footer Placeholder 4">
            <a:extLst>
              <a:ext uri="{FF2B5EF4-FFF2-40B4-BE49-F238E27FC236}">
                <a16:creationId xmlns:a16="http://schemas.microsoft.com/office/drawing/2014/main" id="{13181494-7C88-E525-D00D-94A8628A36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220C3C-783D-1E7E-989B-7845DE551949}"/>
              </a:ext>
            </a:extLst>
          </p:cNvPr>
          <p:cNvSpPr>
            <a:spLocks noGrp="1"/>
          </p:cNvSpPr>
          <p:nvPr>
            <p:ph type="sldNum" sz="quarter" idx="12"/>
          </p:nvPr>
        </p:nvSpPr>
        <p:spPr/>
        <p:txBody>
          <a:bodyPr/>
          <a:lstStyle/>
          <a:p>
            <a:fld id="{2D51FCA2-FD56-4903-86C6-FF3750E4378B}" type="slidenum">
              <a:rPr lang="en-GB" smtClean="0"/>
              <a:t>‹#›</a:t>
            </a:fld>
            <a:endParaRPr lang="en-GB"/>
          </a:p>
        </p:txBody>
      </p:sp>
    </p:spTree>
    <p:extLst>
      <p:ext uri="{BB962C8B-B14F-4D97-AF65-F5344CB8AC3E}">
        <p14:creationId xmlns:p14="http://schemas.microsoft.com/office/powerpoint/2010/main" val="31148209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C0E3B-67E2-CED2-63BD-07A412276F9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87DC92B-C502-A91D-01FD-215B31FBCBE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D40A07-4E99-CD27-F706-9582C3E79576}"/>
              </a:ext>
            </a:extLst>
          </p:cNvPr>
          <p:cNvSpPr>
            <a:spLocks noGrp="1"/>
          </p:cNvSpPr>
          <p:nvPr>
            <p:ph type="dt" sz="half" idx="10"/>
          </p:nvPr>
        </p:nvSpPr>
        <p:spPr/>
        <p:txBody>
          <a:bodyPr/>
          <a:lstStyle/>
          <a:p>
            <a:fld id="{1847789F-5041-4632-8994-9CFFCC71BABC}" type="datetimeFigureOut">
              <a:rPr lang="en-GB" smtClean="0"/>
              <a:t>29/02/2024</a:t>
            </a:fld>
            <a:endParaRPr lang="en-GB"/>
          </a:p>
        </p:txBody>
      </p:sp>
      <p:sp>
        <p:nvSpPr>
          <p:cNvPr id="5" name="Footer Placeholder 4">
            <a:extLst>
              <a:ext uri="{FF2B5EF4-FFF2-40B4-BE49-F238E27FC236}">
                <a16:creationId xmlns:a16="http://schemas.microsoft.com/office/drawing/2014/main" id="{90FF8526-CF90-004B-43EB-161E1168DC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3AB317-FC14-3B60-1FCF-E4A9CB70FDC5}"/>
              </a:ext>
            </a:extLst>
          </p:cNvPr>
          <p:cNvSpPr>
            <a:spLocks noGrp="1"/>
          </p:cNvSpPr>
          <p:nvPr>
            <p:ph type="sldNum" sz="quarter" idx="12"/>
          </p:nvPr>
        </p:nvSpPr>
        <p:spPr/>
        <p:txBody>
          <a:bodyPr/>
          <a:lstStyle/>
          <a:p>
            <a:fld id="{2D51FCA2-FD56-4903-86C6-FF3750E4378B}" type="slidenum">
              <a:rPr lang="en-GB" smtClean="0"/>
              <a:t>‹#›</a:t>
            </a:fld>
            <a:endParaRPr lang="en-GB"/>
          </a:p>
        </p:txBody>
      </p:sp>
    </p:spTree>
    <p:extLst>
      <p:ext uri="{BB962C8B-B14F-4D97-AF65-F5344CB8AC3E}">
        <p14:creationId xmlns:p14="http://schemas.microsoft.com/office/powerpoint/2010/main" val="30568893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9DD2F-A127-4F98-6E4F-F0169059E1C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1FF6E04-CFA4-5AE2-7CB1-9079534F6C8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1D201F1-7632-AAE6-6439-243EE7B63916}"/>
              </a:ext>
            </a:extLst>
          </p:cNvPr>
          <p:cNvSpPr>
            <a:spLocks noGrp="1"/>
          </p:cNvSpPr>
          <p:nvPr>
            <p:ph type="dt" sz="half" idx="10"/>
          </p:nvPr>
        </p:nvSpPr>
        <p:spPr/>
        <p:txBody>
          <a:bodyPr/>
          <a:lstStyle/>
          <a:p>
            <a:fld id="{1847789F-5041-4632-8994-9CFFCC71BABC}" type="datetimeFigureOut">
              <a:rPr lang="en-GB" smtClean="0"/>
              <a:t>29/02/2024</a:t>
            </a:fld>
            <a:endParaRPr lang="en-GB"/>
          </a:p>
        </p:txBody>
      </p:sp>
      <p:sp>
        <p:nvSpPr>
          <p:cNvPr id="5" name="Footer Placeholder 4">
            <a:extLst>
              <a:ext uri="{FF2B5EF4-FFF2-40B4-BE49-F238E27FC236}">
                <a16:creationId xmlns:a16="http://schemas.microsoft.com/office/drawing/2014/main" id="{33020114-9A11-0F9E-B260-9A4BED1923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2703FC-860F-63DE-6AA2-8235A0021834}"/>
              </a:ext>
            </a:extLst>
          </p:cNvPr>
          <p:cNvSpPr>
            <a:spLocks noGrp="1"/>
          </p:cNvSpPr>
          <p:nvPr>
            <p:ph type="sldNum" sz="quarter" idx="12"/>
          </p:nvPr>
        </p:nvSpPr>
        <p:spPr/>
        <p:txBody>
          <a:bodyPr/>
          <a:lstStyle/>
          <a:p>
            <a:fld id="{2D51FCA2-FD56-4903-86C6-FF3750E4378B}" type="slidenum">
              <a:rPr lang="en-GB" smtClean="0"/>
              <a:t>‹#›</a:t>
            </a:fld>
            <a:endParaRPr lang="en-GB"/>
          </a:p>
        </p:txBody>
      </p:sp>
    </p:spTree>
    <p:extLst>
      <p:ext uri="{BB962C8B-B14F-4D97-AF65-F5344CB8AC3E}">
        <p14:creationId xmlns:p14="http://schemas.microsoft.com/office/powerpoint/2010/main" val="3207539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626F4-A546-7911-C10C-7E5E3B310DD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8DEF715-ADDA-4DBF-9CD2-B18908A429C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A0E4127-DC7C-F2B2-6164-F7D2054D4A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B560B11-81F8-32FA-459E-545A52BBF173}"/>
              </a:ext>
            </a:extLst>
          </p:cNvPr>
          <p:cNvSpPr>
            <a:spLocks noGrp="1"/>
          </p:cNvSpPr>
          <p:nvPr>
            <p:ph type="dt" sz="half" idx="10"/>
          </p:nvPr>
        </p:nvSpPr>
        <p:spPr/>
        <p:txBody>
          <a:bodyPr/>
          <a:lstStyle/>
          <a:p>
            <a:fld id="{1847789F-5041-4632-8994-9CFFCC71BABC}" type="datetimeFigureOut">
              <a:rPr lang="en-GB" smtClean="0"/>
              <a:t>29/02/2024</a:t>
            </a:fld>
            <a:endParaRPr lang="en-GB"/>
          </a:p>
        </p:txBody>
      </p:sp>
      <p:sp>
        <p:nvSpPr>
          <p:cNvPr id="6" name="Footer Placeholder 5">
            <a:extLst>
              <a:ext uri="{FF2B5EF4-FFF2-40B4-BE49-F238E27FC236}">
                <a16:creationId xmlns:a16="http://schemas.microsoft.com/office/drawing/2014/main" id="{31C6BFFF-309F-A907-A046-E58DF998FB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A01E03-6313-4780-5D5B-9939E3657C82}"/>
              </a:ext>
            </a:extLst>
          </p:cNvPr>
          <p:cNvSpPr>
            <a:spLocks noGrp="1"/>
          </p:cNvSpPr>
          <p:nvPr>
            <p:ph type="sldNum" sz="quarter" idx="12"/>
          </p:nvPr>
        </p:nvSpPr>
        <p:spPr/>
        <p:txBody>
          <a:bodyPr/>
          <a:lstStyle/>
          <a:p>
            <a:fld id="{2D51FCA2-FD56-4903-86C6-FF3750E4378B}" type="slidenum">
              <a:rPr lang="en-GB" smtClean="0"/>
              <a:t>‹#›</a:t>
            </a:fld>
            <a:endParaRPr lang="en-GB"/>
          </a:p>
        </p:txBody>
      </p:sp>
    </p:spTree>
    <p:extLst>
      <p:ext uri="{BB962C8B-B14F-4D97-AF65-F5344CB8AC3E}">
        <p14:creationId xmlns:p14="http://schemas.microsoft.com/office/powerpoint/2010/main" val="34970099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BED69-1D5C-67D7-8D8F-5DF8D5FCF06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2B3B0E-C8CC-D622-7C5A-A1E96F0CB21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F264706-B21C-79C5-6260-EE26822A848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5039311-651A-2F5A-6D33-110CBDC6F97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39194B1-37D8-F5E8-794A-AA0AF724C7C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45488B1-182F-F1D0-3CB0-C689A51A1F59}"/>
              </a:ext>
            </a:extLst>
          </p:cNvPr>
          <p:cNvSpPr>
            <a:spLocks noGrp="1"/>
          </p:cNvSpPr>
          <p:nvPr>
            <p:ph type="dt" sz="half" idx="10"/>
          </p:nvPr>
        </p:nvSpPr>
        <p:spPr/>
        <p:txBody>
          <a:bodyPr/>
          <a:lstStyle/>
          <a:p>
            <a:fld id="{1847789F-5041-4632-8994-9CFFCC71BABC}" type="datetimeFigureOut">
              <a:rPr lang="en-GB" smtClean="0"/>
              <a:t>29/02/2024</a:t>
            </a:fld>
            <a:endParaRPr lang="en-GB"/>
          </a:p>
        </p:txBody>
      </p:sp>
      <p:sp>
        <p:nvSpPr>
          <p:cNvPr id="8" name="Footer Placeholder 7">
            <a:extLst>
              <a:ext uri="{FF2B5EF4-FFF2-40B4-BE49-F238E27FC236}">
                <a16:creationId xmlns:a16="http://schemas.microsoft.com/office/drawing/2014/main" id="{6C772625-A4BE-08AD-BF63-0F2F28B2038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81DDD5E-D734-8261-E91F-DE5EBCFD2253}"/>
              </a:ext>
            </a:extLst>
          </p:cNvPr>
          <p:cNvSpPr>
            <a:spLocks noGrp="1"/>
          </p:cNvSpPr>
          <p:nvPr>
            <p:ph type="sldNum" sz="quarter" idx="12"/>
          </p:nvPr>
        </p:nvSpPr>
        <p:spPr/>
        <p:txBody>
          <a:bodyPr/>
          <a:lstStyle/>
          <a:p>
            <a:fld id="{2D51FCA2-FD56-4903-86C6-FF3750E4378B}" type="slidenum">
              <a:rPr lang="en-GB" smtClean="0"/>
              <a:t>‹#›</a:t>
            </a:fld>
            <a:endParaRPr lang="en-GB"/>
          </a:p>
        </p:txBody>
      </p:sp>
    </p:spTree>
    <p:extLst>
      <p:ext uri="{BB962C8B-B14F-4D97-AF65-F5344CB8AC3E}">
        <p14:creationId xmlns:p14="http://schemas.microsoft.com/office/powerpoint/2010/main" val="21462925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A4FB2-3122-8B37-92A3-0AF61BA1E02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D912876-2C0F-396F-9450-FF7960A14DCD}"/>
              </a:ext>
            </a:extLst>
          </p:cNvPr>
          <p:cNvSpPr>
            <a:spLocks noGrp="1"/>
          </p:cNvSpPr>
          <p:nvPr>
            <p:ph type="dt" sz="half" idx="10"/>
          </p:nvPr>
        </p:nvSpPr>
        <p:spPr/>
        <p:txBody>
          <a:bodyPr/>
          <a:lstStyle/>
          <a:p>
            <a:fld id="{1847789F-5041-4632-8994-9CFFCC71BABC}" type="datetimeFigureOut">
              <a:rPr lang="en-GB" smtClean="0"/>
              <a:t>29/02/2024</a:t>
            </a:fld>
            <a:endParaRPr lang="en-GB"/>
          </a:p>
        </p:txBody>
      </p:sp>
      <p:sp>
        <p:nvSpPr>
          <p:cNvPr id="4" name="Footer Placeholder 3">
            <a:extLst>
              <a:ext uri="{FF2B5EF4-FFF2-40B4-BE49-F238E27FC236}">
                <a16:creationId xmlns:a16="http://schemas.microsoft.com/office/drawing/2014/main" id="{A603D5CB-ADB3-F36E-9BFC-C291C543786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287C406-8E6B-4CFD-C1F9-B89A8D180938}"/>
              </a:ext>
            </a:extLst>
          </p:cNvPr>
          <p:cNvSpPr>
            <a:spLocks noGrp="1"/>
          </p:cNvSpPr>
          <p:nvPr>
            <p:ph type="sldNum" sz="quarter" idx="12"/>
          </p:nvPr>
        </p:nvSpPr>
        <p:spPr/>
        <p:txBody>
          <a:bodyPr/>
          <a:lstStyle/>
          <a:p>
            <a:fld id="{2D51FCA2-FD56-4903-86C6-FF3750E4378B}" type="slidenum">
              <a:rPr lang="en-GB" smtClean="0"/>
              <a:t>‹#›</a:t>
            </a:fld>
            <a:endParaRPr lang="en-GB"/>
          </a:p>
        </p:txBody>
      </p:sp>
    </p:spTree>
    <p:extLst>
      <p:ext uri="{BB962C8B-B14F-4D97-AF65-F5344CB8AC3E}">
        <p14:creationId xmlns:p14="http://schemas.microsoft.com/office/powerpoint/2010/main" val="32694440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0E0001A-98BC-8A19-4690-AFC43274F776}"/>
              </a:ext>
            </a:extLst>
          </p:cNvPr>
          <p:cNvSpPr>
            <a:spLocks noGrp="1"/>
          </p:cNvSpPr>
          <p:nvPr>
            <p:ph type="dt" sz="half" idx="10"/>
          </p:nvPr>
        </p:nvSpPr>
        <p:spPr/>
        <p:txBody>
          <a:bodyPr/>
          <a:lstStyle/>
          <a:p>
            <a:fld id="{1847789F-5041-4632-8994-9CFFCC71BABC}" type="datetimeFigureOut">
              <a:rPr lang="en-GB" smtClean="0"/>
              <a:t>29/02/2024</a:t>
            </a:fld>
            <a:endParaRPr lang="en-GB"/>
          </a:p>
        </p:txBody>
      </p:sp>
      <p:sp>
        <p:nvSpPr>
          <p:cNvPr id="3" name="Footer Placeholder 2">
            <a:extLst>
              <a:ext uri="{FF2B5EF4-FFF2-40B4-BE49-F238E27FC236}">
                <a16:creationId xmlns:a16="http://schemas.microsoft.com/office/drawing/2014/main" id="{10887087-2D7E-1CBB-BF08-D1A5C28234D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6C40D05-49C5-238B-5108-831A740F23C1}"/>
              </a:ext>
            </a:extLst>
          </p:cNvPr>
          <p:cNvSpPr>
            <a:spLocks noGrp="1"/>
          </p:cNvSpPr>
          <p:nvPr>
            <p:ph type="sldNum" sz="quarter" idx="12"/>
          </p:nvPr>
        </p:nvSpPr>
        <p:spPr/>
        <p:txBody>
          <a:bodyPr/>
          <a:lstStyle/>
          <a:p>
            <a:fld id="{2D51FCA2-FD56-4903-86C6-FF3750E4378B}" type="slidenum">
              <a:rPr lang="en-GB" smtClean="0"/>
              <a:t>‹#›</a:t>
            </a:fld>
            <a:endParaRPr lang="en-GB"/>
          </a:p>
        </p:txBody>
      </p:sp>
    </p:spTree>
    <p:extLst>
      <p:ext uri="{BB962C8B-B14F-4D97-AF65-F5344CB8AC3E}">
        <p14:creationId xmlns:p14="http://schemas.microsoft.com/office/powerpoint/2010/main" val="4954176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FFDF8D-F009-A5C7-E503-83F640852F9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A9651B7-0124-8524-0E94-CA288EBD851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F1C5A40-6366-A1E3-83B8-169F3C95C9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0C137A-19A3-CBA2-01BD-AFBC3D8DBB80}"/>
              </a:ext>
            </a:extLst>
          </p:cNvPr>
          <p:cNvSpPr>
            <a:spLocks noGrp="1"/>
          </p:cNvSpPr>
          <p:nvPr>
            <p:ph type="dt" sz="half" idx="10"/>
          </p:nvPr>
        </p:nvSpPr>
        <p:spPr/>
        <p:txBody>
          <a:bodyPr/>
          <a:lstStyle/>
          <a:p>
            <a:fld id="{1847789F-5041-4632-8994-9CFFCC71BABC}" type="datetimeFigureOut">
              <a:rPr lang="en-GB" smtClean="0"/>
              <a:t>29/02/2024</a:t>
            </a:fld>
            <a:endParaRPr lang="en-GB"/>
          </a:p>
        </p:txBody>
      </p:sp>
      <p:sp>
        <p:nvSpPr>
          <p:cNvPr id="6" name="Footer Placeholder 5">
            <a:extLst>
              <a:ext uri="{FF2B5EF4-FFF2-40B4-BE49-F238E27FC236}">
                <a16:creationId xmlns:a16="http://schemas.microsoft.com/office/drawing/2014/main" id="{379BB48D-E201-359A-2EC0-C7A178E99CE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29E4FB-AD12-1644-2B9B-3087F07F8D66}"/>
              </a:ext>
            </a:extLst>
          </p:cNvPr>
          <p:cNvSpPr>
            <a:spLocks noGrp="1"/>
          </p:cNvSpPr>
          <p:nvPr>
            <p:ph type="sldNum" sz="quarter" idx="12"/>
          </p:nvPr>
        </p:nvSpPr>
        <p:spPr/>
        <p:txBody>
          <a:bodyPr/>
          <a:lstStyle/>
          <a:p>
            <a:fld id="{2D51FCA2-FD56-4903-86C6-FF3750E4378B}" type="slidenum">
              <a:rPr lang="en-GB" smtClean="0"/>
              <a:t>‹#›</a:t>
            </a:fld>
            <a:endParaRPr lang="en-GB"/>
          </a:p>
        </p:txBody>
      </p:sp>
    </p:spTree>
    <p:extLst>
      <p:ext uri="{BB962C8B-B14F-4D97-AF65-F5344CB8AC3E}">
        <p14:creationId xmlns:p14="http://schemas.microsoft.com/office/powerpoint/2010/main" val="7360194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D96B17-3D50-A627-8413-E9A23F5DDE1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44A5731-C7EE-9F17-ABC7-9B637AB8263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D2E3A60-4D88-AB20-A73C-206B8A3A18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1C50EB-2F71-902C-4A06-7E847D8C791C}"/>
              </a:ext>
            </a:extLst>
          </p:cNvPr>
          <p:cNvSpPr>
            <a:spLocks noGrp="1"/>
          </p:cNvSpPr>
          <p:nvPr>
            <p:ph type="dt" sz="half" idx="10"/>
          </p:nvPr>
        </p:nvSpPr>
        <p:spPr/>
        <p:txBody>
          <a:bodyPr/>
          <a:lstStyle/>
          <a:p>
            <a:fld id="{1847789F-5041-4632-8994-9CFFCC71BABC}" type="datetimeFigureOut">
              <a:rPr lang="en-GB" smtClean="0"/>
              <a:t>29/02/2024</a:t>
            </a:fld>
            <a:endParaRPr lang="en-GB"/>
          </a:p>
        </p:txBody>
      </p:sp>
      <p:sp>
        <p:nvSpPr>
          <p:cNvPr id="6" name="Footer Placeholder 5">
            <a:extLst>
              <a:ext uri="{FF2B5EF4-FFF2-40B4-BE49-F238E27FC236}">
                <a16:creationId xmlns:a16="http://schemas.microsoft.com/office/drawing/2014/main" id="{5DBDA734-677F-1E2A-AE14-F2FFEFAF57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61C64B-ABFF-CDE2-1513-EA74406FA3EF}"/>
              </a:ext>
            </a:extLst>
          </p:cNvPr>
          <p:cNvSpPr>
            <a:spLocks noGrp="1"/>
          </p:cNvSpPr>
          <p:nvPr>
            <p:ph type="sldNum" sz="quarter" idx="12"/>
          </p:nvPr>
        </p:nvSpPr>
        <p:spPr/>
        <p:txBody>
          <a:bodyPr/>
          <a:lstStyle/>
          <a:p>
            <a:fld id="{2D51FCA2-FD56-4903-86C6-FF3750E4378B}" type="slidenum">
              <a:rPr lang="en-GB" smtClean="0"/>
              <a:t>‹#›</a:t>
            </a:fld>
            <a:endParaRPr lang="en-GB"/>
          </a:p>
        </p:txBody>
      </p:sp>
    </p:spTree>
    <p:extLst>
      <p:ext uri="{BB962C8B-B14F-4D97-AF65-F5344CB8AC3E}">
        <p14:creationId xmlns:p14="http://schemas.microsoft.com/office/powerpoint/2010/main" val="40475791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5C757-F168-DB00-6258-3953006FB1A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6409520-17E4-9C41-2C71-E5AA5FC1967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B1661B-84B7-47FB-A1B3-B0EEA039136E}"/>
              </a:ext>
            </a:extLst>
          </p:cNvPr>
          <p:cNvSpPr>
            <a:spLocks noGrp="1"/>
          </p:cNvSpPr>
          <p:nvPr>
            <p:ph type="dt" sz="half" idx="10"/>
          </p:nvPr>
        </p:nvSpPr>
        <p:spPr/>
        <p:txBody>
          <a:bodyPr/>
          <a:lstStyle/>
          <a:p>
            <a:fld id="{1847789F-5041-4632-8994-9CFFCC71BABC}" type="datetimeFigureOut">
              <a:rPr lang="en-GB" smtClean="0"/>
              <a:t>29/02/2024</a:t>
            </a:fld>
            <a:endParaRPr lang="en-GB"/>
          </a:p>
        </p:txBody>
      </p:sp>
      <p:sp>
        <p:nvSpPr>
          <p:cNvPr id="5" name="Footer Placeholder 4">
            <a:extLst>
              <a:ext uri="{FF2B5EF4-FFF2-40B4-BE49-F238E27FC236}">
                <a16:creationId xmlns:a16="http://schemas.microsoft.com/office/drawing/2014/main" id="{A6867416-D317-DBD2-208A-B799ADE2CC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312278-027C-407D-F82E-0C7D31598508}"/>
              </a:ext>
            </a:extLst>
          </p:cNvPr>
          <p:cNvSpPr>
            <a:spLocks noGrp="1"/>
          </p:cNvSpPr>
          <p:nvPr>
            <p:ph type="sldNum" sz="quarter" idx="12"/>
          </p:nvPr>
        </p:nvSpPr>
        <p:spPr/>
        <p:txBody>
          <a:bodyPr/>
          <a:lstStyle/>
          <a:p>
            <a:fld id="{2D51FCA2-FD56-4903-86C6-FF3750E4378B}" type="slidenum">
              <a:rPr lang="en-GB" smtClean="0"/>
              <a:t>‹#›</a:t>
            </a:fld>
            <a:endParaRPr lang="en-GB"/>
          </a:p>
        </p:txBody>
      </p:sp>
    </p:spTree>
    <p:extLst>
      <p:ext uri="{BB962C8B-B14F-4D97-AF65-F5344CB8AC3E}">
        <p14:creationId xmlns:p14="http://schemas.microsoft.com/office/powerpoint/2010/main" val="33988923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6E8A831-F185-4624-3B6B-63032B3EF49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6DF9EF-3EE0-351E-E9D2-7E837C80EAB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257C3D-AB66-CD65-ACB5-9D61FBA1D6F5}"/>
              </a:ext>
            </a:extLst>
          </p:cNvPr>
          <p:cNvSpPr>
            <a:spLocks noGrp="1"/>
          </p:cNvSpPr>
          <p:nvPr>
            <p:ph type="dt" sz="half" idx="10"/>
          </p:nvPr>
        </p:nvSpPr>
        <p:spPr/>
        <p:txBody>
          <a:bodyPr/>
          <a:lstStyle/>
          <a:p>
            <a:fld id="{1847789F-5041-4632-8994-9CFFCC71BABC}" type="datetimeFigureOut">
              <a:rPr lang="en-GB" smtClean="0"/>
              <a:t>29/02/2024</a:t>
            </a:fld>
            <a:endParaRPr lang="en-GB"/>
          </a:p>
        </p:txBody>
      </p:sp>
      <p:sp>
        <p:nvSpPr>
          <p:cNvPr id="5" name="Footer Placeholder 4">
            <a:extLst>
              <a:ext uri="{FF2B5EF4-FFF2-40B4-BE49-F238E27FC236}">
                <a16:creationId xmlns:a16="http://schemas.microsoft.com/office/drawing/2014/main" id="{D59C040A-AFD6-AE43-E1D9-14B4355B57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581B0A-D942-F387-06E1-9BA042C76304}"/>
              </a:ext>
            </a:extLst>
          </p:cNvPr>
          <p:cNvSpPr>
            <a:spLocks noGrp="1"/>
          </p:cNvSpPr>
          <p:nvPr>
            <p:ph type="sldNum" sz="quarter" idx="12"/>
          </p:nvPr>
        </p:nvSpPr>
        <p:spPr/>
        <p:txBody>
          <a:bodyPr/>
          <a:lstStyle/>
          <a:p>
            <a:fld id="{2D51FCA2-FD56-4903-86C6-FF3750E4378B}" type="slidenum">
              <a:rPr lang="en-GB" smtClean="0"/>
              <a:t>‹#›</a:t>
            </a:fld>
            <a:endParaRPr lang="en-GB"/>
          </a:p>
        </p:txBody>
      </p:sp>
    </p:spTree>
    <p:extLst>
      <p:ext uri="{BB962C8B-B14F-4D97-AF65-F5344CB8AC3E}">
        <p14:creationId xmlns:p14="http://schemas.microsoft.com/office/powerpoint/2010/main" val="1572085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72000">
              <a:srgbClr val="ADD095">
                <a:lumMod val="85000"/>
                <a:alpha val="68000"/>
              </a:srgbClr>
            </a:gs>
            <a:gs pos="60926">
              <a:srgbClr val="C6DEB6"/>
            </a:gs>
            <a:gs pos="54031">
              <a:srgbClr val="D5E7C9"/>
            </a:gs>
            <a:gs pos="44815">
              <a:srgbClr val="E9F3E3"/>
            </a:gs>
            <a:gs pos="35000">
              <a:schemeClr val="accent6">
                <a:lumMod val="0"/>
                <a:lumOff val="100000"/>
              </a:schemeClr>
            </a:gs>
            <a:gs pos="100000">
              <a:schemeClr val="accent6">
                <a:lumMod val="100000"/>
              </a:schemeClr>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6B332F8-F7C0-B8A0-9831-A451A0AE8A2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0E9C005-D418-C807-FAC4-64FEE68202A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8F21A5-DEC0-3A7E-B692-9DD71104B61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47789F-5041-4632-8994-9CFFCC71BABC}" type="datetimeFigureOut">
              <a:rPr lang="en-GB" smtClean="0"/>
              <a:t>29/02/2024</a:t>
            </a:fld>
            <a:endParaRPr lang="en-GB"/>
          </a:p>
        </p:txBody>
      </p:sp>
      <p:sp>
        <p:nvSpPr>
          <p:cNvPr id="5" name="Footer Placeholder 4">
            <a:extLst>
              <a:ext uri="{FF2B5EF4-FFF2-40B4-BE49-F238E27FC236}">
                <a16:creationId xmlns:a16="http://schemas.microsoft.com/office/drawing/2014/main" id="{37C24E9D-C15D-AA9F-E044-8A32A59B753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CDB84E5-0299-5CF0-D3E5-69F4F0AB050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51FCA2-FD56-4903-86C6-FF3750E4378B}" type="slidenum">
              <a:rPr lang="en-GB" smtClean="0"/>
              <a:t>‹#›</a:t>
            </a:fld>
            <a:endParaRPr lang="en-GB"/>
          </a:p>
        </p:txBody>
      </p:sp>
    </p:spTree>
    <p:extLst>
      <p:ext uri="{BB962C8B-B14F-4D97-AF65-F5344CB8AC3E}">
        <p14:creationId xmlns:p14="http://schemas.microsoft.com/office/powerpoint/2010/main" val="56679018"/>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tmp"/><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1177/0017896910363145" TargetMode="External"/><Relationship Id="rId2" Type="http://schemas.openxmlformats.org/officeDocument/2006/relationships/hyperlink" Target="https://www.who.int/news-room/fact-sheets/detail/physical-activity" TargetMode="External"/><Relationship Id="rId1" Type="http://schemas.openxmlformats.org/officeDocument/2006/relationships/slideLayout" Target="../slideLayouts/slideLayout2.xml"/><Relationship Id="rId5" Type="http://schemas.openxmlformats.org/officeDocument/2006/relationships/hyperlink" Target="https://doi.org/10.3390/ijerph17093272" TargetMode="External"/><Relationship Id="rId4" Type="http://schemas.openxmlformats.org/officeDocument/2006/relationships/hyperlink" Target="https://www.researchgate.net/profile/Zulkhairul-Sidek-Ahmad/publication/309476739_Physical_Inactivity_among_Medical_and_Non-medical_Students_A_Cross_Sectional_Study/links/5812003208ae8b130d0be0cc/Physical-Inactivity-among-Medical-and-Non-medical-Students-A-Cross-Sectional-Study.pdf"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1080/07448481.2022.2155461" TargetMode="External"/><Relationship Id="rId7" Type="http://schemas.openxmlformats.org/officeDocument/2006/relationships/hyperlink" Target="https://doi.org/10.1111/jan.13181" TargetMode="External"/><Relationship Id="rId2" Type="http://schemas.openxmlformats.org/officeDocument/2006/relationships/hyperlink" Target="http://hdl.handle.net/10034/78653" TargetMode="External"/><Relationship Id="rId1" Type="http://schemas.openxmlformats.org/officeDocument/2006/relationships/slideLayout" Target="../slideLayouts/slideLayout7.xml"/><Relationship Id="rId6" Type="http://schemas.openxmlformats.org/officeDocument/2006/relationships/hyperlink" Target="https://doi.org/10.1136/bmjsem-2019-000518" TargetMode="External"/><Relationship Id="rId5" Type="http://schemas.openxmlformats.org/officeDocument/2006/relationships/hyperlink" Target="https://doi.org/10.3390%2Fijerph8051308" TargetMode="External"/><Relationship Id="rId4" Type="http://schemas.openxmlformats.org/officeDocument/2006/relationships/hyperlink" Target="https://doi.org/10.1186/s12889-022-14953-5"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1136/bmjsem-2020-000850" TargetMode="External"/><Relationship Id="rId2" Type="http://schemas.openxmlformats.org/officeDocument/2006/relationships/hyperlink" Target="https://doi.org/10.1016/j.ypmed.2018.09.016" TargetMode="External"/><Relationship Id="rId1" Type="http://schemas.openxmlformats.org/officeDocument/2006/relationships/slideLayout" Target="../slideLayouts/slideLayout7.xml"/><Relationship Id="rId5" Type="http://schemas.openxmlformats.org/officeDocument/2006/relationships/hyperlink" Target="https://www.diva-portal.org/smash/record.jsf?pid=diva2:1449206" TargetMode="External"/><Relationship Id="rId4" Type="http://schemas.openxmlformats.org/officeDocument/2006/relationships/hyperlink" Target="https://doi.org/10.3390/ijerph110707425"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books.google.co.uk/books?id=gaPlAAAAQBAJ&amp;lpg=PP1&amp;ots=gKYqvKJ13h&amp;dq=).%20Handbook%20of%20health%20research%20methods%3A%20investigation%2C%20measurement%20and%20analysis.%20&amp;lr&amp;pg=PP1#v=onepage&amp;q=).%20Handbook%20of%20health%20research%20methods:%20investigation,%20measurement%20and%20analysis.&amp;f=false" TargetMode="External"/><Relationship Id="rId2" Type="http://schemas.openxmlformats.org/officeDocument/2006/relationships/hyperlink" Target="https://doi.org/10.2165/11531930-000000000-00000" TargetMode="External"/><Relationship Id="rId1" Type="http://schemas.openxmlformats.org/officeDocument/2006/relationships/slideLayout" Target="../slideLayouts/slideLayout2.xml"/><Relationship Id="rId4" Type="http://schemas.openxmlformats.org/officeDocument/2006/relationships/hyperlink" Target="https://doi.org/10.3389/fpubh.2022.821703"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1080/0309877X.2014.938265" TargetMode="External"/><Relationship Id="rId2" Type="http://schemas.openxmlformats.org/officeDocument/2006/relationships/hyperlink" Target="https://doi.org/10.3389/fpubh.2023.1138442" TargetMode="External"/><Relationship Id="rId1" Type="http://schemas.openxmlformats.org/officeDocument/2006/relationships/slideLayout" Target="../slideLayouts/slideLayout2.xml"/><Relationship Id="rId6" Type="http://schemas.openxmlformats.org/officeDocument/2006/relationships/hyperlink" Target="https://doi.org/10.3200/JACH.52.4.181-188" TargetMode="External"/><Relationship Id="rId5" Type="http://schemas.openxmlformats.org/officeDocument/2006/relationships/hyperlink" Target="https://www.sugarsmartuk.org/" TargetMode="External"/><Relationship Id="rId4" Type="http://schemas.openxmlformats.org/officeDocument/2006/relationships/hyperlink" Target="https://doi.org/10.1123/jpah.2017-0432"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DE8FD04-7A0D-2EFF-A99B-0F8C6CB46DD2}"/>
              </a:ext>
            </a:extLst>
          </p:cNvPr>
          <p:cNvSpPr txBox="1"/>
          <p:nvPr/>
        </p:nvSpPr>
        <p:spPr>
          <a:xfrm>
            <a:off x="358227" y="523372"/>
            <a:ext cx="4451517" cy="5632311"/>
          </a:xfrm>
          <a:prstGeom prst="rect">
            <a:avLst/>
          </a:prstGeom>
          <a:noFill/>
        </p:spPr>
        <p:txBody>
          <a:bodyPr wrap="square" rtlCol="0">
            <a:spAutoFit/>
          </a:bodyPr>
          <a:lstStyle/>
          <a:p>
            <a:r>
              <a:rPr lang="en-US" sz="4400" dirty="0">
                <a:latin typeface="Arial" panose="020B0604020202020204" pitchFamily="34" charset="0"/>
                <a:cs typeface="Arial" panose="020B0604020202020204" pitchFamily="34" charset="0"/>
              </a:rPr>
              <a:t>Physical Activity Prevalence among Medical Students at Aston University Birmingham</a:t>
            </a:r>
          </a:p>
          <a:p>
            <a:endParaRPr lang="en-IN" sz="4000" dirty="0">
              <a:latin typeface="Arial" panose="020B0604020202020204" pitchFamily="34" charset="0"/>
              <a:cs typeface="Arial" panose="020B0604020202020204" pitchFamily="34" charset="0"/>
            </a:endParaRPr>
          </a:p>
          <a:p>
            <a:r>
              <a:rPr lang="en-IN" sz="2800" dirty="0">
                <a:latin typeface="Arial" panose="020B0604020202020204" pitchFamily="34" charset="0"/>
                <a:cs typeface="Arial" panose="020B0604020202020204" pitchFamily="34" charset="0"/>
              </a:rPr>
              <a:t>Gloria Thomas</a:t>
            </a:r>
          </a:p>
          <a:p>
            <a:r>
              <a:rPr lang="en-IN" sz="2800" dirty="0">
                <a:latin typeface="Arial" panose="020B0604020202020204" pitchFamily="34" charset="0"/>
                <a:cs typeface="Arial" panose="020B0604020202020204" pitchFamily="34" charset="0"/>
              </a:rPr>
              <a:t>ID: 2311020</a:t>
            </a:r>
            <a:endParaRPr lang="en-GB" sz="48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3F324C05-0530-1352-BC5C-5098139895F0}"/>
              </a:ext>
            </a:extLst>
          </p:cNvPr>
          <p:cNvSpPr txBox="1"/>
          <p:nvPr/>
        </p:nvSpPr>
        <p:spPr>
          <a:xfrm>
            <a:off x="5386918" y="4919008"/>
            <a:ext cx="6698974" cy="1938992"/>
          </a:xfrm>
          <a:prstGeom prst="rect">
            <a:avLst/>
          </a:prstGeom>
          <a:gradFill>
            <a:gsLst>
              <a:gs pos="0">
                <a:schemeClr val="accent6">
                  <a:lumMod val="0"/>
                  <a:lumOff val="100000"/>
                  <a:alpha val="75000"/>
                </a:schemeClr>
              </a:gs>
              <a:gs pos="35000">
                <a:schemeClr val="accent6">
                  <a:lumMod val="0"/>
                  <a:lumOff val="100000"/>
                </a:schemeClr>
              </a:gs>
              <a:gs pos="100000">
                <a:schemeClr val="accent6">
                  <a:lumMod val="100000"/>
                </a:schemeClr>
              </a:gs>
            </a:gsLst>
            <a:path path="circle">
              <a:fillToRect l="50000" t="-80000" r="50000" b="180000"/>
            </a:path>
          </a:gradFill>
        </p:spPr>
        <p:txBody>
          <a:bodyPr wrap="square" rtlCol="0">
            <a:spAutoFit/>
          </a:bodyPr>
          <a:lstStyle/>
          <a:p>
            <a:r>
              <a:rPr lang="en-IN" sz="2400" u="sng" dirty="0">
                <a:latin typeface="Arial" panose="020B0604020202020204" pitchFamily="34" charset="0"/>
                <a:cs typeface="Arial" panose="020B0604020202020204" pitchFamily="34" charset="0"/>
              </a:rPr>
              <a:t>Module Code</a:t>
            </a:r>
            <a:r>
              <a:rPr lang="en-IN" sz="2400" dirty="0">
                <a:latin typeface="Arial" panose="020B0604020202020204" pitchFamily="34" charset="0"/>
                <a:cs typeface="Arial" panose="020B0604020202020204" pitchFamily="34" charset="0"/>
              </a:rPr>
              <a:t>:    LCHS7001</a:t>
            </a:r>
          </a:p>
          <a:p>
            <a:r>
              <a:rPr lang="en-IN" sz="2400" u="sng" dirty="0">
                <a:latin typeface="Arial" panose="020B0604020202020204" pitchFamily="34" charset="0"/>
                <a:cs typeface="Arial" panose="020B0604020202020204" pitchFamily="34" charset="0"/>
              </a:rPr>
              <a:t>Module Name</a:t>
            </a:r>
            <a:r>
              <a:rPr lang="en-IN" sz="2400" dirty="0">
                <a:latin typeface="Arial" panose="020B0604020202020204" pitchFamily="34" charset="0"/>
                <a:cs typeface="Arial" panose="020B0604020202020204" pitchFamily="34" charset="0"/>
              </a:rPr>
              <a:t>:   Practical Based Research</a:t>
            </a:r>
          </a:p>
          <a:p>
            <a:r>
              <a:rPr lang="en-IN" sz="2400" u="sng" dirty="0">
                <a:latin typeface="Arial" panose="020B0604020202020204" pitchFamily="34" charset="0"/>
                <a:cs typeface="Arial" panose="020B0604020202020204" pitchFamily="34" charset="0"/>
              </a:rPr>
              <a:t>Lecturer</a:t>
            </a:r>
            <a:r>
              <a:rPr lang="en-IN" sz="2400" dirty="0">
                <a:latin typeface="Arial" panose="020B0604020202020204" pitchFamily="34" charset="0"/>
                <a:cs typeface="Arial" panose="020B0604020202020204" pitchFamily="34" charset="0"/>
              </a:rPr>
              <a:t>:            Dr Zeno Leung</a:t>
            </a:r>
          </a:p>
          <a:p>
            <a:r>
              <a:rPr lang="en-IN" sz="2400" u="sng" dirty="0">
                <a:latin typeface="Arial" panose="020B0604020202020204" pitchFamily="34" charset="0"/>
                <a:cs typeface="Arial" panose="020B0604020202020204" pitchFamily="34" charset="0"/>
              </a:rPr>
              <a:t>Assignment Title</a:t>
            </a:r>
            <a:r>
              <a:rPr lang="en-IN" sz="2400" dirty="0">
                <a:latin typeface="Arial" panose="020B0604020202020204" pitchFamily="34" charset="0"/>
                <a:cs typeface="Arial" panose="020B0604020202020204" pitchFamily="34" charset="0"/>
              </a:rPr>
              <a:t>: Component 1</a:t>
            </a:r>
          </a:p>
          <a:p>
            <a:r>
              <a:rPr lang="en-IN" sz="2400" dirty="0">
                <a:latin typeface="Arial" panose="020B0604020202020204" pitchFamily="34" charset="0"/>
                <a:cs typeface="Arial" panose="020B0604020202020204" pitchFamily="34" charset="0"/>
              </a:rPr>
              <a:t>     Individual Presentation- Research Proposal</a:t>
            </a:r>
            <a:endParaRPr lang="en-GB" dirty="0"/>
          </a:p>
        </p:txBody>
      </p:sp>
      <p:pic>
        <p:nvPicPr>
          <p:cNvPr id="5" name="Picture 4">
            <a:extLst>
              <a:ext uri="{FF2B5EF4-FFF2-40B4-BE49-F238E27FC236}">
                <a16:creationId xmlns:a16="http://schemas.microsoft.com/office/drawing/2014/main" id="{2D1ABABA-C952-BB53-5568-6CB4B0397F8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09744" y="352723"/>
            <a:ext cx="6855895" cy="4566285"/>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24711184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57FDA-63D2-7F1B-4591-ADF7726D9E7C}"/>
              </a:ext>
            </a:extLst>
          </p:cNvPr>
          <p:cNvSpPr>
            <a:spLocks noGrp="1"/>
          </p:cNvSpPr>
          <p:nvPr>
            <p:ph type="title"/>
          </p:nvPr>
        </p:nvSpPr>
        <p:spPr>
          <a:xfrm>
            <a:off x="838200" y="365125"/>
            <a:ext cx="10515600" cy="951611"/>
          </a:xfrm>
        </p:spPr>
        <p:txBody>
          <a:bodyPr>
            <a:normAutofit/>
          </a:bodyPr>
          <a:lstStyle/>
          <a:p>
            <a:r>
              <a:rPr lang="en-IN"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IN"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Contents</a:t>
            </a:r>
            <a:endParaRPr lang="en-GB"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7517947-6401-FD41-EBFA-994C33BDE41F}"/>
              </a:ext>
            </a:extLst>
          </p:cNvPr>
          <p:cNvSpPr>
            <a:spLocks noGrp="1"/>
          </p:cNvSpPr>
          <p:nvPr>
            <p:ph idx="1"/>
          </p:nvPr>
        </p:nvSpPr>
        <p:spPr>
          <a:xfrm>
            <a:off x="838200" y="1453896"/>
            <a:ext cx="10515600" cy="5111496"/>
          </a:xfrm>
        </p:spPr>
        <p:txBody>
          <a:bodyPr/>
          <a:lstStyle/>
          <a:p>
            <a:pPr>
              <a:buClr>
                <a:schemeClr val="tx1"/>
              </a:buClr>
              <a:buFont typeface="Wingdings" panose="05000000000000000000" pitchFamily="2" charset="2"/>
              <a:buChar char="v"/>
            </a:pPr>
            <a:r>
              <a:rPr lang="en-IN" dirty="0">
                <a:latin typeface="Arial" panose="020B0604020202020204" pitchFamily="34" charset="0"/>
                <a:cs typeface="Arial" panose="020B0604020202020204" pitchFamily="34" charset="0"/>
              </a:rPr>
              <a:t> Introduction</a:t>
            </a:r>
          </a:p>
          <a:p>
            <a:pPr>
              <a:buClr>
                <a:schemeClr val="tx1"/>
              </a:buClr>
              <a:buFont typeface="Wingdings" panose="05000000000000000000" pitchFamily="2" charset="2"/>
              <a:buChar char="v"/>
            </a:pPr>
            <a:r>
              <a:rPr lang="en-IN" dirty="0">
                <a:latin typeface="Arial" panose="020B0604020202020204" pitchFamily="34" charset="0"/>
                <a:cs typeface="Arial" panose="020B0604020202020204" pitchFamily="34" charset="0"/>
              </a:rPr>
              <a:t> Literature Review</a:t>
            </a:r>
          </a:p>
          <a:p>
            <a:pPr>
              <a:buFont typeface="Wingdings" panose="05000000000000000000" pitchFamily="2" charset="2"/>
              <a:buChar char="v"/>
            </a:pPr>
            <a:r>
              <a:rPr lang="en-IN" dirty="0">
                <a:latin typeface="Arial" panose="020B0604020202020204" pitchFamily="34" charset="0"/>
                <a:cs typeface="Arial" panose="020B0604020202020204" pitchFamily="34" charset="0"/>
              </a:rPr>
              <a:t> Rationale</a:t>
            </a:r>
          </a:p>
          <a:p>
            <a:pPr>
              <a:buFont typeface="Wingdings" panose="05000000000000000000" pitchFamily="2" charset="2"/>
              <a:buChar char="v"/>
            </a:pPr>
            <a:r>
              <a:rPr lang="en-IN" dirty="0">
                <a:latin typeface="Arial" panose="020B0604020202020204" pitchFamily="34" charset="0"/>
                <a:cs typeface="Arial" panose="020B0604020202020204" pitchFamily="34" charset="0"/>
              </a:rPr>
              <a:t> Research Objective</a:t>
            </a:r>
          </a:p>
          <a:p>
            <a:pPr>
              <a:buFont typeface="Wingdings" panose="05000000000000000000" pitchFamily="2" charset="2"/>
              <a:buChar char="v"/>
            </a:pPr>
            <a:r>
              <a:rPr lang="en-IN" dirty="0">
                <a:latin typeface="Arial" panose="020B0604020202020204" pitchFamily="34" charset="0"/>
                <a:cs typeface="Arial" panose="020B0604020202020204" pitchFamily="34" charset="0"/>
              </a:rPr>
              <a:t> Research Design</a:t>
            </a:r>
          </a:p>
          <a:p>
            <a:pPr>
              <a:buFont typeface="Wingdings" panose="05000000000000000000" pitchFamily="2" charset="2"/>
              <a:buChar char="v"/>
            </a:pPr>
            <a:r>
              <a:rPr lang="en-IN" dirty="0">
                <a:latin typeface="Arial" panose="020B0604020202020204" pitchFamily="34" charset="0"/>
                <a:cs typeface="Arial" panose="020B0604020202020204" pitchFamily="34" charset="0"/>
              </a:rPr>
              <a:t> Data Analysis</a:t>
            </a:r>
          </a:p>
          <a:p>
            <a:pPr>
              <a:buFont typeface="Wingdings" panose="05000000000000000000" pitchFamily="2" charset="2"/>
              <a:buChar char="v"/>
            </a:pPr>
            <a:r>
              <a:rPr lang="en-IN" dirty="0">
                <a:latin typeface="Arial" panose="020B0604020202020204" pitchFamily="34" charset="0"/>
                <a:cs typeface="Arial" panose="020B0604020202020204" pitchFamily="34" charset="0"/>
              </a:rPr>
              <a:t> Ethical Considerations</a:t>
            </a:r>
          </a:p>
          <a:p>
            <a:pPr>
              <a:buFont typeface="Wingdings" panose="05000000000000000000" pitchFamily="2" charset="2"/>
              <a:buChar char="v"/>
            </a:pPr>
            <a:r>
              <a:rPr lang="en-IN" dirty="0">
                <a:latin typeface="Arial" panose="020B0604020202020204" pitchFamily="34" charset="0"/>
                <a:cs typeface="Arial" panose="020B0604020202020204" pitchFamily="34" charset="0"/>
              </a:rPr>
              <a:t> Implications</a:t>
            </a:r>
          </a:p>
          <a:p>
            <a:pPr>
              <a:buFont typeface="Wingdings" panose="05000000000000000000" pitchFamily="2" charset="2"/>
              <a:buChar char="v"/>
            </a:pPr>
            <a:r>
              <a:rPr lang="en-IN" dirty="0">
                <a:latin typeface="Arial" panose="020B0604020202020204" pitchFamily="34" charset="0"/>
                <a:cs typeface="Arial" panose="020B0604020202020204" pitchFamily="34" charset="0"/>
              </a:rPr>
              <a:t> Gantt Chart</a:t>
            </a:r>
          </a:p>
          <a:p>
            <a:pPr>
              <a:buFont typeface="Wingdings" panose="05000000000000000000" pitchFamily="2" charset="2"/>
              <a:buChar char="v"/>
            </a:pPr>
            <a:r>
              <a:rPr lang="en-IN" dirty="0">
                <a:latin typeface="Arial" panose="020B0604020202020204" pitchFamily="34" charset="0"/>
                <a:cs typeface="Arial" panose="020B0604020202020204" pitchFamily="34" charset="0"/>
              </a:rPr>
              <a:t> References</a:t>
            </a:r>
          </a:p>
          <a:p>
            <a:pPr>
              <a:buFont typeface="Wingdings" panose="05000000000000000000" pitchFamily="2" charset="2"/>
              <a:buChar char="v"/>
            </a:pPr>
            <a:endParaRPr lang="en-IN" dirty="0">
              <a:latin typeface="Arial" panose="020B0604020202020204" pitchFamily="34" charset="0"/>
              <a:cs typeface="Arial" panose="020B0604020202020204" pitchFamily="34" charset="0"/>
            </a:endParaRPr>
          </a:p>
          <a:p>
            <a:pPr>
              <a:buFont typeface="Wingdings" panose="05000000000000000000" pitchFamily="2" charset="2"/>
              <a:buChar char="v"/>
            </a:pPr>
            <a:endParaRPr lang="en-IN" dirty="0">
              <a:latin typeface="Arial" panose="020B0604020202020204" pitchFamily="34" charset="0"/>
              <a:cs typeface="Arial" panose="020B0604020202020204" pitchFamily="34" charset="0"/>
            </a:endParaRPr>
          </a:p>
          <a:p>
            <a:pPr>
              <a:buFont typeface="Wingdings" panose="05000000000000000000" pitchFamily="2" charset="2"/>
              <a:buChar char="v"/>
            </a:pPr>
            <a:endParaRPr lang="en-IN" dirty="0">
              <a:latin typeface="Arial" panose="020B0604020202020204" pitchFamily="34" charset="0"/>
              <a:cs typeface="Arial" panose="020B0604020202020204" pitchFamily="34" charset="0"/>
            </a:endParaRPr>
          </a:p>
          <a:p>
            <a:pPr>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836432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969A8-D48B-BC44-FCAA-B696DEC72FF4}"/>
              </a:ext>
            </a:extLst>
          </p:cNvPr>
          <p:cNvSpPr>
            <a:spLocks noGrp="1"/>
          </p:cNvSpPr>
          <p:nvPr>
            <p:ph type="title"/>
          </p:nvPr>
        </p:nvSpPr>
        <p:spPr>
          <a:xfrm>
            <a:off x="838200" y="272143"/>
            <a:ext cx="10515600" cy="834670"/>
          </a:xfrm>
        </p:spPr>
        <p:txBody>
          <a:bodyPr>
            <a:normAutofit/>
          </a:bodyPr>
          <a:lstStyle/>
          <a:p>
            <a:r>
              <a:rPr lang="en-IN"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Introduction</a:t>
            </a:r>
            <a:endPar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9BE0FBC-7F94-EC15-7F08-3B9D5464FC62}"/>
              </a:ext>
            </a:extLst>
          </p:cNvPr>
          <p:cNvSpPr>
            <a:spLocks noGrp="1"/>
          </p:cNvSpPr>
          <p:nvPr>
            <p:ph idx="1"/>
          </p:nvPr>
        </p:nvSpPr>
        <p:spPr>
          <a:xfrm>
            <a:off x="487027" y="873224"/>
            <a:ext cx="11000232" cy="5386062"/>
          </a:xfrm>
        </p:spPr>
        <p:txBody>
          <a:bodyPr>
            <a:noAutofit/>
          </a:bodyPr>
          <a:lstStyle/>
          <a:p>
            <a:pPr>
              <a:lnSpc>
                <a:spcPct val="150000"/>
              </a:lnSpc>
              <a:buFont typeface="Wingdings" panose="05000000000000000000" pitchFamily="2" charset="2"/>
              <a:buChar char="v"/>
            </a:pPr>
            <a:r>
              <a:rPr lang="en-US" sz="2400" dirty="0">
                <a:latin typeface="Arial" panose="020B0604020202020204" pitchFamily="34" charset="0"/>
                <a:cs typeface="Arial" panose="020B0604020202020204" pitchFamily="34" charset="0"/>
              </a:rPr>
              <a:t>Frequent physical activity (PA) improves mental health and wellness, including critical facets of quality of life, and aids in body weight maintenance, especially academic achievements.                        (WHO, 2021)</a:t>
            </a:r>
          </a:p>
          <a:p>
            <a:pPr algn="just">
              <a:lnSpc>
                <a:spcPct val="100000"/>
              </a:lnSpc>
              <a:buFont typeface="Wingdings" panose="05000000000000000000" pitchFamily="2" charset="2"/>
              <a:buChar char="v"/>
            </a:pPr>
            <a:r>
              <a:rPr lang="en-US" sz="2400" dirty="0">
                <a:latin typeface="Arial" panose="020B0604020202020204" pitchFamily="34" charset="0"/>
                <a:cs typeface="Arial" panose="020B0604020202020204" pitchFamily="34" charset="0"/>
              </a:rPr>
              <a:t> </a:t>
            </a:r>
            <a:r>
              <a:rPr lang="en-GB" sz="2400" kern="0" dirty="0">
                <a:effectLst/>
                <a:latin typeface="Arial" panose="020B0604020202020204" pitchFamily="34" charset="0"/>
                <a:ea typeface="Times New Roman" panose="02020603050405020304" pitchFamily="18" charset="0"/>
                <a:cs typeface="Arial" panose="020B0604020202020204" pitchFamily="34" charset="0"/>
              </a:rPr>
              <a:t>In addition, one of the cornerstones of longer life, improved quality of life, and the treatment of several diseases is regular physical activity.</a:t>
            </a:r>
          </a:p>
          <a:p>
            <a:pPr marL="0" indent="0" algn="just">
              <a:lnSpc>
                <a:spcPct val="100000"/>
              </a:lnSpc>
              <a:buNone/>
            </a:pPr>
            <a:r>
              <a:rPr lang="en-GB" sz="2400" kern="0" dirty="0">
                <a:latin typeface="Arial" panose="020B0604020202020204" pitchFamily="34" charset="0"/>
                <a:ea typeface="Times New Roman" panose="02020603050405020304" pitchFamily="18" charset="0"/>
                <a:cs typeface="Arial" panose="020B0604020202020204" pitchFamily="34" charset="0"/>
              </a:rPr>
              <a:t>                                                                                   </a:t>
            </a:r>
            <a:r>
              <a:rPr lang="en-GB" sz="2400" kern="0" dirty="0">
                <a:effectLst/>
                <a:latin typeface="Arial" panose="020B0604020202020204" pitchFamily="34" charset="0"/>
                <a:ea typeface="Times New Roman" panose="02020603050405020304" pitchFamily="18" charset="0"/>
                <a:cs typeface="Arial" panose="020B0604020202020204" pitchFamily="34" charset="0"/>
              </a:rPr>
              <a:t> (Haskell et al., 2007)</a:t>
            </a:r>
            <a:endParaRPr lang="en-US" sz="2400" dirty="0">
              <a:latin typeface="Arial" panose="020B0604020202020204" pitchFamily="34" charset="0"/>
              <a:cs typeface="Arial" panose="020B0604020202020204" pitchFamily="34" charset="0"/>
            </a:endParaRPr>
          </a:p>
          <a:p>
            <a:pPr algn="just">
              <a:lnSpc>
                <a:spcPct val="150000"/>
              </a:lnSpc>
              <a:buFont typeface="Wingdings" panose="05000000000000000000" pitchFamily="2" charset="2"/>
              <a:buChar char="v"/>
            </a:pPr>
            <a:r>
              <a:rPr lang="en-US" sz="2400" dirty="0">
                <a:latin typeface="Arial" panose="020B0604020202020204" pitchFamily="34" charset="0"/>
                <a:cs typeface="Arial" panose="020B0604020202020204" pitchFamily="34" charset="0"/>
              </a:rPr>
              <a:t>Nevertheless, there is a dearth of knowledge regarding the detrimental effects of physical inactivity on students at universities.      (Rouse and Biddle, 2010)</a:t>
            </a:r>
          </a:p>
          <a:p>
            <a:pPr algn="just">
              <a:lnSpc>
                <a:spcPct val="150000"/>
              </a:lnSpc>
              <a:buFont typeface="Wingdings" panose="05000000000000000000" pitchFamily="2" charset="2"/>
              <a:buChar char="v"/>
            </a:pPr>
            <a:r>
              <a:rPr lang="en-US" sz="2400" dirty="0">
                <a:latin typeface="Arial" panose="020B0604020202020204" pitchFamily="34" charset="0"/>
                <a:cs typeface="Arial" panose="020B0604020202020204" pitchFamily="34" charset="0"/>
              </a:rPr>
              <a:t>  The purpose of this quantitative study was to examine medical students’ physical activity.                                                             (Naim et al., 2016)      </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782516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0322B-7478-70AF-FB3E-70E4F27136D1}"/>
              </a:ext>
            </a:extLst>
          </p:cNvPr>
          <p:cNvSpPr>
            <a:spLocks noGrp="1"/>
          </p:cNvSpPr>
          <p:nvPr>
            <p:ph type="title"/>
          </p:nvPr>
        </p:nvSpPr>
        <p:spPr>
          <a:xfrm>
            <a:off x="4218256" y="168443"/>
            <a:ext cx="6580189" cy="611204"/>
          </a:xfrm>
        </p:spPr>
        <p:txBody>
          <a:bodyPr>
            <a:normAutofit/>
          </a:bodyPr>
          <a:lstStyle/>
          <a:p>
            <a:r>
              <a:rPr lang="en-IN" sz="3600" dirty="0">
                <a:latin typeface="Arial" panose="020B0604020202020204" pitchFamily="34" charset="0"/>
                <a:cs typeface="Arial" panose="020B0604020202020204" pitchFamily="34" charset="0"/>
              </a:rPr>
              <a:t>Literature Review</a:t>
            </a:r>
            <a:endParaRPr lang="en-GB" sz="3600" dirty="0">
              <a:latin typeface="Arial" panose="020B0604020202020204" pitchFamily="34" charset="0"/>
              <a:cs typeface="Arial" panose="020B0604020202020204" pitchFamily="34" charset="0"/>
            </a:endParaRPr>
          </a:p>
        </p:txBody>
      </p:sp>
      <p:pic>
        <p:nvPicPr>
          <p:cNvPr id="6" name="Content Placeholder 5">
            <a:extLst>
              <a:ext uri="{FF2B5EF4-FFF2-40B4-BE49-F238E27FC236}">
                <a16:creationId xmlns:a16="http://schemas.microsoft.com/office/drawing/2014/main" id="{6B8AC2F9-A299-1A13-2E01-8B6F311E77E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909838" y="1880151"/>
            <a:ext cx="5138461" cy="3288615"/>
          </a:xfrm>
        </p:spPr>
      </p:pic>
      <p:sp>
        <p:nvSpPr>
          <p:cNvPr id="4" name="Text Placeholder 3">
            <a:extLst>
              <a:ext uri="{FF2B5EF4-FFF2-40B4-BE49-F238E27FC236}">
                <a16:creationId xmlns:a16="http://schemas.microsoft.com/office/drawing/2014/main" id="{F54C4CB4-A8D7-94F7-EAD3-473B103B0680}"/>
              </a:ext>
            </a:extLst>
          </p:cNvPr>
          <p:cNvSpPr>
            <a:spLocks noGrp="1"/>
          </p:cNvSpPr>
          <p:nvPr>
            <p:ph type="body" sz="half" idx="2"/>
          </p:nvPr>
        </p:nvSpPr>
        <p:spPr>
          <a:xfrm>
            <a:off x="423512" y="779647"/>
            <a:ext cx="6486326" cy="5909910"/>
          </a:xfrm>
        </p:spPr>
        <p:txBody>
          <a:bodyPr>
            <a:normAutofit/>
          </a:bodyPr>
          <a:lstStyle/>
          <a:p>
            <a:pPr algn="just">
              <a:lnSpc>
                <a:spcPct val="100000"/>
              </a:lnSpc>
            </a:pPr>
            <a:r>
              <a:rPr lang="en-US" sz="2000" dirty="0">
                <a:latin typeface="Arial" panose="020B0604020202020204" pitchFamily="34" charset="0"/>
                <a:cs typeface="Arial" panose="020B0604020202020204" pitchFamily="34" charset="0"/>
              </a:rPr>
              <a:t>According to </a:t>
            </a:r>
            <a:r>
              <a:rPr lang="en-GB" sz="2000" dirty="0">
                <a:solidFill>
                  <a:srgbClr val="222222"/>
                </a:solidFill>
                <a:effectLst/>
                <a:latin typeface="Arial" panose="020B0604020202020204" pitchFamily="34" charset="0"/>
                <a:ea typeface="Calibri" panose="020F0502020204030204" pitchFamily="34" charset="0"/>
              </a:rPr>
              <a:t>Carballo-</a:t>
            </a:r>
            <a:r>
              <a:rPr lang="en-GB" sz="2000" dirty="0" err="1">
                <a:solidFill>
                  <a:srgbClr val="222222"/>
                </a:solidFill>
                <a:effectLst/>
                <a:latin typeface="Arial" panose="020B0604020202020204" pitchFamily="34" charset="0"/>
                <a:ea typeface="Calibri" panose="020F0502020204030204" pitchFamily="34" charset="0"/>
              </a:rPr>
              <a:t>Fazanes</a:t>
            </a:r>
            <a:r>
              <a:rPr lang="en-GB" sz="2000" dirty="0">
                <a:solidFill>
                  <a:srgbClr val="222222"/>
                </a:solidFill>
                <a:effectLst/>
                <a:latin typeface="Arial" panose="020B0604020202020204" pitchFamily="34" charset="0"/>
                <a:ea typeface="Calibri" panose="020F0502020204030204" pitchFamily="34" charset="0"/>
              </a:rPr>
              <a:t> (2020)</a:t>
            </a:r>
            <a:r>
              <a:rPr lang="en-US" sz="2000" dirty="0">
                <a:latin typeface="Arial" panose="020B0604020202020204" pitchFamily="34" charset="0"/>
                <a:cs typeface="Arial" panose="020B0604020202020204" pitchFamily="34" charset="0"/>
              </a:rPr>
              <a:t> study investigates the frequency of physical activity among medical students, exposing a range of participation in sports, exercise, and sedentary behaviour. Research by El Ansari (2011), access to fitness centers, academic burden, sociocultural standards, and individual preferences are some of the factors that affect physical activity. Students may engage in more physical activity, for example, if they have easy access to recreational resources and happy campus environs. The current review aims to evaluates physical activity levels among medical students in the UK and explores the link between physical activity and mental health (Turner and Anne, 2009). It discusses the physiological, psychological, and biochemical processes that connect wellness with exercise. The review also explores happiness and the potential connections between pleasure and physical exercise (Turner and Anne, 2009). </a:t>
            </a:r>
            <a:endParaRPr lang="en-GB" sz="2000" dirty="0">
              <a:latin typeface="Arial" panose="020B0604020202020204" pitchFamily="34" charset="0"/>
              <a:cs typeface="Arial" panose="020B0604020202020204" pitchFamily="34" charset="0"/>
            </a:endParaRPr>
          </a:p>
          <a:p>
            <a:pPr algn="just"/>
            <a:endParaRPr lang="en-GB" sz="24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C7218AC3-D140-C55D-AFBD-AD1E64449D93}"/>
              </a:ext>
            </a:extLst>
          </p:cNvPr>
          <p:cNvSpPr txBox="1"/>
          <p:nvPr/>
        </p:nvSpPr>
        <p:spPr>
          <a:xfrm>
            <a:off x="7508350" y="5399773"/>
            <a:ext cx="4061861" cy="646331"/>
          </a:xfrm>
          <a:prstGeom prst="rect">
            <a:avLst/>
          </a:prstGeom>
          <a:noFill/>
        </p:spPr>
        <p:txBody>
          <a:bodyPr wrap="square" rtlCol="0">
            <a:spAutoFit/>
          </a:bodyPr>
          <a:lstStyle/>
          <a:p>
            <a:pPr algn="ctr"/>
            <a:r>
              <a:rPr lang="en-IN" dirty="0">
                <a:latin typeface="Arial" panose="020B0604020202020204" pitchFamily="34" charset="0"/>
                <a:cs typeface="Arial" panose="020B0604020202020204" pitchFamily="34" charset="0"/>
              </a:rPr>
              <a:t>Image Source: Cheng, Kazemi, Baker, Weiss (2022)</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028335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03279-D2C9-A0C6-BC02-E3883AF2FB1F}"/>
              </a:ext>
            </a:extLst>
          </p:cNvPr>
          <p:cNvSpPr>
            <a:spLocks noGrp="1"/>
          </p:cNvSpPr>
          <p:nvPr>
            <p:ph type="title"/>
          </p:nvPr>
        </p:nvSpPr>
        <p:spPr>
          <a:xfrm>
            <a:off x="653144" y="221796"/>
            <a:ext cx="10515600" cy="768731"/>
          </a:xfrm>
        </p:spPr>
        <p:txBody>
          <a:bodyPr>
            <a:normAutofit/>
          </a:bodyPr>
          <a:lstStyle/>
          <a:p>
            <a:r>
              <a:rPr lang="en-IN"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Rationale</a:t>
            </a:r>
            <a:endPar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8833760-640C-F215-28BB-640B922AF69F}"/>
              </a:ext>
            </a:extLst>
          </p:cNvPr>
          <p:cNvSpPr>
            <a:spLocks noGrp="1"/>
          </p:cNvSpPr>
          <p:nvPr>
            <p:ph idx="1"/>
          </p:nvPr>
        </p:nvSpPr>
        <p:spPr>
          <a:xfrm>
            <a:off x="441960" y="849012"/>
            <a:ext cx="11308080" cy="5323187"/>
          </a:xfrm>
        </p:spPr>
        <p:txBody>
          <a:bodyPr>
            <a:noAutofit/>
          </a:bodyPr>
          <a:lstStyle/>
          <a:p>
            <a:pPr>
              <a:buFont typeface="Wingdings" panose="05000000000000000000" pitchFamily="2" charset="2"/>
              <a:buChar char="v"/>
            </a:pPr>
            <a:r>
              <a:rPr lang="en-IN" sz="2400" dirty="0">
                <a:latin typeface="Arial" panose="020B0604020202020204" pitchFamily="34" charset="0"/>
                <a:cs typeface="Arial" panose="020B0604020202020204" pitchFamily="34" charset="0"/>
              </a:rPr>
              <a:t> </a:t>
            </a:r>
            <a:r>
              <a:rPr lang="en-US" sz="2400" dirty="0">
                <a:latin typeface="Arial" panose="020B0604020202020204" pitchFamily="34" charset="0"/>
                <a:cs typeface="Arial" panose="020B0604020202020204" pitchFamily="34" charset="0"/>
              </a:rPr>
              <a:t>Medical students frequently experience stress, academic load, and practical work, which might affect their eating habits and degree of physical activity.</a:t>
            </a:r>
          </a:p>
          <a:p>
            <a:pPr marL="0" indent="0">
              <a:buNone/>
            </a:pPr>
            <a:r>
              <a:rPr lang="en-US" sz="2400" dirty="0">
                <a:latin typeface="Arial" panose="020B0604020202020204" pitchFamily="34" charset="0"/>
                <a:cs typeface="Arial" panose="020B0604020202020204" pitchFamily="34" charset="0"/>
              </a:rPr>
              <a:t>                                                                                             (Blake et al., 2017)</a:t>
            </a:r>
          </a:p>
          <a:p>
            <a:pPr>
              <a:buFont typeface="Wingdings" panose="05000000000000000000" pitchFamily="2" charset="2"/>
              <a:buChar char="v"/>
            </a:pPr>
            <a:r>
              <a:rPr lang="en-US" sz="2400" dirty="0">
                <a:latin typeface="Arial" panose="020B0604020202020204" pitchFamily="34" charset="0"/>
                <a:cs typeface="Arial" panose="020B0604020202020204" pitchFamily="34" charset="0"/>
              </a:rPr>
              <a:t>Despite not having received instruction and training in exercise and lifestyle medicine, the majority of students want more lifestyle medicine education to be incorporated into the medical school curriculum.       </a:t>
            </a:r>
            <a:r>
              <a:rPr lang="en-GB" sz="2400" dirty="0">
                <a:latin typeface="Arial" panose="020B0604020202020204" pitchFamily="34" charset="0"/>
                <a:ea typeface="Calibri" panose="020F0502020204030204" pitchFamily="34" charset="0"/>
                <a:cs typeface="Arial" panose="020B0604020202020204" pitchFamily="34" charset="0"/>
              </a:rPr>
              <a:t>(</a:t>
            </a:r>
            <a:r>
              <a:rPr lang="en-GB" sz="2400" dirty="0">
                <a:solidFill>
                  <a:srgbClr val="222222"/>
                </a:solidFill>
                <a:effectLst/>
                <a:latin typeface="Arial" panose="020B0604020202020204" pitchFamily="34" charset="0"/>
                <a:ea typeface="Calibri" panose="020F0502020204030204" pitchFamily="34" charset="0"/>
                <a:cs typeface="Arial" panose="020B0604020202020204" pitchFamily="34" charset="0"/>
              </a:rPr>
              <a:t>Radenkovic et al., 2019)</a:t>
            </a:r>
            <a:endParaRPr lang="en-IN" sz="2400" dirty="0">
              <a:latin typeface="Arial" panose="020B0604020202020204" pitchFamily="34" charset="0"/>
              <a:cs typeface="Arial" panose="020B0604020202020204" pitchFamily="34" charset="0"/>
            </a:endParaRPr>
          </a:p>
          <a:p>
            <a:pPr algn="just">
              <a:buFont typeface="Wingdings" panose="05000000000000000000" pitchFamily="2" charset="2"/>
              <a:buChar char="v"/>
            </a:pPr>
            <a:r>
              <a:rPr lang="en-US" sz="2400" dirty="0">
                <a:latin typeface="Arial" panose="020B0604020202020204" pitchFamily="34" charset="0"/>
                <a:cs typeface="Arial" panose="020B0604020202020204" pitchFamily="34" charset="0"/>
              </a:rPr>
              <a:t>Exercise barriers related to physical activity and the correlation between psychosocial factors and Physical Activity(PA) levels in medical students. </a:t>
            </a:r>
          </a:p>
          <a:p>
            <a:pPr marL="0" indent="0" algn="just">
              <a:buNone/>
            </a:pPr>
            <a:r>
              <a:rPr lang="en-US" sz="2400" dirty="0">
                <a:latin typeface="Arial" panose="020B0604020202020204" pitchFamily="34" charset="0"/>
                <a:cs typeface="Arial" panose="020B0604020202020204" pitchFamily="34" charset="0"/>
              </a:rPr>
              <a:t>                                                                                               (Blake et al., 2017)</a:t>
            </a:r>
          </a:p>
          <a:p>
            <a:pPr algn="just">
              <a:buFont typeface="Wingdings" panose="05000000000000000000" pitchFamily="2" charset="2"/>
              <a:buChar char="v"/>
            </a:pPr>
            <a:r>
              <a:rPr lang="en-US" sz="2400" dirty="0">
                <a:latin typeface="Arial" panose="020B0604020202020204" pitchFamily="34" charset="0"/>
                <a:cs typeface="Arial" panose="020B0604020202020204" pitchFamily="34" charset="0"/>
              </a:rPr>
              <a:t>With all these factors, this study aims to develop university-based interventions to enhance PA engagement, despite the potential negative impact of study time on PA engagement and lifestyle.                                      (Castro et al., 2018)                                                             </a:t>
            </a:r>
          </a:p>
          <a:p>
            <a:pPr algn="just">
              <a:buFont typeface="Wingdings" panose="05000000000000000000" pitchFamily="2" charset="2"/>
              <a:buChar char="v"/>
            </a:pPr>
            <a:r>
              <a:rPr lang="en-US" sz="2400" dirty="0">
                <a:latin typeface="Arial" panose="020B0604020202020204" pitchFamily="34" charset="0"/>
                <a:cs typeface="Arial" panose="020B0604020202020204" pitchFamily="34" charset="0"/>
              </a:rPr>
              <a:t> The purpose of the research was to assess medical students' levels of physical activity and look into how these levels differed depending on behavioural, clinical, sociodemographic, and environmental aspects.   (Smith et al., 2020)</a:t>
            </a:r>
          </a:p>
        </p:txBody>
      </p:sp>
    </p:spTree>
    <p:extLst>
      <p:ext uri="{BB962C8B-B14F-4D97-AF65-F5344CB8AC3E}">
        <p14:creationId xmlns:p14="http://schemas.microsoft.com/office/powerpoint/2010/main" val="28906821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F9C97-C2EF-FC55-61AD-EFE376E67035}"/>
              </a:ext>
            </a:extLst>
          </p:cNvPr>
          <p:cNvSpPr>
            <a:spLocks noGrp="1"/>
          </p:cNvSpPr>
          <p:nvPr>
            <p:ph type="title"/>
          </p:nvPr>
        </p:nvSpPr>
        <p:spPr>
          <a:xfrm>
            <a:off x="838200" y="365125"/>
            <a:ext cx="10515600" cy="677291"/>
          </a:xfrm>
        </p:spPr>
        <p:txBody>
          <a:bodyPr>
            <a:normAutofit/>
          </a:bodyPr>
          <a:lstStyle/>
          <a:p>
            <a:r>
              <a:rPr lang="en-IN"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Research Questions</a:t>
            </a:r>
            <a:endPar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AD1131E-B286-4240-FC83-9A397457EB58}"/>
              </a:ext>
            </a:extLst>
          </p:cNvPr>
          <p:cNvSpPr>
            <a:spLocks noGrp="1"/>
          </p:cNvSpPr>
          <p:nvPr>
            <p:ph idx="1"/>
          </p:nvPr>
        </p:nvSpPr>
        <p:spPr>
          <a:xfrm>
            <a:off x="393192" y="1042416"/>
            <a:ext cx="11247120" cy="5522976"/>
          </a:xfrm>
        </p:spPr>
        <p:txBody>
          <a:bodyPr>
            <a:normAutofit lnSpcReduction="10000"/>
          </a:bodyPr>
          <a:lstStyle/>
          <a:p>
            <a:pPr>
              <a:buFont typeface="Wingdings" panose="05000000000000000000" pitchFamily="2" charset="2"/>
              <a:buChar char="v"/>
            </a:pPr>
            <a:r>
              <a:rPr lang="en-IN" sz="2400" dirty="0">
                <a:latin typeface="Arial" panose="020B0604020202020204" pitchFamily="34" charset="0"/>
                <a:cs typeface="Arial" panose="020B0604020202020204" pitchFamily="34" charset="0"/>
              </a:rPr>
              <a:t> </a:t>
            </a:r>
            <a:r>
              <a:rPr lang="en-GB" sz="2000" dirty="0">
                <a:effectLst/>
                <a:latin typeface="Arial" panose="020B0604020202020204" pitchFamily="34" charset="0"/>
                <a:ea typeface="Times New Roman" panose="02020603050405020304" pitchFamily="18" charset="0"/>
                <a:cs typeface="Arial" panose="020B0604020202020204" pitchFamily="34" charset="0"/>
              </a:rPr>
              <a:t>Does your learning period entail physically demanding activities that raise heart rate or breathing significantly, such as lifting or carrying heavy objects, digging, or building work, for at least ten minutes at a time?   Yes or No</a:t>
            </a:r>
          </a:p>
          <a:p>
            <a:pPr>
              <a:buFont typeface="Wingdings" panose="05000000000000000000" pitchFamily="2" charset="2"/>
              <a:buChar char="v"/>
            </a:pPr>
            <a:r>
              <a:rPr lang="en-IN" sz="2400" dirty="0">
                <a:latin typeface="Arial" panose="020B0604020202020204" pitchFamily="34" charset="0"/>
                <a:cs typeface="Arial" panose="020B0604020202020204" pitchFamily="34" charset="0"/>
              </a:rPr>
              <a:t> </a:t>
            </a:r>
            <a:r>
              <a:rPr lang="en-GB" sz="2000" kern="100" dirty="0">
                <a:effectLst/>
                <a:latin typeface="Arial" panose="020B0604020202020204" pitchFamily="34" charset="0"/>
                <a:ea typeface="Calibri" panose="020F0502020204030204" pitchFamily="34" charset="0"/>
                <a:cs typeface="Arial" panose="020B0604020202020204" pitchFamily="34" charset="0"/>
              </a:rPr>
              <a:t>How many days a week do you engage in activities of a strenuous nature as part of your educational schedule?</a:t>
            </a:r>
          </a:p>
          <a:p>
            <a:pPr>
              <a:buFont typeface="Wingdings" panose="05000000000000000000" pitchFamily="2" charset="2"/>
              <a:buChar char="v"/>
            </a:pPr>
            <a:r>
              <a:rPr lang="en-GB" sz="2000" kern="100" dirty="0">
                <a:effectLst/>
                <a:latin typeface="Arial" panose="020B0604020202020204" pitchFamily="34" charset="0"/>
                <a:ea typeface="Calibri" panose="020F0502020204030204" pitchFamily="34" charset="0"/>
                <a:cs typeface="Arial" panose="020B0604020202020204" pitchFamily="34" charset="0"/>
              </a:rPr>
              <a:t> How many days a week, on average, do you spend engaging in moderately intense activities as part of your educational period?</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 </a:t>
            </a:r>
            <a:r>
              <a:rPr lang="en-GB" sz="2000" kern="100" dirty="0">
                <a:effectLst/>
                <a:latin typeface="Arial" panose="020B0604020202020204" pitchFamily="34" charset="0"/>
                <a:ea typeface="Calibri" panose="020F0502020204030204" pitchFamily="34" charset="0"/>
                <a:cs typeface="Arial" panose="020B0604020202020204" pitchFamily="34" charset="0"/>
              </a:rPr>
              <a:t>Do you travel to and from work or play sports for at least ten minutes at a time on foot or a bicycle?</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 </a:t>
            </a:r>
            <a:r>
              <a:rPr lang="en-GB" sz="2000" kern="100" dirty="0">
                <a:effectLst/>
                <a:latin typeface="Arial" panose="020B0604020202020204" pitchFamily="34" charset="0"/>
                <a:ea typeface="Calibri" panose="020F0502020204030204" pitchFamily="34" charset="0"/>
                <a:cs typeface="Arial" panose="020B0604020202020204" pitchFamily="34" charset="0"/>
              </a:rPr>
              <a:t>How many days a week do you arrive at your destination by walking or riding a bicycle for a minimum of ten minutes straight?</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 </a:t>
            </a:r>
            <a:r>
              <a:rPr lang="en-GB" sz="2000" dirty="0">
                <a:effectLst/>
                <a:latin typeface="Arial" panose="020B0604020202020204" pitchFamily="34" charset="0"/>
                <a:ea typeface="Calibri" panose="020F0502020204030204" pitchFamily="34" charset="0"/>
                <a:cs typeface="Arial" panose="020B0604020202020204" pitchFamily="34" charset="0"/>
              </a:rPr>
              <a:t>Do you engage in any high-intensity sports, exercise, or leisure activities like football or running that need you to hold your breath or heart rate up for a minimum of ten minutes at a time?</a:t>
            </a:r>
          </a:p>
          <a:p>
            <a:pPr>
              <a:buFont typeface="Wingdings" panose="05000000000000000000" pitchFamily="2" charset="2"/>
              <a:buChar char="v"/>
            </a:pPr>
            <a:r>
              <a:rPr lang="en-GB" sz="2000" dirty="0">
                <a:latin typeface="Arial" panose="020B0604020202020204" pitchFamily="34" charset="0"/>
                <a:ea typeface="Calibri" panose="020F0502020204030204" pitchFamily="34" charset="0"/>
                <a:cs typeface="Arial" panose="020B0604020202020204" pitchFamily="34" charset="0"/>
              </a:rPr>
              <a:t> </a:t>
            </a:r>
            <a:r>
              <a:rPr lang="en-GB" sz="2000" kern="100" dirty="0">
                <a:effectLst/>
                <a:latin typeface="Arial" panose="020B0604020202020204" pitchFamily="34" charset="0"/>
                <a:ea typeface="Calibri" panose="020F0502020204030204" pitchFamily="34" charset="0"/>
                <a:cs typeface="Arial" panose="020B0604020202020204" pitchFamily="34" charset="0"/>
              </a:rPr>
              <a:t>How many days a week, and how intensely, do sports, fitness, or leisure activities take place on average?</a:t>
            </a:r>
          </a:p>
          <a:p>
            <a:pPr>
              <a:buFont typeface="Wingdings" panose="05000000000000000000" pitchFamily="2" charset="2"/>
              <a:buChar char="v"/>
            </a:pPr>
            <a:r>
              <a:rPr lang="en-GB" sz="2000" dirty="0">
                <a:effectLst/>
                <a:latin typeface="Arial" panose="020B0604020202020204" pitchFamily="34" charset="0"/>
                <a:ea typeface="Times New Roman" panose="02020603050405020304" pitchFamily="18" charset="0"/>
                <a:cs typeface="Arial" panose="020B0604020202020204" pitchFamily="34" charset="0"/>
              </a:rPr>
              <a:t> What percentage of your normal day do you dedicate to sports, fitness, or leisure activities?</a:t>
            </a:r>
          </a:p>
          <a:p>
            <a:pPr>
              <a:buFont typeface="Wingdings" panose="05000000000000000000" pitchFamily="2" charset="2"/>
              <a:buChar char="v"/>
            </a:pPr>
            <a:r>
              <a:rPr lang="en-GB" sz="2000" dirty="0">
                <a:effectLst/>
                <a:latin typeface="Arial" panose="020B0604020202020204" pitchFamily="34" charset="0"/>
                <a:ea typeface="Times New Roman" panose="02020603050405020304" pitchFamily="18" charset="0"/>
                <a:cs typeface="Arial" panose="020B0604020202020204" pitchFamily="34" charset="0"/>
              </a:rPr>
              <a:t> What percentage of a typical day do you spend sitting or lying down?           </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284926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491FD-78BE-AE7A-C540-AB681A75B4B1}"/>
              </a:ext>
            </a:extLst>
          </p:cNvPr>
          <p:cNvSpPr>
            <a:spLocks noGrp="1"/>
          </p:cNvSpPr>
          <p:nvPr>
            <p:ph type="title"/>
          </p:nvPr>
        </p:nvSpPr>
        <p:spPr>
          <a:xfrm>
            <a:off x="838200" y="275673"/>
            <a:ext cx="10515600" cy="1085989"/>
          </a:xfrm>
        </p:spPr>
        <p:txBody>
          <a:bodyPr>
            <a:normAutofit/>
          </a:bodyPr>
          <a:lstStyle/>
          <a:p>
            <a:r>
              <a:rPr lang="en-IN"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Research Design</a:t>
            </a:r>
            <a:endPar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058C466B-1EF7-4DA1-B3FD-416CCDE39E82}"/>
              </a:ext>
            </a:extLst>
          </p:cNvPr>
          <p:cNvSpPr>
            <a:spLocks noGrp="1"/>
          </p:cNvSpPr>
          <p:nvPr>
            <p:ph type="body" idx="1"/>
          </p:nvPr>
        </p:nvSpPr>
        <p:spPr>
          <a:xfrm>
            <a:off x="938213" y="1470992"/>
            <a:ext cx="5157787" cy="428832"/>
          </a:xfrm>
        </p:spPr>
        <p:txBody>
          <a:bodyPr/>
          <a:lstStyle/>
          <a:p>
            <a:r>
              <a:rPr lang="en-IN" dirty="0">
                <a:latin typeface="Arial" panose="020B0604020202020204" pitchFamily="34" charset="0"/>
                <a:cs typeface="Arial" panose="020B0604020202020204" pitchFamily="34" charset="0"/>
              </a:rPr>
              <a:t>Methodology</a:t>
            </a:r>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8A5AD7BF-DE2A-CB52-5327-DE828535BA22}"/>
              </a:ext>
            </a:extLst>
          </p:cNvPr>
          <p:cNvSpPr>
            <a:spLocks noGrp="1"/>
          </p:cNvSpPr>
          <p:nvPr>
            <p:ph sz="half" idx="2"/>
          </p:nvPr>
        </p:nvSpPr>
        <p:spPr>
          <a:xfrm>
            <a:off x="516836" y="2009154"/>
            <a:ext cx="5649706" cy="4354513"/>
          </a:xfrm>
        </p:spPr>
        <p:txBody>
          <a:bodyPr>
            <a:normAutofit fontScale="85000" lnSpcReduction="10000"/>
          </a:bodyPr>
          <a:lstStyle/>
          <a:p>
            <a:pPr>
              <a:buFont typeface="Wingdings" panose="05000000000000000000" pitchFamily="2" charset="2"/>
              <a:buChar char="v"/>
            </a:pPr>
            <a:r>
              <a:rPr lang="en-IN" sz="2400" dirty="0">
                <a:latin typeface="Arial" panose="020B0604020202020204" pitchFamily="34" charset="0"/>
                <a:cs typeface="Arial" panose="020B0604020202020204" pitchFamily="34" charset="0"/>
              </a:rPr>
              <a:t>Cross Sectional Study   (</a:t>
            </a:r>
            <a:r>
              <a:rPr lang="en-GB" sz="2400" dirty="0">
                <a:solidFill>
                  <a:srgbClr val="222222"/>
                </a:solidFill>
                <a:effectLst/>
                <a:latin typeface="Arial" panose="020B0604020202020204" pitchFamily="34" charset="0"/>
                <a:ea typeface="Calibri" panose="020F0502020204030204" pitchFamily="34" charset="0"/>
              </a:rPr>
              <a:t>Peltzer et al., 2014)</a:t>
            </a:r>
            <a:endParaRPr lang="en-IN" sz="24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IN" sz="2400" dirty="0">
                <a:latin typeface="Arial" panose="020B0604020202020204" pitchFamily="34" charset="0"/>
                <a:cs typeface="Arial" panose="020B0604020202020204" pitchFamily="34" charset="0"/>
              </a:rPr>
              <a:t>Quantitative Methodological study</a:t>
            </a:r>
          </a:p>
          <a:p>
            <a:pPr marL="0" indent="0">
              <a:buNone/>
            </a:pPr>
            <a:r>
              <a:rPr lang="en-IN" sz="2400" dirty="0">
                <a:latin typeface="Arial" panose="020B0604020202020204" pitchFamily="34" charset="0"/>
                <a:cs typeface="Arial" panose="020B0604020202020204" pitchFamily="34" charset="0"/>
              </a:rPr>
              <a:t>                                         (Ali Mohamed,2020)</a:t>
            </a:r>
          </a:p>
          <a:p>
            <a:pPr>
              <a:buFont typeface="Wingdings" panose="05000000000000000000" pitchFamily="2" charset="2"/>
              <a:buChar char="v"/>
            </a:pPr>
            <a:r>
              <a:rPr lang="en-IN" sz="2400" dirty="0">
                <a:latin typeface="Arial" panose="020B0604020202020204" pitchFamily="34" charset="0"/>
                <a:cs typeface="Arial" panose="020B0604020202020204" pitchFamily="34" charset="0"/>
              </a:rPr>
              <a:t> </a:t>
            </a:r>
            <a:r>
              <a:rPr lang="en-US" sz="2400" dirty="0">
                <a:latin typeface="Arial" panose="020B0604020202020204" pitchFamily="34" charset="0"/>
                <a:cs typeface="Arial" panose="020B0604020202020204" pitchFamily="34" charset="0"/>
              </a:rPr>
              <a:t>The GPAQ scoring protocol was used to categorize participants as physically inactive. </a:t>
            </a:r>
          </a:p>
          <a:p>
            <a:pPr marL="0" indent="0">
              <a:buNone/>
            </a:pPr>
            <a:r>
              <a:rPr lang="en-US" sz="2400" dirty="0">
                <a:latin typeface="Arial" panose="020B0604020202020204" pitchFamily="34" charset="0"/>
                <a:cs typeface="Arial" panose="020B0604020202020204" pitchFamily="34" charset="0"/>
              </a:rPr>
              <a:t>                                          (Nudup et al., 2023)</a:t>
            </a:r>
            <a:endParaRPr lang="en-IN" sz="24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IN" sz="2400" dirty="0">
                <a:latin typeface="Arial" panose="020B0604020202020204" pitchFamily="34" charset="0"/>
                <a:cs typeface="Arial" panose="020B0604020202020204" pitchFamily="34" charset="0"/>
              </a:rPr>
              <a:t> </a:t>
            </a:r>
            <a:r>
              <a:rPr lang="en-US" sz="2400" b="0" i="0" dirty="0">
                <a:solidFill>
                  <a:srgbClr val="333333"/>
                </a:solidFill>
                <a:effectLst/>
                <a:latin typeface="Arial" panose="020B0604020202020204" pitchFamily="34" charset="0"/>
                <a:cs typeface="Arial" panose="020B0604020202020204" pitchFamily="34" charset="0"/>
              </a:rPr>
              <a:t>IBM Statistical Package of Science for Social Sciences (SPSS) Statistical Software, version 25.0                             </a:t>
            </a:r>
            <a:r>
              <a:rPr lang="en-US" sz="2400" dirty="0">
                <a:solidFill>
                  <a:srgbClr val="333333"/>
                </a:solidFill>
                <a:latin typeface="Arial" panose="020B0604020202020204" pitchFamily="34" charset="0"/>
                <a:cs typeface="Arial" panose="020B0604020202020204" pitchFamily="34" charset="0"/>
              </a:rPr>
              <a:t> </a:t>
            </a:r>
            <a:r>
              <a:rPr lang="en-US" sz="2400" b="0" i="0" dirty="0">
                <a:solidFill>
                  <a:srgbClr val="333333"/>
                </a:solidFill>
                <a:effectLst/>
                <a:latin typeface="Arial" panose="020B0604020202020204" pitchFamily="34" charset="0"/>
                <a:cs typeface="Arial" panose="020B0604020202020204" pitchFamily="34" charset="0"/>
              </a:rPr>
              <a:t> </a:t>
            </a:r>
            <a:r>
              <a:rPr lang="en-US" sz="2400" dirty="0">
                <a:latin typeface="Arial" panose="020B0604020202020204" pitchFamily="34" charset="0"/>
                <a:cs typeface="Arial" panose="020B0604020202020204" pitchFamily="34" charset="0"/>
              </a:rPr>
              <a:t>(Nudup et al., 2023)</a:t>
            </a:r>
          </a:p>
          <a:p>
            <a:pPr>
              <a:buFont typeface="Wingdings" panose="05000000000000000000" pitchFamily="2" charset="2"/>
              <a:buChar char="v"/>
            </a:pPr>
            <a:r>
              <a:rPr lang="en-US" sz="2400" dirty="0">
                <a:latin typeface="Arial" panose="020B0604020202020204" pitchFamily="34" charset="0"/>
                <a:cs typeface="Arial" panose="020B0604020202020204" pitchFamily="34" charset="0"/>
              </a:rPr>
              <a:t>Other data including socio-demographic factors,</a:t>
            </a:r>
            <a:r>
              <a:rPr lang="en-GB" sz="2400" dirty="0">
                <a:latin typeface="Arial" panose="020B0604020202020204" pitchFamily="34" charset="0"/>
                <a:cs typeface="Arial" panose="020B0604020202020204" pitchFamily="34" charset="0"/>
              </a:rPr>
              <a:t> Physical and Psychological related factors will also be collected.      </a:t>
            </a:r>
            <a:r>
              <a:rPr lang="en-US" sz="2400" dirty="0">
                <a:latin typeface="Arial" panose="020B0604020202020204" pitchFamily="34" charset="0"/>
                <a:cs typeface="Arial" panose="020B0604020202020204" pitchFamily="34" charset="0"/>
              </a:rPr>
              <a:t>(</a:t>
            </a:r>
            <a:r>
              <a:rPr lang="en-US" sz="2400" kern="100" dirty="0">
                <a:effectLst/>
                <a:latin typeface="Arial" panose="020B0604020202020204" pitchFamily="34" charset="0"/>
                <a:ea typeface="Calibri" panose="020F0502020204030204" pitchFamily="34" charset="0"/>
                <a:cs typeface="Arial" panose="020B0604020202020204" pitchFamily="34" charset="0"/>
              </a:rPr>
              <a:t>El Ansari</a:t>
            </a:r>
            <a:r>
              <a:rPr lang="en-US" sz="2400" dirty="0">
                <a:latin typeface="Arial" panose="020B0604020202020204" pitchFamily="34" charset="0"/>
                <a:cs typeface="Arial" panose="020B0604020202020204" pitchFamily="34" charset="0"/>
              </a:rPr>
              <a:t> et al., 2011)</a:t>
            </a:r>
          </a:p>
          <a:p>
            <a:pPr marL="0" indent="0">
              <a:buNone/>
            </a:pPr>
            <a:endParaRPr lang="en-GB" sz="2400"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74808F0F-6C17-0954-5CE6-F1EFB2C2DA86}"/>
              </a:ext>
            </a:extLst>
          </p:cNvPr>
          <p:cNvSpPr>
            <a:spLocks noGrp="1"/>
          </p:cNvSpPr>
          <p:nvPr>
            <p:ph type="body" sz="quarter" idx="3"/>
          </p:nvPr>
        </p:nvSpPr>
        <p:spPr>
          <a:xfrm>
            <a:off x="6410739" y="166343"/>
            <a:ext cx="5183188" cy="823912"/>
          </a:xfrm>
        </p:spPr>
        <p:txBody>
          <a:bodyPr/>
          <a:lstStyle/>
          <a:p>
            <a:r>
              <a:rPr lang="en-IN" dirty="0">
                <a:latin typeface="Arial" panose="020B0604020202020204" pitchFamily="34" charset="0"/>
                <a:cs typeface="Arial" panose="020B0604020202020204" pitchFamily="34" charset="0"/>
              </a:rPr>
              <a:t>Sampling, Participants &amp; Recruitment</a:t>
            </a:r>
            <a:endParaRPr lang="en-GB" dirty="0">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9434CE28-6B97-2B84-16E9-860DACE99210}"/>
              </a:ext>
            </a:extLst>
          </p:cNvPr>
          <p:cNvSpPr>
            <a:spLocks noGrp="1"/>
          </p:cNvSpPr>
          <p:nvPr>
            <p:ph sz="quarter" idx="4"/>
          </p:nvPr>
        </p:nvSpPr>
        <p:spPr>
          <a:xfrm>
            <a:off x="6321287" y="990256"/>
            <a:ext cx="5649705" cy="5592072"/>
          </a:xfrm>
        </p:spPr>
        <p:txBody>
          <a:bodyPr>
            <a:normAutofit fontScale="85000" lnSpcReduction="10000"/>
          </a:bodyPr>
          <a:lstStyle/>
          <a:p>
            <a:pPr>
              <a:buFont typeface="Wingdings" panose="05000000000000000000" pitchFamily="2" charset="2"/>
              <a:buChar char="v"/>
            </a:pPr>
            <a:r>
              <a:rPr lang="en-IN" sz="2400" dirty="0">
                <a:latin typeface="Arial" panose="020B0604020202020204" pitchFamily="34" charset="0"/>
                <a:cs typeface="Arial" panose="020B0604020202020204" pitchFamily="34" charset="0"/>
              </a:rPr>
              <a:t>S</a:t>
            </a:r>
            <a:r>
              <a:rPr lang="en-GB" sz="2400" b="0" i="0" dirty="0">
                <a:solidFill>
                  <a:srgbClr val="212121"/>
                </a:solidFill>
                <a:effectLst/>
                <a:latin typeface="Arial" panose="020B0604020202020204" pitchFamily="34" charset="0"/>
                <a:cs typeface="Arial" panose="020B0604020202020204" pitchFamily="34" charset="0"/>
              </a:rPr>
              <a:t>hort-form International Physical Activity Questionnaire (IPAQ-SF)   </a:t>
            </a:r>
          </a:p>
          <a:p>
            <a:pPr marL="0" indent="0">
              <a:buNone/>
            </a:pPr>
            <a:r>
              <a:rPr lang="en-GB" sz="2400" dirty="0">
                <a:solidFill>
                  <a:srgbClr val="212121"/>
                </a:solidFill>
                <a:latin typeface="Arial" panose="020B0604020202020204" pitchFamily="34" charset="0"/>
                <a:cs typeface="Arial" panose="020B0604020202020204" pitchFamily="34" charset="0"/>
              </a:rPr>
              <a:t>                     </a:t>
            </a:r>
            <a:r>
              <a:rPr lang="en-GB" sz="2400" b="0" i="0" dirty="0">
                <a:solidFill>
                  <a:srgbClr val="212121"/>
                </a:solidFill>
                <a:effectLst/>
                <a:latin typeface="Arial" panose="020B0604020202020204" pitchFamily="34" charset="0"/>
                <a:cs typeface="Arial" panose="020B0604020202020204" pitchFamily="34" charset="0"/>
              </a:rPr>
              <a:t>             (</a:t>
            </a:r>
            <a:r>
              <a:rPr lang="en-GB" sz="2400" dirty="0">
                <a:solidFill>
                  <a:srgbClr val="222222"/>
                </a:solidFill>
                <a:effectLst/>
                <a:latin typeface="Arial" panose="020B0604020202020204" pitchFamily="34" charset="0"/>
                <a:ea typeface="Calibri" panose="020F0502020204030204" pitchFamily="34" charset="0"/>
              </a:rPr>
              <a:t>Hagströmer et al., 2006)</a:t>
            </a:r>
            <a:endParaRPr lang="en-GB" sz="2400" b="0" i="0" dirty="0">
              <a:solidFill>
                <a:srgbClr val="212121"/>
              </a:solidFill>
              <a:effectLst/>
              <a:latin typeface="Arial" panose="020B0604020202020204" pitchFamily="34" charset="0"/>
              <a:cs typeface="Arial" panose="020B0604020202020204" pitchFamily="34" charset="0"/>
            </a:endParaRPr>
          </a:p>
          <a:p>
            <a:pPr>
              <a:buFont typeface="Wingdings" panose="05000000000000000000" pitchFamily="2" charset="2"/>
              <a:buChar char="v"/>
            </a:pPr>
            <a:r>
              <a:rPr lang="en-US" sz="2400" b="0" i="0" dirty="0">
                <a:solidFill>
                  <a:srgbClr val="222222"/>
                </a:solidFill>
                <a:effectLst/>
                <a:latin typeface="Arial" panose="020B0604020202020204" pitchFamily="34" charset="0"/>
                <a:cs typeface="Arial" panose="020B0604020202020204" pitchFamily="34" charset="0"/>
              </a:rPr>
              <a:t>Quality Assessment of Physical Activity Questionnaires (QAPAQ) checklist   </a:t>
            </a:r>
          </a:p>
          <a:p>
            <a:pPr marL="0" indent="0">
              <a:buNone/>
            </a:pPr>
            <a:r>
              <a:rPr lang="en-US" sz="2400" b="0" i="0" dirty="0">
                <a:solidFill>
                  <a:srgbClr val="222222"/>
                </a:solidFill>
                <a:effectLst/>
                <a:latin typeface="Arial" panose="020B0604020202020204" pitchFamily="34" charset="0"/>
                <a:cs typeface="Arial" panose="020B0604020202020204" pitchFamily="34" charset="0"/>
              </a:rPr>
              <a:t>                                   (Van poppel</a:t>
            </a:r>
            <a:r>
              <a:rPr lang="en-US" sz="2400" dirty="0">
                <a:solidFill>
                  <a:srgbClr val="222222"/>
                </a:solidFill>
                <a:latin typeface="Arial" panose="020B0604020202020204" pitchFamily="34" charset="0"/>
                <a:cs typeface="Arial" panose="020B0604020202020204" pitchFamily="34" charset="0"/>
              </a:rPr>
              <a:t> et al., 2010)</a:t>
            </a:r>
          </a:p>
          <a:p>
            <a:pPr>
              <a:buFont typeface="Wingdings" panose="05000000000000000000" pitchFamily="2" charset="2"/>
              <a:buChar char="v"/>
            </a:pPr>
            <a:r>
              <a:rPr lang="en-US" sz="2400" dirty="0">
                <a:solidFill>
                  <a:srgbClr val="222222"/>
                </a:solidFill>
                <a:latin typeface="Arial" panose="020B0604020202020204" pitchFamily="34" charset="0"/>
                <a:cs typeface="Arial" panose="020B0604020202020204" pitchFamily="34" charset="0"/>
              </a:rPr>
              <a:t>Random Sampling        (Bowling et al., 2005)</a:t>
            </a:r>
          </a:p>
          <a:p>
            <a:pPr>
              <a:buFont typeface="Wingdings" panose="05000000000000000000" pitchFamily="2" charset="2"/>
              <a:buChar char="v"/>
            </a:pPr>
            <a:r>
              <a:rPr lang="en-US" sz="2400" dirty="0">
                <a:solidFill>
                  <a:srgbClr val="222222"/>
                </a:solidFill>
                <a:latin typeface="Arial" panose="020B0604020202020204" pitchFamily="34" charset="0"/>
                <a:cs typeface="Arial" panose="020B0604020202020204" pitchFamily="34" charset="0"/>
              </a:rPr>
              <a:t>Inclusion: Medical Students</a:t>
            </a:r>
          </a:p>
          <a:p>
            <a:pPr>
              <a:buFont typeface="Wingdings" panose="05000000000000000000" pitchFamily="2" charset="2"/>
              <a:buChar char="v"/>
            </a:pPr>
            <a:r>
              <a:rPr lang="en-US" sz="2400" dirty="0">
                <a:solidFill>
                  <a:srgbClr val="222222"/>
                </a:solidFill>
                <a:latin typeface="Arial" panose="020B0604020202020204" pitchFamily="34" charset="0"/>
                <a:cs typeface="Arial" panose="020B0604020202020204" pitchFamily="34" charset="0"/>
              </a:rPr>
              <a:t>Exclusion: Nursing Students, Pregnant, and Disabled students</a:t>
            </a:r>
          </a:p>
          <a:p>
            <a:pPr>
              <a:buFont typeface="Wingdings" panose="05000000000000000000" pitchFamily="2" charset="2"/>
              <a:buChar char="v"/>
            </a:pPr>
            <a:r>
              <a:rPr lang="en-US" sz="2400" dirty="0">
                <a:solidFill>
                  <a:srgbClr val="222222"/>
                </a:solidFill>
                <a:latin typeface="Arial" panose="020B0604020202020204" pitchFamily="34" charset="0"/>
                <a:cs typeface="Arial" panose="020B0604020202020204" pitchFamily="34" charset="0"/>
              </a:rPr>
              <a:t>Expected No. Participants: 168 </a:t>
            </a:r>
            <a:r>
              <a:rPr lang="en-US" sz="2400" dirty="0">
                <a:latin typeface="Arial" panose="020B0604020202020204" pitchFamily="34" charset="0"/>
                <a:cs typeface="Arial" panose="020B0604020202020204" pitchFamily="34" charset="0"/>
              </a:rPr>
              <a:t>(Blake et al., 2017)</a:t>
            </a:r>
          </a:p>
          <a:p>
            <a:pPr>
              <a:buFont typeface="Wingdings" panose="05000000000000000000" pitchFamily="2" charset="2"/>
              <a:buChar char="v"/>
            </a:pPr>
            <a:r>
              <a:rPr lang="en-US" sz="2400" dirty="0">
                <a:latin typeface="Arial" panose="020B0604020202020204" pitchFamily="34" charset="0"/>
                <a:cs typeface="Arial" panose="020B0604020202020204" pitchFamily="34" charset="0"/>
              </a:rPr>
              <a:t>The university mailing list provided a link to the survey to all students. </a:t>
            </a:r>
          </a:p>
          <a:p>
            <a:pPr marL="0" indent="0">
              <a:buNone/>
            </a:pPr>
            <a:r>
              <a:rPr lang="en-US" sz="2400" dirty="0">
                <a:latin typeface="Arial" panose="020B0604020202020204" pitchFamily="34" charset="0"/>
                <a:cs typeface="Arial" panose="020B0604020202020204" pitchFamily="34" charset="0"/>
              </a:rPr>
              <a:t>                                      (</a:t>
            </a:r>
            <a:r>
              <a:rPr lang="en-GB" sz="2400" dirty="0">
                <a:solidFill>
                  <a:srgbClr val="222222"/>
                </a:solidFill>
                <a:effectLst/>
                <a:latin typeface="Arial" panose="020B0604020202020204" pitchFamily="34" charset="0"/>
                <a:ea typeface="Calibri" panose="020F0502020204030204" pitchFamily="34" charset="0"/>
              </a:rPr>
              <a:t>Edelmann et al.,2022)</a:t>
            </a:r>
          </a:p>
          <a:p>
            <a:pPr>
              <a:buFont typeface="Wingdings" panose="05000000000000000000" pitchFamily="2" charset="2"/>
              <a:buChar char="v"/>
            </a:pPr>
            <a:r>
              <a:rPr lang="en-US" sz="2400" dirty="0">
                <a:latin typeface="Arial" panose="020B0604020202020204" pitchFamily="34" charset="0"/>
                <a:cs typeface="Arial" panose="020B0604020202020204" pitchFamily="34" charset="0"/>
              </a:rPr>
              <a:t>The participants provided their digital informed consent.                     (</a:t>
            </a:r>
            <a:r>
              <a:rPr lang="en-GB" sz="2400" dirty="0">
                <a:solidFill>
                  <a:srgbClr val="222222"/>
                </a:solidFill>
                <a:effectLst/>
                <a:latin typeface="Arial" panose="020B0604020202020204" pitchFamily="34" charset="0"/>
                <a:ea typeface="Calibri" panose="020F0502020204030204" pitchFamily="34" charset="0"/>
              </a:rPr>
              <a:t>Edelmann et al.,2022)</a:t>
            </a:r>
            <a:endParaRPr lang="en-US" sz="2400" dirty="0">
              <a:solidFill>
                <a:srgbClr val="222222"/>
              </a:solidFill>
              <a:latin typeface="Arial" panose="020B0604020202020204" pitchFamily="34" charset="0"/>
              <a:cs typeface="Arial" panose="020B0604020202020204" pitchFamily="34" charset="0"/>
            </a:endParaRPr>
          </a:p>
          <a:p>
            <a:pPr>
              <a:buFont typeface="Wingdings" panose="05000000000000000000" pitchFamily="2" charset="2"/>
              <a:buChar char="v"/>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61803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6A3EB-964C-DDB0-7A86-2556C95A3BAF}"/>
              </a:ext>
            </a:extLst>
          </p:cNvPr>
          <p:cNvSpPr>
            <a:spLocks noGrp="1"/>
          </p:cNvSpPr>
          <p:nvPr>
            <p:ph type="title"/>
          </p:nvPr>
        </p:nvSpPr>
        <p:spPr>
          <a:xfrm>
            <a:off x="838200" y="365126"/>
            <a:ext cx="10515600" cy="748058"/>
          </a:xfrm>
        </p:spPr>
        <p:txBody>
          <a:bodyPr>
            <a:normAutofit/>
          </a:bodyPr>
          <a:lstStyle/>
          <a:p>
            <a:r>
              <a:rPr lang="en-IN"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Data Analysis</a:t>
            </a:r>
            <a:endPar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AA6B78E-5BB9-F3C3-8E62-8D893E83D709}"/>
              </a:ext>
            </a:extLst>
          </p:cNvPr>
          <p:cNvSpPr>
            <a:spLocks noGrp="1"/>
          </p:cNvSpPr>
          <p:nvPr>
            <p:ph idx="1"/>
          </p:nvPr>
        </p:nvSpPr>
        <p:spPr>
          <a:xfrm>
            <a:off x="838200" y="1113184"/>
            <a:ext cx="10515600" cy="5230604"/>
          </a:xfrm>
        </p:spPr>
        <p:txBody>
          <a:bodyPr>
            <a:normAutofit lnSpcReduction="10000"/>
          </a:bodyPr>
          <a:lstStyle/>
          <a:p>
            <a:pPr algn="just">
              <a:lnSpc>
                <a:spcPct val="100000"/>
              </a:lnSpc>
              <a:buFont typeface="Wingdings" panose="05000000000000000000" pitchFamily="2" charset="2"/>
              <a:buChar char="v"/>
            </a:pPr>
            <a:r>
              <a:rPr lang="en-IN" dirty="0">
                <a:latin typeface="Arial" panose="020B0604020202020204" pitchFamily="34" charset="0"/>
                <a:cs typeface="Arial" panose="020B0604020202020204" pitchFamily="34" charset="0"/>
              </a:rPr>
              <a:t>Descriptive statistics Analysis of Overall physical Activity and demographic factors, Physical and psychological variables and study related variables among the medical students :- </a:t>
            </a:r>
            <a:r>
              <a:rPr lang="en-US" dirty="0">
                <a:latin typeface="Arial" panose="020B0604020202020204" pitchFamily="34" charset="0"/>
                <a:cs typeface="Arial" panose="020B0604020202020204" pitchFamily="34" charset="0"/>
              </a:rPr>
              <a:t>percentages of the sociodemographic traits and means with standard deviations (SD), frequency, median, and mode.</a:t>
            </a:r>
          </a:p>
          <a:p>
            <a:pPr marL="0" indent="0" algn="just">
              <a:lnSpc>
                <a:spcPct val="100000"/>
              </a:lnSpc>
              <a:buNone/>
            </a:pPr>
            <a:r>
              <a:rPr lang="en-US" dirty="0">
                <a:latin typeface="Arial" panose="020B0604020202020204" pitchFamily="34" charset="0"/>
                <a:cs typeface="Arial" panose="020B0604020202020204" pitchFamily="34" charset="0"/>
              </a:rPr>
              <a:t>                                       </a:t>
            </a:r>
            <a:r>
              <a:rPr lang="en-IN" dirty="0">
                <a:latin typeface="Arial" panose="020B0604020202020204" pitchFamily="34" charset="0"/>
                <a:cs typeface="Arial" panose="020B0604020202020204" pitchFamily="34" charset="0"/>
              </a:rPr>
              <a:t>(Heller et al., 2023),</a:t>
            </a:r>
            <a:r>
              <a:rPr lang="en-US" dirty="0">
                <a:latin typeface="Arial" panose="020B0604020202020204" pitchFamily="34" charset="0"/>
                <a:cs typeface="Arial" panose="020B0604020202020204" pitchFamily="34" charset="0"/>
              </a:rPr>
              <a:t> (Naim et al., 2016) </a:t>
            </a:r>
          </a:p>
          <a:p>
            <a:pPr algn="just">
              <a:lnSpc>
                <a:spcPct val="100000"/>
              </a:lnSpc>
              <a:buFont typeface="Wingdings" panose="05000000000000000000" pitchFamily="2" charset="2"/>
              <a:buChar char="v"/>
            </a:pPr>
            <a:r>
              <a:rPr lang="en-US" dirty="0">
                <a:latin typeface="Arial" panose="020B0604020202020204" pitchFamily="34" charset="0"/>
                <a:cs typeface="Arial" panose="020B0604020202020204" pitchFamily="34" charset="0"/>
              </a:rPr>
              <a:t> Inferential Statistics analysis for understanding the factors that influence the students choices:- </a:t>
            </a:r>
            <a:r>
              <a:rPr lang="en-GB" b="0" i="0" dirty="0">
                <a:effectLst/>
                <a:latin typeface="Arial" panose="020B0604020202020204" pitchFamily="34" charset="0"/>
                <a:cs typeface="Arial" panose="020B0604020202020204" pitchFamily="34" charset="0"/>
              </a:rPr>
              <a:t> IBM SPSS Statistics (version 22; SPSS Inc, Chicago, IL)</a:t>
            </a:r>
            <a:r>
              <a:rPr lang="en-US" b="0" i="0" dirty="0">
                <a:effectLst/>
                <a:latin typeface="Arial" panose="020B0604020202020204" pitchFamily="34" charset="0"/>
                <a:cs typeface="Arial" panose="020B0604020202020204" pitchFamily="34" charset="0"/>
              </a:rPr>
              <a:t>, </a:t>
            </a:r>
            <a:r>
              <a:rPr lang="en-GB" b="0" i="0" dirty="0">
                <a:effectLst/>
                <a:latin typeface="Arial" panose="020B0604020202020204" pitchFamily="34" charset="0"/>
                <a:cs typeface="Arial" panose="020B0604020202020204" pitchFamily="34" charset="0"/>
              </a:rPr>
              <a:t>chi-squared tests</a:t>
            </a:r>
            <a:r>
              <a:rPr lang="en-US" b="0" i="0" dirty="0">
                <a:effectLst/>
                <a:latin typeface="Arial" panose="020B0604020202020204" pitchFamily="34" charset="0"/>
                <a:cs typeface="Arial" panose="020B0604020202020204" pitchFamily="34" charset="0"/>
              </a:rPr>
              <a:t>, </a:t>
            </a:r>
            <a:r>
              <a:rPr lang="en-GB" b="0" i="0" dirty="0">
                <a:effectLst/>
                <a:latin typeface="Arial" panose="020B0604020202020204" pitchFamily="34" charset="0"/>
                <a:cs typeface="Arial" panose="020B0604020202020204" pitchFamily="34" charset="0"/>
              </a:rPr>
              <a:t>logistic regression analysis</a:t>
            </a:r>
            <a:r>
              <a:rPr lang="en-US" b="0" i="0" dirty="0">
                <a:effectLst/>
                <a:latin typeface="Arial" panose="020B0604020202020204" pitchFamily="34" charset="0"/>
                <a:cs typeface="Arial" panose="020B0604020202020204" pitchFamily="34" charset="0"/>
              </a:rPr>
              <a:t>, </a:t>
            </a:r>
            <a:r>
              <a:rPr lang="en-GB" b="0" i="0" dirty="0">
                <a:effectLst/>
                <a:latin typeface="Arial" panose="020B0604020202020204" pitchFamily="34" charset="0"/>
                <a:cs typeface="Arial" panose="020B0604020202020204" pitchFamily="34" charset="0"/>
              </a:rPr>
              <a:t>Multivariate Analysis of Variance (MANOVA) etc…</a:t>
            </a:r>
            <a:endParaRPr lang="en-US" dirty="0">
              <a:latin typeface="Arial" panose="020B0604020202020204" pitchFamily="34" charset="0"/>
              <a:cs typeface="Arial" panose="020B0604020202020204" pitchFamily="34" charset="0"/>
            </a:endParaRPr>
          </a:p>
          <a:p>
            <a:pPr marL="0" indent="0" algn="just">
              <a:lnSpc>
                <a:spcPct val="100000"/>
              </a:lnSpc>
              <a:buNone/>
            </a:pPr>
            <a:r>
              <a:rPr lang="en-GB" sz="3200"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(Roberts et al.,2015),(Murphy et al., 2018)</a:t>
            </a: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932359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2D5D4-3D9F-D8A2-A089-D7F36ADC52F3}"/>
              </a:ext>
            </a:extLst>
          </p:cNvPr>
          <p:cNvSpPr>
            <a:spLocks noGrp="1"/>
          </p:cNvSpPr>
          <p:nvPr>
            <p:ph type="title"/>
          </p:nvPr>
        </p:nvSpPr>
        <p:spPr>
          <a:xfrm>
            <a:off x="838200" y="365125"/>
            <a:ext cx="10515600" cy="1314588"/>
          </a:xfrm>
        </p:spPr>
        <p:txBody>
          <a:bodyPr>
            <a:normAutofit/>
          </a:bodyPr>
          <a:lstStyle/>
          <a:p>
            <a:r>
              <a:rPr lang="en-IN"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Ethical Considerations</a:t>
            </a:r>
            <a:endPar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F31DBCD-ABD9-FE3F-0A47-02E0376BF4D4}"/>
              </a:ext>
            </a:extLst>
          </p:cNvPr>
          <p:cNvSpPr>
            <a:spLocks noGrp="1"/>
          </p:cNvSpPr>
          <p:nvPr>
            <p:ph idx="1"/>
          </p:nvPr>
        </p:nvSpPr>
        <p:spPr>
          <a:xfrm>
            <a:off x="838200" y="1463040"/>
            <a:ext cx="10515600" cy="4713923"/>
          </a:xfrm>
        </p:spPr>
        <p:txBody>
          <a:bodyPr>
            <a:normAutofit fontScale="85000" lnSpcReduction="10000"/>
          </a:bodyPr>
          <a:lstStyle/>
          <a:p>
            <a:pPr marL="0" indent="0">
              <a:lnSpc>
                <a:spcPct val="120000"/>
              </a:lnSpc>
              <a:buNone/>
            </a:pPr>
            <a:r>
              <a:rPr lang="en-US" dirty="0">
                <a:latin typeface="Arial" panose="020B0604020202020204" pitchFamily="34" charset="0"/>
                <a:cs typeface="Arial" panose="020B0604020202020204" pitchFamily="34" charset="0"/>
              </a:rPr>
              <a:t>Study Approval from HS-REC at Aston University</a:t>
            </a:r>
          </a:p>
          <a:p>
            <a:pPr>
              <a:lnSpc>
                <a:spcPct val="120000"/>
              </a:lnSpc>
              <a:buFont typeface="Wingdings" panose="05000000000000000000" pitchFamily="2" charset="2"/>
              <a:buChar char="v"/>
            </a:pPr>
            <a:r>
              <a:rPr lang="en-US" dirty="0">
                <a:latin typeface="Arial" panose="020B0604020202020204" pitchFamily="34" charset="0"/>
                <a:cs typeface="Arial" panose="020B0604020202020204" pitchFamily="34" charset="0"/>
              </a:rPr>
              <a:t> Includes information on participant identity and confidentiality protection.</a:t>
            </a:r>
          </a:p>
          <a:p>
            <a:pPr>
              <a:lnSpc>
                <a:spcPct val="120000"/>
              </a:lnSpc>
              <a:buFont typeface="Wingdings" panose="05000000000000000000" pitchFamily="2" charset="2"/>
              <a:buChar char="v"/>
            </a:pPr>
            <a:r>
              <a:rPr lang="en-US" dirty="0">
                <a:latin typeface="Arial" panose="020B0604020202020204" pitchFamily="34" charset="0"/>
                <a:cs typeface="Arial" panose="020B0604020202020204" pitchFamily="34" charset="0"/>
              </a:rPr>
              <a:t> Includes safe storage and use of data.</a:t>
            </a:r>
          </a:p>
          <a:p>
            <a:pPr>
              <a:lnSpc>
                <a:spcPct val="120000"/>
              </a:lnSpc>
              <a:buFont typeface="Wingdings" panose="05000000000000000000" pitchFamily="2" charset="2"/>
              <a:buChar char="v"/>
            </a:pPr>
            <a:r>
              <a:rPr lang="en-US" dirty="0">
                <a:latin typeface="Arial" panose="020B0604020202020204" pitchFamily="34" charset="0"/>
                <a:cs typeface="Arial" panose="020B0604020202020204" pitchFamily="34" charset="0"/>
              </a:rPr>
              <a:t> Participants must approve for survey participation.</a:t>
            </a:r>
          </a:p>
          <a:p>
            <a:pPr>
              <a:lnSpc>
                <a:spcPct val="120000"/>
              </a:lnSpc>
              <a:buFont typeface="Wingdings" panose="05000000000000000000" pitchFamily="2" charset="2"/>
              <a:buChar char="v"/>
            </a:pPr>
            <a:r>
              <a:rPr lang="en-US" dirty="0">
                <a:latin typeface="Arial" panose="020B0604020202020204" pitchFamily="34" charset="0"/>
                <a:cs typeface="Arial" panose="020B0604020202020204" pitchFamily="34" charset="0"/>
              </a:rPr>
              <a:t> Procedures adhere to rules and the 2000 revision of the 1975 Helsinki Declaration.</a:t>
            </a:r>
          </a:p>
          <a:p>
            <a:pPr>
              <a:lnSpc>
                <a:spcPct val="120000"/>
              </a:lnSpc>
              <a:buFont typeface="Wingdings" panose="05000000000000000000" pitchFamily="2" charset="2"/>
              <a:buChar char="v"/>
            </a:pPr>
            <a:r>
              <a:rPr lang="en-US" dirty="0">
                <a:latin typeface="Arial" panose="020B0604020202020204" pitchFamily="34" charset="0"/>
                <a:cs typeface="Arial" panose="020B0604020202020204" pitchFamily="34" charset="0"/>
              </a:rPr>
              <a:t>Study promotes openness, dignity, and justice, fostering a reliable understanding of physical activity among students.</a:t>
            </a:r>
          </a:p>
          <a:p>
            <a:pPr marL="0" indent="0">
              <a:buNone/>
            </a:pPr>
            <a:r>
              <a:rPr lang="en-US" dirty="0">
                <a:latin typeface="Arial" panose="020B0604020202020204" pitchFamily="34" charset="0"/>
                <a:cs typeface="Arial" panose="020B0604020202020204" pitchFamily="34" charset="0"/>
              </a:rPr>
              <a:t>                                                                                          </a:t>
            </a:r>
            <a:r>
              <a:rPr lang="en-US" sz="2800" dirty="0">
                <a:latin typeface="Arial" panose="020B0604020202020204" pitchFamily="34" charset="0"/>
                <a:cs typeface="Arial" panose="020B0604020202020204" pitchFamily="34" charset="0"/>
              </a:rPr>
              <a:t>(Nudup et al., 2023)</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823463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96634-3E71-DFA9-4DAF-BAAB91C5A976}"/>
              </a:ext>
            </a:extLst>
          </p:cNvPr>
          <p:cNvSpPr>
            <a:spLocks noGrp="1"/>
          </p:cNvSpPr>
          <p:nvPr>
            <p:ph type="title"/>
          </p:nvPr>
        </p:nvSpPr>
        <p:spPr>
          <a:xfrm>
            <a:off x="838200" y="365125"/>
            <a:ext cx="10515600" cy="757997"/>
          </a:xfrm>
        </p:spPr>
        <p:txBody>
          <a:bodyPr>
            <a:normAutofit/>
          </a:bodyPr>
          <a:lstStyle/>
          <a:p>
            <a:r>
              <a:rPr lang="en-IN"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Implications </a:t>
            </a:r>
            <a:endPar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495E6C6-7FF5-B6DD-2829-6E4569DB01F6}"/>
              </a:ext>
            </a:extLst>
          </p:cNvPr>
          <p:cNvSpPr>
            <a:spLocks noGrp="1"/>
          </p:cNvSpPr>
          <p:nvPr>
            <p:ph idx="1"/>
          </p:nvPr>
        </p:nvSpPr>
        <p:spPr>
          <a:xfrm>
            <a:off x="838200" y="1043609"/>
            <a:ext cx="10515600" cy="5449265"/>
          </a:xfrm>
        </p:spPr>
        <p:txBody>
          <a:bodyPr>
            <a:normAutofit fontScale="92500"/>
          </a:bodyPr>
          <a:lstStyle/>
          <a:p>
            <a:pPr>
              <a:buFont typeface="Wingdings" panose="05000000000000000000" pitchFamily="2" charset="2"/>
              <a:buChar char="v"/>
            </a:pPr>
            <a:r>
              <a:rPr lang="en-IN"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Implementing high-profile public health campaigns to optimize impact.</a:t>
            </a:r>
          </a:p>
          <a:p>
            <a:pPr>
              <a:buFont typeface="Wingdings" panose="05000000000000000000" pitchFamily="2" charset="2"/>
              <a:buChar char="v"/>
            </a:pPr>
            <a:r>
              <a:rPr lang="en-US" dirty="0">
                <a:latin typeface="Arial" panose="020B0604020202020204" pitchFamily="34" charset="0"/>
                <a:cs typeface="Arial" panose="020B0604020202020204" pitchFamily="34" charset="0"/>
              </a:rPr>
              <a:t>Recognizing the need for targeted approaches, such as encouraging home-based exercise and addressing wider food concerns.</a:t>
            </a:r>
          </a:p>
          <a:p>
            <a:pPr>
              <a:buFont typeface="Wingdings" panose="05000000000000000000" pitchFamily="2" charset="2"/>
              <a:buChar char="v"/>
            </a:pPr>
            <a:r>
              <a:rPr lang="en-US" dirty="0">
                <a:latin typeface="Arial" panose="020B0604020202020204" pitchFamily="34" charset="0"/>
                <a:cs typeface="Arial" panose="020B0604020202020204" pitchFamily="34" charset="0"/>
              </a:rPr>
              <a:t>Conducting follow-up research to understand the evolving student context and the need for a comprehensive public health approach.</a:t>
            </a:r>
          </a:p>
          <a:p>
            <a:pPr>
              <a:buFont typeface="Wingdings" panose="05000000000000000000" pitchFamily="2" charset="2"/>
              <a:buChar char="v"/>
            </a:pPr>
            <a:r>
              <a:rPr lang="en-US" dirty="0">
                <a:latin typeface="Arial" panose="020B0604020202020204" pitchFamily="34" charset="0"/>
                <a:cs typeface="Arial" panose="020B0604020202020204" pitchFamily="34" charset="0"/>
              </a:rPr>
              <a:t> A gym and an outdoor playground are among the amenities offered by student housing.</a:t>
            </a:r>
          </a:p>
          <a:p>
            <a:pPr>
              <a:buFont typeface="Wingdings" panose="05000000000000000000" pitchFamily="2" charset="2"/>
              <a:buChar char="v"/>
            </a:pPr>
            <a:r>
              <a:rPr lang="en-US" dirty="0">
                <a:latin typeface="Arial" panose="020B0604020202020204" pitchFamily="34" charset="0"/>
                <a:cs typeface="Arial" panose="020B0604020202020204" pitchFamily="34" charset="0"/>
              </a:rPr>
              <a:t> Aiding in the creation of focused interventions and regulations meant to encourage healthy behaviour on campus in order to support the establishment of healthy institutions.</a:t>
            </a:r>
          </a:p>
          <a:p>
            <a:pPr marL="0" indent="0">
              <a:buNone/>
            </a:pPr>
            <a:r>
              <a:rPr lang="en-GB" dirty="0">
                <a:latin typeface="Arial" panose="020B0604020202020204" pitchFamily="34" charset="0"/>
                <a:cs typeface="Arial" panose="020B0604020202020204" pitchFamily="34" charset="0"/>
              </a:rPr>
              <a:t>                                                                     (Bray and Born, 2004)</a:t>
            </a:r>
          </a:p>
        </p:txBody>
      </p:sp>
    </p:spTree>
    <p:extLst>
      <p:ext uri="{BB962C8B-B14F-4D97-AF65-F5344CB8AC3E}">
        <p14:creationId xmlns:p14="http://schemas.microsoft.com/office/powerpoint/2010/main" val="22355162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3F80398-C996-F501-752C-7AC04846CCD2}"/>
              </a:ext>
            </a:extLst>
          </p:cNvPr>
          <p:cNvSpPr txBox="1"/>
          <p:nvPr/>
        </p:nvSpPr>
        <p:spPr>
          <a:xfrm>
            <a:off x="526774" y="487017"/>
            <a:ext cx="10565296" cy="646331"/>
          </a:xfrm>
          <a:prstGeom prst="rect">
            <a:avLst/>
          </a:prstGeom>
          <a:noFill/>
        </p:spPr>
        <p:txBody>
          <a:bodyPr wrap="square" rtlCol="0">
            <a:spAutoFit/>
          </a:bodyPr>
          <a:lstStyle/>
          <a:p>
            <a:r>
              <a:rPr lang="en-IN"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Gantt Chart</a:t>
            </a:r>
            <a:endParaRPr lang="en-GB" sz="3600" dirty="0"/>
          </a:p>
        </p:txBody>
      </p:sp>
      <p:pic>
        <p:nvPicPr>
          <p:cNvPr id="4" name="Picture 3">
            <a:extLst>
              <a:ext uri="{FF2B5EF4-FFF2-40B4-BE49-F238E27FC236}">
                <a16:creationId xmlns:a16="http://schemas.microsoft.com/office/drawing/2014/main" id="{C9167BB0-79C2-1534-3E51-E0C70D598C7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5862" y="1391477"/>
            <a:ext cx="10992678" cy="4532245"/>
          </a:xfrm>
          <a:prstGeom prst="rect">
            <a:avLst/>
          </a:prstGeom>
        </p:spPr>
      </p:pic>
      <p:sp>
        <p:nvSpPr>
          <p:cNvPr id="7" name="TextBox 6">
            <a:extLst>
              <a:ext uri="{FF2B5EF4-FFF2-40B4-BE49-F238E27FC236}">
                <a16:creationId xmlns:a16="http://schemas.microsoft.com/office/drawing/2014/main" id="{43E775E8-02F9-0430-C377-04DE8CE5F79A}"/>
              </a:ext>
            </a:extLst>
          </p:cNvPr>
          <p:cNvSpPr txBox="1"/>
          <p:nvPr/>
        </p:nvSpPr>
        <p:spPr>
          <a:xfrm>
            <a:off x="4383155" y="5997184"/>
            <a:ext cx="3468757" cy="369332"/>
          </a:xfrm>
          <a:prstGeom prst="rect">
            <a:avLst/>
          </a:prstGeom>
          <a:noFill/>
        </p:spPr>
        <p:txBody>
          <a:bodyPr wrap="square" rtlCol="0">
            <a:spAutoFit/>
          </a:bodyPr>
          <a:lstStyle/>
          <a:p>
            <a:r>
              <a:rPr lang="en-IN" dirty="0">
                <a:latin typeface="Arial" panose="020B0604020202020204" pitchFamily="34" charset="0"/>
                <a:cs typeface="Arial" panose="020B0604020202020204" pitchFamily="34" charset="0"/>
              </a:rPr>
              <a:t>Excel Source- Self Created</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019251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98431-F7CF-4201-B801-C0BC66AEDADA}"/>
              </a:ext>
            </a:extLst>
          </p:cNvPr>
          <p:cNvSpPr>
            <a:spLocks noGrp="1"/>
          </p:cNvSpPr>
          <p:nvPr>
            <p:ph type="title"/>
          </p:nvPr>
        </p:nvSpPr>
        <p:spPr>
          <a:xfrm>
            <a:off x="838200" y="365126"/>
            <a:ext cx="10515600" cy="589032"/>
          </a:xfrm>
        </p:spPr>
        <p:txBody>
          <a:bodyPr>
            <a:normAutofit/>
          </a:bodyPr>
          <a:lstStyle/>
          <a:p>
            <a:r>
              <a:rPr lang="en-IN" sz="3600" dirty="0">
                <a:latin typeface="Arial" panose="020B0604020202020204" pitchFamily="34" charset="0"/>
                <a:cs typeface="Arial" panose="020B0604020202020204" pitchFamily="34" charset="0"/>
              </a:rPr>
              <a:t>Reference List</a:t>
            </a: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04DF237-D0EC-5229-1933-4E794DC744C0}"/>
              </a:ext>
            </a:extLst>
          </p:cNvPr>
          <p:cNvSpPr>
            <a:spLocks noGrp="1"/>
          </p:cNvSpPr>
          <p:nvPr>
            <p:ph idx="1"/>
          </p:nvPr>
        </p:nvSpPr>
        <p:spPr>
          <a:xfrm>
            <a:off x="493776" y="954159"/>
            <a:ext cx="11224459" cy="5551042"/>
          </a:xfrm>
        </p:spPr>
        <p:txBody>
          <a:bodyPr>
            <a:noAutofit/>
          </a:bodyPr>
          <a:lstStyle/>
          <a:p>
            <a:pPr lvl="0" algn="just">
              <a:lnSpc>
                <a:spcPct val="100000"/>
              </a:lnSpc>
              <a:buFont typeface="Wingdings" panose="05000000000000000000" pitchFamily="2" charset="2"/>
              <a:buChar char="v"/>
            </a:pPr>
            <a:r>
              <a:rPr lang="en-GB" sz="16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World Health Organization. Physical activity. Geneva: World Health Organization; 2021. </a:t>
            </a:r>
            <a:r>
              <a:rPr lang="en-GB" sz="1600" u="sng" kern="100" dirty="0">
                <a:solidFill>
                  <a:srgbClr val="004B83"/>
                </a:solidFill>
                <a:effectLst/>
                <a:latin typeface="Arial" panose="020B0604020202020204" pitchFamily="34" charset="0"/>
                <a:ea typeface="Calibri" panose="020F0502020204030204" pitchFamily="34" charset="0"/>
                <a:cs typeface="Arial" panose="020B0604020202020204" pitchFamily="34" charset="0"/>
                <a:hlinkClick r:id="rId2"/>
              </a:rPr>
              <a:t>https://www.who.int/news-room/fact-sheets/detail/physical-activity</a:t>
            </a:r>
            <a:r>
              <a:rPr lang="en-GB" sz="16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 Accessed 12 Apr 2021.</a:t>
            </a:r>
          </a:p>
          <a:p>
            <a:pPr lvl="0" algn="just">
              <a:lnSpc>
                <a:spcPct val="100000"/>
              </a:lnSpc>
              <a:buFont typeface="Wingdings" panose="05000000000000000000" pitchFamily="2" charset="2"/>
              <a:buChar char="v"/>
            </a:pPr>
            <a:r>
              <a:rPr lang="en-GB" sz="1600" b="0" i="0" dirty="0">
                <a:solidFill>
                  <a:srgbClr val="222222"/>
                </a:solidFill>
                <a:effectLst/>
                <a:latin typeface="Arial" panose="020B0604020202020204" pitchFamily="34" charset="0"/>
                <a:cs typeface="Arial" panose="020B0604020202020204" pitchFamily="34" charset="0"/>
              </a:rPr>
              <a:t>Haskell, W.L., Lee, I.M., Pate, R.R., Powell, K.E., Blair, S.N., Franklin, B.A., </a:t>
            </a:r>
            <a:r>
              <a:rPr lang="en-GB" sz="1600" b="0" i="0" dirty="0" err="1">
                <a:solidFill>
                  <a:srgbClr val="222222"/>
                </a:solidFill>
                <a:effectLst/>
                <a:latin typeface="Arial" panose="020B0604020202020204" pitchFamily="34" charset="0"/>
                <a:cs typeface="Arial" panose="020B0604020202020204" pitchFamily="34" charset="0"/>
              </a:rPr>
              <a:t>Macera</a:t>
            </a:r>
            <a:r>
              <a:rPr lang="en-GB" sz="1600" b="0" i="0" dirty="0">
                <a:solidFill>
                  <a:srgbClr val="222222"/>
                </a:solidFill>
                <a:effectLst/>
                <a:latin typeface="Arial" panose="020B0604020202020204" pitchFamily="34" charset="0"/>
                <a:cs typeface="Arial" panose="020B0604020202020204" pitchFamily="34" charset="0"/>
              </a:rPr>
              <a:t>, C.A., Heath, G.W., Thompson, P.D. and Bauman, A., 2007. Physical activity and public health: updated recommendation for adults from the American College of Sports Medicine and the American Heart Association. </a:t>
            </a:r>
            <a:r>
              <a:rPr lang="en-GB" sz="1600" b="0" i="1" dirty="0">
                <a:solidFill>
                  <a:srgbClr val="222222"/>
                </a:solidFill>
                <a:effectLst/>
                <a:latin typeface="Arial" panose="020B0604020202020204" pitchFamily="34" charset="0"/>
                <a:cs typeface="Arial" panose="020B0604020202020204" pitchFamily="34" charset="0"/>
              </a:rPr>
              <a:t>Circulation</a:t>
            </a:r>
            <a:r>
              <a:rPr lang="en-GB" sz="1600" b="0" i="0" dirty="0">
                <a:solidFill>
                  <a:srgbClr val="222222"/>
                </a:solidFill>
                <a:effectLst/>
                <a:latin typeface="Arial" panose="020B0604020202020204" pitchFamily="34" charset="0"/>
                <a:cs typeface="Arial" panose="020B0604020202020204" pitchFamily="34" charset="0"/>
              </a:rPr>
              <a:t>, </a:t>
            </a:r>
            <a:r>
              <a:rPr lang="en-GB" sz="1600" b="0" i="1" dirty="0">
                <a:solidFill>
                  <a:srgbClr val="222222"/>
                </a:solidFill>
                <a:effectLst/>
                <a:latin typeface="Arial" panose="020B0604020202020204" pitchFamily="34" charset="0"/>
                <a:cs typeface="Arial" panose="020B0604020202020204" pitchFamily="34" charset="0"/>
              </a:rPr>
              <a:t>116</a:t>
            </a:r>
            <a:r>
              <a:rPr lang="en-GB" sz="1600" b="0" i="0" dirty="0">
                <a:solidFill>
                  <a:srgbClr val="222222"/>
                </a:solidFill>
                <a:effectLst/>
                <a:latin typeface="Arial" panose="020B0604020202020204" pitchFamily="34" charset="0"/>
                <a:cs typeface="Arial" panose="020B0604020202020204" pitchFamily="34" charset="0"/>
              </a:rPr>
              <a:t>(9), p.1081.</a:t>
            </a:r>
            <a:r>
              <a:rPr lang="en-GB" sz="1600" b="0" i="0" kern="100" dirty="0">
                <a:solidFill>
                  <a:srgbClr val="333333"/>
                </a:solidFill>
                <a:latin typeface="Arial" panose="020B0604020202020204" pitchFamily="34" charset="0"/>
                <a:ea typeface="Calibri" panose="020F0502020204030204" pitchFamily="34" charset="0"/>
                <a:cs typeface="Arial" panose="020B0604020202020204" pitchFamily="34" charset="0"/>
              </a:rPr>
              <a:t> </a:t>
            </a:r>
            <a:r>
              <a:rPr lang="en-GB" sz="1600" b="0" i="0" dirty="0">
                <a:solidFill>
                  <a:srgbClr val="000000"/>
                </a:solidFill>
                <a:effectLst/>
                <a:latin typeface="Arial" panose="020B0604020202020204" pitchFamily="34" charset="0"/>
                <a:cs typeface="Arial" panose="020B0604020202020204" pitchFamily="34" charset="0"/>
              </a:rPr>
              <a:t>DOI: 10.1161/CIRCULATION.107.185649</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lvl="0" algn="just">
              <a:lnSpc>
                <a:spcPct val="100000"/>
              </a:lnSpc>
              <a:buFont typeface="Wingdings" panose="05000000000000000000" pitchFamily="2" charset="2"/>
              <a:buChar char="v"/>
            </a:pPr>
            <a:r>
              <a:rPr lang="en-GB"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Rouse, P.C. and Biddle, S.J., 2010. An ecological momentary assessment of the physical activity and sedentary behaviour patterns of university students. </a:t>
            </a:r>
            <a:r>
              <a:rPr lang="en-GB" sz="1600" i="1" kern="100" dirty="0">
                <a:effectLst/>
                <a:latin typeface="Arial" panose="020B0604020202020204" pitchFamily="34" charset="0"/>
                <a:ea typeface="Calibri" panose="020F0502020204030204" pitchFamily="34" charset="0"/>
                <a:cs typeface="Arial" panose="020B0604020202020204" pitchFamily="34" charset="0"/>
              </a:rPr>
              <a:t>Health Education Journal</a:t>
            </a:r>
            <a:r>
              <a:rPr lang="en-GB" sz="1600" kern="100" dirty="0">
                <a:effectLst/>
                <a:latin typeface="Arial" panose="020B0604020202020204" pitchFamily="34" charset="0"/>
                <a:ea typeface="Calibri" panose="020F0502020204030204" pitchFamily="34" charset="0"/>
                <a:cs typeface="Arial" panose="020B0604020202020204" pitchFamily="34" charset="0"/>
              </a:rPr>
              <a:t>, </a:t>
            </a:r>
            <a:r>
              <a:rPr lang="en-GB" sz="1600" i="1" kern="100" dirty="0">
                <a:effectLst/>
                <a:latin typeface="Arial" panose="020B0604020202020204" pitchFamily="34" charset="0"/>
                <a:ea typeface="Calibri" panose="020F0502020204030204" pitchFamily="34" charset="0"/>
                <a:cs typeface="Arial" panose="020B0604020202020204" pitchFamily="34" charset="0"/>
              </a:rPr>
              <a:t>69</a:t>
            </a:r>
            <a:r>
              <a:rPr lang="en-GB" sz="1600" kern="100" dirty="0">
                <a:effectLst/>
                <a:latin typeface="Arial" panose="020B0604020202020204" pitchFamily="34" charset="0"/>
                <a:ea typeface="Calibri" panose="020F0502020204030204" pitchFamily="34" charset="0"/>
                <a:cs typeface="Arial" panose="020B0604020202020204" pitchFamily="34" charset="0"/>
              </a:rPr>
              <a:t>(1), pp.116-125. </a:t>
            </a:r>
            <a:r>
              <a:rPr lang="en-GB" sz="1600" u="sng" kern="100" dirty="0">
                <a:solidFill>
                  <a:srgbClr val="006ACC"/>
                </a:solidFill>
                <a:effectLst/>
                <a:latin typeface="Arial" panose="020B0604020202020204" pitchFamily="34" charset="0"/>
                <a:ea typeface="Calibri" panose="020F0502020204030204" pitchFamily="34" charset="0"/>
                <a:cs typeface="Arial" panose="020B0604020202020204" pitchFamily="34" charset="0"/>
                <a:hlinkClick r:id="rId3"/>
              </a:rPr>
              <a:t>https://doi.org/10.1177/0017896910363145</a:t>
            </a:r>
            <a:r>
              <a:rPr lang="en-GB" sz="16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p>
          <a:p>
            <a:pPr algn="just">
              <a:lnSpc>
                <a:spcPct val="100000"/>
              </a:lnSpc>
              <a:buFont typeface="Wingdings" panose="05000000000000000000" pitchFamily="2" charset="2"/>
              <a:buChar char="v"/>
            </a:pPr>
            <a:r>
              <a:rPr lang="en-GB"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Naim, Z., Anwar, K., Rahman, A. and </a:t>
            </a:r>
            <a:r>
              <a:rPr lang="en-GB"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Zuliani</a:t>
            </a:r>
            <a:r>
              <a:rPr lang="en-GB"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N., 2016. Physical inactivity among medical and non-medical students: A cross sectional study. </a:t>
            </a:r>
            <a:r>
              <a:rPr lang="en-GB" sz="16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International Journal of Public Health and Clinical Sciences</a:t>
            </a:r>
            <a:r>
              <a:rPr lang="en-GB"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GB" sz="16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3</a:t>
            </a:r>
            <a:r>
              <a:rPr lang="en-GB"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(5), pp.48-58. </a:t>
            </a:r>
            <a:r>
              <a:rPr lang="en-GB" sz="1600" u="sng" kern="1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4"/>
              </a:rPr>
              <a:t>https://www.researchgate.net/profile/Zulkhairul-Sidek-Ahmad/publication/309476739_Physical_Inactivity_among_Medical_and_Non-medical_Students_A_Cross_Sectional_Study/links/5812003208ae8b130d0be0cc/Physical-Inactivity-among-Medical-and-Non-medical-Students-A-Cross-Sectional-Study.pdf</a:t>
            </a:r>
            <a:r>
              <a:rPr lang="en-GB" sz="16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p>
          <a:p>
            <a:pPr lvl="0" algn="just">
              <a:lnSpc>
                <a:spcPct val="115000"/>
              </a:lnSpc>
              <a:buFont typeface="Wingdings" panose="05000000000000000000" pitchFamily="2" charset="2"/>
              <a:buChar char="v"/>
            </a:pPr>
            <a:r>
              <a:rPr lang="en-GB"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Carballo-</a:t>
            </a:r>
            <a:r>
              <a:rPr lang="en-GB"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Fazanes</a:t>
            </a:r>
            <a:r>
              <a:rPr lang="en-GB"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 Rico-Díaz, J., </a:t>
            </a:r>
            <a:r>
              <a:rPr lang="en-GB"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Barcala-Furelos</a:t>
            </a:r>
            <a:r>
              <a:rPr lang="en-GB"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R., Rey, E., Rodríguez-Fernández, J.E., Varela-</a:t>
            </a:r>
            <a:r>
              <a:rPr lang="en-GB"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Casal</a:t>
            </a:r>
            <a:r>
              <a:rPr lang="en-GB"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C. and </a:t>
            </a:r>
            <a:r>
              <a:rPr lang="en-GB" sz="16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Abelairas</a:t>
            </a:r>
            <a:r>
              <a:rPr lang="en-GB" sz="16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-Gómez, C., 2020. Physical activity habits and determinants, sedentary behaviour and lifestyle in university students. </a:t>
            </a:r>
            <a:r>
              <a:rPr lang="en-GB" sz="1600" i="1" kern="100" dirty="0">
                <a:effectLst/>
                <a:latin typeface="Arial" panose="020B0604020202020204" pitchFamily="34" charset="0"/>
                <a:ea typeface="Calibri" panose="020F0502020204030204" pitchFamily="34" charset="0"/>
                <a:cs typeface="Arial" panose="020B0604020202020204" pitchFamily="34" charset="0"/>
              </a:rPr>
              <a:t>International journal of environmental research and public health</a:t>
            </a:r>
            <a:r>
              <a:rPr lang="en-GB" sz="1600" kern="100" dirty="0">
                <a:effectLst/>
                <a:latin typeface="Arial" panose="020B0604020202020204" pitchFamily="34" charset="0"/>
                <a:ea typeface="Calibri" panose="020F0502020204030204" pitchFamily="34" charset="0"/>
                <a:cs typeface="Arial" panose="020B0604020202020204" pitchFamily="34" charset="0"/>
              </a:rPr>
              <a:t>, </a:t>
            </a:r>
            <a:r>
              <a:rPr lang="en-GB" sz="1600" i="1" kern="100" dirty="0">
                <a:effectLst/>
                <a:latin typeface="Arial" panose="020B0604020202020204" pitchFamily="34" charset="0"/>
                <a:ea typeface="Calibri" panose="020F0502020204030204" pitchFamily="34" charset="0"/>
                <a:cs typeface="Arial" panose="020B0604020202020204" pitchFamily="34" charset="0"/>
              </a:rPr>
              <a:t>17</a:t>
            </a:r>
            <a:r>
              <a:rPr lang="en-GB" sz="1600" kern="100" dirty="0">
                <a:effectLst/>
                <a:latin typeface="Arial" panose="020B0604020202020204" pitchFamily="34" charset="0"/>
                <a:ea typeface="Calibri" panose="020F0502020204030204" pitchFamily="34" charset="0"/>
                <a:cs typeface="Arial" panose="020B0604020202020204" pitchFamily="34" charset="0"/>
              </a:rPr>
              <a:t>(9), p.3272. </a:t>
            </a:r>
            <a:r>
              <a:rPr lang="en-GB" sz="1600" b="1" u="sng" kern="100"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5"/>
              </a:rPr>
              <a:t>https://doi.org/10.3390/ijerph17093272</a:t>
            </a:r>
            <a:r>
              <a:rPr lang="en-GB" sz="1600" kern="100" dirty="0">
                <a:solidFill>
                  <a:srgbClr val="0000FF"/>
                </a:solidFill>
                <a:effectLst/>
                <a:latin typeface="Arial" panose="020B0604020202020204" pitchFamily="34" charset="0"/>
                <a:ea typeface="Calibri" panose="020F0502020204030204" pitchFamily="34" charset="0"/>
                <a:cs typeface="Arial" panose="020B0604020202020204" pitchFamily="34" charset="0"/>
              </a:rPr>
              <a:t>.</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6340495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5484428-BB4B-6A39-24A3-B4A03F87EDC2}"/>
              </a:ext>
            </a:extLst>
          </p:cNvPr>
          <p:cNvSpPr txBox="1"/>
          <p:nvPr/>
        </p:nvSpPr>
        <p:spPr>
          <a:xfrm>
            <a:off x="403661" y="305068"/>
            <a:ext cx="11092070" cy="5940088"/>
          </a:xfrm>
          <a:prstGeom prst="rect">
            <a:avLst/>
          </a:prstGeom>
          <a:noFill/>
        </p:spPr>
        <p:txBody>
          <a:bodyPr wrap="square" rtlCol="0">
            <a:spAutoFit/>
          </a:bodyPr>
          <a:lstStyle/>
          <a:p>
            <a:pPr marL="342900" indent="-342900" algn="just">
              <a:buFont typeface="Wingdings" panose="05000000000000000000" pitchFamily="2" charset="2"/>
              <a:buChar char="v"/>
            </a:pPr>
            <a:endPar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endParaRPr>
          </a:p>
          <a:p>
            <a:pPr marL="342900" indent="-342900" algn="just">
              <a:buFont typeface="Wingdings" panose="05000000000000000000" pitchFamily="2" charset="2"/>
              <a:buChar char="v"/>
            </a:pP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Turner, Anne, 2009. An investigation into the relationship between physical activity and happiness in adults. University of Chester. </a:t>
            </a:r>
            <a:r>
              <a:rPr lang="en-GB" sz="2000" u="sng" kern="100" dirty="0">
                <a:solidFill>
                  <a:srgbClr val="222222"/>
                </a:solidFill>
                <a:effectLst/>
                <a:latin typeface="Arial" panose="020B0604020202020204" pitchFamily="34" charset="0"/>
                <a:ea typeface="Calibri" panose="020F0502020204030204" pitchFamily="34" charset="0"/>
                <a:cs typeface="Arial" panose="020B0604020202020204" pitchFamily="34" charset="0"/>
                <a:hlinkClick r:id="rId2"/>
              </a:rPr>
              <a:t>http://hdl.handle.net/10034/78653</a:t>
            </a: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a:t>
            </a:r>
          </a:p>
          <a:p>
            <a:pPr marL="342900" indent="-342900" algn="just">
              <a:buFont typeface="Wingdings" panose="05000000000000000000" pitchFamily="2" charset="2"/>
              <a:buChar char="v"/>
            </a:pPr>
            <a:r>
              <a:rPr lang="en-GB" sz="20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Cheng, C.H.E., Kazemi, S., Baker, M. and Weiss, J.W., 2022. Racial/ethnic and gender disparities in perceived stress and physical activity in college. </a:t>
            </a:r>
            <a:r>
              <a:rPr lang="en-GB" sz="2000" i="1" dirty="0">
                <a:effectLst/>
                <a:latin typeface="Arial" panose="020B0604020202020204" pitchFamily="34" charset="0"/>
                <a:ea typeface="Times New Roman" panose="02020603050405020304" pitchFamily="18" charset="0"/>
                <a:cs typeface="Arial" panose="020B0604020202020204" pitchFamily="34" charset="0"/>
              </a:rPr>
              <a:t>Journal of American College Health</a:t>
            </a:r>
            <a:r>
              <a:rPr lang="en-GB" sz="2000" dirty="0">
                <a:effectLst/>
                <a:latin typeface="Arial" panose="020B0604020202020204" pitchFamily="34" charset="0"/>
                <a:ea typeface="Times New Roman" panose="02020603050405020304" pitchFamily="18" charset="0"/>
                <a:cs typeface="Arial" panose="020B0604020202020204" pitchFamily="34" charset="0"/>
              </a:rPr>
              <a:t>, pp.1-7. </a:t>
            </a:r>
            <a:r>
              <a:rPr lang="en-GB" sz="2000" u="none" strike="noStrike" dirty="0">
                <a:solidFill>
                  <a:srgbClr val="006DB4"/>
                </a:solidFill>
                <a:effectLst/>
                <a:latin typeface="Arial" panose="020B0604020202020204" pitchFamily="34" charset="0"/>
                <a:ea typeface="Times New Roman" panose="02020603050405020304" pitchFamily="18" charset="0"/>
                <a:cs typeface="Arial" panose="020B0604020202020204" pitchFamily="34" charset="0"/>
                <a:hlinkClick r:id="rId3"/>
              </a:rPr>
              <a:t>https://doi.org/10.1080/07448481.2022.2155461</a:t>
            </a:r>
            <a:r>
              <a:rPr lang="en-GB" sz="200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a:t>
            </a:r>
            <a:endParaRPr lang="en-GB" sz="2000" kern="100" dirty="0">
              <a:effectLst/>
              <a:latin typeface="Arial" panose="020B0604020202020204" pitchFamily="34" charset="0"/>
              <a:ea typeface="Calibri" panose="020F0502020204030204" pitchFamily="34" charset="0"/>
              <a:cs typeface="Arial" panose="020B0604020202020204" pitchFamily="34" charset="0"/>
            </a:endParaRPr>
          </a:p>
          <a:p>
            <a:pPr marL="342900" indent="-342900" algn="just">
              <a:buFont typeface="Wingdings" panose="05000000000000000000" pitchFamily="2" charset="2"/>
              <a:buChar char="v"/>
            </a:pPr>
            <a:r>
              <a:rPr lang="en-GB" sz="20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Ndupu</a:t>
            </a: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L.B., </a:t>
            </a:r>
            <a:r>
              <a:rPr lang="en-GB" sz="20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Faghy</a:t>
            </a: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M., Staples, V., </a:t>
            </a:r>
            <a:r>
              <a:rPr lang="en-GB" sz="20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Lipka</a:t>
            </a: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S. and Bussell, C., 2023. Exploring the predictors of physical inactivity in a university setting. </a:t>
            </a:r>
            <a:r>
              <a:rPr lang="en-GB" sz="20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BMC Public Health</a:t>
            </a: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GB" sz="2000" i="1"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23</a:t>
            </a: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(1), pp.1-12. </a:t>
            </a:r>
            <a:r>
              <a:rPr lang="en-GB" sz="2000" u="sng" kern="100" dirty="0">
                <a:solidFill>
                  <a:srgbClr val="222222"/>
                </a:solidFill>
                <a:effectLst/>
                <a:latin typeface="Arial" panose="020B0604020202020204" pitchFamily="34" charset="0"/>
                <a:ea typeface="Calibri" panose="020F0502020204030204" pitchFamily="34" charset="0"/>
                <a:cs typeface="Arial" panose="020B0604020202020204" pitchFamily="34" charset="0"/>
                <a:hlinkClick r:id="rId4"/>
              </a:rPr>
              <a:t>https://doi.org/10.1186/s12889-022-14953-5</a:t>
            </a:r>
            <a:endParaRPr lang="en-US" sz="2000" kern="100" dirty="0">
              <a:effectLst/>
              <a:latin typeface="Arial" panose="020B0604020202020204" pitchFamily="34" charset="0"/>
              <a:ea typeface="Calibri" panose="020F0502020204030204" pitchFamily="34" charset="0"/>
              <a:cs typeface="Arial" panose="020B0604020202020204" pitchFamily="34" charset="0"/>
            </a:endParaRPr>
          </a:p>
          <a:p>
            <a:pPr marL="342900" indent="-342900" algn="just">
              <a:buFont typeface="Wingdings" panose="05000000000000000000" pitchFamily="2" charset="2"/>
              <a:buChar char="v"/>
            </a:pPr>
            <a:r>
              <a:rPr lang="en-US" sz="2000" kern="100" dirty="0">
                <a:effectLst/>
                <a:latin typeface="Arial" panose="020B0604020202020204" pitchFamily="34" charset="0"/>
                <a:ea typeface="Calibri" panose="020F0502020204030204" pitchFamily="34" charset="0"/>
                <a:cs typeface="Arial" panose="020B0604020202020204" pitchFamily="34" charset="0"/>
              </a:rPr>
              <a:t>El Ansari, W., Stock, C., </a:t>
            </a:r>
            <a:r>
              <a:rPr lang="en-US" sz="2000" kern="100" dirty="0" err="1">
                <a:effectLst/>
                <a:latin typeface="Arial" panose="020B0604020202020204" pitchFamily="34" charset="0"/>
                <a:ea typeface="Calibri" panose="020F0502020204030204" pitchFamily="34" charset="0"/>
                <a:cs typeface="Arial" panose="020B0604020202020204" pitchFamily="34" charset="0"/>
              </a:rPr>
              <a:t>Snelgrove</a:t>
            </a:r>
            <a:r>
              <a:rPr lang="en-US" sz="2000" kern="100" dirty="0">
                <a:effectLst/>
                <a:latin typeface="Arial" panose="020B0604020202020204" pitchFamily="34" charset="0"/>
                <a:ea typeface="Calibri" panose="020F0502020204030204" pitchFamily="34" charset="0"/>
                <a:cs typeface="Arial" panose="020B0604020202020204" pitchFamily="34" charset="0"/>
              </a:rPr>
              <a:t>, S., Hu, X., Parke, S., Davies, S., John, J., </a:t>
            </a:r>
            <a:r>
              <a:rPr lang="en-US" sz="2000" kern="100" dirty="0" err="1">
                <a:effectLst/>
                <a:latin typeface="Arial" panose="020B0604020202020204" pitchFamily="34" charset="0"/>
                <a:ea typeface="Calibri" panose="020F0502020204030204" pitchFamily="34" charset="0"/>
                <a:cs typeface="Arial" panose="020B0604020202020204" pitchFamily="34" charset="0"/>
              </a:rPr>
              <a:t>Adetunji</a:t>
            </a:r>
            <a:r>
              <a:rPr lang="en-US" sz="2000" kern="100" dirty="0">
                <a:effectLst/>
                <a:latin typeface="Arial" panose="020B0604020202020204" pitchFamily="34" charset="0"/>
                <a:ea typeface="Calibri" panose="020F0502020204030204" pitchFamily="34" charset="0"/>
                <a:cs typeface="Arial" panose="020B0604020202020204" pitchFamily="34" charset="0"/>
              </a:rPr>
              <a:t>, H., </a:t>
            </a:r>
            <a:r>
              <a:rPr lang="en-US" sz="2000" kern="100" dirty="0" err="1">
                <a:effectLst/>
                <a:latin typeface="Arial" panose="020B0604020202020204" pitchFamily="34" charset="0"/>
                <a:ea typeface="Calibri" panose="020F0502020204030204" pitchFamily="34" charset="0"/>
                <a:cs typeface="Arial" panose="020B0604020202020204" pitchFamily="34" charset="0"/>
              </a:rPr>
              <a:t>Stoate</a:t>
            </a:r>
            <a:r>
              <a:rPr lang="en-US" sz="2000" kern="100" dirty="0">
                <a:effectLst/>
                <a:latin typeface="Arial" panose="020B0604020202020204" pitchFamily="34" charset="0"/>
                <a:ea typeface="Calibri" panose="020F0502020204030204" pitchFamily="34" charset="0"/>
                <a:cs typeface="Arial" panose="020B0604020202020204" pitchFamily="34" charset="0"/>
              </a:rPr>
              <a:t>, M., </a:t>
            </a:r>
            <a:r>
              <a:rPr lang="en-US" sz="2000" kern="100" dirty="0" err="1">
                <a:effectLst/>
                <a:latin typeface="Arial" panose="020B0604020202020204" pitchFamily="34" charset="0"/>
                <a:ea typeface="Calibri" panose="020F0502020204030204" pitchFamily="34" charset="0"/>
                <a:cs typeface="Arial" panose="020B0604020202020204" pitchFamily="34" charset="0"/>
              </a:rPr>
              <a:t>Deeny</a:t>
            </a:r>
            <a:r>
              <a:rPr lang="en-US" sz="2000" kern="100" dirty="0">
                <a:effectLst/>
                <a:latin typeface="Arial" panose="020B0604020202020204" pitchFamily="34" charset="0"/>
                <a:ea typeface="Calibri" panose="020F0502020204030204" pitchFamily="34" charset="0"/>
                <a:cs typeface="Arial" panose="020B0604020202020204" pitchFamily="34" charset="0"/>
              </a:rPr>
              <a:t>, P. and Phillips, C., 2011. Feeling healthy? A survey of physical and psychological wellbeing of students from seven universities in the UK. </a:t>
            </a:r>
            <a:r>
              <a:rPr lang="en-US" sz="2000" i="1" kern="100" dirty="0">
                <a:effectLst/>
                <a:latin typeface="Arial" panose="020B0604020202020204" pitchFamily="34" charset="0"/>
                <a:ea typeface="Calibri" panose="020F0502020204030204" pitchFamily="34" charset="0"/>
                <a:cs typeface="Arial" panose="020B0604020202020204" pitchFamily="34" charset="0"/>
              </a:rPr>
              <a:t>International journal of environmental research and public health</a:t>
            </a:r>
            <a:r>
              <a:rPr lang="en-US" sz="2000" kern="100" dirty="0">
                <a:effectLst/>
                <a:latin typeface="Arial" panose="020B0604020202020204" pitchFamily="34" charset="0"/>
                <a:ea typeface="Calibri" panose="020F0502020204030204" pitchFamily="34" charset="0"/>
                <a:cs typeface="Arial" panose="020B0604020202020204" pitchFamily="34" charset="0"/>
              </a:rPr>
              <a:t>, </a:t>
            </a:r>
            <a:r>
              <a:rPr lang="en-US" sz="2000" i="1" kern="100" dirty="0">
                <a:effectLst/>
                <a:latin typeface="Arial" panose="020B0604020202020204" pitchFamily="34" charset="0"/>
                <a:ea typeface="Calibri" panose="020F0502020204030204" pitchFamily="34" charset="0"/>
                <a:cs typeface="Arial" panose="020B0604020202020204" pitchFamily="34" charset="0"/>
              </a:rPr>
              <a:t>8</a:t>
            </a:r>
            <a:r>
              <a:rPr lang="en-US" sz="2000" kern="100" dirty="0">
                <a:effectLst/>
                <a:latin typeface="Arial" panose="020B0604020202020204" pitchFamily="34" charset="0"/>
                <a:ea typeface="Calibri" panose="020F0502020204030204" pitchFamily="34" charset="0"/>
                <a:cs typeface="Arial" panose="020B0604020202020204" pitchFamily="34" charset="0"/>
              </a:rPr>
              <a:t>(5), p.1308. </a:t>
            </a:r>
            <a:r>
              <a:rPr lang="en-GB" sz="2000" kern="100" dirty="0" err="1">
                <a:effectLst/>
                <a:latin typeface="Arial" panose="020B0604020202020204" pitchFamily="34" charset="0"/>
                <a:ea typeface="Calibri" panose="020F0502020204030204" pitchFamily="34" charset="0"/>
                <a:cs typeface="Arial" panose="020B0604020202020204" pitchFamily="34" charset="0"/>
              </a:rPr>
              <a:t>doi</a:t>
            </a:r>
            <a:r>
              <a:rPr lang="en-GB" sz="2000" kern="100" dirty="0">
                <a:effectLst/>
                <a:latin typeface="Arial" panose="020B0604020202020204" pitchFamily="34" charset="0"/>
                <a:ea typeface="Calibri" panose="020F0502020204030204" pitchFamily="34" charset="0"/>
                <a:cs typeface="Arial" panose="020B0604020202020204" pitchFamily="34" charset="0"/>
              </a:rPr>
              <a:t>: </a:t>
            </a:r>
            <a:r>
              <a:rPr lang="en-GB" sz="2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10.3390/ijerph8051308</a:t>
            </a:r>
            <a:r>
              <a:rPr lang="en-GB" sz="2000" u="sng" kern="100" dirty="0">
                <a:effectLst/>
                <a:latin typeface="Arial" panose="020B0604020202020204" pitchFamily="34" charset="0"/>
                <a:ea typeface="Calibri" panose="020F0502020204030204" pitchFamily="34" charset="0"/>
                <a:cs typeface="Arial" panose="020B0604020202020204" pitchFamily="34" charset="0"/>
              </a:rPr>
              <a:t>.</a:t>
            </a:r>
            <a:endParaRPr lang="en-GB" sz="2000" kern="100" dirty="0">
              <a:effectLst/>
              <a:latin typeface="Arial" panose="020B0604020202020204" pitchFamily="34" charset="0"/>
              <a:ea typeface="Calibri" panose="020F0502020204030204" pitchFamily="34" charset="0"/>
              <a:cs typeface="Arial" panose="020B0604020202020204" pitchFamily="34" charset="0"/>
            </a:endParaRPr>
          </a:p>
          <a:p>
            <a:pPr marL="342900" indent="-342900" algn="just">
              <a:buFont typeface="Wingdings" panose="05000000000000000000" pitchFamily="2" charset="2"/>
              <a:buChar char="v"/>
            </a:pPr>
            <a:r>
              <a:rPr lang="en-GB" sz="2000" kern="100" dirty="0">
                <a:effectLst/>
                <a:latin typeface="Arial" panose="020B0604020202020204" pitchFamily="34" charset="0"/>
                <a:ea typeface="Calibri" panose="020F0502020204030204" pitchFamily="34" charset="0"/>
                <a:cs typeface="Arial" panose="020B0604020202020204" pitchFamily="34" charset="0"/>
              </a:rPr>
              <a:t>Radenkovic, D., Aswani, R., Ahmad, I., </a:t>
            </a:r>
            <a:r>
              <a:rPr lang="en-GB" sz="2000" kern="100" dirty="0" err="1">
                <a:effectLst/>
                <a:latin typeface="Arial" panose="020B0604020202020204" pitchFamily="34" charset="0"/>
                <a:ea typeface="Calibri" panose="020F0502020204030204" pitchFamily="34" charset="0"/>
                <a:cs typeface="Arial" panose="020B0604020202020204" pitchFamily="34" charset="0"/>
              </a:rPr>
              <a:t>Kreindler</a:t>
            </a:r>
            <a:r>
              <a:rPr lang="en-GB" sz="2000" kern="100" dirty="0">
                <a:effectLst/>
                <a:latin typeface="Arial" panose="020B0604020202020204" pitchFamily="34" charset="0"/>
                <a:ea typeface="Calibri" panose="020F0502020204030204" pitchFamily="34" charset="0"/>
                <a:cs typeface="Arial" panose="020B0604020202020204" pitchFamily="34" charset="0"/>
              </a:rPr>
              <a:t>, J. and Robinson, R., 2019. Lifestyle  medicine and physical activity knowledge of final year UK medical students. </a:t>
            </a:r>
            <a:r>
              <a:rPr lang="en-GB" sz="2000" i="1" kern="100" dirty="0">
                <a:effectLst/>
                <a:latin typeface="Arial" panose="020B0604020202020204" pitchFamily="34" charset="0"/>
                <a:ea typeface="Calibri" panose="020F0502020204030204" pitchFamily="34" charset="0"/>
                <a:cs typeface="Arial" panose="020B0604020202020204" pitchFamily="34" charset="0"/>
              </a:rPr>
              <a:t>BMJ open sport &amp; exercise medicine</a:t>
            </a:r>
            <a:r>
              <a:rPr lang="en-GB" sz="2000" kern="100" dirty="0">
                <a:effectLst/>
                <a:latin typeface="Arial" panose="020B0604020202020204" pitchFamily="34" charset="0"/>
                <a:ea typeface="Calibri" panose="020F0502020204030204" pitchFamily="34" charset="0"/>
                <a:cs typeface="Arial" panose="020B0604020202020204" pitchFamily="34" charset="0"/>
              </a:rPr>
              <a:t>, </a:t>
            </a:r>
            <a:r>
              <a:rPr lang="en-GB" sz="2000" i="1" kern="100" dirty="0">
                <a:effectLst/>
                <a:latin typeface="Arial" panose="020B0604020202020204" pitchFamily="34" charset="0"/>
                <a:ea typeface="Calibri" panose="020F0502020204030204" pitchFamily="34" charset="0"/>
                <a:cs typeface="Arial" panose="020B0604020202020204" pitchFamily="34" charset="0"/>
              </a:rPr>
              <a:t>5</a:t>
            </a:r>
            <a:r>
              <a:rPr lang="en-GB" sz="2000" kern="100" dirty="0">
                <a:effectLst/>
                <a:latin typeface="Arial" panose="020B0604020202020204" pitchFamily="34" charset="0"/>
                <a:ea typeface="Calibri" panose="020F0502020204030204" pitchFamily="34" charset="0"/>
                <a:cs typeface="Arial" panose="020B0604020202020204" pitchFamily="34" charset="0"/>
              </a:rPr>
              <a:t>(1), p.e000518. </a:t>
            </a:r>
            <a:r>
              <a:rPr lang="en-GB" sz="2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https://doi.org/10.1136/bmjsem-2019-000518</a:t>
            </a:r>
            <a:r>
              <a:rPr lang="en-GB" sz="2000" kern="100" dirty="0">
                <a:effectLst/>
                <a:latin typeface="Arial" panose="020B0604020202020204" pitchFamily="34" charset="0"/>
                <a:ea typeface="Calibri" panose="020F0502020204030204" pitchFamily="34" charset="0"/>
                <a:cs typeface="Arial" panose="020B0604020202020204" pitchFamily="34" charset="0"/>
              </a:rPr>
              <a:t>.</a:t>
            </a:r>
            <a:endParaRPr lang="en-GB" sz="2000" dirty="0">
              <a:solidFill>
                <a:srgbClr val="222222"/>
              </a:solidFill>
              <a:effectLst/>
              <a:latin typeface="Arial" panose="020B0604020202020204" pitchFamily="34" charset="0"/>
              <a:ea typeface="Calibri" panose="020F0502020204030204" pitchFamily="34" charset="0"/>
              <a:cs typeface="Arial" panose="020B0604020202020204" pitchFamily="34" charset="0"/>
            </a:endParaRPr>
          </a:p>
          <a:p>
            <a:pPr marL="342900" indent="-342900" algn="just">
              <a:buFont typeface="Wingdings" panose="05000000000000000000" pitchFamily="2" charset="2"/>
              <a:buChar char="v"/>
            </a:pPr>
            <a:r>
              <a:rPr lang="en-GB" sz="2000" dirty="0">
                <a:solidFill>
                  <a:srgbClr val="222222"/>
                </a:solidFill>
                <a:effectLst/>
                <a:latin typeface="Arial" panose="020B0604020202020204" pitchFamily="34" charset="0"/>
                <a:ea typeface="Calibri" panose="020F0502020204030204" pitchFamily="34" charset="0"/>
                <a:cs typeface="Arial" panose="020B0604020202020204" pitchFamily="34" charset="0"/>
              </a:rPr>
              <a:t>Blake, H., </a:t>
            </a:r>
            <a:r>
              <a:rPr lang="en-GB" sz="20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Stanulewicz</a:t>
            </a:r>
            <a:r>
              <a:rPr lang="en-GB" sz="2000" dirty="0">
                <a:solidFill>
                  <a:srgbClr val="222222"/>
                </a:solidFill>
                <a:effectLst/>
                <a:latin typeface="Arial" panose="020B0604020202020204" pitchFamily="34" charset="0"/>
                <a:ea typeface="Calibri" panose="020F0502020204030204" pitchFamily="34" charset="0"/>
                <a:cs typeface="Arial" panose="020B0604020202020204" pitchFamily="34" charset="0"/>
              </a:rPr>
              <a:t>, N. and </a:t>
            </a:r>
            <a:r>
              <a:rPr lang="en-GB" sz="20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Mcgill</a:t>
            </a:r>
            <a:r>
              <a:rPr lang="en-GB" sz="2000" dirty="0">
                <a:solidFill>
                  <a:srgbClr val="222222"/>
                </a:solidFill>
                <a:effectLst/>
                <a:latin typeface="Arial" panose="020B0604020202020204" pitchFamily="34" charset="0"/>
                <a:ea typeface="Calibri" panose="020F0502020204030204" pitchFamily="34" charset="0"/>
                <a:cs typeface="Arial" panose="020B0604020202020204" pitchFamily="34" charset="0"/>
              </a:rPr>
              <a:t>, F., 2017. Predictors of physical activity and barriers to exercise in nursing and medical students. </a:t>
            </a:r>
            <a:r>
              <a:rPr lang="en-GB" sz="2000" i="1" dirty="0">
                <a:effectLst/>
                <a:latin typeface="Arial" panose="020B0604020202020204" pitchFamily="34" charset="0"/>
                <a:cs typeface="Arial" panose="020B0604020202020204" pitchFamily="34" charset="0"/>
              </a:rPr>
              <a:t>Journal of advanced nursing</a:t>
            </a:r>
            <a:r>
              <a:rPr lang="en-GB" sz="2000" dirty="0">
                <a:effectLst/>
                <a:latin typeface="Arial" panose="020B0604020202020204" pitchFamily="34" charset="0"/>
                <a:cs typeface="Arial" panose="020B0604020202020204" pitchFamily="34" charset="0"/>
              </a:rPr>
              <a:t>, </a:t>
            </a:r>
            <a:r>
              <a:rPr lang="en-GB" sz="2000" i="1" dirty="0">
                <a:effectLst/>
                <a:latin typeface="Arial" panose="020B0604020202020204" pitchFamily="34" charset="0"/>
                <a:cs typeface="Arial" panose="020B0604020202020204" pitchFamily="34" charset="0"/>
              </a:rPr>
              <a:t>73</a:t>
            </a:r>
            <a:r>
              <a:rPr lang="en-GB" sz="2000" dirty="0">
                <a:effectLst/>
                <a:latin typeface="Arial" panose="020B0604020202020204" pitchFamily="34" charset="0"/>
                <a:cs typeface="Arial" panose="020B0604020202020204" pitchFamily="34" charset="0"/>
              </a:rPr>
              <a:t>(4), pp.917-929. </a:t>
            </a:r>
            <a:r>
              <a:rPr lang="en-GB" sz="2000" b="1" u="none" strike="noStrike"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https://doi.org/10.1111/jan.13181</a:t>
            </a:r>
            <a:r>
              <a:rPr lang="en-GB" sz="2000" b="1" u="none" strike="noStrike" dirty="0">
                <a:solidFill>
                  <a:srgbClr val="0563C1"/>
                </a:solidFill>
                <a:effectLst/>
                <a:latin typeface="Arial" panose="020B0604020202020204" pitchFamily="34" charset="0"/>
                <a:ea typeface="Calibri" panose="020F0502020204030204" pitchFamily="34" charset="0"/>
                <a:cs typeface="Arial" panose="020B0604020202020204" pitchFamily="34" charset="0"/>
              </a:rPr>
              <a:t>.</a:t>
            </a:r>
          </a:p>
        </p:txBody>
      </p:sp>
    </p:spTree>
    <p:extLst>
      <p:ext uri="{BB962C8B-B14F-4D97-AF65-F5344CB8AC3E}">
        <p14:creationId xmlns:p14="http://schemas.microsoft.com/office/powerpoint/2010/main" val="2028960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FC56E7B-5478-60F5-DECB-E2A7A2A24311}"/>
              </a:ext>
            </a:extLst>
          </p:cNvPr>
          <p:cNvSpPr txBox="1"/>
          <p:nvPr/>
        </p:nvSpPr>
        <p:spPr>
          <a:xfrm>
            <a:off x="385969" y="495192"/>
            <a:ext cx="11420061" cy="5632311"/>
          </a:xfrm>
          <a:prstGeom prst="rect">
            <a:avLst/>
          </a:prstGeom>
          <a:noFill/>
        </p:spPr>
        <p:txBody>
          <a:bodyPr wrap="square" rtlCol="0">
            <a:spAutoFit/>
          </a:bodyPr>
          <a:lstStyle/>
          <a:p>
            <a:pPr marL="342900" lvl="0" indent="-342900" algn="just">
              <a:buFont typeface="Wingdings" panose="05000000000000000000" pitchFamily="2" charset="2"/>
              <a:buChar char="v"/>
            </a:pP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Castro, O., Bennie, J., Vergeer, I., </a:t>
            </a:r>
            <a:r>
              <a:rPr lang="en-GB" sz="20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Bosselut</a:t>
            </a: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G. and Biddle, S.J., 2018. Correlates of sedentary behaviour in university students: A systematic review. </a:t>
            </a:r>
            <a:r>
              <a:rPr lang="en-GB" sz="2000" i="1" kern="100" dirty="0">
                <a:effectLst/>
                <a:latin typeface="Arial" panose="020B0604020202020204" pitchFamily="34" charset="0"/>
                <a:ea typeface="Calibri" panose="020F0502020204030204" pitchFamily="34" charset="0"/>
                <a:cs typeface="Arial" panose="020B0604020202020204" pitchFamily="34" charset="0"/>
              </a:rPr>
              <a:t>Preventive medicine</a:t>
            </a:r>
            <a:r>
              <a:rPr lang="en-GB" sz="2000" kern="100" dirty="0">
                <a:effectLst/>
                <a:latin typeface="Arial" panose="020B0604020202020204" pitchFamily="34" charset="0"/>
                <a:ea typeface="Calibri" panose="020F0502020204030204" pitchFamily="34" charset="0"/>
                <a:cs typeface="Arial" panose="020B0604020202020204" pitchFamily="34" charset="0"/>
              </a:rPr>
              <a:t>, </a:t>
            </a:r>
            <a:r>
              <a:rPr lang="en-GB" sz="2000" i="1" kern="100" dirty="0">
                <a:effectLst/>
                <a:latin typeface="Arial" panose="020B0604020202020204" pitchFamily="34" charset="0"/>
                <a:ea typeface="Calibri" panose="020F0502020204030204" pitchFamily="34" charset="0"/>
                <a:cs typeface="Arial" panose="020B0604020202020204" pitchFamily="34" charset="0"/>
              </a:rPr>
              <a:t>116</a:t>
            </a:r>
            <a:r>
              <a:rPr lang="en-GB" sz="2000" kern="100" dirty="0">
                <a:effectLst/>
                <a:latin typeface="Arial" panose="020B0604020202020204" pitchFamily="34" charset="0"/>
                <a:ea typeface="Calibri" panose="020F0502020204030204" pitchFamily="34" charset="0"/>
                <a:cs typeface="Arial" panose="020B0604020202020204" pitchFamily="34" charset="0"/>
              </a:rPr>
              <a:t>, pp.194-202. </a:t>
            </a:r>
            <a:r>
              <a:rPr lang="en-GB" sz="2000" u="none" strike="noStrike" kern="100" dirty="0">
                <a:solidFill>
                  <a:srgbClr val="1F1F1F"/>
                </a:solidFill>
                <a:effectLst/>
                <a:latin typeface="Arial" panose="020B0604020202020204" pitchFamily="34" charset="0"/>
                <a:ea typeface="Calibri" panose="020F0502020204030204" pitchFamily="34" charset="0"/>
                <a:cs typeface="Arial" panose="020B0604020202020204" pitchFamily="34" charset="0"/>
                <a:hlinkClick r:id="rId2" tooltip="Persistent link using digital object identifier"/>
              </a:rPr>
              <a:t>https://doi.org/10.1016/j.ypmed.2018.09.016</a:t>
            </a:r>
            <a:r>
              <a:rPr lang="en-GB"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p>
          <a:p>
            <a:pPr marL="342900" indent="-342900" algn="just">
              <a:buFont typeface="Wingdings" panose="05000000000000000000" pitchFamily="2" charset="2"/>
              <a:buChar char="v"/>
            </a:pPr>
            <a:r>
              <a:rPr lang="en-GB" sz="2000" b="0" i="0" dirty="0">
                <a:solidFill>
                  <a:srgbClr val="222222"/>
                </a:solidFill>
                <a:effectLst/>
                <a:latin typeface="Arial" panose="020B0604020202020204" pitchFamily="34" charset="0"/>
              </a:rPr>
              <a:t>Smith, L., Jacob, L., Butler, L., </a:t>
            </a:r>
            <a:r>
              <a:rPr lang="en-GB" sz="2000" b="0" i="0" dirty="0" err="1">
                <a:solidFill>
                  <a:srgbClr val="222222"/>
                </a:solidFill>
                <a:effectLst/>
                <a:latin typeface="Arial" panose="020B0604020202020204" pitchFamily="34" charset="0"/>
              </a:rPr>
              <a:t>Schuch</a:t>
            </a:r>
            <a:r>
              <a:rPr lang="en-GB" sz="2000" b="0" i="0" dirty="0">
                <a:solidFill>
                  <a:srgbClr val="222222"/>
                </a:solidFill>
                <a:effectLst/>
                <a:latin typeface="Arial" panose="020B0604020202020204" pitchFamily="34" charset="0"/>
              </a:rPr>
              <a:t>, F., Barnett, Y., Grabovac, I., Veronese, N., </a:t>
            </a:r>
            <a:r>
              <a:rPr lang="en-GB" sz="2000" b="0" i="0" dirty="0" err="1">
                <a:solidFill>
                  <a:srgbClr val="222222"/>
                </a:solidFill>
                <a:effectLst/>
                <a:latin typeface="Arial" panose="020B0604020202020204" pitchFamily="34" charset="0"/>
              </a:rPr>
              <a:t>Caperchione</a:t>
            </a:r>
            <a:r>
              <a:rPr lang="en-GB" sz="2000" b="0" i="0" dirty="0">
                <a:solidFill>
                  <a:srgbClr val="222222"/>
                </a:solidFill>
                <a:effectLst/>
                <a:latin typeface="Arial" panose="020B0604020202020204" pitchFamily="34" charset="0"/>
              </a:rPr>
              <a:t>, C., Lopez-Sanchez, G.F., Meyer, J. and </a:t>
            </a:r>
            <a:r>
              <a:rPr lang="en-GB" sz="2000" b="0" i="0" dirty="0" err="1">
                <a:solidFill>
                  <a:srgbClr val="222222"/>
                </a:solidFill>
                <a:effectLst/>
                <a:latin typeface="Arial" panose="020B0604020202020204" pitchFamily="34" charset="0"/>
              </a:rPr>
              <a:t>Abufaraj</a:t>
            </a:r>
            <a:r>
              <a:rPr lang="en-GB" sz="2000" b="0" i="0" dirty="0">
                <a:solidFill>
                  <a:srgbClr val="222222"/>
                </a:solidFill>
                <a:effectLst/>
                <a:latin typeface="Arial" panose="020B0604020202020204" pitchFamily="34" charset="0"/>
              </a:rPr>
              <a:t>, M., 2020. Prevalence and correlates of physical activity in a sample of UK adults observing social distancing during the COVID-19 pandemic. </a:t>
            </a:r>
            <a:r>
              <a:rPr lang="en-GB" sz="2000" b="0" i="1" dirty="0">
                <a:solidFill>
                  <a:srgbClr val="222222"/>
                </a:solidFill>
                <a:effectLst/>
                <a:latin typeface="Arial" panose="020B0604020202020204" pitchFamily="34" charset="0"/>
              </a:rPr>
              <a:t>BMJ open sport &amp; exercise medicine</a:t>
            </a:r>
            <a:r>
              <a:rPr lang="en-GB" sz="2000" b="0" i="0" dirty="0">
                <a:solidFill>
                  <a:srgbClr val="222222"/>
                </a:solidFill>
                <a:effectLst/>
                <a:latin typeface="Arial" panose="020B0604020202020204" pitchFamily="34" charset="0"/>
              </a:rPr>
              <a:t>, </a:t>
            </a:r>
            <a:r>
              <a:rPr lang="en-GB" sz="2000" b="0" i="1" dirty="0">
                <a:solidFill>
                  <a:srgbClr val="222222"/>
                </a:solidFill>
                <a:effectLst/>
                <a:latin typeface="Arial" panose="020B0604020202020204" pitchFamily="34" charset="0"/>
              </a:rPr>
              <a:t>6</a:t>
            </a:r>
            <a:r>
              <a:rPr lang="en-GB" sz="2000" b="0" i="0" dirty="0">
                <a:solidFill>
                  <a:srgbClr val="222222"/>
                </a:solidFill>
                <a:effectLst/>
                <a:latin typeface="Arial" panose="020B0604020202020204" pitchFamily="34" charset="0"/>
              </a:rPr>
              <a:t>(1), p.e000850.</a:t>
            </a:r>
            <a:r>
              <a:rPr lang="en-GB" sz="2000" b="1" i="0" dirty="0">
                <a:solidFill>
                  <a:srgbClr val="0563C1"/>
                </a:solidFill>
                <a:latin typeface="Arial" panose="020B0604020202020204" pitchFamily="34" charset="0"/>
                <a:ea typeface="Calibri" panose="020F0502020204030204" pitchFamily="34" charset="0"/>
                <a:cs typeface="Arial" panose="020B0604020202020204" pitchFamily="34" charset="0"/>
              </a:rPr>
              <a:t> </a:t>
            </a:r>
            <a:r>
              <a:rPr lang="en-GB" sz="2000" b="0" i="0" u="none" strike="noStrike" dirty="0">
                <a:solidFill>
                  <a:srgbClr val="2A6EBB"/>
                </a:solidFill>
                <a:effectLst/>
                <a:latin typeface="interfaceregular"/>
                <a:hlinkClick r:id="rId3"/>
              </a:rPr>
              <a:t>https://doi.org/10.1136/bmjsem-2020-000850</a:t>
            </a:r>
            <a:r>
              <a:rPr lang="en-GB" sz="2000" b="1" i="0" dirty="0">
                <a:solidFill>
                  <a:srgbClr val="0563C1"/>
                </a:solidFill>
                <a:latin typeface="Arial" panose="020B0604020202020204" pitchFamily="34" charset="0"/>
                <a:ea typeface="Calibri" panose="020F0502020204030204" pitchFamily="34" charset="0"/>
                <a:cs typeface="Arial" panose="020B0604020202020204" pitchFamily="34" charset="0"/>
              </a:rPr>
              <a:t>.</a:t>
            </a:r>
            <a:endParaRPr lang="en-GB"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buFont typeface="Wingdings" panose="05000000000000000000" pitchFamily="2" charset="2"/>
              <a:buChar char="v"/>
            </a:pPr>
            <a:r>
              <a:rPr lang="en-US" sz="2000" b="0" i="0" dirty="0">
                <a:solidFill>
                  <a:srgbClr val="222222"/>
                </a:solidFill>
                <a:effectLst/>
                <a:latin typeface="Arial" panose="020B0604020202020204" pitchFamily="34" charset="0"/>
                <a:cs typeface="Arial" panose="020B0604020202020204" pitchFamily="34" charset="0"/>
              </a:rPr>
              <a:t>Armstrong, T. and Bull, F., 2006. Development of the world health organization global physical activity questionnaire (GPAQ). </a:t>
            </a:r>
            <a:r>
              <a:rPr lang="en-US" sz="2000" b="0" i="1" dirty="0">
                <a:solidFill>
                  <a:srgbClr val="222222"/>
                </a:solidFill>
                <a:effectLst/>
                <a:latin typeface="Arial" panose="020B0604020202020204" pitchFamily="34" charset="0"/>
                <a:cs typeface="Arial" panose="020B0604020202020204" pitchFamily="34" charset="0"/>
              </a:rPr>
              <a:t>Journal of Public Health</a:t>
            </a:r>
            <a:r>
              <a:rPr lang="en-US" sz="2000" b="0" i="0" dirty="0">
                <a:solidFill>
                  <a:srgbClr val="222222"/>
                </a:solidFill>
                <a:effectLst/>
                <a:latin typeface="Arial" panose="020B0604020202020204" pitchFamily="34" charset="0"/>
                <a:cs typeface="Arial" panose="020B0604020202020204" pitchFamily="34" charset="0"/>
              </a:rPr>
              <a:t>, </a:t>
            </a:r>
            <a:r>
              <a:rPr lang="en-US" sz="2000" b="0" i="1" dirty="0">
                <a:solidFill>
                  <a:srgbClr val="222222"/>
                </a:solidFill>
                <a:effectLst/>
                <a:latin typeface="Arial" panose="020B0604020202020204" pitchFamily="34" charset="0"/>
                <a:cs typeface="Arial" panose="020B0604020202020204" pitchFamily="34" charset="0"/>
              </a:rPr>
              <a:t>14</a:t>
            </a:r>
            <a:r>
              <a:rPr lang="en-US" sz="2000" b="0" i="0" dirty="0">
                <a:solidFill>
                  <a:srgbClr val="222222"/>
                </a:solidFill>
                <a:effectLst/>
                <a:latin typeface="Arial" panose="020B0604020202020204" pitchFamily="34" charset="0"/>
                <a:cs typeface="Arial" panose="020B0604020202020204" pitchFamily="34" charset="0"/>
              </a:rPr>
              <a:t>, pp.66-70.</a:t>
            </a:r>
            <a:r>
              <a:rPr lang="en-GB" sz="2000" b="0" i="0" kern="100" dirty="0">
                <a:solidFill>
                  <a:srgbClr val="000000"/>
                </a:solidFill>
                <a:latin typeface="Arial" panose="020B0604020202020204" pitchFamily="34" charset="0"/>
                <a:ea typeface="Calibri" panose="020F0502020204030204" pitchFamily="34" charset="0"/>
                <a:cs typeface="Arial" panose="020B0604020202020204" pitchFamily="34" charset="0"/>
              </a:rPr>
              <a:t> </a:t>
            </a:r>
            <a:r>
              <a:rPr lang="en-GB" sz="2000" b="0" i="0" dirty="0">
                <a:solidFill>
                  <a:srgbClr val="0000FF"/>
                </a:solidFill>
                <a:effectLst/>
                <a:latin typeface="Arial" panose="020B0604020202020204" pitchFamily="34" charset="0"/>
                <a:cs typeface="Arial" panose="020B0604020202020204" pitchFamily="34" charset="0"/>
              </a:rPr>
              <a:t>https://doi.org/10.1007/s10389-006-0024-x.</a:t>
            </a:r>
            <a:endPar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buFont typeface="Wingdings" panose="05000000000000000000" pitchFamily="2" charset="2"/>
              <a:buChar char="v"/>
            </a:pP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Peltzer, K., </a:t>
            </a:r>
            <a:r>
              <a:rPr lang="en-GB" sz="20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Pengpid</a:t>
            </a: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S., Samuels, T.A., </a:t>
            </a:r>
            <a:r>
              <a:rPr lang="en-GB" sz="20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Özcan</a:t>
            </a: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N.K., Mantilla, C., </a:t>
            </a:r>
            <a:r>
              <a:rPr lang="en-GB" sz="20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Rahamefy</a:t>
            </a: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O.H., Wong, M.L. and </a:t>
            </a:r>
            <a:r>
              <a:rPr lang="en-GB" sz="20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Gasparishvili</a:t>
            </a: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 2014. Prevalence of overweight/obesity and its associated factors among university students from 22 countries. </a:t>
            </a:r>
            <a:r>
              <a:rPr lang="en-GB" sz="2000" i="1" kern="100" dirty="0">
                <a:effectLst/>
                <a:latin typeface="Arial" panose="020B0604020202020204" pitchFamily="34" charset="0"/>
                <a:ea typeface="Calibri" panose="020F0502020204030204" pitchFamily="34" charset="0"/>
                <a:cs typeface="Arial" panose="020B0604020202020204" pitchFamily="34" charset="0"/>
              </a:rPr>
              <a:t>International journal of environmental research and public health</a:t>
            </a:r>
            <a:r>
              <a:rPr lang="en-GB" sz="2000" kern="100" dirty="0">
                <a:effectLst/>
                <a:latin typeface="Arial" panose="020B0604020202020204" pitchFamily="34" charset="0"/>
                <a:ea typeface="Calibri" panose="020F0502020204030204" pitchFamily="34" charset="0"/>
                <a:cs typeface="Arial" panose="020B0604020202020204" pitchFamily="34" charset="0"/>
              </a:rPr>
              <a:t>, </a:t>
            </a:r>
            <a:r>
              <a:rPr lang="en-GB" sz="2000" i="1" kern="100" dirty="0">
                <a:effectLst/>
                <a:latin typeface="Arial" panose="020B0604020202020204" pitchFamily="34" charset="0"/>
                <a:ea typeface="Calibri" panose="020F0502020204030204" pitchFamily="34" charset="0"/>
                <a:cs typeface="Arial" panose="020B0604020202020204" pitchFamily="34" charset="0"/>
              </a:rPr>
              <a:t>11</a:t>
            </a:r>
            <a:r>
              <a:rPr lang="en-GB" sz="2000" kern="100" dirty="0">
                <a:effectLst/>
                <a:latin typeface="Arial" panose="020B0604020202020204" pitchFamily="34" charset="0"/>
                <a:ea typeface="Calibri" panose="020F0502020204030204" pitchFamily="34" charset="0"/>
                <a:cs typeface="Arial" panose="020B0604020202020204" pitchFamily="34" charset="0"/>
              </a:rPr>
              <a:t>(7), pp.7425-7441. </a:t>
            </a:r>
            <a:r>
              <a:rPr lang="en-GB" sz="2000" b="1" u="sng" kern="100" dirty="0">
                <a:solidFill>
                  <a:srgbClr val="4F5671"/>
                </a:solidFill>
                <a:effectLst/>
                <a:latin typeface="Arial" panose="020B0604020202020204" pitchFamily="34" charset="0"/>
                <a:ea typeface="Calibri" panose="020F0502020204030204" pitchFamily="34" charset="0"/>
                <a:cs typeface="Arial" panose="020B0604020202020204" pitchFamily="34" charset="0"/>
                <a:hlinkClick r:id="rId4"/>
              </a:rPr>
              <a:t>https://doi.org/10.3390/ijerph110707425</a:t>
            </a:r>
            <a:r>
              <a:rPr lang="en-GB"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endParaRPr lang="en-GB" sz="20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buFont typeface="Wingdings" panose="05000000000000000000" pitchFamily="2" charset="2"/>
              <a:buChar char="v"/>
            </a:pP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Ali Mohamed, K., 2020. Association between physical activity and perceived stress among college-and university students: A quantitative study from a public health science perspective.</a:t>
            </a:r>
            <a:r>
              <a:rPr lang="en-GB" sz="2000" kern="100" dirty="0">
                <a:effectLst/>
                <a:latin typeface="Arial" panose="020B0604020202020204" pitchFamily="34" charset="0"/>
                <a:ea typeface="Calibri" panose="020F0502020204030204" pitchFamily="34" charset="0"/>
                <a:cs typeface="Arial" panose="020B0604020202020204" pitchFamily="34" charset="0"/>
              </a:rPr>
              <a:t> </a:t>
            </a:r>
            <a:r>
              <a:rPr lang="en-GB" sz="2000" u="sng" kern="1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5"/>
              </a:rPr>
              <a:t>https://www.diva-portal.org/smash/record.jsf?pid=diva2:1449206</a:t>
            </a:r>
            <a:r>
              <a:rPr lang="en-GB"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endParaRPr lang="en-GB" sz="2000" kern="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4356729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7F3B3FD-366F-0AAA-A173-2577F2AB4159}"/>
              </a:ext>
            </a:extLst>
          </p:cNvPr>
          <p:cNvSpPr>
            <a:spLocks noGrp="1"/>
          </p:cNvSpPr>
          <p:nvPr>
            <p:ph idx="1"/>
          </p:nvPr>
        </p:nvSpPr>
        <p:spPr>
          <a:xfrm>
            <a:off x="530352" y="417442"/>
            <a:ext cx="11055096" cy="6083942"/>
          </a:xfrm>
        </p:spPr>
        <p:txBody>
          <a:bodyPr>
            <a:noAutofit/>
          </a:bodyPr>
          <a:lstStyle/>
          <a:p>
            <a:pPr marL="342900" indent="-342900" algn="just">
              <a:lnSpc>
                <a:spcPct val="115000"/>
              </a:lnSpc>
              <a:buFont typeface="Wingdings" panose="05000000000000000000" pitchFamily="2" charset="2"/>
              <a:buChar char="v"/>
            </a:pPr>
            <a:r>
              <a:rPr lang="en-GB"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van Poppel, M.N., </a:t>
            </a:r>
            <a:r>
              <a:rPr lang="en-GB" sz="18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Chinapaw</a:t>
            </a:r>
            <a:r>
              <a:rPr lang="en-GB"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M.J., </a:t>
            </a:r>
            <a:r>
              <a:rPr lang="en-GB" sz="18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Mokkink</a:t>
            </a:r>
            <a:r>
              <a:rPr lang="en-GB"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L.B., Van </a:t>
            </a:r>
            <a:r>
              <a:rPr lang="en-GB" sz="18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Mechelen</a:t>
            </a:r>
            <a:r>
              <a:rPr lang="en-GB"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W. and </a:t>
            </a:r>
            <a:r>
              <a:rPr lang="en-GB" sz="18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Terwee</a:t>
            </a:r>
            <a:r>
              <a:rPr lang="en-GB"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C.B., 2010. Physical activity questionnaires for adults: a systematic review of measurement properties. </a:t>
            </a:r>
            <a:r>
              <a:rPr lang="en-GB" sz="1800" i="1" kern="100" dirty="0">
                <a:effectLst/>
                <a:latin typeface="Arial" panose="020B0604020202020204" pitchFamily="34" charset="0"/>
                <a:ea typeface="Calibri" panose="020F0502020204030204" pitchFamily="34" charset="0"/>
                <a:cs typeface="Arial" panose="020B0604020202020204" pitchFamily="34" charset="0"/>
              </a:rPr>
              <a:t>Sports medicine</a:t>
            </a:r>
            <a:r>
              <a:rPr lang="en-GB" sz="1800" kern="100" dirty="0">
                <a:effectLst/>
                <a:latin typeface="Arial" panose="020B0604020202020204" pitchFamily="34" charset="0"/>
                <a:ea typeface="Calibri" panose="020F0502020204030204" pitchFamily="34" charset="0"/>
                <a:cs typeface="Arial" panose="020B0604020202020204" pitchFamily="34" charset="0"/>
              </a:rPr>
              <a:t>, </a:t>
            </a:r>
            <a:r>
              <a:rPr lang="en-GB" sz="1800" i="1" kern="100" dirty="0">
                <a:effectLst/>
                <a:latin typeface="Arial" panose="020B0604020202020204" pitchFamily="34" charset="0"/>
                <a:ea typeface="Calibri" panose="020F0502020204030204" pitchFamily="34" charset="0"/>
                <a:cs typeface="Arial" panose="020B0604020202020204" pitchFamily="34" charset="0"/>
              </a:rPr>
              <a:t>40</a:t>
            </a:r>
            <a:r>
              <a:rPr lang="en-GB" sz="1800" kern="100" dirty="0">
                <a:effectLst/>
                <a:latin typeface="Arial" panose="020B0604020202020204" pitchFamily="34" charset="0"/>
                <a:ea typeface="Calibri" panose="020F0502020204030204" pitchFamily="34" charset="0"/>
                <a:cs typeface="Arial" panose="020B0604020202020204" pitchFamily="34" charset="0"/>
              </a:rPr>
              <a:t>, pp.565-600. </a:t>
            </a:r>
            <a:r>
              <a:rPr lang="en-GB" sz="18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https://doi.org/10.2165/11531930-000000000-00000</a:t>
            </a:r>
            <a:r>
              <a:rPr lang="en-GB" sz="1800" kern="100" dirty="0">
                <a:effectLst/>
                <a:latin typeface="Arial" panose="020B0604020202020204" pitchFamily="34" charset="0"/>
                <a:ea typeface="Calibri" panose="020F0502020204030204" pitchFamily="34" charset="0"/>
                <a:cs typeface="Arial" panose="020B0604020202020204" pitchFamily="34" charset="0"/>
              </a:rPr>
              <a:t>.</a:t>
            </a:r>
            <a:r>
              <a:rPr lang="en-IN" sz="1800" dirty="0">
                <a:latin typeface="Arial" panose="020B0604020202020204" pitchFamily="34" charset="0"/>
                <a:cs typeface="Arial" panose="020B0604020202020204" pitchFamily="34" charset="0"/>
              </a:rPr>
              <a:t> </a:t>
            </a:r>
          </a:p>
          <a:p>
            <a:pPr marL="342900" lvl="0" indent="-342900" algn="just">
              <a:lnSpc>
                <a:spcPct val="115000"/>
              </a:lnSpc>
              <a:buFont typeface="Wingdings" panose="05000000000000000000" pitchFamily="2" charset="2"/>
              <a:buChar char="v"/>
            </a:pPr>
            <a:r>
              <a:rPr lang="en-GB"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Hagströmer, M., Oja, P. and </a:t>
            </a:r>
            <a:r>
              <a:rPr lang="en-GB" sz="18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Sjöström</a:t>
            </a:r>
            <a:r>
              <a:rPr lang="en-GB"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M., 2006. The International Physical Activity Questionnaire (IPAQ): a study of concurrent and construct validity. </a:t>
            </a:r>
            <a:r>
              <a:rPr lang="en-GB" sz="1800" i="1" kern="100" dirty="0">
                <a:effectLst/>
                <a:latin typeface="Arial" panose="020B0604020202020204" pitchFamily="34" charset="0"/>
                <a:ea typeface="Calibri" panose="020F0502020204030204" pitchFamily="34" charset="0"/>
                <a:cs typeface="Arial" panose="020B0604020202020204" pitchFamily="34" charset="0"/>
              </a:rPr>
              <a:t>Public health nutrition</a:t>
            </a:r>
            <a:r>
              <a:rPr lang="en-GB" sz="1800" kern="100" dirty="0">
                <a:effectLst/>
                <a:latin typeface="Arial" panose="020B0604020202020204" pitchFamily="34" charset="0"/>
                <a:ea typeface="Calibri" panose="020F0502020204030204" pitchFamily="34" charset="0"/>
                <a:cs typeface="Arial" panose="020B0604020202020204" pitchFamily="34" charset="0"/>
              </a:rPr>
              <a:t>, </a:t>
            </a:r>
            <a:r>
              <a:rPr lang="en-GB" sz="1800" i="1" kern="100" dirty="0">
                <a:effectLst/>
                <a:latin typeface="Arial" panose="020B0604020202020204" pitchFamily="34" charset="0"/>
                <a:ea typeface="Calibri" panose="020F0502020204030204" pitchFamily="34" charset="0"/>
                <a:cs typeface="Arial" panose="020B0604020202020204" pitchFamily="34" charset="0"/>
              </a:rPr>
              <a:t>9</a:t>
            </a:r>
            <a:r>
              <a:rPr lang="en-GB" sz="1800" kern="100" dirty="0">
                <a:effectLst/>
                <a:latin typeface="Arial" panose="020B0604020202020204" pitchFamily="34" charset="0"/>
                <a:ea typeface="Calibri" panose="020F0502020204030204" pitchFamily="34" charset="0"/>
                <a:cs typeface="Arial" panose="020B0604020202020204" pitchFamily="34" charset="0"/>
              </a:rPr>
              <a:t>(6), pp.755-762. </a:t>
            </a:r>
            <a:r>
              <a:rPr lang="en-GB" sz="1800" kern="100" dirty="0">
                <a:solidFill>
                  <a:srgbClr val="0000FF"/>
                </a:solidFill>
                <a:effectLst/>
                <a:latin typeface="Arial" panose="020B0604020202020204" pitchFamily="34" charset="0"/>
                <a:ea typeface="Calibri" panose="020F0502020204030204" pitchFamily="34" charset="0"/>
                <a:cs typeface="Arial" panose="020B0604020202020204" pitchFamily="34" charset="0"/>
              </a:rPr>
              <a:t>doi:10.1079/PHN2005898.</a:t>
            </a:r>
            <a:endParaRPr lang="en-GB"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15000"/>
              </a:lnSpc>
              <a:buFont typeface="Wingdings" panose="05000000000000000000" pitchFamily="2" charset="2"/>
              <a:buChar char="v"/>
            </a:pPr>
            <a:r>
              <a:rPr lang="en-GB"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Bowling, A., &amp; Ebrahim, S. (2005). Handbook of health research methods: investigation, measurement and analysis. McGraw-Hill Education. </a:t>
            </a:r>
            <a:r>
              <a:rPr lang="en-GB" sz="1800" u="sng" kern="1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3"/>
              </a:rPr>
              <a:t>https://books.google.co.uk/books?id=gaPlAAAAQBAJ&amp;lpg=PP1&amp;ots=gKYqvKJ13h&amp;dq=).%20Handbook%20of%20health%20research%20methods%3A%20investigation%2C%20measurement%20and%20analysis.%20&amp;lr&amp;pg=PP1#v=onepage&amp;q=).%20Handbook%20of%20health%20research%20methods:%20investigation,%20measurement%20and%20analysis.&amp;f=false</a:t>
            </a:r>
            <a:r>
              <a:rPr lang="en-GB"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endParaRPr lang="en-GB" sz="18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15000"/>
              </a:lnSpc>
              <a:buFont typeface="Wingdings" panose="05000000000000000000" pitchFamily="2" charset="2"/>
              <a:buChar char="v"/>
            </a:pPr>
            <a:r>
              <a:rPr lang="en-GB"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Edelmann, D., </a:t>
            </a:r>
            <a:r>
              <a:rPr lang="en-GB" sz="18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Pfirrmann</a:t>
            </a:r>
            <a:r>
              <a:rPr lang="en-GB"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D., Heller, S., Dietz, P., Reichel, J.L., Werner, A.M., Schäfer, M., </a:t>
            </a:r>
            <a:r>
              <a:rPr lang="en-GB" sz="18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Tibubos</a:t>
            </a:r>
            <a:r>
              <a:rPr lang="en-GB"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A.N., Deci, N., </a:t>
            </a:r>
            <a:r>
              <a:rPr lang="en-GB" sz="18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Letzel</a:t>
            </a:r>
            <a:r>
              <a:rPr lang="en-GB"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S. and Simon, P., 2022. Physical Activity and Sedentary </a:t>
            </a:r>
            <a:r>
              <a:rPr lang="en-GB" sz="18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Behavior</a:t>
            </a:r>
            <a:r>
              <a:rPr lang="en-GB" sz="18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in University Students–The Role of Gender, Age, Field of Study, Targeted Degree, and Study Semester. </a:t>
            </a:r>
            <a:r>
              <a:rPr lang="en-GB" sz="1800" i="1" kern="100" dirty="0">
                <a:effectLst/>
                <a:latin typeface="Arial" panose="020B0604020202020204" pitchFamily="34" charset="0"/>
                <a:ea typeface="Calibri" panose="020F0502020204030204" pitchFamily="34" charset="0"/>
                <a:cs typeface="Arial" panose="020B0604020202020204" pitchFamily="34" charset="0"/>
              </a:rPr>
              <a:t>Frontiers in public health</a:t>
            </a:r>
            <a:r>
              <a:rPr lang="en-GB" sz="1800" kern="100" dirty="0">
                <a:effectLst/>
                <a:latin typeface="Arial" panose="020B0604020202020204" pitchFamily="34" charset="0"/>
                <a:ea typeface="Calibri" panose="020F0502020204030204" pitchFamily="34" charset="0"/>
                <a:cs typeface="Arial" panose="020B0604020202020204" pitchFamily="34" charset="0"/>
              </a:rPr>
              <a:t>, </a:t>
            </a:r>
            <a:r>
              <a:rPr lang="en-GB" sz="1800" i="1" kern="100" dirty="0">
                <a:effectLst/>
                <a:latin typeface="Arial" panose="020B0604020202020204" pitchFamily="34" charset="0"/>
                <a:ea typeface="Calibri" panose="020F0502020204030204" pitchFamily="34" charset="0"/>
                <a:cs typeface="Arial" panose="020B0604020202020204" pitchFamily="34" charset="0"/>
              </a:rPr>
              <a:t>10</a:t>
            </a:r>
            <a:r>
              <a:rPr lang="en-GB" sz="1800" kern="100" dirty="0">
                <a:effectLst/>
                <a:latin typeface="Arial" panose="020B0604020202020204" pitchFamily="34" charset="0"/>
                <a:ea typeface="Calibri" panose="020F0502020204030204" pitchFamily="34" charset="0"/>
                <a:cs typeface="Arial" panose="020B0604020202020204" pitchFamily="34" charset="0"/>
              </a:rPr>
              <a:t>, p.821703. </a:t>
            </a:r>
            <a:r>
              <a:rPr lang="en-GB" sz="1800" u="sng" kern="1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4"/>
              </a:rPr>
              <a:t>https://doi.org/10.3389/fpubh.2022.821703</a:t>
            </a:r>
            <a:r>
              <a:rPr lang="en-GB" sz="18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endParaRPr lang="en-GB" sz="1800" kern="100" dirty="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15000"/>
              </a:lnSpc>
              <a:buNone/>
            </a:pPr>
            <a:endParaRPr lang="en-GB" sz="1800" kern="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5382445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C07FAA-F252-7E6D-877A-500FFA2DD628}"/>
              </a:ext>
            </a:extLst>
          </p:cNvPr>
          <p:cNvSpPr>
            <a:spLocks noGrp="1"/>
          </p:cNvSpPr>
          <p:nvPr>
            <p:ph idx="1"/>
          </p:nvPr>
        </p:nvSpPr>
        <p:spPr>
          <a:xfrm>
            <a:off x="375385" y="438912"/>
            <a:ext cx="11434813" cy="6067766"/>
          </a:xfrm>
        </p:spPr>
        <p:txBody>
          <a:bodyPr>
            <a:normAutofit lnSpcReduction="10000"/>
          </a:bodyPr>
          <a:lstStyle/>
          <a:p>
            <a:pPr algn="just">
              <a:lnSpc>
                <a:spcPct val="115000"/>
              </a:lnSpc>
              <a:buFont typeface="Wingdings" panose="05000000000000000000" pitchFamily="2" charset="2"/>
              <a:buChar char="v"/>
            </a:pP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Heller, S., Kalo, K., Werner, A.M., </a:t>
            </a:r>
            <a:r>
              <a:rPr lang="en-GB" sz="20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Eisenbarth</a:t>
            </a: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L., Reichel, J.L., </a:t>
            </a:r>
            <a:r>
              <a:rPr lang="en-GB" sz="20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Mülder</a:t>
            </a: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L.M., Schäfer, M., </a:t>
            </a:r>
            <a:r>
              <a:rPr lang="en-GB" sz="20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Letzel</a:t>
            </a: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S., Simon, P., </a:t>
            </a:r>
            <a:r>
              <a:rPr lang="en-GB" sz="20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Rigotti</a:t>
            </a: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T. and Dietz, P., 2023. Sedentary time of university students before and during the COVID-19 pandemic: Risk groups and pre-pandemic predictors using cross-sectional and longitudinal data. </a:t>
            </a:r>
            <a:r>
              <a:rPr lang="en-GB" sz="2000" i="1" kern="100" dirty="0">
                <a:effectLst/>
                <a:latin typeface="Arial" panose="020B0604020202020204" pitchFamily="34" charset="0"/>
                <a:ea typeface="Calibri" panose="020F0502020204030204" pitchFamily="34" charset="0"/>
                <a:cs typeface="Arial" panose="020B0604020202020204" pitchFamily="34" charset="0"/>
              </a:rPr>
              <a:t>Frontiers in Public Health</a:t>
            </a:r>
            <a:r>
              <a:rPr lang="en-GB" sz="2000" kern="100" dirty="0">
                <a:effectLst/>
                <a:latin typeface="Arial" panose="020B0604020202020204" pitchFamily="34" charset="0"/>
                <a:ea typeface="Calibri" panose="020F0502020204030204" pitchFamily="34" charset="0"/>
                <a:cs typeface="Arial" panose="020B0604020202020204" pitchFamily="34" charset="0"/>
              </a:rPr>
              <a:t>, </a:t>
            </a:r>
            <a:r>
              <a:rPr lang="en-GB" sz="2000" i="1" kern="100" dirty="0">
                <a:effectLst/>
                <a:latin typeface="Arial" panose="020B0604020202020204" pitchFamily="34" charset="0"/>
                <a:ea typeface="Calibri" panose="020F0502020204030204" pitchFamily="34" charset="0"/>
                <a:cs typeface="Arial" panose="020B0604020202020204" pitchFamily="34" charset="0"/>
              </a:rPr>
              <a:t>11</a:t>
            </a:r>
            <a:r>
              <a:rPr lang="en-GB" sz="2000" kern="100" dirty="0">
                <a:effectLst/>
                <a:latin typeface="Arial" panose="020B0604020202020204" pitchFamily="34" charset="0"/>
                <a:ea typeface="Calibri" panose="020F0502020204030204" pitchFamily="34" charset="0"/>
                <a:cs typeface="Arial" panose="020B0604020202020204" pitchFamily="34" charset="0"/>
              </a:rPr>
              <a:t>, p.1138442. </a:t>
            </a:r>
            <a:r>
              <a:rPr lang="en-GB" sz="2000" u="sng" kern="1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2"/>
              </a:rPr>
              <a:t>https://doi.org/10.3389/fpubh.2023.1138442</a:t>
            </a:r>
            <a:r>
              <a:rPr lang="en-GB" sz="2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r>
              <a:rPr lang="en-IN" sz="2000" dirty="0">
                <a:latin typeface="Arial" panose="020B0604020202020204" pitchFamily="34" charset="0"/>
                <a:cs typeface="Arial" panose="020B0604020202020204" pitchFamily="34" charset="0"/>
              </a:rPr>
              <a:t> </a:t>
            </a:r>
          </a:p>
          <a:p>
            <a:pPr lvl="0" algn="just">
              <a:lnSpc>
                <a:spcPct val="115000"/>
              </a:lnSpc>
              <a:buFont typeface="Wingdings" panose="05000000000000000000" pitchFamily="2" charset="2"/>
              <a:buChar char="v"/>
            </a:pP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Roberts, S., Reeves, M. and Ryrie, A., 2015. The influence of physical activity, sport and exercise motives among UK-based university students. </a:t>
            </a:r>
            <a:r>
              <a:rPr lang="en-GB" sz="2000" i="1" kern="100" dirty="0">
                <a:effectLst/>
                <a:latin typeface="Arial" panose="020B0604020202020204" pitchFamily="34" charset="0"/>
                <a:ea typeface="Calibri" panose="020F0502020204030204" pitchFamily="34" charset="0"/>
                <a:cs typeface="Arial" panose="020B0604020202020204" pitchFamily="34" charset="0"/>
              </a:rPr>
              <a:t>Journal of further and higher education</a:t>
            </a:r>
            <a:r>
              <a:rPr lang="en-GB" sz="2000" kern="100" dirty="0">
                <a:effectLst/>
                <a:latin typeface="Arial" panose="020B0604020202020204" pitchFamily="34" charset="0"/>
                <a:ea typeface="Calibri" panose="020F0502020204030204" pitchFamily="34" charset="0"/>
                <a:cs typeface="Arial" panose="020B0604020202020204" pitchFamily="34" charset="0"/>
              </a:rPr>
              <a:t>, </a:t>
            </a:r>
            <a:r>
              <a:rPr lang="en-GB" sz="2000" i="1" kern="100" dirty="0">
                <a:effectLst/>
                <a:latin typeface="Arial" panose="020B0604020202020204" pitchFamily="34" charset="0"/>
                <a:ea typeface="Calibri" panose="020F0502020204030204" pitchFamily="34" charset="0"/>
                <a:cs typeface="Arial" panose="020B0604020202020204" pitchFamily="34" charset="0"/>
              </a:rPr>
              <a:t>39</a:t>
            </a:r>
            <a:r>
              <a:rPr lang="en-GB" sz="2000" kern="100" dirty="0">
                <a:effectLst/>
                <a:latin typeface="Arial" panose="020B0604020202020204" pitchFamily="34" charset="0"/>
                <a:ea typeface="Calibri" panose="020F0502020204030204" pitchFamily="34" charset="0"/>
                <a:cs typeface="Arial" panose="020B0604020202020204" pitchFamily="34" charset="0"/>
              </a:rPr>
              <a:t>(4), pp.598-607. </a:t>
            </a:r>
            <a:r>
              <a:rPr lang="en-GB" sz="2000" u="sng" kern="100" dirty="0">
                <a:solidFill>
                  <a:srgbClr val="006DB4"/>
                </a:solidFill>
                <a:effectLst/>
                <a:latin typeface="Arial" panose="020B0604020202020204" pitchFamily="34" charset="0"/>
                <a:ea typeface="Calibri" panose="020F0502020204030204" pitchFamily="34" charset="0"/>
                <a:cs typeface="Arial" panose="020B0604020202020204" pitchFamily="34" charset="0"/>
                <a:hlinkClick r:id="rId3"/>
              </a:rPr>
              <a:t>https://doi.org/10.1080/0309877X.2014.938265</a:t>
            </a:r>
            <a:r>
              <a:rPr lang="en-GB" sz="20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a:t>
            </a: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t>
            </a:r>
          </a:p>
          <a:p>
            <a:pPr lvl="0" algn="just">
              <a:lnSpc>
                <a:spcPct val="115000"/>
              </a:lnSpc>
              <a:buFont typeface="Wingdings" panose="05000000000000000000" pitchFamily="2" charset="2"/>
              <a:buChar char="v"/>
            </a:pP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Murphy, M.H., Carlin, A., Woods, C., </a:t>
            </a:r>
            <a:r>
              <a:rPr lang="en-GB" sz="20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Nevill</a:t>
            </a: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 </a:t>
            </a:r>
            <a:r>
              <a:rPr lang="en-GB" sz="2000" kern="1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MacDonncha</a:t>
            </a:r>
            <a:r>
              <a:rPr lang="en-GB" sz="2000" kern="100" dirty="0">
                <a:solidFill>
                  <a:srgbClr val="222222"/>
                </a:solidFill>
                <a:effectLst/>
                <a:latin typeface="Arial" panose="020B0604020202020204" pitchFamily="34" charset="0"/>
                <a:ea typeface="Calibri" panose="020F0502020204030204" pitchFamily="34" charset="0"/>
                <a:cs typeface="Arial" panose="020B0604020202020204" pitchFamily="34" charset="0"/>
              </a:rPr>
              <a:t>, C., Ferguson, K. and Murphy, N., 2018. Active students are healthier and happier than their inactive peers: the results of a large representative cross-sectional study of university students in Ireland. </a:t>
            </a:r>
            <a:r>
              <a:rPr lang="en-GB" sz="2000" i="1" kern="100" dirty="0">
                <a:effectLst/>
                <a:latin typeface="Arial" panose="020B0604020202020204" pitchFamily="34" charset="0"/>
                <a:ea typeface="Calibri" panose="020F0502020204030204" pitchFamily="34" charset="0"/>
                <a:cs typeface="Arial" panose="020B0604020202020204" pitchFamily="34" charset="0"/>
              </a:rPr>
              <a:t>Journal of Physical Activity and Health</a:t>
            </a:r>
            <a:r>
              <a:rPr lang="en-GB" sz="2000" kern="100" dirty="0">
                <a:effectLst/>
                <a:latin typeface="Arial" panose="020B0604020202020204" pitchFamily="34" charset="0"/>
                <a:ea typeface="Calibri" panose="020F0502020204030204" pitchFamily="34" charset="0"/>
                <a:cs typeface="Arial" panose="020B0604020202020204" pitchFamily="34" charset="0"/>
              </a:rPr>
              <a:t>, </a:t>
            </a:r>
            <a:r>
              <a:rPr lang="en-GB" sz="2000" i="1" kern="100" dirty="0">
                <a:effectLst/>
                <a:latin typeface="Arial" panose="020B0604020202020204" pitchFamily="34" charset="0"/>
                <a:ea typeface="Calibri" panose="020F0502020204030204" pitchFamily="34" charset="0"/>
                <a:cs typeface="Arial" panose="020B0604020202020204" pitchFamily="34" charset="0"/>
              </a:rPr>
              <a:t>15</a:t>
            </a:r>
            <a:r>
              <a:rPr lang="en-GB" sz="2000" kern="100" dirty="0">
                <a:effectLst/>
                <a:latin typeface="Arial" panose="020B0604020202020204" pitchFamily="34" charset="0"/>
                <a:ea typeface="Calibri" panose="020F0502020204030204" pitchFamily="34" charset="0"/>
                <a:cs typeface="Arial" panose="020B0604020202020204" pitchFamily="34" charset="0"/>
              </a:rPr>
              <a:t>(10), pp.737-746. </a:t>
            </a:r>
            <a:r>
              <a:rPr lang="en-GB" sz="2000" b="1" kern="100" dirty="0">
                <a:solidFill>
                  <a:srgbClr val="FFFFFF"/>
                </a:solidFill>
                <a:effectLst/>
                <a:latin typeface="Arial" panose="020B0604020202020204" pitchFamily="34" charset="0"/>
                <a:ea typeface="Calibri" panose="020F0502020204030204" pitchFamily="34" charset="0"/>
                <a:cs typeface="Arial" panose="020B0604020202020204" pitchFamily="34" charset="0"/>
              </a:rPr>
              <a:t> </a:t>
            </a:r>
            <a:r>
              <a:rPr lang="en-GB" sz="2000" u="sng" kern="100" dirty="0">
                <a:solidFill>
                  <a:srgbClr val="FFFFFF"/>
                </a:solidFill>
                <a:effectLst/>
                <a:latin typeface="Arial" panose="020B0604020202020204" pitchFamily="34" charset="0"/>
                <a:ea typeface="Calibri" panose="020F0502020204030204" pitchFamily="34" charset="0"/>
                <a:cs typeface="Arial" panose="020B0604020202020204" pitchFamily="34" charset="0"/>
                <a:hlinkClick r:id="rId4"/>
              </a:rPr>
              <a:t>https://doi.org/10.1123/jpah.2017-0432</a:t>
            </a:r>
            <a:endParaRPr lang="en-GB" sz="2000" kern="100" dirty="0">
              <a:effectLst/>
              <a:latin typeface="Arial" panose="020B0604020202020204" pitchFamily="34" charset="0"/>
              <a:ea typeface="Calibri" panose="020F0502020204030204" pitchFamily="34" charset="0"/>
              <a:cs typeface="Arial" panose="020B0604020202020204" pitchFamily="34" charset="0"/>
            </a:endParaRPr>
          </a:p>
          <a:p>
            <a:pPr lvl="0" algn="just">
              <a:lnSpc>
                <a:spcPct val="115000"/>
              </a:lnSpc>
              <a:buFont typeface="Wingdings" panose="05000000000000000000" pitchFamily="2" charset="2"/>
              <a:buChar char="v"/>
            </a:pPr>
            <a:r>
              <a:rPr lang="en-GB" sz="20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 Sugar Smart. </a:t>
            </a:r>
            <a:r>
              <a:rPr lang="en-GB" sz="2000" i="1" kern="100" dirty="0">
                <a:effectLst/>
                <a:latin typeface="Arial" panose="020B0604020202020204" pitchFamily="34" charset="0"/>
                <a:ea typeface="Calibri" panose="020F0502020204030204" pitchFamily="34" charset="0"/>
                <a:cs typeface="Arial" panose="020B0604020202020204" pitchFamily="34" charset="0"/>
              </a:rPr>
              <a:t>What is sugar smart?</a:t>
            </a:r>
            <a:r>
              <a:rPr lang="en-GB" sz="2000" kern="100" dirty="0">
                <a:effectLst/>
                <a:latin typeface="Arial" panose="020B0604020202020204" pitchFamily="34" charset="0"/>
                <a:ea typeface="Calibri" panose="020F0502020204030204" pitchFamily="34" charset="0"/>
                <a:cs typeface="Arial" panose="020B0604020202020204" pitchFamily="34" charset="0"/>
              </a:rPr>
              <a:t> 2017. Available online at: </a:t>
            </a:r>
            <a:r>
              <a:rPr lang="en-GB" sz="2000" u="sng" kern="100" dirty="0">
                <a:solidFill>
                  <a:srgbClr val="006ACC"/>
                </a:solidFill>
                <a:effectLst/>
                <a:latin typeface="Arial" panose="020B0604020202020204" pitchFamily="34" charset="0"/>
                <a:ea typeface="Calibri" panose="020F0502020204030204" pitchFamily="34" charset="0"/>
                <a:cs typeface="Arial" panose="020B0604020202020204" pitchFamily="34" charset="0"/>
                <a:hlinkClick r:id="rId5"/>
              </a:rPr>
              <a:t>https://www.sugarsmartuk.org/</a:t>
            </a:r>
            <a:r>
              <a:rPr lang="en-GB" sz="2000" u="sng" kern="100" dirty="0">
                <a:solidFill>
                  <a:srgbClr val="006ACC"/>
                </a:solidFill>
                <a:effectLst/>
                <a:latin typeface="Arial" panose="020B0604020202020204" pitchFamily="34" charset="0"/>
                <a:ea typeface="Calibri" panose="020F0502020204030204" pitchFamily="34" charset="0"/>
                <a:cs typeface="Arial" panose="020B0604020202020204" pitchFamily="34" charset="0"/>
              </a:rPr>
              <a:t>.</a:t>
            </a:r>
          </a:p>
          <a:p>
            <a:pPr algn="just">
              <a:lnSpc>
                <a:spcPct val="115000"/>
              </a:lnSpc>
              <a:buFont typeface="Wingdings" panose="05000000000000000000" pitchFamily="2" charset="2"/>
              <a:buChar char="v"/>
            </a:pPr>
            <a:r>
              <a:rPr lang="en-US" sz="2000" dirty="0">
                <a:latin typeface="Arial" panose="020B0604020202020204" pitchFamily="34" charset="0"/>
                <a:cs typeface="Arial" panose="020B0604020202020204" pitchFamily="34" charset="0"/>
              </a:rPr>
              <a:t> Bray, S. R., &amp; Born, H. A. (2004). Transition to University and Vigorous Physical Activity: Implications for Health and Psychological Well-Being. </a:t>
            </a:r>
            <a:r>
              <a:rPr lang="en-US" sz="2000" i="1" dirty="0">
                <a:latin typeface="Arial" panose="020B0604020202020204" pitchFamily="34" charset="0"/>
                <a:cs typeface="Arial" panose="020B0604020202020204" pitchFamily="34" charset="0"/>
              </a:rPr>
              <a:t>Journal of American College Health</a:t>
            </a:r>
            <a:r>
              <a:rPr lang="en-US" sz="2000" dirty="0">
                <a:latin typeface="Arial" panose="020B0604020202020204" pitchFamily="34" charset="0"/>
                <a:cs typeface="Arial" panose="020B0604020202020204" pitchFamily="34" charset="0"/>
              </a:rPr>
              <a:t>, </a:t>
            </a:r>
            <a:r>
              <a:rPr lang="en-US" sz="2000" i="1" dirty="0">
                <a:latin typeface="Arial" panose="020B0604020202020204" pitchFamily="34" charset="0"/>
                <a:cs typeface="Arial" panose="020B0604020202020204" pitchFamily="34" charset="0"/>
              </a:rPr>
              <a:t>52</a:t>
            </a:r>
            <a:r>
              <a:rPr lang="en-US" sz="2000" dirty="0">
                <a:latin typeface="Arial" panose="020B0604020202020204" pitchFamily="34" charset="0"/>
                <a:cs typeface="Arial" panose="020B0604020202020204" pitchFamily="34" charset="0"/>
              </a:rPr>
              <a:t>(4), 181–188. </a:t>
            </a:r>
            <a:r>
              <a:rPr lang="en-US" sz="2000" dirty="0">
                <a:solidFill>
                  <a:srgbClr val="0000FF"/>
                </a:solidFill>
                <a:latin typeface="Arial" panose="020B0604020202020204" pitchFamily="34" charset="0"/>
                <a:cs typeface="Arial" panose="020B0604020202020204" pitchFamily="34" charset="0"/>
                <a:hlinkClick r:id="rId6"/>
              </a:rPr>
              <a:t>https://doi.org/10.3200/JACH.52.4.181-188</a:t>
            </a:r>
            <a:r>
              <a:rPr lang="en-US" sz="2000" dirty="0">
                <a:solidFill>
                  <a:srgbClr val="0000FF"/>
                </a:solidFill>
                <a:latin typeface="Arial" panose="020B0604020202020204" pitchFamily="34" charset="0"/>
                <a:cs typeface="Arial" panose="020B0604020202020204" pitchFamily="34" charset="0"/>
              </a:rPr>
              <a:t>.</a:t>
            </a:r>
          </a:p>
          <a:p>
            <a:pPr marL="0" indent="0" algn="just">
              <a:lnSpc>
                <a:spcPct val="115000"/>
              </a:lnSpc>
              <a:buNone/>
            </a:pPr>
            <a:endParaRPr lang="en-GB" sz="2000" kern="100" dirty="0">
              <a:effectLst/>
              <a:latin typeface="Arial" panose="020B0604020202020204" pitchFamily="34" charset="0"/>
              <a:ea typeface="Calibri" panose="020F0502020204030204" pitchFamily="34" charset="0"/>
              <a:cs typeface="Arial" panose="020B0604020202020204" pitchFamily="34" charset="0"/>
            </a:endParaRPr>
          </a:p>
          <a:p>
            <a:pPr>
              <a:buFont typeface="Wingdings" panose="05000000000000000000" pitchFamily="2" charset="2"/>
              <a:buChar char="v"/>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877362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4182</TotalTime>
  <Words>2990</Words>
  <Application>Microsoft Office PowerPoint</Application>
  <PresentationFormat>Widescreen</PresentationFormat>
  <Paragraphs>124</Paragraphs>
  <Slides>16</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Calibri Light</vt:lpstr>
      <vt:lpstr>interfaceregular</vt:lpstr>
      <vt:lpstr>Wingdings</vt:lpstr>
      <vt:lpstr>Office Theme</vt:lpstr>
      <vt:lpstr>PowerPoint Presentation</vt:lpstr>
      <vt:lpstr> Contents</vt:lpstr>
      <vt:lpstr>Introduction</vt:lpstr>
      <vt:lpstr>Literature Review</vt:lpstr>
      <vt:lpstr>Rationale</vt:lpstr>
      <vt:lpstr>Research Questions</vt:lpstr>
      <vt:lpstr>Research Design</vt:lpstr>
      <vt:lpstr>Data Analysis</vt:lpstr>
      <vt:lpstr>Ethical Considerations</vt:lpstr>
      <vt:lpstr>Implications </vt:lpstr>
      <vt:lpstr>PowerPoint Presentation</vt:lpstr>
      <vt:lpstr>Reference List</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Gloria Thomas</dc:creator>
  <cp:lastModifiedBy>Gloria Thomas</cp:lastModifiedBy>
  <cp:revision>22</cp:revision>
  <dcterms:created xsi:type="dcterms:W3CDTF">2024-02-21T13:56:40Z</dcterms:created>
  <dcterms:modified xsi:type="dcterms:W3CDTF">2024-02-29T15:26:27Z</dcterms:modified>
</cp:coreProperties>
</file>