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1"/>
  </p:notesMasterIdLst>
  <p:handoutMasterIdLst>
    <p:handoutMasterId r:id="rId42"/>
  </p:handoutMasterIdLst>
  <p:sldIdLst>
    <p:sldId id="256" r:id="rId4"/>
    <p:sldId id="328" r:id="rId5"/>
    <p:sldId id="259" r:id="rId6"/>
    <p:sldId id="260" r:id="rId7"/>
    <p:sldId id="332" r:id="rId8"/>
    <p:sldId id="309" r:id="rId9"/>
    <p:sldId id="329" r:id="rId10"/>
    <p:sldId id="330" r:id="rId11"/>
    <p:sldId id="331" r:id="rId12"/>
    <p:sldId id="333" r:id="rId13"/>
    <p:sldId id="334" r:id="rId14"/>
    <p:sldId id="310" r:id="rId15"/>
    <p:sldId id="311" r:id="rId16"/>
    <p:sldId id="335" r:id="rId17"/>
    <p:sldId id="336" r:id="rId18"/>
    <p:sldId id="337" r:id="rId19"/>
    <p:sldId id="338" r:id="rId20"/>
    <p:sldId id="339" r:id="rId21"/>
    <p:sldId id="340" r:id="rId22"/>
    <p:sldId id="341" r:id="rId23"/>
    <p:sldId id="342" r:id="rId24"/>
    <p:sldId id="312" r:id="rId25"/>
    <p:sldId id="261" r:id="rId26"/>
    <p:sldId id="313" r:id="rId27"/>
    <p:sldId id="314" r:id="rId28"/>
    <p:sldId id="316" r:id="rId29"/>
    <p:sldId id="315" r:id="rId30"/>
    <p:sldId id="317" r:id="rId31"/>
    <p:sldId id="318" r:id="rId32"/>
    <p:sldId id="322" r:id="rId33"/>
    <p:sldId id="323" r:id="rId34"/>
    <p:sldId id="324" r:id="rId35"/>
    <p:sldId id="326" r:id="rId36"/>
    <p:sldId id="327" r:id="rId37"/>
    <p:sldId id="345" r:id="rId38"/>
    <p:sldId id="344" r:id="rId39"/>
    <p:sldId id="343"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43550A-90DC-4292-97D4-C0624F35F539}" v="13" dt="2022-09-19T14:51:36.3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62729" autoAdjust="0"/>
  </p:normalViewPr>
  <p:slideViewPr>
    <p:cSldViewPr>
      <p:cViewPr varScale="1">
        <p:scale>
          <a:sx n="75" d="100"/>
          <a:sy n="75" d="100"/>
        </p:scale>
        <p:origin x="292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Hole" userId="a131402a-191c-4885-ab61-475e015fddd2" providerId="ADAL" clId="{4D43550A-90DC-4292-97D4-C0624F35F539}"/>
    <pc:docChg chg="custSel delSld modSld">
      <pc:chgData name="Stephen Hole" userId="a131402a-191c-4885-ab61-475e015fddd2" providerId="ADAL" clId="{4D43550A-90DC-4292-97D4-C0624F35F539}" dt="2022-09-19T14:59:58.919" v="101" actId="20577"/>
      <pc:docMkLst>
        <pc:docMk/>
      </pc:docMkLst>
      <pc:sldChg chg="modSp mod">
        <pc:chgData name="Stephen Hole" userId="a131402a-191c-4885-ab61-475e015fddd2" providerId="ADAL" clId="{4D43550A-90DC-4292-97D4-C0624F35F539}" dt="2022-09-19T14:59:58.919" v="101" actId="20577"/>
        <pc:sldMkLst>
          <pc:docMk/>
          <pc:sldMk cId="0" sldId="256"/>
        </pc:sldMkLst>
        <pc:spChg chg="mod">
          <ac:chgData name="Stephen Hole" userId="a131402a-191c-4885-ab61-475e015fddd2" providerId="ADAL" clId="{4D43550A-90DC-4292-97D4-C0624F35F539}" dt="2022-09-19T14:59:58.919" v="101" actId="20577"/>
          <ac:spMkLst>
            <pc:docMk/>
            <pc:sldMk cId="0" sldId="256"/>
            <ac:spMk id="3" creationId="{00000000-0000-0000-0000-000000000000}"/>
          </ac:spMkLst>
        </pc:spChg>
        <pc:spChg chg="mod">
          <ac:chgData name="Stephen Hole" userId="a131402a-191c-4885-ab61-475e015fddd2" providerId="ADAL" clId="{4D43550A-90DC-4292-97D4-C0624F35F539}" dt="2022-09-19T14:46:07.441" v="7" actId="20577"/>
          <ac:spMkLst>
            <pc:docMk/>
            <pc:sldMk cId="0" sldId="256"/>
            <ac:spMk id="5" creationId="{00000000-0000-0000-0000-000000000000}"/>
          </ac:spMkLst>
        </pc:spChg>
      </pc:sldChg>
      <pc:sldChg chg="del">
        <pc:chgData name="Stephen Hole" userId="a131402a-191c-4885-ab61-475e015fddd2" providerId="ADAL" clId="{4D43550A-90DC-4292-97D4-C0624F35F539}" dt="2022-09-19T14:49:20.403" v="91" actId="47"/>
        <pc:sldMkLst>
          <pc:docMk/>
          <pc:sldMk cId="1357434533" sldId="257"/>
        </pc:sldMkLst>
      </pc:sldChg>
      <pc:sldChg chg="del">
        <pc:chgData name="Stephen Hole" userId="a131402a-191c-4885-ab61-475e015fddd2" providerId="ADAL" clId="{4D43550A-90DC-4292-97D4-C0624F35F539}" dt="2022-09-19T14:48:40.199" v="63" actId="2696"/>
        <pc:sldMkLst>
          <pc:docMk/>
          <pc:sldMk cId="0" sldId="258"/>
        </pc:sldMkLst>
      </pc:sldChg>
      <pc:sldChg chg="modSp mod">
        <pc:chgData name="Stephen Hole" userId="a131402a-191c-4885-ab61-475e015fddd2" providerId="ADAL" clId="{4D43550A-90DC-4292-97D4-C0624F35F539}" dt="2022-09-19T14:48:59.125" v="77" actId="20577"/>
        <pc:sldMkLst>
          <pc:docMk/>
          <pc:sldMk cId="0" sldId="259"/>
        </pc:sldMkLst>
        <pc:spChg chg="mod">
          <ac:chgData name="Stephen Hole" userId="a131402a-191c-4885-ab61-475e015fddd2" providerId="ADAL" clId="{4D43550A-90DC-4292-97D4-C0624F35F539}" dt="2022-09-19T14:48:59.125" v="77" actId="20577"/>
          <ac:spMkLst>
            <pc:docMk/>
            <pc:sldMk cId="0" sldId="259"/>
            <ac:spMk id="9219" creationId="{00000000-0000-0000-0000-000000000000}"/>
          </ac:spMkLst>
        </pc:spChg>
        <pc:spChg chg="mod">
          <ac:chgData name="Stephen Hole" userId="a131402a-191c-4885-ab61-475e015fddd2" providerId="ADAL" clId="{4D43550A-90DC-4292-97D4-C0624F35F539}" dt="2022-09-19T14:48:50.150" v="65" actId="6549"/>
          <ac:spMkLst>
            <pc:docMk/>
            <pc:sldMk cId="0" sldId="259"/>
            <ac:spMk id="10244" creationId="{00000000-0000-0000-0000-000000000000}"/>
          </ac:spMkLst>
        </pc:spChg>
      </pc:sldChg>
      <pc:sldChg chg="modSp mod">
        <pc:chgData name="Stephen Hole" userId="a131402a-191c-4885-ab61-475e015fddd2" providerId="ADAL" clId="{4D43550A-90DC-4292-97D4-C0624F35F539}" dt="2022-09-19T14:49:16.181" v="90" actId="6549"/>
        <pc:sldMkLst>
          <pc:docMk/>
          <pc:sldMk cId="0" sldId="260"/>
        </pc:sldMkLst>
        <pc:spChg chg="mod">
          <ac:chgData name="Stephen Hole" userId="a131402a-191c-4885-ab61-475e015fddd2" providerId="ADAL" clId="{4D43550A-90DC-4292-97D4-C0624F35F539}" dt="2022-09-19T14:49:07.020" v="89" actId="20577"/>
          <ac:spMkLst>
            <pc:docMk/>
            <pc:sldMk cId="0" sldId="260"/>
            <ac:spMk id="11267" creationId="{00000000-0000-0000-0000-000000000000}"/>
          </ac:spMkLst>
        </pc:spChg>
        <pc:spChg chg="mod">
          <ac:chgData name="Stephen Hole" userId="a131402a-191c-4885-ab61-475e015fddd2" providerId="ADAL" clId="{4D43550A-90DC-4292-97D4-C0624F35F539}" dt="2022-09-19T14:49:16.181" v="90" actId="6549"/>
          <ac:spMkLst>
            <pc:docMk/>
            <pc:sldMk cId="0" sldId="260"/>
            <ac:spMk id="12292" creationId="{00000000-0000-0000-0000-000000000000}"/>
          </ac:spMkLst>
        </pc:spChg>
      </pc:sldChg>
      <pc:sldChg chg="modSp mod">
        <pc:chgData name="Stephen Hole" userId="a131402a-191c-4885-ab61-475e015fddd2" providerId="ADAL" clId="{4D43550A-90DC-4292-97D4-C0624F35F539}" dt="2022-09-19T14:51:36.386" v="94" actId="6549"/>
        <pc:sldMkLst>
          <pc:docMk/>
          <pc:sldMk cId="0" sldId="261"/>
        </pc:sldMkLst>
        <pc:spChg chg="mod">
          <ac:chgData name="Stephen Hole" userId="a131402a-191c-4885-ab61-475e015fddd2" providerId="ADAL" clId="{4D43550A-90DC-4292-97D4-C0624F35F539}" dt="2022-09-19T14:51:29.187" v="92" actId="27636"/>
          <ac:spMkLst>
            <pc:docMk/>
            <pc:sldMk cId="0" sldId="261"/>
            <ac:spMk id="13315" creationId="{00000000-0000-0000-0000-000000000000}"/>
          </ac:spMkLst>
        </pc:spChg>
        <pc:spChg chg="mod">
          <ac:chgData name="Stephen Hole" userId="a131402a-191c-4885-ab61-475e015fddd2" providerId="ADAL" clId="{4D43550A-90DC-4292-97D4-C0624F35F539}" dt="2022-09-19T14:51:36.386" v="94" actId="6549"/>
          <ac:spMkLst>
            <pc:docMk/>
            <pc:sldMk cId="0" sldId="261"/>
            <ac:spMk id="14340" creationId="{00000000-0000-0000-0000-000000000000}"/>
          </ac:spMkLst>
        </pc:spChg>
      </pc:sldChg>
      <pc:sldChg chg="del">
        <pc:chgData name="Stephen Hole" userId="a131402a-191c-4885-ab61-475e015fddd2" providerId="ADAL" clId="{4D43550A-90DC-4292-97D4-C0624F35F539}" dt="2022-09-19T14:53:31.564" v="95" actId="47"/>
        <pc:sldMkLst>
          <pc:docMk/>
          <pc:sldMk cId="94135513" sldId="319"/>
        </pc:sldMkLst>
      </pc:sldChg>
      <pc:sldChg chg="del">
        <pc:chgData name="Stephen Hole" userId="a131402a-191c-4885-ab61-475e015fddd2" providerId="ADAL" clId="{4D43550A-90DC-4292-97D4-C0624F35F539}" dt="2022-09-19T14:53:36.310" v="96" actId="47"/>
        <pc:sldMkLst>
          <pc:docMk/>
          <pc:sldMk cId="3224138898" sldId="320"/>
        </pc:sldMkLst>
      </pc:sldChg>
      <pc:sldChg chg="modSp mod modAnim">
        <pc:chgData name="Stephen Hole" userId="a131402a-191c-4885-ab61-475e015fddd2" providerId="ADAL" clId="{4D43550A-90DC-4292-97D4-C0624F35F539}" dt="2022-09-19T14:48:25.683" v="62" actId="27636"/>
        <pc:sldMkLst>
          <pc:docMk/>
          <pc:sldMk cId="0" sldId="328"/>
        </pc:sldMkLst>
        <pc:spChg chg="mod">
          <ac:chgData name="Stephen Hole" userId="a131402a-191c-4885-ab61-475e015fddd2" providerId="ADAL" clId="{4D43550A-90DC-4292-97D4-C0624F35F539}" dt="2022-09-19T14:47:41.021" v="54" actId="20577"/>
          <ac:spMkLst>
            <pc:docMk/>
            <pc:sldMk cId="0" sldId="328"/>
            <ac:spMk id="5123" creationId="{00000000-0000-0000-0000-000000000000}"/>
          </ac:spMkLst>
        </pc:spChg>
        <pc:spChg chg="mod">
          <ac:chgData name="Stephen Hole" userId="a131402a-191c-4885-ab61-475e015fddd2" providerId="ADAL" clId="{4D43550A-90DC-4292-97D4-C0624F35F539}" dt="2022-09-19T14:48:25.683" v="62" actId="27636"/>
          <ac:spMkLst>
            <pc:docMk/>
            <pc:sldMk cId="0" sldId="328"/>
            <ac:spMk id="6148"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16/10/2023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10/16/23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22932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bwMode="auto">
          <a:xfrm>
            <a:off x="1150938" y="692150"/>
            <a:ext cx="4556125" cy="3416300"/>
          </a:xfrm>
          <a:prstGeom prst="rect">
            <a:avLst/>
          </a:prstGeom>
          <a:ln w="12700">
            <a:solidFill>
              <a:srgbClr val="000000"/>
            </a:solidFill>
            <a:miter lim="800000"/>
            <a:headEnd/>
            <a:tailEnd/>
          </a:ln>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 uri="{FAA26D3D-D897-4be2-8F04-BA451C77F1D7}">
              <ma14:placeholderFlag xmlns="" xmlns:ma14="http://schemas.microsoft.com/office/mac/drawingml/2011/main" val="1"/>
            </a:ext>
          </a:extLst>
        </p:spPr>
      </p:sp>
      <p:sp>
        <p:nvSpPr>
          <p:cNvPr id="6147" name="Rectangle 3"/>
          <p:cNvSpPr>
            <a:spLocks noGrp="1" noChangeArrowheads="1"/>
          </p:cNvSpPr>
          <p:nvPr>
            <p:ph type="body" idx="1"/>
          </p:nvPr>
        </p:nvSpPr>
        <p:spPr bwMode="auto">
          <a:xfrm>
            <a:off x="947738" y="4332288"/>
            <a:ext cx="4975225" cy="411797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973388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spect="1" noChangeArrowheads="1" noTextEdit="1"/>
          </p:cNvSpPr>
          <p:nvPr>
            <p:ph type="sldImg"/>
          </p:nvPr>
        </p:nvSpPr>
        <p:spPr bwMode="auto">
          <a:xfrm>
            <a:off x="1150938" y="692150"/>
            <a:ext cx="4556125" cy="3416300"/>
          </a:xfrm>
          <a:prstGeom prst="rect">
            <a:avLst/>
          </a:prstGeom>
          <a:ln w="12700">
            <a:solidFill>
              <a:srgbClr val="000000"/>
            </a:solidFill>
            <a:miter lim="800000"/>
            <a:headEnd/>
            <a:tailEnd/>
          </a:ln>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 uri="{FAA26D3D-D897-4be2-8F04-BA451C77F1D7}">
              <ma14:placeholderFlag xmlns="" xmlns:ma14="http://schemas.microsoft.com/office/mac/drawingml/2011/main" val="1"/>
            </a:ext>
          </a:extLst>
        </p:spPr>
      </p:sp>
      <p:sp>
        <p:nvSpPr>
          <p:cNvPr id="10243" name="Rectangle 3"/>
          <p:cNvSpPr>
            <a:spLocks noGrp="1" noChangeArrowheads="1"/>
          </p:cNvSpPr>
          <p:nvPr>
            <p:ph type="body" idx="1"/>
          </p:nvPr>
        </p:nvSpPr>
        <p:spPr bwMode="auto">
          <a:xfrm>
            <a:off x="947738" y="4332288"/>
            <a:ext cx="4975225" cy="411797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839857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bwMode="auto">
          <a:xfrm>
            <a:off x="1150938" y="692150"/>
            <a:ext cx="4556125" cy="3416300"/>
          </a:xfrm>
          <a:prstGeom prst="rect">
            <a:avLst/>
          </a:prstGeom>
          <a:ln w="12700">
            <a:solidFill>
              <a:srgbClr val="000000"/>
            </a:solidFill>
            <a:miter lim="800000"/>
            <a:headEnd/>
            <a:tailEnd/>
          </a:ln>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 uri="{FAA26D3D-D897-4be2-8F04-BA451C77F1D7}">
              <ma14:placeholderFlag xmlns="" xmlns:ma14="http://schemas.microsoft.com/office/mac/drawingml/2011/main" val="1"/>
            </a:ext>
          </a:extLst>
        </p:spPr>
      </p:sp>
      <p:sp>
        <p:nvSpPr>
          <p:cNvPr id="12291" name="Rectangle 3"/>
          <p:cNvSpPr>
            <a:spLocks noGrp="1" noChangeArrowheads="1"/>
          </p:cNvSpPr>
          <p:nvPr>
            <p:ph type="body" idx="1"/>
          </p:nvPr>
        </p:nvSpPr>
        <p:spPr bwMode="auto">
          <a:xfrm>
            <a:off x="947738" y="4332288"/>
            <a:ext cx="4975225" cy="411797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4119428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bwMode="auto">
          <a:xfrm>
            <a:off x="1150938" y="692150"/>
            <a:ext cx="4556125" cy="3416300"/>
          </a:xfrm>
          <a:prstGeom prst="rect">
            <a:avLst/>
          </a:prstGeom>
          <a:ln w="12700">
            <a:solidFill>
              <a:srgbClr val="000000"/>
            </a:solidFill>
            <a:miter lim="800000"/>
            <a:headEnd/>
            <a:tailEnd/>
          </a:ln>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 uri="{FAA26D3D-D897-4be2-8F04-BA451C77F1D7}">
              <ma14:placeholderFlag xmlns:ma14="http://schemas.microsoft.com/office/mac/drawingml/2011/main" xmlns="" val="1"/>
            </a:ext>
          </a:extLst>
        </p:spPr>
      </p:sp>
      <p:sp>
        <p:nvSpPr>
          <p:cNvPr id="12291" name="Rectangle 3"/>
          <p:cNvSpPr>
            <a:spLocks noGrp="1" noChangeArrowheads="1"/>
          </p:cNvSpPr>
          <p:nvPr>
            <p:ph type="body" idx="1"/>
          </p:nvPr>
        </p:nvSpPr>
        <p:spPr bwMode="auto">
          <a:xfrm>
            <a:off x="947738" y="4332288"/>
            <a:ext cx="4975225" cy="4117975"/>
          </a:xfrm>
          <a:prstGeom prst="rect">
            <a:avLst/>
          </a:prstGeom>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2731739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ource-serif-pro"/>
              </a:rPr>
              <a:t>Three level architecture was created to keep the physical database separate from the user applications.</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938619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level represents the view of the database from the perspective of individual users or specific applications. </a:t>
            </a:r>
          </a:p>
          <a:p>
            <a:r>
              <a:rPr lang="en-GB" b="0" i="0" dirty="0">
                <a:solidFill>
                  <a:srgbClr val="374151"/>
                </a:solidFill>
                <a:effectLst/>
                <a:latin typeface="Söhne"/>
              </a:rPr>
              <a:t>It's like looking at a portion of the entire picture.</a:t>
            </a:r>
          </a:p>
          <a:p>
            <a:endParaRPr lang="en-GB" b="0" i="0" dirty="0">
              <a:solidFill>
                <a:srgbClr val="374151"/>
              </a:solidFill>
              <a:effectLst/>
              <a:latin typeface="Söhne"/>
            </a:endParaRPr>
          </a:p>
          <a:p>
            <a:r>
              <a:rPr lang="en-GB" b="0" i="0" dirty="0">
                <a:solidFill>
                  <a:srgbClr val="374151"/>
                </a:solidFill>
                <a:effectLst/>
                <a:latin typeface="Söhne"/>
              </a:rPr>
              <a:t>Who are the users of the book store?</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1800411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level represents the view of the database from the perspective of individual users or specific applications. </a:t>
            </a:r>
          </a:p>
          <a:p>
            <a:r>
              <a:rPr lang="en-GB" b="0" i="0" dirty="0">
                <a:solidFill>
                  <a:srgbClr val="374151"/>
                </a:solidFill>
                <a:effectLst/>
                <a:latin typeface="Söhne"/>
              </a:rPr>
              <a:t>It's like looking at a portion of the entire picture.</a:t>
            </a:r>
          </a:p>
          <a:p>
            <a:endParaRPr lang="en-GB" b="0" i="0" dirty="0">
              <a:solidFill>
                <a:srgbClr val="374151"/>
              </a:solidFill>
              <a:effectLst/>
              <a:latin typeface="Söhne"/>
            </a:endParaRPr>
          </a:p>
          <a:p>
            <a:r>
              <a:rPr lang="en-GB" b="0" i="0" dirty="0">
                <a:solidFill>
                  <a:srgbClr val="374151"/>
                </a:solidFill>
                <a:effectLst/>
                <a:latin typeface="Söhne"/>
              </a:rPr>
              <a:t>Who are the users of the book store? Customers who visit the store to buy books, cashier</a:t>
            </a:r>
          </a:p>
          <a:p>
            <a:r>
              <a:rPr lang="en-GB" b="0" i="0" dirty="0">
                <a:solidFill>
                  <a:srgbClr val="374151"/>
                </a:solidFill>
                <a:effectLst/>
                <a:latin typeface="Söhne"/>
              </a:rPr>
              <a:t>What kind of information must be available for customers and cashiers- is this same?</a:t>
            </a:r>
          </a:p>
          <a:p>
            <a:r>
              <a:rPr lang="en-GB" b="0" i="0" dirty="0">
                <a:solidFill>
                  <a:srgbClr val="374151"/>
                </a:solidFill>
                <a:effectLst/>
                <a:latin typeface="Söhne"/>
              </a:rPr>
              <a:t>https://</a:t>
            </a:r>
            <a:r>
              <a:rPr lang="en-GB" b="0" i="0" dirty="0" err="1">
                <a:solidFill>
                  <a:srgbClr val="374151"/>
                </a:solidFill>
                <a:effectLst/>
                <a:latin typeface="Söhne"/>
              </a:rPr>
              <a:t>padlet.com</a:t>
            </a:r>
            <a:r>
              <a:rPr lang="en-GB" b="0" i="0" dirty="0">
                <a:solidFill>
                  <a:srgbClr val="374151"/>
                </a:solidFill>
                <a:effectLst/>
                <a:latin typeface="Söhne"/>
              </a:rPr>
              <a:t>/ss259/bookstore-views-oin4sps3gy21tcyo</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This level represents the view of the database from the perspective of individual users or specific applications. It's like looking at a portion of the entire picture, tailored to what each user needs to see or work with.</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Imagine a bookstore database. 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dirty="0">
                <a:effectLst/>
                <a:latin typeface="Söhne"/>
              </a:rPr>
              <a:t>External Level</a:t>
            </a:r>
            <a:r>
              <a:rPr lang="en-GB" b="0" i="0" dirty="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9</a:t>
            </a:fld>
            <a:endParaRPr lang="en-GB"/>
          </a:p>
        </p:txBody>
      </p:sp>
    </p:spTree>
    <p:extLst>
      <p:ext uri="{BB962C8B-B14F-4D97-AF65-F5344CB8AC3E}">
        <p14:creationId xmlns:p14="http://schemas.microsoft.com/office/powerpoint/2010/main" val="1405069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The conceptual level provides a more comprehensive and abstract view of the entire database. It defines the overall logical structure, relationships, and entities present in the database without delving into implementation details.</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our bookstore database, the conceptual level would define the relationships between entities like "Customers," "Books," and "Purchases" without specifying how this information is physically stored. It's like seeing the blueprint of the entire bookstore.</a:t>
            </a:r>
          </a:p>
          <a:p>
            <a:pPr algn="l">
              <a:buFont typeface="Arial" panose="020B0604020202020204" pitchFamily="34" charset="0"/>
              <a:buChar char="•"/>
            </a:pPr>
            <a:r>
              <a:rPr lang="en-GB" b="1" i="0" dirty="0">
                <a:effectLst/>
                <a:latin typeface="Söhne"/>
              </a:rPr>
              <a:t>Conceptual Level</a:t>
            </a:r>
            <a:r>
              <a:rPr lang="en-GB" b="0" i="0" dirty="0">
                <a:solidFill>
                  <a:srgbClr val="374151"/>
                </a:solidFill>
                <a:effectLst/>
                <a:latin typeface="Söhne"/>
              </a:rPr>
              <a:t>: The library's </a:t>
            </a:r>
            <a:r>
              <a:rPr lang="en-GB" b="0" i="0" dirty="0" err="1">
                <a:solidFill>
                  <a:srgbClr val="374151"/>
                </a:solidFill>
                <a:effectLst/>
                <a:latin typeface="Söhne"/>
              </a:rPr>
              <a:t>catalog</a:t>
            </a:r>
            <a:r>
              <a:rPr lang="en-GB" b="0" i="0" dirty="0">
                <a:solidFill>
                  <a:srgbClr val="374151"/>
                </a:solidFill>
                <a:effectLst/>
                <a:latin typeface="Söhne"/>
              </a:rPr>
              <a:t>, which lists and categorizes all the books available, represents the conceptual level. It provides an abstract view of the entire library's collection without detailing where each book is physically placed.</a:t>
            </a:r>
          </a:p>
          <a:p>
            <a:br>
              <a:rPr lang="en-GB" dirty="0"/>
            </a:b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1056162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dirty="0">
                <a:effectLst/>
                <a:latin typeface="Söhne"/>
              </a:rPr>
              <a:t>Internal Level</a:t>
            </a:r>
            <a:r>
              <a:rPr lang="en-GB" b="0" i="0" dirty="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4235244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1555016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Efficient Data Organization:</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Imagine your room; keeping your belongings organized makes it easier to find things quickly. Similarly, a well-structured database architecture organizes data efficiently.</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a bookstore, books are categorized by genres and authors. This categorization helps readers quickly find books they like. Likewise, in a database, efficient organization helps users retrieve specific data without sifting through unnecessary information.</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943986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Efficient Data Organization:</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Imagine your room; keeping your belongings organized makes it easier to find things quickly. Similarly, a well-structured database architecture organizes data efficiently.</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a bookstore, books are categorized by genres and authors. This categorization helps readers quickly find books they like. Likewise, in a database, efficient organization helps users retrieve specific data without sifting through unnecessary information.</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13356307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Fast and Accurate Retrieval</a:t>
            </a:r>
          </a:p>
          <a:p>
            <a:pPr algn="l"/>
            <a:r>
              <a:rPr lang="en-GB" b="1" i="0" dirty="0">
                <a:effectLst/>
                <a:latin typeface="Söhne"/>
              </a:rPr>
              <a:t>Fast and Accurate Retrieval:</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When you search for something online, you expect fast and accurate results. Database architecture ensures that data is stored and indexed in a way that allows quick retrieval of information.</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Google's search engine finds relevant information within seconds from a vast amount of data. Similarly, a well-architected database quickly fetches the right data, making applications responsive and efficient.</a:t>
            </a:r>
          </a:p>
          <a:p>
            <a:pPr algn="l"/>
            <a:endParaRPr lang="en-GB" b="1" i="0" dirty="0">
              <a:effectLst/>
              <a:latin typeface="Söhne"/>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187673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Data Integrity and Consistency:</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Just like in a library, every book has a unique identification number, databases use keys to ensure data integrity. This means the data is accurate and consistent.</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a library, two books can't have the same ID. Similarly, in a database, duplicate or conflicting data is avoided through primary keys, ensuring consistency and reliability.</a:t>
            </a:r>
          </a:p>
          <a:p>
            <a:pPr algn="l"/>
            <a:endParaRPr lang="en-GB" b="1" i="0" dirty="0">
              <a:effectLst/>
              <a:latin typeface="Söhne"/>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37416982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Security and Access Control:</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Consider your school. Not everyone can access the principal's office. Similarly, databases use access controls to ensure only authorized users can access specific data, maintaining security and privacy.</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a hospital database, doctors have access to patient records, but not to financial data. Access control limits access to the right people, enhancing security.</a:t>
            </a:r>
          </a:p>
          <a:p>
            <a:pPr algn="l"/>
            <a:endParaRPr lang="en-GB" b="1" i="0" dirty="0">
              <a:effectLst/>
              <a:latin typeface="Söhne"/>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3910218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Scalability and Flexibility:</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Think of your school accommodating new students. A good database architecture allows the system to handle increased data and users smoothly.</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An e-commerce site during a sale experiences a surge in users. A well-designed database can handle this increased traffic without crashing, ensuring uninterrupted service.</a:t>
            </a:r>
          </a:p>
          <a:p>
            <a:pPr algn="l"/>
            <a:endParaRPr lang="en-GB" b="1" i="0" dirty="0">
              <a:effectLst/>
              <a:latin typeface="Söhne"/>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26973942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Reduced Redundancy and Duplication:</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In your phone, you don't save the same contact twice. Database architecture ensures data is stored in a way that avoids duplication, saving space and improving efficiency.</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a contacts app, if you update a friend's number, it updates everywhere. Similarly, in a database, if a customer changes their address, it's updated in one place and reflects everywhere.</a:t>
            </a:r>
          </a:p>
          <a:p>
            <a:pPr algn="l"/>
            <a:endParaRPr lang="en-GB" b="1" i="0" dirty="0">
              <a:effectLst/>
              <a:latin typeface="Söhne"/>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31234335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Disaster Recovery and Backup:</a:t>
            </a:r>
          </a:p>
          <a:p>
            <a:pPr algn="l">
              <a:buFont typeface="Arial" panose="020B0604020202020204" pitchFamily="34" charset="0"/>
              <a:buChar char="•"/>
            </a:pPr>
            <a:r>
              <a:rPr lang="en-GB" b="1" i="0" dirty="0">
                <a:solidFill>
                  <a:srgbClr val="374151"/>
                </a:solidFill>
                <a:effectLst/>
                <a:latin typeface="Söhne"/>
              </a:rPr>
              <a:t>Explanation</a:t>
            </a:r>
            <a:r>
              <a:rPr lang="en-GB" b="0" i="0" dirty="0">
                <a:solidFill>
                  <a:srgbClr val="374151"/>
                </a:solidFill>
                <a:effectLst/>
                <a:latin typeface="Söhne"/>
              </a:rPr>
              <a:t>: Think of making copies of important school notes. Database architecture ensures backups are created, so even if there's a problem, the data can be restored.</a:t>
            </a: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In a business, losing customer data can be disastrous. Regular backups and a good disaster recovery plan are vital aspects of database architecture.</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3889802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American National Standards Institute, </a:t>
            </a:r>
          </a:p>
          <a:p>
            <a:r>
              <a:rPr lang="en-GB" b="0" i="0" dirty="0">
                <a:solidFill>
                  <a:srgbClr val="040C28"/>
                </a:solidFill>
                <a:effectLst/>
                <a:latin typeface="Google Sans"/>
              </a:rPr>
              <a:t>Standards Planning And Requirements Committee</a:t>
            </a:r>
            <a:r>
              <a:rPr lang="en-GB" b="0" i="0" dirty="0">
                <a:solidFill>
                  <a:srgbClr val="202124"/>
                </a:solidFill>
                <a:effectLst/>
                <a:latin typeface="Google Sans"/>
              </a:rPr>
              <a:t>), is an abstract design standard for a database management system (DBMS), first proposed in 1975</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37568421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spect="1" noChangeArrowheads="1" noTextEdit="1"/>
          </p:cNvSpPr>
          <p:nvPr>
            <p:ph type="sldImg"/>
          </p:nvPr>
        </p:nvSpPr>
        <p:spPr bwMode="auto">
          <a:xfrm>
            <a:off x="1150938" y="692150"/>
            <a:ext cx="4556125" cy="3416300"/>
          </a:xfrm>
          <a:prstGeom prst="rect">
            <a:avLst/>
          </a:prstGeom>
          <a:ln w="12700">
            <a:solidFill>
              <a:srgbClr val="000000"/>
            </a:solidFill>
            <a:miter lim="800000"/>
            <a:headEnd/>
            <a:tailEnd/>
          </a:ln>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 uri="{FAA26D3D-D897-4be2-8F04-BA451C77F1D7}">
              <ma14:placeholderFlag xmlns="" xmlns:ma14="http://schemas.microsoft.com/office/mac/drawingml/2011/main" val="1"/>
            </a:ext>
          </a:extLst>
        </p:spPr>
      </p:sp>
      <p:sp>
        <p:nvSpPr>
          <p:cNvPr id="14339" name="Rectangle 3"/>
          <p:cNvSpPr>
            <a:spLocks noGrp="1" noChangeArrowheads="1"/>
          </p:cNvSpPr>
          <p:nvPr>
            <p:ph type="body" idx="1"/>
          </p:nvPr>
        </p:nvSpPr>
        <p:spPr bwMode="auto">
          <a:xfrm>
            <a:off x="947738" y="4332288"/>
            <a:ext cx="4975225" cy="411797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lIns="90488" tIns="44450" rIns="90488" bIns="44450"/>
          <a:lstStyle/>
          <a:p>
            <a:pPr eaLnBrk="1" hangingPunct="1">
              <a:lnSpc>
                <a:spcPct val="90000"/>
              </a:lnSpc>
              <a:buFont typeface="Wingdings" charset="0"/>
              <a:buChar char="n"/>
              <a:defRPr/>
            </a:pPr>
            <a:r>
              <a:rPr lang="en-US" b="1" dirty="0">
                <a:latin typeface="CG Times" charset="0"/>
                <a:ea typeface="ＭＳ Ｐゴシック" charset="0"/>
              </a:rPr>
              <a:t>All users should be able to access same data. </a:t>
            </a:r>
          </a:p>
          <a:p>
            <a:pPr eaLnBrk="1" hangingPunct="1">
              <a:lnSpc>
                <a:spcPct val="90000"/>
              </a:lnSpc>
              <a:buFont typeface="Wingdings" charset="0"/>
              <a:buChar char="n"/>
              <a:defRPr/>
            </a:pPr>
            <a:r>
              <a:rPr lang="en-US" b="1" dirty="0">
                <a:latin typeface="CG Times" charset="0"/>
                <a:ea typeface="ＭＳ Ｐゴシック" charset="0"/>
              </a:rPr>
              <a:t>A user's view is immune to changes made in other views.</a:t>
            </a:r>
          </a:p>
          <a:p>
            <a:pPr eaLnBrk="1" hangingPunct="1">
              <a:lnSpc>
                <a:spcPct val="90000"/>
              </a:lnSpc>
              <a:buFont typeface="Wingdings" charset="0"/>
              <a:buChar char="n"/>
              <a:defRPr/>
            </a:pPr>
            <a:r>
              <a:rPr lang="en-US" b="1" dirty="0">
                <a:latin typeface="CG Times" charset="0"/>
                <a:ea typeface="ＭＳ Ｐゴシック" charset="0"/>
              </a:rPr>
              <a:t>Users should not need to know physical database storage details.</a:t>
            </a:r>
          </a:p>
          <a:p>
            <a:pPr>
              <a:defRPr/>
            </a:pPr>
            <a:endParaRPr lang="en-US" dirty="0">
              <a:latin typeface="Times New Roman" charset="0"/>
              <a:ea typeface="ＭＳ Ｐゴシック" charset="0"/>
            </a:endParaRPr>
          </a:p>
        </p:txBody>
      </p:sp>
    </p:spTree>
    <p:extLst>
      <p:ext uri="{BB962C8B-B14F-4D97-AF65-F5344CB8AC3E}">
        <p14:creationId xmlns:p14="http://schemas.microsoft.com/office/powerpoint/2010/main" val="118902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external level is the </a:t>
            </a:r>
            <a:r>
              <a:rPr lang="en-GB" b="1" i="1" dirty="0"/>
              <a:t>users’ view of the database</a:t>
            </a:r>
            <a:r>
              <a:rPr lang="en-GB" dirty="0"/>
              <a:t>, consisting of </a:t>
            </a:r>
            <a:r>
              <a:rPr lang="en-GB" b="1" dirty="0"/>
              <a:t>many</a:t>
            </a:r>
            <a:r>
              <a:rPr lang="en-GB" dirty="0"/>
              <a:t> different external views.</a:t>
            </a:r>
          </a:p>
          <a:p>
            <a:r>
              <a:rPr lang="en-GB" dirty="0"/>
              <a:t>Describes that part of the database that is relevant to </a:t>
            </a:r>
            <a:r>
              <a:rPr lang="en-GB" b="1" i="1" dirty="0"/>
              <a:t>a particular user</a:t>
            </a:r>
            <a:r>
              <a:rPr lang="en-GB" dirty="0"/>
              <a:t>.</a:t>
            </a:r>
          </a:p>
          <a:p>
            <a:r>
              <a:rPr lang="en-GB" dirty="0"/>
              <a:t>It is the part exposed by application programs, etc.</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7945691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conceptual level is the </a:t>
            </a:r>
            <a:r>
              <a:rPr lang="en-GB" b="1" i="1" dirty="0"/>
              <a:t>community view of the database</a:t>
            </a:r>
            <a:r>
              <a:rPr lang="en-GB" dirty="0"/>
              <a:t> (aka the logical level).</a:t>
            </a:r>
            <a:endParaRPr lang="en-GB" b="1" i="1" dirty="0"/>
          </a:p>
          <a:p>
            <a:r>
              <a:rPr lang="en-GB" dirty="0"/>
              <a:t>It specifies the information content of the entire database, independent of storage considerations.</a:t>
            </a:r>
          </a:p>
          <a:p>
            <a:r>
              <a:rPr lang="en-GB" dirty="0"/>
              <a:t>Describes </a:t>
            </a:r>
            <a:r>
              <a:rPr lang="en-GB" b="1" i="1" dirty="0"/>
              <a:t>what</a:t>
            </a:r>
            <a:r>
              <a:rPr lang="en-GB" dirty="0"/>
              <a:t> data is stored in the database and the relationships among the data, as well as constraints and security and integrity information.</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12978095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internal level is the </a:t>
            </a:r>
            <a:r>
              <a:rPr lang="en-GB" b="1" i="1" dirty="0"/>
              <a:t>computer’s view of the database</a:t>
            </a:r>
            <a:r>
              <a:rPr lang="en-GB" dirty="0"/>
              <a:t>.</a:t>
            </a:r>
            <a:endParaRPr lang="en-GB" b="1" i="1" dirty="0"/>
          </a:p>
          <a:p>
            <a:r>
              <a:rPr lang="en-GB" dirty="0"/>
              <a:t>It is the physical representation of the database on the computer.</a:t>
            </a:r>
          </a:p>
          <a:p>
            <a:r>
              <a:rPr lang="en-GB" dirty="0"/>
              <a:t>Describes </a:t>
            </a:r>
            <a:r>
              <a:rPr lang="en-GB" b="1" i="1" dirty="0"/>
              <a:t>how</a:t>
            </a:r>
            <a:r>
              <a:rPr lang="en-GB" dirty="0"/>
              <a:t> the data is stored in the database, and covers:</a:t>
            </a:r>
          </a:p>
          <a:p>
            <a:pPr lvl="1"/>
            <a:r>
              <a:rPr lang="en-GB" dirty="0"/>
              <a:t>the physical implementation of the database to achieve optimal performance and storage space utilisation,</a:t>
            </a:r>
          </a:p>
          <a:p>
            <a:pPr lvl="1"/>
            <a:r>
              <a:rPr lang="en-GB" dirty="0"/>
              <a:t>the data structures and file organisations used to store data on the storage device.</a:t>
            </a:r>
          </a:p>
          <a:p>
            <a:r>
              <a:rPr lang="en-GB" dirty="0"/>
              <a:t>It specifies how data is represented, records are sequenced, pointers and indexes etc.</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430866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overall description of the database is called the </a:t>
            </a:r>
            <a:r>
              <a:rPr lang="en-GB" b="1" dirty="0"/>
              <a:t>database schema</a:t>
            </a:r>
            <a:r>
              <a:rPr lang="en-GB" dirty="0"/>
              <a:t>.</a:t>
            </a:r>
          </a:p>
          <a:p>
            <a:r>
              <a:rPr lang="en-GB" dirty="0"/>
              <a:t>Three different types of schema exist and they are defined according to the three levels:</a:t>
            </a:r>
          </a:p>
          <a:p>
            <a:pPr lvl="1"/>
            <a:r>
              <a:rPr lang="en-GB" b="1" i="1" dirty="0"/>
              <a:t>External schemas</a:t>
            </a:r>
            <a:r>
              <a:rPr lang="en-GB" dirty="0"/>
              <a:t> are many and describe the various different views of data. They are written in DML.</a:t>
            </a:r>
          </a:p>
          <a:p>
            <a:pPr lvl="1"/>
            <a:r>
              <a:rPr lang="en-GB" b="1" i="1" dirty="0"/>
              <a:t>Conceptual (or Logical) schema</a:t>
            </a:r>
            <a:r>
              <a:rPr lang="en-GB" dirty="0"/>
              <a:t>, written in DDL, describes all the entities, attributes and relationships, as well as any integrity constraints.</a:t>
            </a:r>
          </a:p>
          <a:p>
            <a:pPr lvl="1"/>
            <a:r>
              <a:rPr lang="en-GB" b="1" i="1" dirty="0"/>
              <a:t>Internal schema</a:t>
            </a:r>
            <a:r>
              <a:rPr lang="en-GB" dirty="0"/>
              <a:t>, written in DDL, is a complete description of the internal model, i.e. definitions of the physical storage and organisation structures.</a:t>
            </a:r>
          </a:p>
          <a:p>
            <a:r>
              <a:rPr lang="en-GB" i="1" dirty="0"/>
              <a:t>We will be looking at conceptual schemas first</a:t>
            </a:r>
            <a:r>
              <a:rPr lang="en-GB" dirty="0"/>
              <a:t>.</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12509458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a:t>
            </a:r>
          </a:p>
          <a:p>
            <a:r>
              <a:rPr lang="en-GB" dirty="0"/>
              <a:t>[© Pearson - Database Systems: A Practical Approach to Design, Implementation, and Management - http://app.kortext.com/read/80118/?page=88]</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30270439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DBMS, the “data about the data”, the metadata, is stored in the </a:t>
            </a:r>
            <a:r>
              <a:rPr lang="en-GB" b="1" dirty="0"/>
              <a:t>system </a:t>
            </a:r>
            <a:r>
              <a:rPr lang="en-GB" b="1" dirty="0" err="1"/>
              <a:t>catalog</a:t>
            </a:r>
            <a:r>
              <a:rPr lang="en-GB" dirty="0"/>
              <a:t>.</a:t>
            </a:r>
          </a:p>
          <a:p>
            <a:r>
              <a:rPr lang="en-GB" dirty="0"/>
              <a:t>It is also called the “data dictionary” or “data directory”.</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9804199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DBMS is responsible for mapping between the three types of schema. It does this via:</a:t>
            </a:r>
          </a:p>
          <a:p>
            <a:pPr lvl="1"/>
            <a:r>
              <a:rPr lang="en-GB" b="1" dirty="0"/>
              <a:t>External/Conceptual Mapping</a:t>
            </a:r>
            <a:r>
              <a:rPr lang="en-GB" dirty="0"/>
              <a:t>: transforms requests and results between the external and conceptual levels.</a:t>
            </a:r>
          </a:p>
          <a:p>
            <a:pPr lvl="2"/>
            <a:r>
              <a:rPr lang="en-GB" dirty="0"/>
              <a:t>confirms that each external schema is derivable from the conceptual schema - e.g. you are not trying to request/display a field that does not exist.</a:t>
            </a:r>
          </a:p>
          <a:p>
            <a:pPr lvl="1"/>
            <a:r>
              <a:rPr lang="en-GB" b="1" dirty="0"/>
              <a:t>Conceptual/Internal Mapping</a:t>
            </a:r>
            <a:r>
              <a:rPr lang="en-GB" dirty="0"/>
              <a:t>: transforms requests and results between the conceptual and internal levels.</a:t>
            </a:r>
          </a:p>
          <a:p>
            <a:pPr lvl="2"/>
            <a:r>
              <a:rPr lang="en-GB" dirty="0"/>
              <a:t>Enables the DBMS to find the actual record(s) in physical storage and the constraints to be enforced.</a:t>
            </a:r>
          </a:p>
          <a:p>
            <a:pPr lvl="2"/>
            <a:r>
              <a:rPr lang="en-GB" dirty="0"/>
              <a:t>Resolves any differences in names, data types, ordering, etc. if and when changed.</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27118108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Data independence</a:t>
            </a:r>
            <a:r>
              <a:rPr lang="en-GB" dirty="0"/>
              <a:t> means that the upper levels are unaffected by changes to lower levels.</a:t>
            </a:r>
          </a:p>
          <a:p>
            <a:r>
              <a:rPr lang="en-GB" dirty="0"/>
              <a:t>Two kinds of data independence:</a:t>
            </a:r>
          </a:p>
          <a:p>
            <a:pPr lvl="1"/>
            <a:r>
              <a:rPr lang="en-GB" b="1" i="1" dirty="0"/>
              <a:t>Logical Data Independence</a:t>
            </a:r>
            <a:r>
              <a:rPr lang="en-GB" dirty="0"/>
              <a:t>: immunity of the external schema to changes in the conceptual schema.</a:t>
            </a:r>
          </a:p>
          <a:p>
            <a:pPr lvl="2"/>
            <a:r>
              <a:rPr lang="en-GB" dirty="0"/>
              <a:t>E.g. addition/removal of new entities should be possible without having to change external schema or rewrite application programs.</a:t>
            </a:r>
          </a:p>
          <a:p>
            <a:pPr lvl="1"/>
            <a:r>
              <a:rPr lang="en-GB" b="1" i="1" dirty="0"/>
              <a:t>Physical Data Independence</a:t>
            </a:r>
            <a:r>
              <a:rPr lang="en-GB" dirty="0"/>
              <a:t>: immunity of the conceptual schema to changes in the internal schema.</a:t>
            </a:r>
          </a:p>
          <a:p>
            <a:pPr lvl="2"/>
            <a:r>
              <a:rPr lang="en-GB" dirty="0"/>
              <a:t>Changes to the internal schema (e.g. different file organisations, storage structures or devices, etc.) should be possible without having to change the conceptual or external schema.</a:t>
            </a:r>
          </a:p>
          <a:p>
            <a:endParaRPr lang="en-GB" dirty="0"/>
          </a:p>
          <a:p>
            <a:r>
              <a:rPr lang="en-GB" dirty="0"/>
              <a:t>The external/conceptual mapping transforms requests and results between the external and conceptual levels.</a:t>
            </a:r>
          </a:p>
          <a:p>
            <a:r>
              <a:rPr lang="en-GB" dirty="0"/>
              <a:t>The conceptual/internal mapping transforms requests and results between the conceptual and internal levels.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20565267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eCommerce platforms, healthcare systems, social media platforms, online banking systems, hotel booking systems, airline reservation systems, HRMS, email services, ride-hailing applications, and online learning platforms.</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33222025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Söhne"/>
              </a:rPr>
              <a:t>Relationships:</a:t>
            </a:r>
          </a:p>
          <a:p>
            <a:pPr algn="l">
              <a:buFont typeface="Arial" panose="020B0604020202020204" pitchFamily="34" charset="0"/>
              <a:buChar char="•"/>
            </a:pPr>
            <a:r>
              <a:rPr lang="en-GB" b="1" i="0" dirty="0">
                <a:solidFill>
                  <a:srgbClr val="000000"/>
                </a:solidFill>
                <a:effectLst/>
                <a:latin typeface="Söhne"/>
              </a:rPr>
              <a:t>Authors</a:t>
            </a:r>
            <a:r>
              <a:rPr lang="en-GB" b="0" i="0" dirty="0">
                <a:solidFill>
                  <a:srgbClr val="000000"/>
                </a:solidFill>
                <a:effectLst/>
                <a:latin typeface="Söhne"/>
              </a:rPr>
              <a:t> and </a:t>
            </a:r>
            <a:r>
              <a:rPr lang="en-GB" b="1" i="0" dirty="0">
                <a:solidFill>
                  <a:srgbClr val="000000"/>
                </a:solidFill>
                <a:effectLst/>
                <a:latin typeface="Söhne"/>
              </a:rPr>
              <a:t>Books</a:t>
            </a:r>
            <a:r>
              <a:rPr lang="en-GB" b="0" i="0" dirty="0">
                <a:solidFill>
                  <a:srgbClr val="000000"/>
                </a:solidFill>
                <a:effectLst/>
                <a:latin typeface="Söhne"/>
              </a:rPr>
              <a:t> have a one-to-many relationship where an author can have multiple books, but each book is written by a single author.</a:t>
            </a:r>
          </a:p>
          <a:p>
            <a:pPr algn="l">
              <a:buFont typeface="Arial" panose="020B0604020202020204" pitchFamily="34" charset="0"/>
              <a:buChar char="•"/>
            </a:pPr>
            <a:r>
              <a:rPr lang="en-GB" b="1" i="0" dirty="0">
                <a:solidFill>
                  <a:srgbClr val="000000"/>
                </a:solidFill>
                <a:effectLst/>
                <a:latin typeface="Söhne"/>
              </a:rPr>
              <a:t>Genres</a:t>
            </a:r>
            <a:r>
              <a:rPr lang="en-GB" b="0" i="0" dirty="0">
                <a:solidFill>
                  <a:srgbClr val="000000"/>
                </a:solidFill>
                <a:effectLst/>
                <a:latin typeface="Söhne"/>
              </a:rPr>
              <a:t> and </a:t>
            </a:r>
            <a:r>
              <a:rPr lang="en-GB" b="1" i="0" dirty="0">
                <a:solidFill>
                  <a:srgbClr val="000000"/>
                </a:solidFill>
                <a:effectLst/>
                <a:latin typeface="Söhne"/>
              </a:rPr>
              <a:t>Books</a:t>
            </a:r>
            <a:r>
              <a:rPr lang="en-GB" b="0" i="0" dirty="0">
                <a:solidFill>
                  <a:srgbClr val="000000"/>
                </a:solidFill>
                <a:effectLst/>
                <a:latin typeface="Söhne"/>
              </a:rPr>
              <a:t> have a one-to-many relationship where a genre can have multiple books, but each book belongs to a single genre.</a:t>
            </a:r>
          </a:p>
          <a:p>
            <a:pPr algn="l">
              <a:buFont typeface="Arial" panose="020B0604020202020204" pitchFamily="34" charset="0"/>
              <a:buChar char="•"/>
            </a:pPr>
            <a:r>
              <a:rPr lang="en-GB" b="1" i="0" dirty="0">
                <a:solidFill>
                  <a:srgbClr val="000000"/>
                </a:solidFill>
                <a:effectLst/>
                <a:latin typeface="Söhne"/>
              </a:rPr>
              <a:t>Customers</a:t>
            </a:r>
            <a:r>
              <a:rPr lang="en-GB" b="0" i="0" dirty="0">
                <a:solidFill>
                  <a:srgbClr val="000000"/>
                </a:solidFill>
                <a:effectLst/>
                <a:latin typeface="Söhne"/>
              </a:rPr>
              <a:t> and </a:t>
            </a:r>
            <a:r>
              <a:rPr lang="en-GB" b="1" i="0" dirty="0">
                <a:solidFill>
                  <a:srgbClr val="000000"/>
                </a:solidFill>
                <a:effectLst/>
                <a:latin typeface="Söhne"/>
              </a:rPr>
              <a:t>Orders</a:t>
            </a:r>
            <a:r>
              <a:rPr lang="en-GB" b="0" i="0" dirty="0">
                <a:solidFill>
                  <a:srgbClr val="000000"/>
                </a:solidFill>
                <a:effectLst/>
                <a:latin typeface="Söhne"/>
              </a:rPr>
              <a:t> have a one-to-many relationship where a customer can place multiple orders, but each order is placed by a single customer.</a:t>
            </a:r>
          </a:p>
          <a:p>
            <a:pPr algn="l">
              <a:buFont typeface="Arial" panose="020B0604020202020204" pitchFamily="34" charset="0"/>
              <a:buChar char="•"/>
            </a:pPr>
            <a:r>
              <a:rPr lang="en-GB" b="1" i="0" dirty="0">
                <a:solidFill>
                  <a:srgbClr val="000000"/>
                </a:solidFill>
                <a:effectLst/>
                <a:latin typeface="Söhne"/>
              </a:rPr>
              <a:t>Orders</a:t>
            </a:r>
            <a:r>
              <a:rPr lang="en-GB" b="0" i="0" dirty="0">
                <a:solidFill>
                  <a:srgbClr val="000000"/>
                </a:solidFill>
                <a:effectLst/>
                <a:latin typeface="Söhne"/>
              </a:rPr>
              <a:t> and </a:t>
            </a:r>
            <a:r>
              <a:rPr lang="en-GB" b="1" i="0" dirty="0" err="1">
                <a:solidFill>
                  <a:srgbClr val="000000"/>
                </a:solidFill>
                <a:effectLst/>
                <a:latin typeface="Söhne"/>
              </a:rPr>
              <a:t>OrderItems</a:t>
            </a:r>
            <a:r>
              <a:rPr lang="en-GB" b="0" i="0" dirty="0">
                <a:solidFill>
                  <a:srgbClr val="000000"/>
                </a:solidFill>
                <a:effectLst/>
                <a:latin typeface="Söhne"/>
              </a:rPr>
              <a:t> have a one-to-many relationship where an order can have multiple order items (representing multiple books), but each order item belongs to a single order.</a:t>
            </a:r>
          </a:p>
          <a:p>
            <a:pPr algn="l"/>
            <a:r>
              <a:rPr lang="en-GB" b="0" i="0" dirty="0">
                <a:solidFill>
                  <a:srgbClr val="000000"/>
                </a:solidFill>
                <a:effectLst/>
                <a:latin typeface="Söhne"/>
              </a:rPr>
              <a:t>This schema provides a foundation for managing essential data in a bookstore, including information about authors, genres, books, customers, orders, and order items. Further refinements and additional tables can be added based on the specific requirements and functionalities of the bookstore system.</a:t>
            </a:r>
          </a:p>
          <a:p>
            <a:pPr algn="l"/>
            <a:br>
              <a:rPr lang="en-GB" b="0" i="0" dirty="0">
                <a:solidFill>
                  <a:srgbClr val="000000"/>
                </a:solidFill>
                <a:effectLst/>
                <a:latin typeface="Söhne"/>
              </a:rPr>
            </a:br>
            <a:endParaRPr lang="en-GB" b="0" i="0" dirty="0">
              <a:solidFill>
                <a:srgbClr val="000000"/>
              </a:solidFill>
              <a:effectLst/>
              <a:latin typeface="Söhne"/>
            </a:endParaRPr>
          </a:p>
        </p:txBody>
      </p:sp>
      <p:sp>
        <p:nvSpPr>
          <p:cNvPr id="4" name="Slide Number Placeholder 3"/>
          <p:cNvSpPr>
            <a:spLocks noGrp="1"/>
          </p:cNvSpPr>
          <p:nvPr>
            <p:ph type="sldNum" sz="quarter" idx="5"/>
          </p:nvPr>
        </p:nvSpPr>
        <p:spPr/>
        <p:txBody>
          <a:bodyPr/>
          <a:lstStyle/>
          <a:p>
            <a:fld id="{C97F37A7-6CD5-480C-8A9C-8A14678CA55C}" type="slidenum">
              <a:rPr lang="en-GB" smtClean="0"/>
              <a:pPr/>
              <a:t>35</a:t>
            </a:fld>
            <a:endParaRPr lang="en-GB"/>
          </a:p>
        </p:txBody>
      </p:sp>
    </p:spTree>
    <p:extLst>
      <p:ext uri="{BB962C8B-B14F-4D97-AF65-F5344CB8AC3E}">
        <p14:creationId xmlns:p14="http://schemas.microsoft.com/office/powerpoint/2010/main" val="38885992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36</a:t>
            </a:fld>
            <a:endParaRPr lang="en-GB"/>
          </a:p>
        </p:txBody>
      </p:sp>
    </p:spTree>
    <p:extLst>
      <p:ext uri="{BB962C8B-B14F-4D97-AF65-F5344CB8AC3E}">
        <p14:creationId xmlns:p14="http://schemas.microsoft.com/office/powerpoint/2010/main" val="42596227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10/16/23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10/16/23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10/16/23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10/16/23</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10/16/23</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10/16/23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10/16/23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10/16/23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10/16/23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10/16/23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10/16/23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10/16/23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Database Environment</a:t>
            </a:r>
          </a:p>
        </p:txBody>
      </p:sp>
      <p:sp>
        <p:nvSpPr>
          <p:cNvPr id="3" name="Subtitle 2"/>
          <p:cNvSpPr>
            <a:spLocks noGrp="1"/>
          </p:cNvSpPr>
          <p:nvPr>
            <p:ph type="subTitle" idx="1"/>
          </p:nvPr>
        </p:nvSpPr>
        <p:spPr/>
        <p:txBody>
          <a:bodyPr>
            <a:normAutofit fontScale="77500" lnSpcReduction="20000"/>
          </a:bodyPr>
          <a:lstStyle/>
          <a:p>
            <a:r>
              <a:rPr lang="en-GB" dirty="0"/>
              <a:t>Lecture 2A: Database Systems (DBS)</a:t>
            </a:r>
          </a:p>
          <a:p>
            <a:r>
              <a:rPr lang="en-GB" dirty="0"/>
              <a:t>Dr Suresh </a:t>
            </a:r>
            <a:r>
              <a:rPr lang="en-GB" dirty="0" err="1"/>
              <a:t>Shanmugasundaram</a:t>
            </a:r>
            <a:endParaRPr lang="en-GB" dirty="0"/>
          </a:p>
        </p:txBody>
      </p:sp>
      <p:sp>
        <p:nvSpPr>
          <p:cNvPr id="5" name="Date Placeholder 4"/>
          <p:cNvSpPr>
            <a:spLocks noGrp="1"/>
          </p:cNvSpPr>
          <p:nvPr>
            <p:ph type="dt" sz="half" idx="10"/>
          </p:nvPr>
        </p:nvSpPr>
        <p:spPr/>
        <p:txBody>
          <a:bodyPr/>
          <a:lstStyle/>
          <a:p>
            <a:r>
              <a:rPr lang="en-US" dirty="0"/>
              <a:t>10-Oct-2023</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6858000" y="6172200"/>
            <a:ext cx="19050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nchor="ctr"/>
          <a:lstStyle/>
          <a:p>
            <a:pPr algn="r">
              <a:defRPr/>
            </a:pPr>
            <a:r>
              <a:rPr lang="en-US" sz="1400">
                <a:latin typeface="Times New Roman" charset="0"/>
                <a:ea typeface="ＭＳ Ｐゴシック" charset="0"/>
              </a:rPr>
              <a:t>2</a:t>
            </a:r>
          </a:p>
        </p:txBody>
      </p:sp>
      <p:sp>
        <p:nvSpPr>
          <p:cNvPr id="5123" name="Rectangle 3"/>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eaLnBrk="1" hangingPunct="1">
              <a:defRPr/>
            </a:pPr>
            <a:r>
              <a:rPr lang="en-US" b="1" dirty="0">
                <a:latin typeface="CG Times" charset="0"/>
                <a:ea typeface="ＭＳ Ｐゴシック" charset="0"/>
              </a:rPr>
              <a:t>Objectives</a:t>
            </a:r>
          </a:p>
        </p:txBody>
      </p:sp>
      <p:sp>
        <p:nvSpPr>
          <p:cNvPr id="6148" name="Rectangle 4"/>
          <p:cNvSpPr>
            <a:spLocks noGrp="1" noChangeArrowheads="1"/>
          </p:cNvSpPr>
          <p:nvPr>
            <p:ph type="body" idx="1"/>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normAutofit fontScale="92500" lnSpcReduction="10000"/>
          </a:bodyPr>
          <a:lstStyle/>
          <a:p>
            <a:pPr eaLnBrk="1" hangingPunct="1">
              <a:lnSpc>
                <a:spcPct val="90000"/>
              </a:lnSpc>
              <a:buFont typeface="Wingdings" charset="0"/>
              <a:buChar char="n"/>
              <a:defRPr/>
            </a:pPr>
            <a:r>
              <a:rPr lang="en-US" b="1" dirty="0">
                <a:latin typeface="Times" charset="0"/>
                <a:ea typeface="ＭＳ Ｐゴシック" charset="0"/>
              </a:rPr>
              <a:t>The purpose and origin of the three-level database architecture.</a:t>
            </a:r>
          </a:p>
          <a:p>
            <a:pPr eaLnBrk="1" hangingPunct="1">
              <a:lnSpc>
                <a:spcPct val="90000"/>
              </a:lnSpc>
              <a:buFont typeface="Wingdings" charset="0"/>
              <a:buChar char="n"/>
              <a:defRPr/>
            </a:pPr>
            <a:r>
              <a:rPr lang="en-US" b="1" dirty="0">
                <a:latin typeface="Times" charset="0"/>
                <a:ea typeface="ＭＳ Ｐゴシック" charset="0"/>
              </a:rPr>
              <a:t>The contents of the external, conceptual and internal levels.</a:t>
            </a:r>
          </a:p>
          <a:p>
            <a:pPr eaLnBrk="1" hangingPunct="1">
              <a:lnSpc>
                <a:spcPct val="90000"/>
              </a:lnSpc>
              <a:buFont typeface="Wingdings" charset="0"/>
              <a:buChar char="n"/>
              <a:defRPr/>
            </a:pPr>
            <a:r>
              <a:rPr lang="en-US" b="1" dirty="0">
                <a:latin typeface="Times" charset="0"/>
                <a:ea typeface="ＭＳ Ｐゴシック" charset="0"/>
              </a:rPr>
              <a:t>The purpose of the external/conceptual and the conceptual/internal mappings.</a:t>
            </a:r>
          </a:p>
          <a:p>
            <a:pPr>
              <a:lnSpc>
                <a:spcPct val="90000"/>
              </a:lnSpc>
              <a:buFont typeface="Wingdings" charset="0"/>
              <a:buChar char="n"/>
              <a:defRPr/>
            </a:pPr>
            <a:r>
              <a:rPr lang="en-US" b="1" dirty="0">
                <a:latin typeface="Times" charset="0"/>
                <a:ea typeface="ＭＳ Ｐゴシック" charset="0"/>
              </a:rPr>
              <a:t>The meaning of logical and physical data independence.</a:t>
            </a:r>
          </a:p>
          <a:p>
            <a:pPr>
              <a:lnSpc>
                <a:spcPct val="90000"/>
              </a:lnSpc>
              <a:buFont typeface="Wingdings" charset="0"/>
              <a:buChar char="n"/>
              <a:defRPr/>
            </a:pPr>
            <a:r>
              <a:rPr lang="en-US" b="1" dirty="0">
                <a:latin typeface="Times" charset="0"/>
                <a:ea typeface="ＭＳ Ｐゴシック" charset="0"/>
              </a:rPr>
              <a:t>The distinction between a Data Definition Language (DDL) and a Data Manipulation Language (DML).</a:t>
            </a:r>
          </a:p>
          <a:p>
            <a:pPr>
              <a:lnSpc>
                <a:spcPct val="90000"/>
              </a:lnSpc>
              <a:buFont typeface="Wingdings" charset="0"/>
              <a:buChar char="n"/>
              <a:defRPr/>
            </a:pPr>
            <a:r>
              <a:rPr lang="en-US" b="1" dirty="0">
                <a:latin typeface="Times" charset="0"/>
                <a:ea typeface="ＭＳ Ｐゴシック" charset="0"/>
              </a:rPr>
              <a:t>A classification of data models.</a:t>
            </a:r>
          </a:p>
          <a:p>
            <a:pPr eaLnBrk="1" hangingPunct="1">
              <a:lnSpc>
                <a:spcPct val="90000"/>
              </a:lnSpc>
              <a:buFont typeface="Wingdings" charset="0"/>
              <a:buChar char="n"/>
              <a:defRPr/>
            </a:pPr>
            <a:endParaRPr lang="en-US" b="1" dirty="0">
              <a:latin typeface="Times" charset="0"/>
              <a:ea typeface="ＭＳ Ｐゴシック" charset="0"/>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14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14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6858000" y="6172200"/>
            <a:ext cx="19050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nchor="ctr"/>
          <a:lstStyle/>
          <a:p>
            <a:pPr algn="r">
              <a:defRPr/>
            </a:pPr>
            <a:r>
              <a:rPr lang="en-US" sz="1400">
                <a:latin typeface="Times New Roman" charset="0"/>
                <a:ea typeface="ＭＳ Ｐゴシック" charset="0"/>
              </a:rPr>
              <a:t>4</a:t>
            </a:r>
          </a:p>
        </p:txBody>
      </p:sp>
      <p:sp>
        <p:nvSpPr>
          <p:cNvPr id="9219" name="Rectangle 3"/>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lgn="just" eaLnBrk="1" hangingPunct="1">
              <a:defRPr/>
            </a:pPr>
            <a:r>
              <a:rPr lang="en-US" b="1" dirty="0">
                <a:latin typeface="CG Times" charset="0"/>
                <a:ea typeface="ＭＳ Ｐゴシック" charset="0"/>
              </a:rPr>
              <a:t>Objectives</a:t>
            </a:r>
          </a:p>
        </p:txBody>
      </p:sp>
      <p:sp>
        <p:nvSpPr>
          <p:cNvPr id="10244" name="Rectangle 4"/>
          <p:cNvSpPr>
            <a:spLocks noGrp="1" noChangeArrowheads="1"/>
          </p:cNvSpPr>
          <p:nvPr>
            <p:ph type="body" idx="1"/>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eaLnBrk="1" hangingPunct="1">
              <a:buFont typeface="Wingdings" charset="0"/>
              <a:buChar char="n"/>
              <a:defRPr/>
            </a:pPr>
            <a:r>
              <a:rPr lang="en-US" b="1" dirty="0">
                <a:latin typeface="Times" charset="0"/>
                <a:ea typeface="ＭＳ Ｐゴシック" charset="0"/>
              </a:rPr>
              <a:t>The purpose and importance of conceptual modeling.</a:t>
            </a:r>
          </a:p>
          <a:p>
            <a:pPr eaLnBrk="1" hangingPunct="1">
              <a:buFont typeface="Wingdings" charset="0"/>
              <a:buChar char="n"/>
              <a:defRPr/>
            </a:pPr>
            <a:r>
              <a:rPr lang="en-US" b="1" dirty="0">
                <a:latin typeface="Times" charset="0"/>
                <a:ea typeface="ＭＳ Ｐゴシック" charset="0"/>
              </a:rPr>
              <a:t>The typical functions and services a DBMS should provide.</a:t>
            </a:r>
          </a:p>
          <a:p>
            <a:pPr eaLnBrk="1" hangingPunct="1">
              <a:buFont typeface="Wingdings" charset="0"/>
              <a:buChar char="n"/>
              <a:defRPr/>
            </a:pPr>
            <a:r>
              <a:rPr lang="en-US" b="1" dirty="0">
                <a:latin typeface="Times" charset="0"/>
                <a:ea typeface="ＭＳ Ｐゴシック" charset="0"/>
              </a:rPr>
              <a:t>The components of a DBMS.</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24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024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024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6858000" y="6172200"/>
            <a:ext cx="19050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nchor="ctr"/>
          <a:lstStyle/>
          <a:p>
            <a:pPr algn="r">
              <a:defRPr/>
            </a:pPr>
            <a:r>
              <a:rPr lang="en-US" sz="1400">
                <a:latin typeface="Times New Roman" charset="0"/>
                <a:ea typeface="ＭＳ Ｐゴシック" charset="0"/>
              </a:rPr>
              <a:t>5</a:t>
            </a:r>
          </a:p>
        </p:txBody>
      </p:sp>
      <p:sp>
        <p:nvSpPr>
          <p:cNvPr id="11267" name="Rectangle 3"/>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lgn="just" eaLnBrk="1" hangingPunct="1">
              <a:defRPr/>
            </a:pPr>
            <a:r>
              <a:rPr lang="en-US" b="1" dirty="0">
                <a:latin typeface="CG Times" charset="0"/>
                <a:ea typeface="ＭＳ Ｐゴシック" charset="0"/>
              </a:rPr>
              <a:t>Objectives</a:t>
            </a:r>
          </a:p>
        </p:txBody>
      </p:sp>
      <p:sp>
        <p:nvSpPr>
          <p:cNvPr id="12292" name="Rectangle 4"/>
          <p:cNvSpPr>
            <a:spLocks noGrp="1" noChangeArrowheads="1"/>
          </p:cNvSpPr>
          <p:nvPr>
            <p:ph type="body" idx="1"/>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b="1" dirty="0">
                <a:latin typeface="Times" panose="02020603050405020304" pitchFamily="18" charset="0"/>
              </a:rPr>
              <a:t>The meaning of the client–server architecture and the advantages of this type of architecture for a DBMS.</a:t>
            </a:r>
          </a:p>
          <a:p>
            <a:pPr eaLnBrk="1" hangingPunct="1"/>
            <a:r>
              <a:rPr lang="en-US" altLang="en-US" b="1" dirty="0">
                <a:latin typeface="Times" panose="02020603050405020304" pitchFamily="18" charset="0"/>
              </a:rPr>
              <a:t>The function and importance of the system catalog.</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29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29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6858000" y="6172200"/>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90488" tIns="44450" rIns="90488" bIns="44450" anchor="ctr"/>
          <a:lstStyle/>
          <a:p>
            <a:pPr algn="r">
              <a:defRPr/>
            </a:pPr>
            <a:r>
              <a:rPr lang="en-US" sz="1400">
                <a:latin typeface="Times New Roman" charset="0"/>
                <a:ea typeface="ＭＳ Ｐゴシック" charset="0"/>
              </a:rPr>
              <a:t>5</a:t>
            </a:r>
          </a:p>
        </p:txBody>
      </p:sp>
      <p:sp>
        <p:nvSpPr>
          <p:cNvPr id="11267" name="Rectangle 3"/>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lgn="just" eaLnBrk="1" hangingPunct="1">
              <a:defRPr/>
            </a:pPr>
            <a:r>
              <a:rPr lang="en-US" b="1" dirty="0">
                <a:latin typeface="CG Times" charset="0"/>
                <a:ea typeface="ＭＳ Ｐゴシック" charset="0"/>
              </a:rPr>
              <a:t>Recap</a:t>
            </a:r>
          </a:p>
        </p:txBody>
      </p:sp>
      <p:pic>
        <p:nvPicPr>
          <p:cNvPr id="6146" name="Picture 2">
            <a:extLst>
              <a:ext uri="{FF2B5EF4-FFF2-40B4-BE49-F238E27FC236}">
                <a16:creationId xmlns:a16="http://schemas.microsoft.com/office/drawing/2014/main" id="{BF63CCEE-D266-D6BF-052F-81C938F7AB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685319"/>
            <a:ext cx="5157192" cy="5157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64175"/>
      </p:ext>
    </p:extLst>
  </p:cSld>
  <p:clrMapOvr>
    <a:masterClrMapping/>
  </p:clrMapOvr>
  <p:transition>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dirty="0"/>
              <a:t>File-Based vs. Database</a:t>
            </a:r>
          </a:p>
        </p:txBody>
      </p:sp>
      <p:sp>
        <p:nvSpPr>
          <p:cNvPr id="5" name="Content Placeholder 4">
            <a:extLst>
              <a:ext uri="{FF2B5EF4-FFF2-40B4-BE49-F238E27FC236}">
                <a16:creationId xmlns:a16="http://schemas.microsoft.com/office/drawing/2014/main" id="{22B7F535-233A-4A8F-A44D-91829DC0EFAC}"/>
              </a:ext>
            </a:extLst>
          </p:cNvPr>
          <p:cNvSpPr>
            <a:spLocks noGrp="1"/>
          </p:cNvSpPr>
          <p:nvPr>
            <p:ph sz="quarter" idx="1"/>
          </p:nvPr>
        </p:nvSpPr>
        <p:spPr/>
        <p:txBody>
          <a:bodyPr/>
          <a:lstStyle/>
          <a:p>
            <a:r>
              <a:rPr lang="en-GB" sz="2400" dirty="0"/>
              <a:t>Program</a:t>
            </a:r>
            <a:r>
              <a:rPr lang="en-GB" sz="2400" b="1" dirty="0"/>
              <a:t> data-dependence</a:t>
            </a:r>
            <a:r>
              <a:rPr lang="en-GB" sz="2400" dirty="0"/>
              <a:t>: d</a:t>
            </a:r>
            <a:r>
              <a:rPr lang="en-GB" sz="2300" dirty="0"/>
              <a:t>efinition of data embedded in apps.</a:t>
            </a:r>
          </a:p>
          <a:p>
            <a:r>
              <a:rPr lang="en-GB" sz="2400" dirty="0"/>
              <a:t>Access is limited to what app provides.</a:t>
            </a:r>
          </a:p>
          <a:p>
            <a:r>
              <a:rPr lang="en-GB" sz="2400" dirty="0"/>
              <a:t>Does not allow different views of the data.</a:t>
            </a:r>
          </a:p>
        </p:txBody>
      </p:sp>
      <p:sp>
        <p:nvSpPr>
          <p:cNvPr id="6" name="Content Placeholder 5">
            <a:extLst>
              <a:ext uri="{FF2B5EF4-FFF2-40B4-BE49-F238E27FC236}">
                <a16:creationId xmlns:a16="http://schemas.microsoft.com/office/drawing/2014/main" id="{813D526B-48AF-449B-80F0-2B8FA12C86A3}"/>
              </a:ext>
            </a:extLst>
          </p:cNvPr>
          <p:cNvSpPr>
            <a:spLocks noGrp="1"/>
          </p:cNvSpPr>
          <p:nvPr>
            <p:ph sz="quarter" idx="2"/>
          </p:nvPr>
        </p:nvSpPr>
        <p:spPr/>
        <p:txBody>
          <a:bodyPr>
            <a:normAutofit/>
          </a:bodyPr>
          <a:lstStyle/>
          <a:p>
            <a:r>
              <a:rPr lang="en-GB" sz="2400" dirty="0"/>
              <a:t>Program</a:t>
            </a:r>
            <a:r>
              <a:rPr lang="en-GB" sz="2400" b="1" dirty="0"/>
              <a:t> data-independence</a:t>
            </a:r>
            <a:r>
              <a:rPr lang="en-GB" sz="2400" dirty="0"/>
              <a:t>: </a:t>
            </a:r>
            <a:r>
              <a:rPr lang="en-GB" sz="2300" dirty="0"/>
              <a:t>Definition of data is separate from applications (apps).</a:t>
            </a:r>
          </a:p>
          <a:p>
            <a:r>
              <a:rPr lang="en-GB" sz="2400" dirty="0"/>
              <a:t>Allows each app to present different views of the same data.</a:t>
            </a:r>
          </a:p>
        </p:txBody>
      </p:sp>
      <p:sp>
        <p:nvSpPr>
          <p:cNvPr id="7" name="Rectangle 6">
            <a:extLst>
              <a:ext uri="{FF2B5EF4-FFF2-40B4-BE49-F238E27FC236}">
                <a16:creationId xmlns:a16="http://schemas.microsoft.com/office/drawing/2014/main" id="{C6E22408-F8FB-4F0E-A21E-5C766BCD2219}"/>
              </a:ext>
            </a:extLst>
          </p:cNvPr>
          <p:cNvSpPr/>
          <p:nvPr/>
        </p:nvSpPr>
        <p:spPr>
          <a:xfrm>
            <a:off x="395536" y="4862570"/>
            <a:ext cx="3886200" cy="1878798"/>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pPr algn="ctr"/>
            <a:r>
              <a:rPr lang="en-GB" dirty="0"/>
              <a:t>Application Program (App)</a:t>
            </a:r>
          </a:p>
        </p:txBody>
      </p:sp>
      <p:sp>
        <p:nvSpPr>
          <p:cNvPr id="8" name="Flowchart: Magnetic Disk 7">
            <a:extLst>
              <a:ext uri="{FF2B5EF4-FFF2-40B4-BE49-F238E27FC236}">
                <a16:creationId xmlns:a16="http://schemas.microsoft.com/office/drawing/2014/main" id="{41E9F450-C618-4A9A-A374-F5AA43BED569}"/>
              </a:ext>
            </a:extLst>
          </p:cNvPr>
          <p:cNvSpPr/>
          <p:nvPr/>
        </p:nvSpPr>
        <p:spPr>
          <a:xfrm>
            <a:off x="1584615" y="5222610"/>
            <a:ext cx="1508041" cy="1360967"/>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Data and its definition</a:t>
            </a:r>
          </a:p>
        </p:txBody>
      </p:sp>
      <p:sp>
        <p:nvSpPr>
          <p:cNvPr id="10" name="Rectangle 9">
            <a:extLst>
              <a:ext uri="{FF2B5EF4-FFF2-40B4-BE49-F238E27FC236}">
                <a16:creationId xmlns:a16="http://schemas.microsoft.com/office/drawing/2014/main" id="{F500F082-6198-44C2-87B9-E84DA0BB6C22}"/>
              </a:ext>
            </a:extLst>
          </p:cNvPr>
          <p:cNvSpPr/>
          <p:nvPr/>
        </p:nvSpPr>
        <p:spPr>
          <a:xfrm>
            <a:off x="4818720" y="4293095"/>
            <a:ext cx="1512168" cy="925777"/>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Application Program A</a:t>
            </a:r>
          </a:p>
        </p:txBody>
      </p:sp>
      <p:sp>
        <p:nvSpPr>
          <p:cNvPr id="11" name="Rectangle 10">
            <a:extLst>
              <a:ext uri="{FF2B5EF4-FFF2-40B4-BE49-F238E27FC236}">
                <a16:creationId xmlns:a16="http://schemas.microsoft.com/office/drawing/2014/main" id="{A9AFCF82-2980-450D-82F9-2E7A770A9075}"/>
              </a:ext>
            </a:extLst>
          </p:cNvPr>
          <p:cNvSpPr/>
          <p:nvPr/>
        </p:nvSpPr>
        <p:spPr>
          <a:xfrm>
            <a:off x="6693226" y="4293095"/>
            <a:ext cx="1512168" cy="925777"/>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Application Program B</a:t>
            </a:r>
          </a:p>
        </p:txBody>
      </p:sp>
      <p:sp>
        <p:nvSpPr>
          <p:cNvPr id="12" name="Flowchart: Magnetic Disk 11">
            <a:extLst>
              <a:ext uri="{FF2B5EF4-FFF2-40B4-BE49-F238E27FC236}">
                <a16:creationId xmlns:a16="http://schemas.microsoft.com/office/drawing/2014/main" id="{1A2E3911-D60B-455A-A5A1-DADA29C09059}"/>
              </a:ext>
            </a:extLst>
          </p:cNvPr>
          <p:cNvSpPr/>
          <p:nvPr/>
        </p:nvSpPr>
        <p:spPr>
          <a:xfrm>
            <a:off x="5780415" y="5452409"/>
            <a:ext cx="1512168" cy="1360967"/>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Data and its definition</a:t>
            </a:r>
          </a:p>
        </p:txBody>
      </p:sp>
      <p:cxnSp>
        <p:nvCxnSpPr>
          <p:cNvPr id="14" name="Straight Arrow Connector 13">
            <a:extLst>
              <a:ext uri="{FF2B5EF4-FFF2-40B4-BE49-F238E27FC236}">
                <a16:creationId xmlns:a16="http://schemas.microsoft.com/office/drawing/2014/main" id="{826928B2-3899-4631-B085-095B2DBC7B38}"/>
              </a:ext>
            </a:extLst>
          </p:cNvPr>
          <p:cNvCxnSpPr>
            <a:cxnSpLocks/>
            <a:stCxn id="10" idx="2"/>
            <a:endCxn id="12" idx="1"/>
          </p:cNvCxnSpPr>
          <p:nvPr/>
        </p:nvCxnSpPr>
        <p:spPr>
          <a:xfrm>
            <a:off x="5574804" y="5218872"/>
            <a:ext cx="961695" cy="23353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2165EC09-0C9D-4196-9E03-DD4DE8E29BC4}"/>
              </a:ext>
            </a:extLst>
          </p:cNvPr>
          <p:cNvCxnSpPr>
            <a:cxnSpLocks/>
            <a:stCxn id="11" idx="2"/>
            <a:endCxn id="12" idx="1"/>
          </p:cNvCxnSpPr>
          <p:nvPr/>
        </p:nvCxnSpPr>
        <p:spPr>
          <a:xfrm flipH="1">
            <a:off x="6536499" y="5218872"/>
            <a:ext cx="912811" cy="23353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6291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dirty="0"/>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962" y="1640523"/>
            <a:ext cx="8019014" cy="518312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4057228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dirty="0"/>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889962" y="1640523"/>
            <a:ext cx="8019014" cy="178847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dirty="0"/>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9469" y="3212976"/>
            <a:ext cx="3573016" cy="3573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582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dirty="0"/>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889962" y="1640523"/>
            <a:ext cx="8019014" cy="178847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dirty="0"/>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9469" y="3212976"/>
            <a:ext cx="3573016" cy="357301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QR code for this padlet">
            <a:extLst>
              <a:ext uri="{FF2B5EF4-FFF2-40B4-BE49-F238E27FC236}">
                <a16:creationId xmlns:a16="http://schemas.microsoft.com/office/drawing/2014/main" id="{232582EC-6133-8FF1-DF4D-7C49EDA613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2913" y="3282992"/>
            <a:ext cx="3573017" cy="3573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46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dirty="0"/>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0063" b="44655"/>
          <a:stretch/>
        </p:blipFill>
        <p:spPr bwMode="auto">
          <a:xfrm>
            <a:off x="889962" y="3717031"/>
            <a:ext cx="8019014" cy="79208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2046612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dirty="0"/>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8124"/>
          <a:stretch/>
        </p:blipFill>
        <p:spPr bwMode="auto">
          <a:xfrm>
            <a:off x="899592" y="4448067"/>
            <a:ext cx="8019014" cy="217051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592015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6F2A1B-F792-4555-8FC0-74075799BB57}"/>
              </a:ext>
            </a:extLst>
          </p:cNvPr>
          <p:cNvSpPr>
            <a:spLocks noGrp="1"/>
          </p:cNvSpPr>
          <p:nvPr>
            <p:ph type="title"/>
          </p:nvPr>
        </p:nvSpPr>
        <p:spPr/>
        <p:txBody>
          <a:bodyPr/>
          <a:lstStyle/>
          <a:p>
            <a:r>
              <a:rPr lang="en-GB" dirty="0"/>
              <a:t>Database: Step 1</a:t>
            </a:r>
          </a:p>
        </p:txBody>
      </p:sp>
      <p:sp>
        <p:nvSpPr>
          <p:cNvPr id="6" name="Content Placeholder 5">
            <a:extLst>
              <a:ext uri="{FF2B5EF4-FFF2-40B4-BE49-F238E27FC236}">
                <a16:creationId xmlns:a16="http://schemas.microsoft.com/office/drawing/2014/main" id="{8DE7CA4F-4A1E-40D8-800F-3F744B4D471D}"/>
              </a:ext>
            </a:extLst>
          </p:cNvPr>
          <p:cNvSpPr>
            <a:spLocks noGrp="1"/>
          </p:cNvSpPr>
          <p:nvPr>
            <p:ph sz="quarter" idx="1"/>
          </p:nvPr>
        </p:nvSpPr>
        <p:spPr/>
        <p:txBody>
          <a:bodyPr/>
          <a:lstStyle/>
          <a:p>
            <a:pPr marL="0" indent="0">
              <a:buNone/>
            </a:pPr>
            <a:r>
              <a:rPr lang="en-GB" dirty="0"/>
              <a:t>The starting point of any database is to:</a:t>
            </a:r>
          </a:p>
          <a:p>
            <a:r>
              <a:rPr lang="en-GB" dirty="0"/>
              <a:t>Define the </a:t>
            </a:r>
            <a:r>
              <a:rPr lang="en-GB" b="1" i="1" dirty="0"/>
              <a:t>abstract and general description </a:t>
            </a:r>
            <a:r>
              <a:rPr lang="en-GB" dirty="0"/>
              <a:t>of the information requirements to be represented in the database.</a:t>
            </a:r>
          </a:p>
        </p:txBody>
      </p:sp>
    </p:spTree>
    <p:extLst>
      <p:ext uri="{BB962C8B-B14F-4D97-AF65-F5344CB8AC3E}">
        <p14:creationId xmlns:p14="http://schemas.microsoft.com/office/powerpoint/2010/main" val="4011865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Architecture</a:t>
            </a:r>
          </a:p>
        </p:txBody>
      </p:sp>
      <p:sp>
        <p:nvSpPr>
          <p:cNvPr id="3" name="Content Placeholder 2"/>
          <p:cNvSpPr>
            <a:spLocks noGrp="1"/>
          </p:cNvSpPr>
          <p:nvPr>
            <p:ph sz="quarter" idx="1"/>
          </p:nvPr>
        </p:nvSpPr>
        <p:spPr/>
        <p:txBody>
          <a:bodyPr/>
          <a:lstStyle/>
          <a:p>
            <a:r>
              <a:rPr lang="en-GB" dirty="0"/>
              <a:t>The description of the structure of the database </a:t>
            </a:r>
            <a:r>
              <a:rPr lang="en-GB" b="1" i="1" dirty="0"/>
              <a:t>must satisfy different user needs</a:t>
            </a:r>
            <a:r>
              <a:rPr lang="en-GB" dirty="0"/>
              <a:t>.</a:t>
            </a:r>
          </a:p>
          <a:p>
            <a:r>
              <a:rPr lang="en-GB" dirty="0"/>
              <a:t>It is also desirable to have </a:t>
            </a:r>
            <a:r>
              <a:rPr lang="en-GB" b="1" i="1" dirty="0"/>
              <a:t>distinct levels at which data items can be described</a:t>
            </a:r>
            <a:r>
              <a:rPr lang="en-GB" dirty="0"/>
              <a:t>.</a:t>
            </a:r>
          </a:p>
          <a:p>
            <a:r>
              <a:rPr lang="en-GB" dirty="0">
                <a:solidFill>
                  <a:schemeClr val="accent2">
                    <a:lumMod val="75000"/>
                  </a:schemeClr>
                </a:solidFill>
              </a:rPr>
              <a:t>A </a:t>
            </a:r>
            <a:r>
              <a:rPr lang="en-GB" b="1" dirty="0">
                <a:solidFill>
                  <a:schemeClr val="accent2">
                    <a:lumMod val="75000"/>
                  </a:schemeClr>
                </a:solidFill>
              </a:rPr>
              <a:t>database architecture</a:t>
            </a:r>
            <a:r>
              <a:rPr lang="en-GB" dirty="0">
                <a:solidFill>
                  <a:schemeClr val="accent2">
                    <a:lumMod val="75000"/>
                  </a:schemeClr>
                </a:solidFill>
              </a:rPr>
              <a:t> is needed.</a:t>
            </a:r>
          </a:p>
          <a:p>
            <a:r>
              <a:rPr lang="en-GB" dirty="0"/>
              <a:t>Most commercial system DBMSs are based to some extent on </a:t>
            </a:r>
            <a:r>
              <a:rPr lang="en-GB" b="1" dirty="0"/>
              <a:t>the ANSI-SPARC architecture</a:t>
            </a:r>
            <a:r>
              <a:rPr lang="en-GB" dirty="0"/>
              <a:t>.</a:t>
            </a:r>
          </a:p>
          <a:p>
            <a:endParaRPr lang="en-GB" dirty="0"/>
          </a:p>
          <a:p>
            <a:endParaRPr lang="en-GB" dirty="0"/>
          </a:p>
        </p:txBody>
      </p:sp>
    </p:spTree>
    <p:extLst>
      <p:ext uri="{BB962C8B-B14F-4D97-AF65-F5344CB8AC3E}">
        <p14:creationId xmlns:p14="http://schemas.microsoft.com/office/powerpoint/2010/main" val="1167356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spTree>
    <p:extLst>
      <p:ext uri="{BB962C8B-B14F-4D97-AF65-F5344CB8AC3E}">
        <p14:creationId xmlns:p14="http://schemas.microsoft.com/office/powerpoint/2010/main" val="3530475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pic>
        <p:nvPicPr>
          <p:cNvPr id="9218" name="Picture 2" descr="Data Organization: How to Organize + Best Practices | QuestionPro">
            <a:extLst>
              <a:ext uri="{FF2B5EF4-FFF2-40B4-BE49-F238E27FC236}">
                <a16:creationId xmlns:a16="http://schemas.microsoft.com/office/drawing/2014/main" id="{0447AE6B-E64E-7D1F-24AD-AF9A8A390B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11" r="40410" b="6810"/>
          <a:stretch/>
        </p:blipFill>
        <p:spPr bwMode="auto">
          <a:xfrm>
            <a:off x="1115615" y="1719416"/>
            <a:ext cx="3960441" cy="394183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Data Organization: How to Organize + Best Practices | QuestionPro">
            <a:extLst>
              <a:ext uri="{FF2B5EF4-FFF2-40B4-BE49-F238E27FC236}">
                <a16:creationId xmlns:a16="http://schemas.microsoft.com/office/drawing/2014/main" id="{1861767D-B4B8-C346-6435-D8B7211461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971" t="21259" b="42897"/>
          <a:stretch/>
        </p:blipFill>
        <p:spPr bwMode="auto">
          <a:xfrm>
            <a:off x="5579023" y="3212976"/>
            <a:ext cx="2060564" cy="1080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495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pic>
        <p:nvPicPr>
          <p:cNvPr id="11266" name="Picture 2" descr="Data Recovery Png - Data Recovery Icon Png, Transparent Png - 607x546 PNG -  DLF.PT">
            <a:extLst>
              <a:ext uri="{FF2B5EF4-FFF2-40B4-BE49-F238E27FC236}">
                <a16:creationId xmlns:a16="http://schemas.microsoft.com/office/drawing/2014/main" id="{6BD92D35-FE5C-FC43-7B4E-A18E22FCE75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107504" y="2797840"/>
            <a:ext cx="3340100" cy="24257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388869F-D88E-E45F-0728-115CA5683CE4}"/>
              </a:ext>
            </a:extLst>
          </p:cNvPr>
          <p:cNvSpPr txBox="1"/>
          <p:nvPr/>
        </p:nvSpPr>
        <p:spPr>
          <a:xfrm>
            <a:off x="3779912" y="3491344"/>
            <a:ext cx="5364088" cy="646331"/>
          </a:xfrm>
          <a:prstGeom prst="rect">
            <a:avLst/>
          </a:prstGeom>
          <a:noFill/>
        </p:spPr>
        <p:txBody>
          <a:bodyPr wrap="square">
            <a:spAutoFit/>
          </a:bodyPr>
          <a:lstStyle/>
          <a:p>
            <a:pPr algn="l"/>
            <a:r>
              <a:rPr lang="en-GB" sz="3600" b="1" i="0" dirty="0">
                <a:effectLst/>
                <a:latin typeface="Söhne"/>
              </a:rPr>
              <a:t>Fast and Accurate Retrieval</a:t>
            </a:r>
          </a:p>
        </p:txBody>
      </p:sp>
    </p:spTree>
    <p:extLst>
      <p:ext uri="{BB962C8B-B14F-4D97-AF65-F5344CB8AC3E}">
        <p14:creationId xmlns:p14="http://schemas.microsoft.com/office/powerpoint/2010/main" val="162601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sp>
        <p:nvSpPr>
          <p:cNvPr id="5" name="TextBox 4">
            <a:extLst>
              <a:ext uri="{FF2B5EF4-FFF2-40B4-BE49-F238E27FC236}">
                <a16:creationId xmlns:a16="http://schemas.microsoft.com/office/drawing/2014/main" id="{7388869F-D88E-E45F-0728-115CA5683CE4}"/>
              </a:ext>
            </a:extLst>
          </p:cNvPr>
          <p:cNvSpPr txBox="1"/>
          <p:nvPr/>
        </p:nvSpPr>
        <p:spPr>
          <a:xfrm>
            <a:off x="5227909" y="3466638"/>
            <a:ext cx="3744416" cy="1200329"/>
          </a:xfrm>
          <a:prstGeom prst="rect">
            <a:avLst/>
          </a:prstGeom>
          <a:noFill/>
        </p:spPr>
        <p:txBody>
          <a:bodyPr wrap="square">
            <a:spAutoFit/>
          </a:bodyPr>
          <a:lstStyle/>
          <a:p>
            <a:pPr algn="l"/>
            <a:r>
              <a:rPr lang="en-GB" sz="3600" b="1" i="0" dirty="0">
                <a:effectLst/>
                <a:latin typeface="Söhne"/>
              </a:rPr>
              <a:t>Data Integrity and Consistency</a:t>
            </a:r>
          </a:p>
        </p:txBody>
      </p:sp>
      <p:pic>
        <p:nvPicPr>
          <p:cNvPr id="13314" name="Picture 2" descr="Data Integrity Rules in DBMS">
            <a:extLst>
              <a:ext uri="{FF2B5EF4-FFF2-40B4-BE49-F238E27FC236}">
                <a16:creationId xmlns:a16="http://schemas.microsoft.com/office/drawing/2014/main" id="{E5EC8BCF-1181-4A41-2F60-2481016F96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2708920"/>
            <a:ext cx="4828028" cy="2715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814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sp>
        <p:nvSpPr>
          <p:cNvPr id="5" name="TextBox 4">
            <a:extLst>
              <a:ext uri="{FF2B5EF4-FFF2-40B4-BE49-F238E27FC236}">
                <a16:creationId xmlns:a16="http://schemas.microsoft.com/office/drawing/2014/main" id="{7388869F-D88E-E45F-0728-115CA5683CE4}"/>
              </a:ext>
            </a:extLst>
          </p:cNvPr>
          <p:cNvSpPr txBox="1"/>
          <p:nvPr/>
        </p:nvSpPr>
        <p:spPr>
          <a:xfrm>
            <a:off x="5227909" y="3466638"/>
            <a:ext cx="3744416" cy="1200329"/>
          </a:xfrm>
          <a:prstGeom prst="rect">
            <a:avLst/>
          </a:prstGeom>
          <a:noFill/>
        </p:spPr>
        <p:txBody>
          <a:bodyPr wrap="square">
            <a:spAutoFit/>
          </a:bodyPr>
          <a:lstStyle/>
          <a:p>
            <a:pPr algn="l"/>
            <a:r>
              <a:rPr lang="en-GB" sz="3600" b="1" i="0" dirty="0">
                <a:effectLst/>
                <a:latin typeface="Söhne"/>
              </a:rPr>
              <a:t>Data Security and Access Control</a:t>
            </a:r>
          </a:p>
        </p:txBody>
      </p:sp>
      <p:pic>
        <p:nvPicPr>
          <p:cNvPr id="15362" name="Picture 2" descr="9 Data Security Best Practices For your Enterprise">
            <a:extLst>
              <a:ext uri="{FF2B5EF4-FFF2-40B4-BE49-F238E27FC236}">
                <a16:creationId xmlns:a16="http://schemas.microsoft.com/office/drawing/2014/main" id="{EA945BDA-A6BA-48D2-2AC7-E3FAB81850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2844800"/>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997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sp>
        <p:nvSpPr>
          <p:cNvPr id="5" name="TextBox 4">
            <a:extLst>
              <a:ext uri="{FF2B5EF4-FFF2-40B4-BE49-F238E27FC236}">
                <a16:creationId xmlns:a16="http://schemas.microsoft.com/office/drawing/2014/main" id="{7388869F-D88E-E45F-0728-115CA5683CE4}"/>
              </a:ext>
            </a:extLst>
          </p:cNvPr>
          <p:cNvSpPr txBox="1"/>
          <p:nvPr/>
        </p:nvSpPr>
        <p:spPr>
          <a:xfrm>
            <a:off x="5227909" y="3466638"/>
            <a:ext cx="3744416" cy="1200329"/>
          </a:xfrm>
          <a:prstGeom prst="rect">
            <a:avLst/>
          </a:prstGeom>
          <a:noFill/>
        </p:spPr>
        <p:txBody>
          <a:bodyPr wrap="square">
            <a:spAutoFit/>
          </a:bodyPr>
          <a:lstStyle/>
          <a:p>
            <a:pPr algn="l"/>
            <a:r>
              <a:rPr lang="en-GB" sz="3600" b="1" i="0" dirty="0">
                <a:effectLst/>
                <a:latin typeface="Söhne"/>
              </a:rPr>
              <a:t>Scalability and Flexibility</a:t>
            </a:r>
          </a:p>
        </p:txBody>
      </p:sp>
      <p:pic>
        <p:nvPicPr>
          <p:cNvPr id="17412" name="Picture 4" descr="More Analytics Cartoons – Innovation Evangelism">
            <a:extLst>
              <a:ext uri="{FF2B5EF4-FFF2-40B4-BE49-F238E27FC236}">
                <a16:creationId xmlns:a16="http://schemas.microsoft.com/office/drawing/2014/main" id="{2FCD9E59-B5AB-A953-A412-A91B6D1C3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48" y="2438982"/>
            <a:ext cx="4340853" cy="3255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988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sp>
        <p:nvSpPr>
          <p:cNvPr id="5" name="TextBox 4">
            <a:extLst>
              <a:ext uri="{FF2B5EF4-FFF2-40B4-BE49-F238E27FC236}">
                <a16:creationId xmlns:a16="http://schemas.microsoft.com/office/drawing/2014/main" id="{7388869F-D88E-E45F-0728-115CA5683CE4}"/>
              </a:ext>
            </a:extLst>
          </p:cNvPr>
          <p:cNvSpPr txBox="1"/>
          <p:nvPr/>
        </p:nvSpPr>
        <p:spPr>
          <a:xfrm>
            <a:off x="5227909" y="3466638"/>
            <a:ext cx="3744416" cy="1754326"/>
          </a:xfrm>
          <a:prstGeom prst="rect">
            <a:avLst/>
          </a:prstGeom>
          <a:noFill/>
        </p:spPr>
        <p:txBody>
          <a:bodyPr wrap="square">
            <a:spAutoFit/>
          </a:bodyPr>
          <a:lstStyle/>
          <a:p>
            <a:pPr algn="l"/>
            <a:r>
              <a:rPr lang="en-GB" sz="3600" b="1" i="0" dirty="0">
                <a:effectLst/>
                <a:latin typeface="Söhne"/>
              </a:rPr>
              <a:t>Reduced Redundancy and Duplication</a:t>
            </a:r>
          </a:p>
        </p:txBody>
      </p:sp>
      <p:pic>
        <p:nvPicPr>
          <p:cNvPr id="19458" name="Picture 2" descr="Ways to Reduce Data Redundancy">
            <a:extLst>
              <a:ext uri="{FF2B5EF4-FFF2-40B4-BE49-F238E27FC236}">
                <a16:creationId xmlns:a16="http://schemas.microsoft.com/office/drawing/2014/main" id="{33EDFB58-A670-3954-05BF-074501AD84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748"/>
          <a:stretch/>
        </p:blipFill>
        <p:spPr bwMode="auto">
          <a:xfrm>
            <a:off x="1504731" y="3200400"/>
            <a:ext cx="2411361"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832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Architecture is needed. Why?</a:t>
            </a:r>
          </a:p>
        </p:txBody>
      </p:sp>
      <p:sp>
        <p:nvSpPr>
          <p:cNvPr id="3" name="Content Placeholder 2"/>
          <p:cNvSpPr>
            <a:spLocks noGrp="1"/>
          </p:cNvSpPr>
          <p:nvPr>
            <p:ph sz="quarter" idx="1"/>
          </p:nvPr>
        </p:nvSpPr>
        <p:spPr/>
        <p:txBody>
          <a:bodyPr/>
          <a:lstStyle/>
          <a:p>
            <a:endParaRPr lang="en-GB" dirty="0"/>
          </a:p>
          <a:p>
            <a:endParaRPr lang="en-GB" dirty="0"/>
          </a:p>
        </p:txBody>
      </p:sp>
      <p:sp>
        <p:nvSpPr>
          <p:cNvPr id="5" name="TextBox 4">
            <a:extLst>
              <a:ext uri="{FF2B5EF4-FFF2-40B4-BE49-F238E27FC236}">
                <a16:creationId xmlns:a16="http://schemas.microsoft.com/office/drawing/2014/main" id="{7388869F-D88E-E45F-0728-115CA5683CE4}"/>
              </a:ext>
            </a:extLst>
          </p:cNvPr>
          <p:cNvSpPr txBox="1"/>
          <p:nvPr/>
        </p:nvSpPr>
        <p:spPr>
          <a:xfrm>
            <a:off x="5227909" y="3466638"/>
            <a:ext cx="3744416" cy="1200329"/>
          </a:xfrm>
          <a:prstGeom prst="rect">
            <a:avLst/>
          </a:prstGeom>
          <a:noFill/>
        </p:spPr>
        <p:txBody>
          <a:bodyPr wrap="square">
            <a:spAutoFit/>
          </a:bodyPr>
          <a:lstStyle/>
          <a:p>
            <a:pPr algn="l"/>
            <a:r>
              <a:rPr lang="en-GB" sz="3600" b="1" i="0" dirty="0">
                <a:effectLst/>
                <a:latin typeface="Söhne"/>
              </a:rPr>
              <a:t>Disaster Recovery and Backup</a:t>
            </a:r>
          </a:p>
        </p:txBody>
      </p:sp>
      <p:pic>
        <p:nvPicPr>
          <p:cNvPr id="21506" name="Picture 2" descr="Why You Should Backup All Your Digital Data">
            <a:extLst>
              <a:ext uri="{FF2B5EF4-FFF2-40B4-BE49-F238E27FC236}">
                <a16:creationId xmlns:a16="http://schemas.microsoft.com/office/drawing/2014/main" id="{26BAD534-12CC-A76D-68B8-A5965C5BA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208" y="2071638"/>
            <a:ext cx="4617426" cy="4024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762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Three-Level ANSI-SPARC Architecture</a:t>
            </a:r>
          </a:p>
        </p:txBody>
      </p:sp>
      <p:sp>
        <p:nvSpPr>
          <p:cNvPr id="3" name="Content Placeholder 2"/>
          <p:cNvSpPr>
            <a:spLocks noGrp="1"/>
          </p:cNvSpPr>
          <p:nvPr>
            <p:ph sz="quarter" idx="1"/>
          </p:nvPr>
        </p:nvSpPr>
        <p:spPr>
          <a:xfrm>
            <a:off x="612648" y="1600200"/>
            <a:ext cx="3095256" cy="4495800"/>
          </a:xfrm>
        </p:spPr>
        <p:txBody>
          <a:bodyPr>
            <a:normAutofit/>
          </a:bodyPr>
          <a:lstStyle/>
          <a:p>
            <a:pPr marL="0" indent="0">
              <a:buNone/>
            </a:pPr>
            <a:r>
              <a:rPr lang="en-GB" dirty="0"/>
              <a:t>The ANSI-SPARC three-level architecture comprises of an external, a conceptual and internal level:</a:t>
            </a:r>
          </a:p>
        </p:txBody>
      </p:sp>
      <p:pic>
        <p:nvPicPr>
          <p:cNvPr id="22530" name="Picture 2" descr="mysql - ANSI-SPARC practical explanation - Stack Overflow">
            <a:extLst>
              <a:ext uri="{FF2B5EF4-FFF2-40B4-BE49-F238E27FC236}">
                <a16:creationId xmlns:a16="http://schemas.microsoft.com/office/drawing/2014/main" id="{E7D9B2B8-A4BF-B470-BB0A-988B7C926F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1600199"/>
            <a:ext cx="4912306" cy="5093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732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6858000" y="6172200"/>
            <a:ext cx="19050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nchor="ctr"/>
          <a:lstStyle/>
          <a:p>
            <a:pPr algn="r">
              <a:defRPr/>
            </a:pPr>
            <a:r>
              <a:rPr lang="en-US" sz="1400">
                <a:latin typeface="Times New Roman" charset="0"/>
                <a:ea typeface="ＭＳ Ｐゴシック" charset="0"/>
              </a:rPr>
              <a:t>6</a:t>
            </a:r>
          </a:p>
        </p:txBody>
      </p:sp>
      <p:sp>
        <p:nvSpPr>
          <p:cNvPr id="13315" name="Rectangle 3"/>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normAutofit fontScale="90000"/>
          </a:bodyPr>
          <a:lstStyle/>
          <a:p>
            <a:pPr eaLnBrk="1" hangingPunct="1">
              <a:defRPr/>
            </a:pPr>
            <a:r>
              <a:rPr lang="en-US" b="1" dirty="0">
                <a:latin typeface="CG Times" charset="0"/>
                <a:ea typeface="ＭＳ Ｐゴシック" charset="0"/>
              </a:rPr>
              <a:t>Objectives of Three-Level Architecture</a:t>
            </a:r>
          </a:p>
        </p:txBody>
      </p:sp>
      <p:sp>
        <p:nvSpPr>
          <p:cNvPr id="14340" name="Rectangle 4"/>
          <p:cNvSpPr>
            <a:spLocks noGrp="1" noChangeArrowheads="1"/>
          </p:cNvSpPr>
          <p:nvPr>
            <p:ph type="body" idx="1"/>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buFont typeface="Wingdings" charset="0"/>
              <a:buChar char="n"/>
              <a:defRPr/>
            </a:pPr>
            <a:endParaRPr lang="en-US" b="1" dirty="0">
              <a:latin typeface="CG Times" charset="0"/>
              <a:ea typeface="ＭＳ Ｐゴシック" charset="0"/>
            </a:endParaRPr>
          </a:p>
        </p:txBody>
      </p:sp>
      <p:pic>
        <p:nvPicPr>
          <p:cNvPr id="23554" name="Picture 2" descr="dry.ly">
            <a:extLst>
              <a:ext uri="{FF2B5EF4-FFF2-40B4-BE49-F238E27FC236}">
                <a16:creationId xmlns:a16="http://schemas.microsoft.com/office/drawing/2014/main" id="{7D1FA706-13C8-DD99-ED74-458398C601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050" y="2495550"/>
            <a:ext cx="7073900" cy="2705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499"/>
                                          </p:stCondLst>
                                        </p:cTn>
                                        <p:tgtEl>
                                          <p:spTgt spid="1434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ANSI-SPARC Level 1: External Level</a:t>
            </a:r>
          </a:p>
        </p:txBody>
      </p:sp>
      <p:grpSp>
        <p:nvGrpSpPr>
          <p:cNvPr id="4" name="Group 3"/>
          <p:cNvGrpSpPr/>
          <p:nvPr/>
        </p:nvGrpSpPr>
        <p:grpSpPr>
          <a:xfrm>
            <a:off x="511912" y="2492896"/>
            <a:ext cx="8699562" cy="4104456"/>
            <a:chOff x="511912" y="1324512"/>
            <a:chExt cx="8699562" cy="4104456"/>
          </a:xfrm>
        </p:grpSpPr>
        <p:pic>
          <p:nvPicPr>
            <p:cNvPr id="10" name="Picture 9"/>
            <p:cNvPicPr>
              <a:picLocks noChangeAspect="1"/>
            </p:cNvPicPr>
            <p:nvPr/>
          </p:nvPicPr>
          <p:blipFill>
            <a:blip r:embed="rId3"/>
            <a:stretch>
              <a:fillRect/>
            </a:stretch>
          </p:blipFill>
          <p:spPr>
            <a:xfrm>
              <a:off x="863441" y="3645024"/>
              <a:ext cx="1157288" cy="1157288"/>
            </a:xfrm>
            <a:prstGeom prst="rect">
              <a:avLst/>
            </a:prstGeom>
          </p:spPr>
        </p:pic>
        <p:pic>
          <p:nvPicPr>
            <p:cNvPr id="11" name="Picture 10"/>
            <p:cNvPicPr>
              <a:picLocks noChangeAspect="1"/>
            </p:cNvPicPr>
            <p:nvPr/>
          </p:nvPicPr>
          <p:blipFill>
            <a:blip r:embed="rId4"/>
            <a:stretch>
              <a:fillRect/>
            </a:stretch>
          </p:blipFill>
          <p:spPr>
            <a:xfrm>
              <a:off x="3614734" y="3645024"/>
              <a:ext cx="1157288" cy="1219010"/>
            </a:xfrm>
            <a:prstGeom prst="rect">
              <a:avLst/>
            </a:prstGeom>
          </p:spPr>
        </p:pic>
        <p:sp>
          <p:nvSpPr>
            <p:cNvPr id="14" name="TextBox 13"/>
            <p:cNvSpPr txBox="1"/>
            <p:nvPr/>
          </p:nvSpPr>
          <p:spPr>
            <a:xfrm>
              <a:off x="511912" y="4782636"/>
              <a:ext cx="2157963" cy="646331"/>
            </a:xfrm>
            <a:prstGeom prst="rect">
              <a:avLst/>
            </a:prstGeom>
            <a:noFill/>
          </p:spPr>
          <p:txBody>
            <a:bodyPr wrap="none" rtlCol="0">
              <a:spAutoFit/>
            </a:bodyPr>
            <a:lstStyle/>
            <a:p>
              <a:pPr algn="ctr"/>
              <a:r>
                <a:rPr lang="en-GB" dirty="0"/>
                <a:t>Sales Team</a:t>
              </a:r>
            </a:p>
            <a:p>
              <a:pPr algn="ctr"/>
              <a:r>
                <a:rPr lang="en-GB" dirty="0"/>
                <a:t>(View of Sales Data)</a:t>
              </a:r>
            </a:p>
          </p:txBody>
        </p:sp>
        <p:sp>
          <p:nvSpPr>
            <p:cNvPr id="15" name="TextBox 14"/>
            <p:cNvSpPr txBox="1"/>
            <p:nvPr/>
          </p:nvSpPr>
          <p:spPr>
            <a:xfrm>
              <a:off x="2934476" y="4782637"/>
              <a:ext cx="2517805" cy="646331"/>
            </a:xfrm>
            <a:prstGeom prst="rect">
              <a:avLst/>
            </a:prstGeom>
            <a:noFill/>
          </p:spPr>
          <p:txBody>
            <a:bodyPr wrap="none" rtlCol="0">
              <a:spAutoFit/>
            </a:bodyPr>
            <a:lstStyle/>
            <a:p>
              <a:pPr algn="ctr"/>
              <a:r>
                <a:rPr lang="en-GB" dirty="0"/>
                <a:t>Customer Services</a:t>
              </a:r>
            </a:p>
            <a:p>
              <a:pPr algn="ctr"/>
              <a:r>
                <a:rPr lang="en-GB" dirty="0"/>
                <a:t>(Customer Data Views )</a:t>
              </a:r>
            </a:p>
          </p:txBody>
        </p:sp>
        <p:pic>
          <p:nvPicPr>
            <p:cNvPr id="16" name="Picture 15"/>
            <p:cNvPicPr>
              <a:picLocks noChangeAspect="1"/>
            </p:cNvPicPr>
            <p:nvPr/>
          </p:nvPicPr>
          <p:blipFill>
            <a:blip r:embed="rId5"/>
            <a:stretch>
              <a:fillRect/>
            </a:stretch>
          </p:blipFill>
          <p:spPr>
            <a:xfrm>
              <a:off x="6804248" y="3645024"/>
              <a:ext cx="1428750" cy="1085850"/>
            </a:xfrm>
            <a:prstGeom prst="rect">
              <a:avLst/>
            </a:prstGeom>
          </p:spPr>
        </p:pic>
        <p:sp>
          <p:nvSpPr>
            <p:cNvPr id="17" name="TextBox 16"/>
            <p:cNvSpPr txBox="1"/>
            <p:nvPr/>
          </p:nvSpPr>
          <p:spPr>
            <a:xfrm>
              <a:off x="5655372" y="4777558"/>
              <a:ext cx="3556102" cy="646331"/>
            </a:xfrm>
            <a:prstGeom prst="rect">
              <a:avLst/>
            </a:prstGeom>
            <a:noFill/>
          </p:spPr>
          <p:txBody>
            <a:bodyPr wrap="none" rtlCol="0">
              <a:spAutoFit/>
            </a:bodyPr>
            <a:lstStyle/>
            <a:p>
              <a:pPr algn="ctr"/>
              <a:r>
                <a:rPr lang="en-GB" dirty="0"/>
                <a:t>Management Team</a:t>
              </a:r>
            </a:p>
            <a:p>
              <a:pPr algn="ctr"/>
              <a:r>
                <a:rPr lang="en-GB" dirty="0"/>
                <a:t>(Aggregate Summary Data Views )</a:t>
              </a:r>
            </a:p>
          </p:txBody>
        </p:sp>
        <p:cxnSp>
          <p:nvCxnSpPr>
            <p:cNvPr id="19" name="Straight Arrow Connector 18"/>
            <p:cNvCxnSpPr>
              <a:endCxn id="10" idx="0"/>
            </p:cNvCxnSpPr>
            <p:nvPr/>
          </p:nvCxnSpPr>
          <p:spPr>
            <a:xfrm flipH="1">
              <a:off x="1442085" y="1324512"/>
              <a:ext cx="3849995" cy="23205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11" idx="0"/>
            </p:cNvCxnSpPr>
            <p:nvPr/>
          </p:nvCxnSpPr>
          <p:spPr>
            <a:xfrm flipH="1">
              <a:off x="4193378" y="1324512"/>
              <a:ext cx="1098702" cy="23205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endCxn id="16" idx="1"/>
            </p:cNvCxnSpPr>
            <p:nvPr/>
          </p:nvCxnSpPr>
          <p:spPr>
            <a:xfrm>
              <a:off x="5292080" y="1324512"/>
              <a:ext cx="1512168" cy="2863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pic>
        <p:nvPicPr>
          <p:cNvPr id="24578" name="Picture 2" descr="Database gif 6 » GIF Images Download">
            <a:extLst>
              <a:ext uri="{FF2B5EF4-FFF2-40B4-BE49-F238E27FC236}">
                <a16:creationId xmlns:a16="http://schemas.microsoft.com/office/drawing/2014/main" id="{8B3A7D39-3E77-BFE5-FEE3-FFA30467FAB3}"/>
              </a:ext>
            </a:extLst>
          </p:cNvPr>
          <p:cNvPicPr>
            <a:picLocks noGrp="1" noChangeAspect="1" noChangeArrowheads="1"/>
          </p:cNvPicPr>
          <p:nvPr>
            <p:ph sz="quarter" idx="1"/>
          </p:nvPr>
        </p:nvPicPr>
        <p:blipFill rotWithShape="1">
          <a:blip r:embed="rId6">
            <a:extLst>
              <a:ext uri="{28A0092B-C50C-407E-A947-70E740481C1C}">
                <a14:useLocalDpi xmlns:a14="http://schemas.microsoft.com/office/drawing/2010/main" val="0"/>
              </a:ext>
            </a:extLst>
          </a:blip>
          <a:srcRect b="54117"/>
          <a:stretch/>
        </p:blipFill>
        <p:spPr bwMode="auto">
          <a:xfrm>
            <a:off x="3527101" y="1974254"/>
            <a:ext cx="3009900" cy="99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71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ANSI-SPARC Level 2: Conceptual Level</a:t>
            </a:r>
          </a:p>
        </p:txBody>
      </p:sp>
      <p:sp>
        <p:nvSpPr>
          <p:cNvPr id="3" name="Content Placeholder 2"/>
          <p:cNvSpPr>
            <a:spLocks noGrp="1"/>
          </p:cNvSpPr>
          <p:nvPr>
            <p:ph sz="quarter" idx="1"/>
          </p:nvPr>
        </p:nvSpPr>
        <p:spPr>
          <a:xfrm>
            <a:off x="612648" y="1600200"/>
            <a:ext cx="8279832" cy="4495800"/>
          </a:xfrm>
        </p:spPr>
        <p:txBody>
          <a:bodyPr/>
          <a:lstStyle/>
          <a:p>
            <a:endParaRPr lang="en-GB" dirty="0"/>
          </a:p>
        </p:txBody>
      </p:sp>
      <p:pic>
        <p:nvPicPr>
          <p:cNvPr id="25602" name="Picture 2" descr="Creating An Entity Data Model From A Database Youtube - Gambaran">
            <a:extLst>
              <a:ext uri="{FF2B5EF4-FFF2-40B4-BE49-F238E27FC236}">
                <a16:creationId xmlns:a16="http://schemas.microsoft.com/office/drawing/2014/main" id="{A087D921-13D2-619A-2D07-1EF56128F7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804" t="15324" r="6699" b="657"/>
          <a:stretch/>
        </p:blipFill>
        <p:spPr bwMode="auto">
          <a:xfrm>
            <a:off x="1368188" y="1600200"/>
            <a:ext cx="6768752" cy="5114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37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ANSI-SPARC Level 3: Internal Level</a:t>
            </a:r>
          </a:p>
        </p:txBody>
      </p:sp>
      <p:pic>
        <p:nvPicPr>
          <p:cNvPr id="26626" name="Picture 2" descr="Database Illustration by Alexander Dovzhenko on Dribbble">
            <a:extLst>
              <a:ext uri="{FF2B5EF4-FFF2-40B4-BE49-F238E27FC236}">
                <a16:creationId xmlns:a16="http://schemas.microsoft.com/office/drawing/2014/main" id="{3BBED7B4-CFD2-59C2-7860-B77696C28FFA}"/>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1907704" y="1844824"/>
            <a:ext cx="5681811" cy="4261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6780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Describing Data at the Three Levels</a:t>
            </a:r>
          </a:p>
        </p:txBody>
      </p:sp>
      <p:pic>
        <p:nvPicPr>
          <p:cNvPr id="27650" name="Picture 2" descr="Easy Database Schema Diagrams with DBVisualizer — SitePoint">
            <a:extLst>
              <a:ext uri="{FF2B5EF4-FFF2-40B4-BE49-F238E27FC236}">
                <a16:creationId xmlns:a16="http://schemas.microsoft.com/office/drawing/2014/main" id="{6EC59E99-B65C-5F40-1971-06613B703EA6}"/>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4560700" y="2852936"/>
            <a:ext cx="3976806" cy="34995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B3AF6E3-0B36-E22F-C183-E54A13AAE448}"/>
              </a:ext>
            </a:extLst>
          </p:cNvPr>
          <p:cNvSpPr txBox="1"/>
          <p:nvPr/>
        </p:nvSpPr>
        <p:spPr>
          <a:xfrm>
            <a:off x="179512" y="3212976"/>
            <a:ext cx="3976806" cy="923330"/>
          </a:xfrm>
          <a:prstGeom prst="rect">
            <a:avLst/>
          </a:prstGeom>
          <a:noFill/>
        </p:spPr>
        <p:txBody>
          <a:bodyPr wrap="square">
            <a:spAutoFit/>
          </a:bodyPr>
          <a:lstStyle/>
          <a:p>
            <a:pPr lvl="1"/>
            <a:r>
              <a:rPr lang="en-GB" b="1" i="1" dirty="0"/>
              <a:t>External schemas</a:t>
            </a:r>
            <a:r>
              <a:rPr lang="en-GB" dirty="0"/>
              <a:t> </a:t>
            </a:r>
          </a:p>
          <a:p>
            <a:pPr lvl="1"/>
            <a:r>
              <a:rPr lang="en-GB" b="1" i="1" dirty="0"/>
              <a:t>Conceptual (or Logical) schema</a:t>
            </a:r>
            <a:r>
              <a:rPr lang="en-GB" dirty="0"/>
              <a:t>, </a:t>
            </a:r>
          </a:p>
          <a:p>
            <a:pPr lvl="1"/>
            <a:r>
              <a:rPr lang="en-GB" b="1" i="1" dirty="0"/>
              <a:t>Internal schema</a:t>
            </a:r>
            <a:endParaRPr lang="en-US" dirty="0"/>
          </a:p>
        </p:txBody>
      </p:sp>
    </p:spTree>
    <p:extLst>
      <p:ext uri="{BB962C8B-B14F-4D97-AF65-F5344CB8AC3E}">
        <p14:creationId xmlns:p14="http://schemas.microsoft.com/office/powerpoint/2010/main" val="26530726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Differences Between the Levels</a:t>
            </a:r>
          </a:p>
        </p:txBody>
      </p:sp>
      <p:graphicFrame>
        <p:nvGraphicFramePr>
          <p:cNvPr id="4" name="Table 3"/>
          <p:cNvGraphicFramePr>
            <a:graphicFrameLocks noGrp="1"/>
          </p:cNvGraphicFramePr>
          <p:nvPr/>
        </p:nvGraphicFramePr>
        <p:xfrm>
          <a:off x="609601" y="2204864"/>
          <a:ext cx="4466455" cy="370840"/>
        </p:xfrm>
        <a:graphic>
          <a:graphicData uri="http://schemas.openxmlformats.org/drawingml/2006/table">
            <a:tbl>
              <a:tblPr bandRow="1">
                <a:tableStyleId>{5C22544A-7EE6-4342-B048-85BDC9FD1C3A}</a:tableStyleId>
              </a:tblPr>
              <a:tblGrid>
                <a:gridCol w="893291">
                  <a:extLst>
                    <a:ext uri="{9D8B030D-6E8A-4147-A177-3AD203B41FA5}">
                      <a16:colId xmlns:a16="http://schemas.microsoft.com/office/drawing/2014/main" val="20000"/>
                    </a:ext>
                  </a:extLst>
                </a:gridCol>
                <a:gridCol w="893291">
                  <a:extLst>
                    <a:ext uri="{9D8B030D-6E8A-4147-A177-3AD203B41FA5}">
                      <a16:colId xmlns:a16="http://schemas.microsoft.com/office/drawing/2014/main" val="20001"/>
                    </a:ext>
                  </a:extLst>
                </a:gridCol>
                <a:gridCol w="893291">
                  <a:extLst>
                    <a:ext uri="{9D8B030D-6E8A-4147-A177-3AD203B41FA5}">
                      <a16:colId xmlns:a16="http://schemas.microsoft.com/office/drawing/2014/main" val="20002"/>
                    </a:ext>
                  </a:extLst>
                </a:gridCol>
                <a:gridCol w="893291">
                  <a:extLst>
                    <a:ext uri="{9D8B030D-6E8A-4147-A177-3AD203B41FA5}">
                      <a16:colId xmlns:a16="http://schemas.microsoft.com/office/drawing/2014/main" val="20003"/>
                    </a:ext>
                  </a:extLst>
                </a:gridCol>
                <a:gridCol w="893291">
                  <a:extLst>
                    <a:ext uri="{9D8B030D-6E8A-4147-A177-3AD203B41FA5}">
                      <a16:colId xmlns:a16="http://schemas.microsoft.com/office/drawing/2014/main" val="20004"/>
                    </a:ext>
                  </a:extLst>
                </a:gridCol>
              </a:tblGrid>
              <a:tr h="370840">
                <a:tc>
                  <a:txBody>
                    <a:bodyPr/>
                    <a:lstStyle/>
                    <a:p>
                      <a:r>
                        <a:rPr lang="en-GB" sz="1600" dirty="0" err="1"/>
                        <a:t>staffNo</a:t>
                      </a:r>
                      <a:endParaRPr lang="en-GB" sz="1600" dirty="0"/>
                    </a:p>
                  </a:txBody>
                  <a:tcPr/>
                </a:tc>
                <a:tc>
                  <a:txBody>
                    <a:bodyPr/>
                    <a:lstStyle/>
                    <a:p>
                      <a:r>
                        <a:rPr lang="en-GB" sz="1600" dirty="0" err="1"/>
                        <a:t>fName</a:t>
                      </a:r>
                      <a:endParaRPr lang="en-GB" sz="1600" dirty="0"/>
                    </a:p>
                  </a:txBody>
                  <a:tcPr/>
                </a:tc>
                <a:tc>
                  <a:txBody>
                    <a:bodyPr/>
                    <a:lstStyle/>
                    <a:p>
                      <a:r>
                        <a:rPr lang="en-GB" sz="1600" dirty="0" err="1"/>
                        <a:t>lName</a:t>
                      </a:r>
                      <a:endParaRPr lang="en-GB" sz="1600" dirty="0"/>
                    </a:p>
                  </a:txBody>
                  <a:tcPr/>
                </a:tc>
                <a:tc>
                  <a:txBody>
                    <a:bodyPr/>
                    <a:lstStyle/>
                    <a:p>
                      <a:r>
                        <a:rPr lang="en-GB" sz="1600" dirty="0"/>
                        <a:t>age</a:t>
                      </a:r>
                    </a:p>
                  </a:txBody>
                  <a:tcPr/>
                </a:tc>
                <a:tc>
                  <a:txBody>
                    <a:bodyPr/>
                    <a:lstStyle/>
                    <a:p>
                      <a:r>
                        <a:rPr lang="en-GB" sz="1600" dirty="0"/>
                        <a:t>salary</a:t>
                      </a:r>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nvGraphicFramePr>
        <p:xfrm>
          <a:off x="5436480" y="2202430"/>
          <a:ext cx="3456000" cy="370840"/>
        </p:xfrm>
        <a:graphic>
          <a:graphicData uri="http://schemas.openxmlformats.org/drawingml/2006/table">
            <a:tbl>
              <a:tblPr bandRow="1">
                <a:tableStyleId>{5C22544A-7EE6-4342-B048-85BDC9FD1C3A}</a:tableStyleId>
              </a:tblPr>
              <a:tblGrid>
                <a:gridCol w="828000">
                  <a:extLst>
                    <a:ext uri="{9D8B030D-6E8A-4147-A177-3AD203B41FA5}">
                      <a16:colId xmlns:a16="http://schemas.microsoft.com/office/drawing/2014/main" val="20000"/>
                    </a:ext>
                  </a:extLst>
                </a:gridCol>
                <a:gridCol w="792000">
                  <a:extLst>
                    <a:ext uri="{9D8B030D-6E8A-4147-A177-3AD203B41FA5}">
                      <a16:colId xmlns:a16="http://schemas.microsoft.com/office/drawing/2014/main" val="20001"/>
                    </a:ext>
                  </a:extLst>
                </a:gridCol>
                <a:gridCol w="792000">
                  <a:extLst>
                    <a:ext uri="{9D8B030D-6E8A-4147-A177-3AD203B41FA5}">
                      <a16:colId xmlns:a16="http://schemas.microsoft.com/office/drawing/2014/main" val="20002"/>
                    </a:ext>
                  </a:extLst>
                </a:gridCol>
                <a:gridCol w="1044000">
                  <a:extLst>
                    <a:ext uri="{9D8B030D-6E8A-4147-A177-3AD203B41FA5}">
                      <a16:colId xmlns:a16="http://schemas.microsoft.com/office/drawing/2014/main" val="20003"/>
                    </a:ext>
                  </a:extLst>
                </a:gridCol>
              </a:tblGrid>
              <a:tr h="370840">
                <a:tc>
                  <a:txBody>
                    <a:bodyPr/>
                    <a:lstStyle/>
                    <a:p>
                      <a:r>
                        <a:rPr lang="en-GB" sz="1600" dirty="0" err="1"/>
                        <a:t>staffNo</a:t>
                      </a:r>
                      <a:endParaRPr lang="en-GB" sz="1600" dirty="0"/>
                    </a:p>
                  </a:txBody>
                  <a:tcPr/>
                </a:tc>
                <a:tc>
                  <a:txBody>
                    <a:bodyPr/>
                    <a:lstStyle/>
                    <a:p>
                      <a:r>
                        <a:rPr lang="en-GB" sz="1600" dirty="0" err="1"/>
                        <a:t>fName</a:t>
                      </a:r>
                      <a:endParaRPr lang="en-GB" sz="1600" dirty="0"/>
                    </a:p>
                  </a:txBody>
                  <a:tcPr/>
                </a:tc>
                <a:tc>
                  <a:txBody>
                    <a:bodyPr/>
                    <a:lstStyle/>
                    <a:p>
                      <a:r>
                        <a:rPr lang="en-GB" sz="1600" dirty="0" err="1"/>
                        <a:t>lName</a:t>
                      </a:r>
                      <a:endParaRPr lang="en-GB" sz="1600" dirty="0"/>
                    </a:p>
                  </a:txBody>
                  <a:tcPr/>
                </a:tc>
                <a:tc>
                  <a:txBody>
                    <a:bodyPr/>
                    <a:lstStyle/>
                    <a:p>
                      <a:r>
                        <a:rPr lang="en-GB" sz="1600" dirty="0" err="1"/>
                        <a:t>branchNo</a:t>
                      </a:r>
                      <a:endParaRPr lang="en-GB" sz="1600" dirty="0"/>
                    </a:p>
                  </a:txBody>
                  <a:tcPr/>
                </a:tc>
                <a:extLst>
                  <a:ext uri="{0D108BD9-81ED-4DB2-BD59-A6C34878D82A}">
                    <a16:rowId xmlns:a16="http://schemas.microsoft.com/office/drawing/2014/main" val="10000"/>
                  </a:ext>
                </a:extLst>
              </a:tr>
            </a:tbl>
          </a:graphicData>
        </a:graphic>
      </p:graphicFrame>
      <p:sp>
        <p:nvSpPr>
          <p:cNvPr id="6" name="TextBox 5"/>
          <p:cNvSpPr txBox="1"/>
          <p:nvPr/>
        </p:nvSpPr>
        <p:spPr>
          <a:xfrm>
            <a:off x="539552" y="1833098"/>
            <a:ext cx="2247090" cy="369332"/>
          </a:xfrm>
          <a:prstGeom prst="rect">
            <a:avLst/>
          </a:prstGeom>
          <a:noFill/>
        </p:spPr>
        <p:txBody>
          <a:bodyPr wrap="none" rtlCol="0">
            <a:spAutoFit/>
          </a:bodyPr>
          <a:lstStyle/>
          <a:p>
            <a:r>
              <a:rPr lang="en-GB" b="1" dirty="0"/>
              <a:t>External View </a:t>
            </a:r>
            <a:r>
              <a:rPr lang="en-GB" dirty="0"/>
              <a:t>1: HR</a:t>
            </a:r>
          </a:p>
        </p:txBody>
      </p:sp>
      <p:sp>
        <p:nvSpPr>
          <p:cNvPr id="7" name="TextBox 6"/>
          <p:cNvSpPr txBox="1"/>
          <p:nvPr/>
        </p:nvSpPr>
        <p:spPr>
          <a:xfrm>
            <a:off x="5364088" y="1833098"/>
            <a:ext cx="2647071" cy="369332"/>
          </a:xfrm>
          <a:prstGeom prst="rect">
            <a:avLst/>
          </a:prstGeom>
          <a:noFill/>
        </p:spPr>
        <p:txBody>
          <a:bodyPr wrap="none" rtlCol="0">
            <a:spAutoFit/>
          </a:bodyPr>
          <a:lstStyle/>
          <a:p>
            <a:r>
              <a:rPr lang="en-GB" b="1" dirty="0"/>
              <a:t>External View </a:t>
            </a:r>
            <a:r>
              <a:rPr lang="en-GB" dirty="0"/>
              <a:t>2: Branch</a:t>
            </a:r>
          </a:p>
        </p:txBody>
      </p:sp>
      <p:graphicFrame>
        <p:nvGraphicFramePr>
          <p:cNvPr id="8" name="Table 7"/>
          <p:cNvGraphicFramePr>
            <a:graphicFrameLocks noGrp="1"/>
          </p:cNvGraphicFramePr>
          <p:nvPr/>
        </p:nvGraphicFramePr>
        <p:xfrm>
          <a:off x="1403648" y="3371080"/>
          <a:ext cx="6144565" cy="370840"/>
        </p:xfrm>
        <a:graphic>
          <a:graphicData uri="http://schemas.openxmlformats.org/drawingml/2006/table">
            <a:tbl>
              <a:tblPr bandRow="1">
                <a:tableStyleId>{5C22544A-7EE6-4342-B048-85BDC9FD1C3A}</a:tableStyleId>
              </a:tblPr>
              <a:tblGrid>
                <a:gridCol w="1020113">
                  <a:extLst>
                    <a:ext uri="{9D8B030D-6E8A-4147-A177-3AD203B41FA5}">
                      <a16:colId xmlns:a16="http://schemas.microsoft.com/office/drawing/2014/main" val="20000"/>
                    </a:ext>
                  </a:extLst>
                </a:gridCol>
                <a:gridCol w="1020113">
                  <a:extLst>
                    <a:ext uri="{9D8B030D-6E8A-4147-A177-3AD203B41FA5}">
                      <a16:colId xmlns:a16="http://schemas.microsoft.com/office/drawing/2014/main" val="20001"/>
                    </a:ext>
                  </a:extLst>
                </a:gridCol>
                <a:gridCol w="1020113">
                  <a:extLst>
                    <a:ext uri="{9D8B030D-6E8A-4147-A177-3AD203B41FA5}">
                      <a16:colId xmlns:a16="http://schemas.microsoft.com/office/drawing/2014/main" val="20002"/>
                    </a:ext>
                  </a:extLst>
                </a:gridCol>
                <a:gridCol w="1020113">
                  <a:extLst>
                    <a:ext uri="{9D8B030D-6E8A-4147-A177-3AD203B41FA5}">
                      <a16:colId xmlns:a16="http://schemas.microsoft.com/office/drawing/2014/main" val="20003"/>
                    </a:ext>
                  </a:extLst>
                </a:gridCol>
                <a:gridCol w="1020113">
                  <a:extLst>
                    <a:ext uri="{9D8B030D-6E8A-4147-A177-3AD203B41FA5}">
                      <a16:colId xmlns:a16="http://schemas.microsoft.com/office/drawing/2014/main" val="20004"/>
                    </a:ext>
                  </a:extLst>
                </a:gridCol>
                <a:gridCol w="1044000">
                  <a:extLst>
                    <a:ext uri="{9D8B030D-6E8A-4147-A177-3AD203B41FA5}">
                      <a16:colId xmlns:a16="http://schemas.microsoft.com/office/drawing/2014/main" val="20005"/>
                    </a:ext>
                  </a:extLst>
                </a:gridCol>
              </a:tblGrid>
              <a:tr h="370840">
                <a:tc>
                  <a:txBody>
                    <a:bodyPr/>
                    <a:lstStyle/>
                    <a:p>
                      <a:r>
                        <a:rPr lang="en-GB" sz="1600" dirty="0" err="1"/>
                        <a:t>staffNo</a:t>
                      </a:r>
                      <a:endParaRPr lang="en-GB" sz="1600" dirty="0"/>
                    </a:p>
                  </a:txBody>
                  <a:tcPr/>
                </a:tc>
                <a:tc>
                  <a:txBody>
                    <a:bodyPr/>
                    <a:lstStyle/>
                    <a:p>
                      <a:r>
                        <a:rPr lang="en-GB" sz="1600" dirty="0" err="1"/>
                        <a:t>fName</a:t>
                      </a:r>
                      <a:endParaRPr lang="en-GB" sz="1600" dirty="0"/>
                    </a:p>
                  </a:txBody>
                  <a:tcPr/>
                </a:tc>
                <a:tc>
                  <a:txBody>
                    <a:bodyPr/>
                    <a:lstStyle/>
                    <a:p>
                      <a:r>
                        <a:rPr lang="en-GB" sz="1600" dirty="0" err="1"/>
                        <a:t>lName</a:t>
                      </a:r>
                      <a:endParaRPr lang="en-GB" sz="1600" dirty="0"/>
                    </a:p>
                  </a:txBody>
                  <a:tcPr/>
                </a:tc>
                <a:tc>
                  <a:txBody>
                    <a:bodyPr/>
                    <a:lstStyle/>
                    <a:p>
                      <a:r>
                        <a:rPr lang="en-GB" sz="1600" dirty="0"/>
                        <a:t>DOB</a:t>
                      </a:r>
                    </a:p>
                  </a:txBody>
                  <a:tcPr/>
                </a:tc>
                <a:tc>
                  <a:txBody>
                    <a:bodyPr/>
                    <a:lstStyle/>
                    <a:p>
                      <a:r>
                        <a:rPr lang="en-GB" sz="1600" dirty="0"/>
                        <a:t>salary</a:t>
                      </a:r>
                    </a:p>
                  </a:txBody>
                  <a:tcPr/>
                </a:tc>
                <a:tc>
                  <a:txBody>
                    <a:bodyPr/>
                    <a:lstStyle/>
                    <a:p>
                      <a:r>
                        <a:rPr lang="en-GB" sz="1600" dirty="0" err="1"/>
                        <a:t>branchNo</a:t>
                      </a:r>
                      <a:endParaRPr lang="en-GB" sz="1600" dirty="0"/>
                    </a:p>
                  </a:txBody>
                  <a:tcPr/>
                </a:tc>
                <a:extLst>
                  <a:ext uri="{0D108BD9-81ED-4DB2-BD59-A6C34878D82A}">
                    <a16:rowId xmlns:a16="http://schemas.microsoft.com/office/drawing/2014/main" val="10000"/>
                  </a:ext>
                </a:extLst>
              </a:tr>
            </a:tbl>
          </a:graphicData>
        </a:graphic>
      </p:graphicFrame>
      <p:sp>
        <p:nvSpPr>
          <p:cNvPr id="9" name="TextBox 8"/>
          <p:cNvSpPr txBox="1"/>
          <p:nvPr/>
        </p:nvSpPr>
        <p:spPr>
          <a:xfrm>
            <a:off x="539552" y="3003428"/>
            <a:ext cx="3115405" cy="369332"/>
          </a:xfrm>
          <a:prstGeom prst="rect">
            <a:avLst/>
          </a:prstGeom>
          <a:noFill/>
        </p:spPr>
        <p:txBody>
          <a:bodyPr wrap="none" rtlCol="0">
            <a:spAutoFit/>
          </a:bodyPr>
          <a:lstStyle/>
          <a:p>
            <a:r>
              <a:rPr lang="en-GB" b="1" dirty="0"/>
              <a:t>Conceptual Level</a:t>
            </a:r>
            <a:r>
              <a:rPr lang="en-GB" dirty="0"/>
              <a:t>: Staff Table</a:t>
            </a:r>
          </a:p>
        </p:txBody>
      </p:sp>
      <p:cxnSp>
        <p:nvCxnSpPr>
          <p:cNvPr id="11" name="Straight Arrow Connector 10"/>
          <p:cNvCxnSpPr/>
          <p:nvPr/>
        </p:nvCxnSpPr>
        <p:spPr>
          <a:xfrm>
            <a:off x="2555776" y="2573270"/>
            <a:ext cx="1114953" cy="7978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5796136" y="2573270"/>
            <a:ext cx="846699" cy="7978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2120310" y="4221088"/>
            <a:ext cx="2883738" cy="2554545"/>
          </a:xfrm>
          <a:prstGeom prst="rect">
            <a:avLst/>
          </a:prstGeom>
          <a:noFill/>
        </p:spPr>
        <p:txBody>
          <a:bodyPr wrap="none" rtlCol="0">
            <a:spAutoFit/>
          </a:bodyPr>
          <a:lstStyle/>
          <a:p>
            <a:r>
              <a:rPr lang="en-GB" sz="1600" dirty="0" err="1"/>
              <a:t>struct</a:t>
            </a:r>
            <a:r>
              <a:rPr lang="en-GB" sz="1600" dirty="0"/>
              <a:t> Staff {</a:t>
            </a:r>
          </a:p>
          <a:p>
            <a:r>
              <a:rPr lang="en-GB" sz="1600" dirty="0"/>
              <a:t>	</a:t>
            </a:r>
            <a:r>
              <a:rPr lang="en-GB" sz="1600" dirty="0" err="1"/>
              <a:t>int</a:t>
            </a:r>
            <a:r>
              <a:rPr lang="en-GB" sz="1600" dirty="0"/>
              <a:t> </a:t>
            </a:r>
            <a:r>
              <a:rPr lang="en-GB" sz="1600" dirty="0" err="1"/>
              <a:t>staffNo</a:t>
            </a:r>
            <a:r>
              <a:rPr lang="en-GB" sz="1600" dirty="0"/>
              <a:t>;</a:t>
            </a:r>
          </a:p>
          <a:p>
            <a:r>
              <a:rPr lang="en-GB" sz="1600" dirty="0"/>
              <a:t>	</a:t>
            </a:r>
            <a:r>
              <a:rPr lang="en-GB" sz="1600" dirty="0" err="1"/>
              <a:t>int</a:t>
            </a:r>
            <a:r>
              <a:rPr lang="en-GB" sz="1600" dirty="0"/>
              <a:t> </a:t>
            </a:r>
            <a:r>
              <a:rPr lang="en-GB" sz="1600" dirty="0" err="1"/>
              <a:t>branchNo</a:t>
            </a:r>
            <a:r>
              <a:rPr lang="en-GB" sz="1600" dirty="0"/>
              <a:t>;</a:t>
            </a:r>
          </a:p>
          <a:p>
            <a:r>
              <a:rPr lang="en-GB" sz="1600" dirty="0"/>
              <a:t>	char </a:t>
            </a:r>
            <a:r>
              <a:rPr lang="en-GB" sz="1600" dirty="0" err="1"/>
              <a:t>fName</a:t>
            </a:r>
            <a:r>
              <a:rPr lang="en-GB" sz="1600" dirty="0"/>
              <a:t> [15];</a:t>
            </a:r>
          </a:p>
          <a:p>
            <a:r>
              <a:rPr lang="en-GB" sz="1600" dirty="0"/>
              <a:t>	char </a:t>
            </a:r>
            <a:r>
              <a:rPr lang="en-GB" sz="1600" dirty="0" err="1"/>
              <a:t>lName</a:t>
            </a:r>
            <a:r>
              <a:rPr lang="en-GB" sz="1600" dirty="0"/>
              <a:t> [15];</a:t>
            </a:r>
          </a:p>
          <a:p>
            <a:r>
              <a:rPr lang="en-GB" sz="1600" dirty="0"/>
              <a:t>	</a:t>
            </a:r>
            <a:r>
              <a:rPr lang="en-GB" sz="1600" dirty="0" err="1"/>
              <a:t>struct</a:t>
            </a:r>
            <a:r>
              <a:rPr lang="en-GB" sz="1600" dirty="0"/>
              <a:t> date DOB;</a:t>
            </a:r>
          </a:p>
          <a:p>
            <a:r>
              <a:rPr lang="en-GB" sz="1600" dirty="0"/>
              <a:t>	float salary;</a:t>
            </a:r>
          </a:p>
          <a:p>
            <a:r>
              <a:rPr lang="en-GB" sz="1600" dirty="0"/>
              <a:t>	</a:t>
            </a:r>
            <a:r>
              <a:rPr lang="en-GB" sz="1600" dirty="0" err="1"/>
              <a:t>struct</a:t>
            </a:r>
            <a:r>
              <a:rPr lang="en-GB" sz="1600" dirty="0"/>
              <a:t> STAFF *next;</a:t>
            </a:r>
          </a:p>
          <a:p>
            <a:r>
              <a:rPr lang="en-GB" sz="1600" dirty="0"/>
              <a:t>}</a:t>
            </a:r>
          </a:p>
          <a:p>
            <a:r>
              <a:rPr lang="en-GB" sz="1600" dirty="0"/>
              <a:t>index </a:t>
            </a:r>
            <a:r>
              <a:rPr lang="en-GB" sz="1600" dirty="0" err="1"/>
              <a:t>staffNo</a:t>
            </a:r>
            <a:r>
              <a:rPr lang="en-GB" sz="1600" dirty="0"/>
              <a:t>; index </a:t>
            </a:r>
            <a:r>
              <a:rPr lang="en-GB" sz="1600" dirty="0" err="1"/>
              <a:t>branchNo</a:t>
            </a:r>
            <a:r>
              <a:rPr lang="en-GB" sz="1600" dirty="0"/>
              <a:t>;</a:t>
            </a:r>
          </a:p>
        </p:txBody>
      </p:sp>
      <p:sp>
        <p:nvSpPr>
          <p:cNvPr id="16" name="TextBox 15"/>
          <p:cNvSpPr txBox="1"/>
          <p:nvPr/>
        </p:nvSpPr>
        <p:spPr>
          <a:xfrm>
            <a:off x="539551" y="5003884"/>
            <a:ext cx="1711494" cy="369332"/>
          </a:xfrm>
          <a:prstGeom prst="rect">
            <a:avLst/>
          </a:prstGeom>
          <a:noFill/>
        </p:spPr>
        <p:txBody>
          <a:bodyPr wrap="none" rtlCol="0">
            <a:spAutoFit/>
          </a:bodyPr>
          <a:lstStyle/>
          <a:p>
            <a:r>
              <a:rPr lang="en-GB" b="1" dirty="0"/>
              <a:t>Internal Level</a:t>
            </a:r>
            <a:r>
              <a:rPr lang="en-GB" dirty="0"/>
              <a:t>:</a:t>
            </a:r>
          </a:p>
        </p:txBody>
      </p:sp>
      <p:sp>
        <p:nvSpPr>
          <p:cNvPr id="17" name="TextBox 16"/>
          <p:cNvSpPr txBox="1"/>
          <p:nvPr/>
        </p:nvSpPr>
        <p:spPr>
          <a:xfrm>
            <a:off x="5580112" y="5939988"/>
            <a:ext cx="3367460" cy="369332"/>
          </a:xfrm>
          <a:prstGeom prst="rect">
            <a:avLst/>
          </a:prstGeom>
          <a:noFill/>
        </p:spPr>
        <p:txBody>
          <a:bodyPr wrap="none" rtlCol="0">
            <a:spAutoFit/>
          </a:bodyPr>
          <a:lstStyle/>
          <a:p>
            <a:r>
              <a:rPr lang="en-GB" dirty="0"/>
              <a:t>/* pointer to next Staff record */</a:t>
            </a:r>
          </a:p>
        </p:txBody>
      </p:sp>
      <p:cxnSp>
        <p:nvCxnSpPr>
          <p:cNvPr id="19" name="Straight Arrow Connector 18"/>
          <p:cNvCxnSpPr>
            <a:stCxn id="17" idx="1"/>
          </p:cNvCxnSpPr>
          <p:nvPr/>
        </p:nvCxnSpPr>
        <p:spPr>
          <a:xfrm flipH="1">
            <a:off x="4932040" y="6124654"/>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5580112" y="6381328"/>
            <a:ext cx="3492303" cy="369332"/>
          </a:xfrm>
          <a:prstGeom prst="rect">
            <a:avLst/>
          </a:prstGeom>
          <a:noFill/>
        </p:spPr>
        <p:txBody>
          <a:bodyPr wrap="none" rtlCol="0">
            <a:spAutoFit/>
          </a:bodyPr>
          <a:lstStyle/>
          <a:p>
            <a:r>
              <a:rPr lang="en-GB" dirty="0"/>
              <a:t>/* define indexes for Staff table */</a:t>
            </a:r>
          </a:p>
        </p:txBody>
      </p:sp>
      <p:cxnSp>
        <p:nvCxnSpPr>
          <p:cNvPr id="23" name="Straight Arrow Connector 22"/>
          <p:cNvCxnSpPr>
            <a:stCxn id="22" idx="1"/>
          </p:cNvCxnSpPr>
          <p:nvPr/>
        </p:nvCxnSpPr>
        <p:spPr>
          <a:xfrm flipH="1">
            <a:off x="4932040" y="6565994"/>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1898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System </a:t>
            </a:r>
            <a:r>
              <a:rPr lang="en-GB" dirty="0" err="1"/>
              <a:t>Catalog</a:t>
            </a:r>
            <a:endParaRPr lang="en-GB" dirty="0"/>
          </a:p>
        </p:txBody>
      </p:sp>
      <p:sp>
        <p:nvSpPr>
          <p:cNvPr id="3" name="Content Placeholder 2"/>
          <p:cNvSpPr>
            <a:spLocks noGrp="1"/>
          </p:cNvSpPr>
          <p:nvPr>
            <p:ph sz="quarter" idx="1"/>
          </p:nvPr>
        </p:nvSpPr>
        <p:spPr>
          <a:xfrm>
            <a:off x="612648" y="1600200"/>
            <a:ext cx="8279832" cy="5257800"/>
          </a:xfrm>
        </p:spPr>
        <p:txBody>
          <a:bodyPr>
            <a:normAutofit/>
          </a:bodyPr>
          <a:lstStyle/>
          <a:p>
            <a:r>
              <a:rPr lang="en-GB" dirty="0"/>
              <a:t>It is a repository of information, stored in a set of tables, describing all objects in the database, e.g.:</a:t>
            </a:r>
          </a:p>
          <a:p>
            <a:pPr lvl="1"/>
            <a:r>
              <a:rPr lang="en-GB" dirty="0"/>
              <a:t>External, conceptual and internal schemas and their mappings</a:t>
            </a:r>
          </a:p>
          <a:p>
            <a:pPr lvl="1"/>
            <a:r>
              <a:rPr lang="en-GB" dirty="0"/>
              <a:t>Names, types and sizes of data items.</a:t>
            </a:r>
          </a:p>
          <a:p>
            <a:pPr lvl="1"/>
            <a:r>
              <a:rPr lang="en-GB" dirty="0"/>
              <a:t>Names of relationships, integrity constraints of the data</a:t>
            </a:r>
          </a:p>
          <a:p>
            <a:pPr lvl="1"/>
            <a:r>
              <a:rPr lang="en-GB" dirty="0"/>
              <a:t>Names of authorised users with access to the data</a:t>
            </a:r>
          </a:p>
          <a:p>
            <a:pPr lvl="1"/>
            <a:r>
              <a:rPr lang="en-GB" dirty="0"/>
              <a:t>Usage statistics and audit information, etc.</a:t>
            </a:r>
          </a:p>
          <a:p>
            <a:endParaRPr lang="en-GB" dirty="0"/>
          </a:p>
        </p:txBody>
      </p:sp>
    </p:spTree>
    <p:extLst>
      <p:ext uri="{BB962C8B-B14F-4D97-AF65-F5344CB8AC3E}">
        <p14:creationId xmlns:p14="http://schemas.microsoft.com/office/powerpoint/2010/main" val="348084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DBMS Mapping Between the Schemas</a:t>
            </a:r>
            <a:br>
              <a:rPr lang="en-GB" dirty="0"/>
            </a:br>
            <a:r>
              <a:rPr lang="en-GB" dirty="0"/>
              <a:t>(A simplified view)</a:t>
            </a:r>
          </a:p>
        </p:txBody>
      </p:sp>
      <p:sp>
        <p:nvSpPr>
          <p:cNvPr id="4" name="TextBox 3"/>
          <p:cNvSpPr txBox="1"/>
          <p:nvPr/>
        </p:nvSpPr>
        <p:spPr>
          <a:xfrm>
            <a:off x="3059832" y="1589891"/>
            <a:ext cx="352137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dirty="0"/>
              <a:t>User requests Staff Record S101 through application user interface</a:t>
            </a:r>
          </a:p>
        </p:txBody>
      </p:sp>
      <p:sp>
        <p:nvSpPr>
          <p:cNvPr id="6" name="TextBox 5"/>
          <p:cNvSpPr txBox="1"/>
          <p:nvPr/>
        </p:nvSpPr>
        <p:spPr>
          <a:xfrm>
            <a:off x="3059832" y="2471360"/>
            <a:ext cx="3528392"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dirty="0"/>
              <a:t>DBMS receives request and checks user’s external schema and external/conceptual mapping</a:t>
            </a:r>
          </a:p>
        </p:txBody>
      </p:sp>
      <p:sp>
        <p:nvSpPr>
          <p:cNvPr id="7" name="TextBox 6"/>
          <p:cNvSpPr txBox="1"/>
          <p:nvPr/>
        </p:nvSpPr>
        <p:spPr>
          <a:xfrm>
            <a:off x="3059832" y="3672545"/>
            <a:ext cx="3528392"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dirty="0"/>
              <a:t>Is user authorised for this view?</a:t>
            </a:r>
          </a:p>
        </p:txBody>
      </p:sp>
      <p:sp>
        <p:nvSpPr>
          <p:cNvPr id="8" name="TextBox 7"/>
          <p:cNvSpPr txBox="1"/>
          <p:nvPr/>
        </p:nvSpPr>
        <p:spPr>
          <a:xfrm>
            <a:off x="3059832" y="4319379"/>
            <a:ext cx="3528392"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dirty="0"/>
              <a:t>DBMS checks conceptual/internal mapping</a:t>
            </a:r>
          </a:p>
        </p:txBody>
      </p:sp>
      <p:sp>
        <p:nvSpPr>
          <p:cNvPr id="9" name="TextBox 8"/>
          <p:cNvSpPr txBox="1"/>
          <p:nvPr/>
        </p:nvSpPr>
        <p:spPr>
          <a:xfrm>
            <a:off x="3059832" y="5243212"/>
            <a:ext cx="3528392"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dirty="0"/>
              <a:t>Determines internal structures and physical location of record</a:t>
            </a:r>
          </a:p>
        </p:txBody>
      </p:sp>
      <p:sp>
        <p:nvSpPr>
          <p:cNvPr id="10" name="TextBox 9"/>
          <p:cNvSpPr txBox="1"/>
          <p:nvPr/>
        </p:nvSpPr>
        <p:spPr>
          <a:xfrm>
            <a:off x="3059832" y="6167045"/>
            <a:ext cx="3528392"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dirty="0"/>
              <a:t>Locates record and passes back to user, otherwise returns error</a:t>
            </a:r>
          </a:p>
        </p:txBody>
      </p:sp>
      <p:cxnSp>
        <p:nvCxnSpPr>
          <p:cNvPr id="12" name="Straight Arrow Connector 11"/>
          <p:cNvCxnSpPr>
            <a:stCxn id="4" idx="2"/>
            <a:endCxn id="6" idx="0"/>
          </p:cNvCxnSpPr>
          <p:nvPr/>
        </p:nvCxnSpPr>
        <p:spPr>
          <a:xfrm>
            <a:off x="4820519" y="2174666"/>
            <a:ext cx="3509" cy="2966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2"/>
            <a:endCxn id="7" idx="0"/>
          </p:cNvCxnSpPr>
          <p:nvPr/>
        </p:nvCxnSpPr>
        <p:spPr>
          <a:xfrm>
            <a:off x="4824028" y="3302357"/>
            <a:ext cx="0" cy="370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2"/>
            <a:endCxn id="8" idx="0"/>
          </p:cNvCxnSpPr>
          <p:nvPr/>
        </p:nvCxnSpPr>
        <p:spPr>
          <a:xfrm>
            <a:off x="4824028" y="4011099"/>
            <a:ext cx="0" cy="3082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8" idx="2"/>
            <a:endCxn id="9" idx="0"/>
          </p:cNvCxnSpPr>
          <p:nvPr/>
        </p:nvCxnSpPr>
        <p:spPr>
          <a:xfrm>
            <a:off x="4824028" y="4904154"/>
            <a:ext cx="0" cy="339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9" idx="2"/>
            <a:endCxn id="10" idx="0"/>
          </p:cNvCxnSpPr>
          <p:nvPr/>
        </p:nvCxnSpPr>
        <p:spPr>
          <a:xfrm>
            <a:off x="4824028" y="5827987"/>
            <a:ext cx="0" cy="339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4919562" y="3995772"/>
            <a:ext cx="436594" cy="307777"/>
          </a:xfrm>
          <a:prstGeom prst="rect">
            <a:avLst/>
          </a:prstGeom>
          <a:noFill/>
        </p:spPr>
        <p:txBody>
          <a:bodyPr wrap="none" rtlCol="0">
            <a:spAutoFit/>
          </a:bodyPr>
          <a:lstStyle/>
          <a:p>
            <a:pPr algn="ctr"/>
            <a:r>
              <a:rPr lang="en-GB" sz="1400" dirty="0"/>
              <a:t>Yes</a:t>
            </a:r>
          </a:p>
        </p:txBody>
      </p:sp>
      <p:cxnSp>
        <p:nvCxnSpPr>
          <p:cNvPr id="58" name="Straight Connector 57"/>
          <p:cNvCxnSpPr>
            <a:stCxn id="7" idx="1"/>
          </p:cNvCxnSpPr>
          <p:nvPr/>
        </p:nvCxnSpPr>
        <p:spPr>
          <a:xfrm flipH="1">
            <a:off x="1619672" y="3841822"/>
            <a:ext cx="14401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Elbow Connector 59"/>
          <p:cNvCxnSpPr>
            <a:endCxn id="4" idx="1"/>
          </p:cNvCxnSpPr>
          <p:nvPr/>
        </p:nvCxnSpPr>
        <p:spPr>
          <a:xfrm rot="5400000" flipH="1" flipV="1">
            <a:off x="1359981" y="2141971"/>
            <a:ext cx="1959543" cy="144016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61" name="TextBox 60"/>
          <p:cNvSpPr txBox="1"/>
          <p:nvPr/>
        </p:nvSpPr>
        <p:spPr>
          <a:xfrm>
            <a:off x="1979712" y="3573016"/>
            <a:ext cx="401072" cy="307777"/>
          </a:xfrm>
          <a:prstGeom prst="rect">
            <a:avLst/>
          </a:prstGeom>
          <a:noFill/>
        </p:spPr>
        <p:txBody>
          <a:bodyPr wrap="none" rtlCol="0">
            <a:spAutoFit/>
          </a:bodyPr>
          <a:lstStyle/>
          <a:p>
            <a:r>
              <a:rPr lang="en-GB" sz="1400" dirty="0"/>
              <a:t>No</a:t>
            </a:r>
          </a:p>
        </p:txBody>
      </p:sp>
      <p:cxnSp>
        <p:nvCxnSpPr>
          <p:cNvPr id="63" name="Straight Connector 62"/>
          <p:cNvCxnSpPr>
            <a:stCxn id="10" idx="3"/>
          </p:cNvCxnSpPr>
          <p:nvPr/>
        </p:nvCxnSpPr>
        <p:spPr>
          <a:xfrm flipV="1">
            <a:off x="6588224" y="6459432"/>
            <a:ext cx="1584176"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Elbow Connector 64"/>
          <p:cNvCxnSpPr>
            <a:endCxn id="4" idx="3"/>
          </p:cNvCxnSpPr>
          <p:nvPr/>
        </p:nvCxnSpPr>
        <p:spPr>
          <a:xfrm rot="16200000" flipV="1">
            <a:off x="5088227" y="3375259"/>
            <a:ext cx="4577153" cy="159119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66" name="Left Brace 65"/>
          <p:cNvSpPr/>
          <p:nvPr/>
        </p:nvSpPr>
        <p:spPr>
          <a:xfrm>
            <a:off x="899592" y="1700808"/>
            <a:ext cx="216024" cy="2376264"/>
          </a:xfrm>
          <a:prstGeom prst="leftBrace">
            <a:avLst/>
          </a:prstGeom>
        </p:spPr>
        <p:style>
          <a:lnRef idx="1">
            <a:schemeClr val="accent1"/>
          </a:lnRef>
          <a:fillRef idx="0">
            <a:schemeClr val="accent1"/>
          </a:fillRef>
          <a:effectRef idx="0">
            <a:schemeClr val="accent1"/>
          </a:effectRef>
          <a:fontRef idx="minor">
            <a:schemeClr val="tx1"/>
          </a:fontRef>
        </p:style>
        <p:txBody>
          <a:bodyPr vert="vert270" rIns="576000" rtlCol="0" anchor="b" anchorCtr="1"/>
          <a:lstStyle/>
          <a:p>
            <a:pPr algn="ctr"/>
            <a:r>
              <a:rPr lang="en-GB" dirty="0"/>
              <a:t>External/Conceptual</a:t>
            </a:r>
          </a:p>
          <a:p>
            <a:pPr algn="ctr"/>
            <a:r>
              <a:rPr lang="en-GB" dirty="0"/>
              <a:t>Mapping</a:t>
            </a:r>
          </a:p>
        </p:txBody>
      </p:sp>
      <p:sp>
        <p:nvSpPr>
          <p:cNvPr id="67" name="Left Brace 66"/>
          <p:cNvSpPr/>
          <p:nvPr/>
        </p:nvSpPr>
        <p:spPr>
          <a:xfrm>
            <a:off x="906610" y="4221087"/>
            <a:ext cx="216024" cy="2396009"/>
          </a:xfrm>
          <a:prstGeom prst="leftBrace">
            <a:avLst/>
          </a:prstGeom>
        </p:spPr>
        <p:style>
          <a:lnRef idx="1">
            <a:schemeClr val="accent1"/>
          </a:lnRef>
          <a:fillRef idx="0">
            <a:schemeClr val="accent1"/>
          </a:fillRef>
          <a:effectRef idx="0">
            <a:schemeClr val="accent1"/>
          </a:effectRef>
          <a:fontRef idx="minor">
            <a:schemeClr val="tx1"/>
          </a:fontRef>
        </p:style>
        <p:txBody>
          <a:bodyPr vert="vert270" rIns="576000" rtlCol="0" anchor="b" anchorCtr="1"/>
          <a:lstStyle/>
          <a:p>
            <a:pPr algn="ctr"/>
            <a:r>
              <a:rPr lang="en-GB" dirty="0"/>
              <a:t>Conceptual/Internal</a:t>
            </a:r>
          </a:p>
          <a:p>
            <a:pPr algn="ctr"/>
            <a:r>
              <a:rPr lang="en-GB" dirty="0"/>
              <a:t>Mapping</a:t>
            </a:r>
          </a:p>
        </p:txBody>
      </p:sp>
    </p:spTree>
    <p:extLst>
      <p:ext uri="{BB962C8B-B14F-4D97-AF65-F5344CB8AC3E}">
        <p14:creationId xmlns:p14="http://schemas.microsoft.com/office/powerpoint/2010/main" val="2506135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a Three-Level Architecture?</a:t>
            </a:r>
          </a:p>
        </p:txBody>
      </p:sp>
      <p:sp>
        <p:nvSpPr>
          <p:cNvPr id="3" name="Content Placeholder 2"/>
          <p:cNvSpPr>
            <a:spLocks noGrp="1"/>
          </p:cNvSpPr>
          <p:nvPr>
            <p:ph sz="quarter" idx="1"/>
          </p:nvPr>
        </p:nvSpPr>
        <p:spPr/>
        <p:txBody>
          <a:bodyPr>
            <a:normAutofit fontScale="92500" lnSpcReduction="10000"/>
          </a:bodyPr>
          <a:lstStyle/>
          <a:p>
            <a:r>
              <a:rPr lang="en-GB" dirty="0"/>
              <a:t>The objective of the three-level architecture is to </a:t>
            </a:r>
            <a:r>
              <a:rPr lang="en-GB" b="1" i="1" dirty="0"/>
              <a:t>separate each user’s view of the database from the way it is physically represented</a:t>
            </a:r>
            <a:r>
              <a:rPr lang="en-GB" dirty="0"/>
              <a:t>.</a:t>
            </a:r>
          </a:p>
          <a:p>
            <a:r>
              <a:rPr lang="en-GB" dirty="0"/>
              <a:t>This separation is desirable as:</a:t>
            </a:r>
          </a:p>
          <a:p>
            <a:pPr lvl="1"/>
            <a:r>
              <a:rPr lang="en-GB" dirty="0"/>
              <a:t>All users should be able to access the same data.</a:t>
            </a:r>
          </a:p>
          <a:p>
            <a:pPr lvl="1"/>
            <a:r>
              <a:rPr lang="en-GB" dirty="0"/>
              <a:t>Different users, however, need different customised views of the same data.</a:t>
            </a:r>
          </a:p>
          <a:p>
            <a:pPr lvl="1"/>
            <a:r>
              <a:rPr lang="en-GB" dirty="0"/>
              <a:t>A user’s view should be immune to changes made in other views.</a:t>
            </a:r>
          </a:p>
          <a:p>
            <a:pPr lvl="1"/>
            <a:r>
              <a:rPr lang="en-GB" dirty="0"/>
              <a:t>Users should not have to deal with or know the complexities of the physical storage details.</a:t>
            </a:r>
          </a:p>
          <a:p>
            <a:endParaRPr lang="en-GB" dirty="0"/>
          </a:p>
          <a:p>
            <a:pPr lvl="1"/>
            <a:endParaRPr lang="en-GB" dirty="0"/>
          </a:p>
          <a:p>
            <a:endParaRPr lang="en-GB" dirty="0"/>
          </a:p>
        </p:txBody>
      </p:sp>
    </p:spTree>
    <p:extLst>
      <p:ext uri="{BB962C8B-B14F-4D97-AF65-F5344CB8AC3E}">
        <p14:creationId xmlns:p14="http://schemas.microsoft.com/office/powerpoint/2010/main" val="1279603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a Three-Level Architecture?</a:t>
            </a:r>
          </a:p>
        </p:txBody>
      </p:sp>
      <p:sp>
        <p:nvSpPr>
          <p:cNvPr id="3" name="Content Placeholder 2"/>
          <p:cNvSpPr>
            <a:spLocks noGrp="1"/>
          </p:cNvSpPr>
          <p:nvPr>
            <p:ph sz="quarter" idx="1"/>
          </p:nvPr>
        </p:nvSpPr>
        <p:spPr/>
        <p:txBody>
          <a:bodyPr>
            <a:normAutofit/>
          </a:bodyPr>
          <a:lstStyle/>
          <a:p>
            <a:pPr lvl="1"/>
            <a:r>
              <a:rPr lang="en-GB" dirty="0"/>
              <a:t>The DBA should be able to change database storage structures without changing users’ views.</a:t>
            </a:r>
          </a:p>
          <a:p>
            <a:pPr lvl="1"/>
            <a:r>
              <a:rPr lang="en-GB" dirty="0"/>
              <a:t>The internal database structure should be unaffected by changes to the physical aspects of storage, e.g. changes to new storage device.</a:t>
            </a:r>
          </a:p>
          <a:p>
            <a:pPr lvl="1"/>
            <a:r>
              <a:rPr lang="en-GB" dirty="0"/>
              <a:t>The DBA should be able to change the conceptual structure of the database without affecting all users.</a:t>
            </a:r>
          </a:p>
          <a:p>
            <a:r>
              <a:rPr lang="en-GB" dirty="0"/>
              <a:t>The three-level architecture helps to achieve all of these by providing </a:t>
            </a:r>
            <a:r>
              <a:rPr lang="en-GB" b="1" dirty="0"/>
              <a:t>data independence</a:t>
            </a:r>
            <a:r>
              <a:rPr lang="en-GB" dirty="0"/>
              <a:t>.</a:t>
            </a:r>
          </a:p>
        </p:txBody>
      </p:sp>
    </p:spTree>
    <p:extLst>
      <p:ext uri="{BB962C8B-B14F-4D97-AF65-F5344CB8AC3E}">
        <p14:creationId xmlns:p14="http://schemas.microsoft.com/office/powerpoint/2010/main" val="334546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 Independence and the ANSI-SPARC Three-Level Architecture</a:t>
            </a:r>
          </a:p>
        </p:txBody>
      </p:sp>
      <p:sp>
        <p:nvSpPr>
          <p:cNvPr id="4" name="TextBox 3"/>
          <p:cNvSpPr txBox="1"/>
          <p:nvPr/>
        </p:nvSpPr>
        <p:spPr>
          <a:xfrm>
            <a:off x="306471" y="3123043"/>
            <a:ext cx="2016224" cy="584775"/>
          </a:xfrm>
          <a:prstGeom prst="rect">
            <a:avLst/>
          </a:prstGeom>
          <a:noFill/>
        </p:spPr>
        <p:txBody>
          <a:bodyPr wrap="square" rtlCol="0">
            <a:spAutoFit/>
          </a:bodyPr>
          <a:lstStyle/>
          <a:p>
            <a:r>
              <a:rPr lang="en-GB" sz="1600" dirty="0"/>
              <a:t>External/conceptual mapping</a:t>
            </a:r>
          </a:p>
        </p:txBody>
      </p:sp>
      <p:sp>
        <p:nvSpPr>
          <p:cNvPr id="5" name="TextBox 4"/>
          <p:cNvSpPr txBox="1"/>
          <p:nvPr/>
        </p:nvSpPr>
        <p:spPr>
          <a:xfrm>
            <a:off x="7789723" y="3127650"/>
            <a:ext cx="1433071" cy="584775"/>
          </a:xfrm>
          <a:prstGeom prst="rect">
            <a:avLst/>
          </a:prstGeom>
          <a:noFill/>
        </p:spPr>
        <p:txBody>
          <a:bodyPr wrap="square" rtlCol="0">
            <a:spAutoFit/>
          </a:bodyPr>
          <a:lstStyle/>
          <a:p>
            <a:r>
              <a:rPr lang="en-GB" sz="1600" dirty="0"/>
              <a:t>Logical data Independence</a:t>
            </a:r>
          </a:p>
        </p:txBody>
      </p:sp>
      <p:sp>
        <p:nvSpPr>
          <p:cNvPr id="6" name="TextBox 5"/>
          <p:cNvSpPr txBox="1"/>
          <p:nvPr/>
        </p:nvSpPr>
        <p:spPr>
          <a:xfrm>
            <a:off x="300773" y="5085184"/>
            <a:ext cx="2088863" cy="584775"/>
          </a:xfrm>
          <a:prstGeom prst="rect">
            <a:avLst/>
          </a:prstGeom>
          <a:noFill/>
        </p:spPr>
        <p:txBody>
          <a:bodyPr wrap="square" rtlCol="0">
            <a:spAutoFit/>
          </a:bodyPr>
          <a:lstStyle/>
          <a:p>
            <a:r>
              <a:rPr lang="en-GB" sz="1600" dirty="0"/>
              <a:t>Conceptual/internal mapping</a:t>
            </a:r>
          </a:p>
        </p:txBody>
      </p:sp>
      <p:sp>
        <p:nvSpPr>
          <p:cNvPr id="7" name="TextBox 6"/>
          <p:cNvSpPr txBox="1"/>
          <p:nvPr/>
        </p:nvSpPr>
        <p:spPr>
          <a:xfrm>
            <a:off x="7789723" y="5085184"/>
            <a:ext cx="1458930" cy="584775"/>
          </a:xfrm>
          <a:prstGeom prst="rect">
            <a:avLst/>
          </a:prstGeom>
          <a:noFill/>
        </p:spPr>
        <p:txBody>
          <a:bodyPr wrap="square" rtlCol="0">
            <a:spAutoFit/>
          </a:bodyPr>
          <a:lstStyle/>
          <a:p>
            <a:r>
              <a:rPr lang="en-GB" sz="1600" dirty="0"/>
              <a:t>Physical data independence</a:t>
            </a:r>
          </a:p>
        </p:txBody>
      </p:sp>
      <p:cxnSp>
        <p:nvCxnSpPr>
          <p:cNvPr id="9" name="Straight Connector 8"/>
          <p:cNvCxnSpPr>
            <a:stCxn id="15" idx="2"/>
            <a:endCxn id="18" idx="0"/>
          </p:cNvCxnSpPr>
          <p:nvPr/>
        </p:nvCxnSpPr>
        <p:spPr>
          <a:xfrm flipH="1">
            <a:off x="5240991" y="2488289"/>
            <a:ext cx="5697" cy="130075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17" idx="2"/>
            <a:endCxn id="18" idx="3"/>
          </p:cNvCxnSpPr>
          <p:nvPr/>
        </p:nvCxnSpPr>
        <p:spPr>
          <a:xfrm flipH="1">
            <a:off x="5961071" y="2488289"/>
            <a:ext cx="1851289" cy="166079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14" idx="2"/>
            <a:endCxn id="18" idx="1"/>
          </p:cNvCxnSpPr>
          <p:nvPr/>
        </p:nvCxnSpPr>
        <p:spPr>
          <a:xfrm>
            <a:off x="2843808" y="2488289"/>
            <a:ext cx="1677103" cy="166079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p:cNvCxnSpPr>
            <a:stCxn id="18" idx="2"/>
            <a:endCxn id="19" idx="0"/>
          </p:cNvCxnSpPr>
          <p:nvPr/>
        </p:nvCxnSpPr>
        <p:spPr>
          <a:xfrm>
            <a:off x="5240991" y="4509120"/>
            <a:ext cx="5697" cy="1371069"/>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4" name="Rounded Rectangle 13"/>
          <p:cNvSpPr/>
          <p:nvPr/>
        </p:nvSpPr>
        <p:spPr>
          <a:xfrm>
            <a:off x="2123728" y="1768209"/>
            <a:ext cx="1440160" cy="720080"/>
          </a:xfrm>
          <a:prstGeom prst="roundRect">
            <a:avLst/>
          </a:prstGeom>
          <a:solidFill>
            <a:schemeClr val="accent1">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External Schema 1</a:t>
            </a:r>
          </a:p>
        </p:txBody>
      </p:sp>
      <p:sp>
        <p:nvSpPr>
          <p:cNvPr id="15" name="Rounded Rectangle 14"/>
          <p:cNvSpPr/>
          <p:nvPr/>
        </p:nvSpPr>
        <p:spPr>
          <a:xfrm>
            <a:off x="4526608" y="1768209"/>
            <a:ext cx="1440160" cy="720080"/>
          </a:xfrm>
          <a:prstGeom prst="roundRect">
            <a:avLst/>
          </a:prstGeom>
          <a:solidFill>
            <a:schemeClr val="accent1">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External Schema 2</a:t>
            </a:r>
          </a:p>
        </p:txBody>
      </p:sp>
      <p:sp>
        <p:nvSpPr>
          <p:cNvPr id="16" name="TextBox 15"/>
          <p:cNvSpPr txBox="1"/>
          <p:nvPr/>
        </p:nvSpPr>
        <p:spPr>
          <a:xfrm>
            <a:off x="6119059" y="2026624"/>
            <a:ext cx="415498" cy="461665"/>
          </a:xfrm>
          <a:prstGeom prst="rect">
            <a:avLst/>
          </a:prstGeom>
          <a:noFill/>
        </p:spPr>
        <p:txBody>
          <a:bodyPr wrap="none" rtlCol="0">
            <a:spAutoFit/>
          </a:bodyPr>
          <a:lstStyle/>
          <a:p>
            <a:r>
              <a:rPr lang="en-GB" sz="2400" dirty="0"/>
              <a:t>…</a:t>
            </a:r>
          </a:p>
        </p:txBody>
      </p:sp>
      <p:sp>
        <p:nvSpPr>
          <p:cNvPr id="17" name="Rounded Rectangle 16"/>
          <p:cNvSpPr/>
          <p:nvPr/>
        </p:nvSpPr>
        <p:spPr>
          <a:xfrm>
            <a:off x="7092280" y="1768209"/>
            <a:ext cx="1440160" cy="720080"/>
          </a:xfrm>
          <a:prstGeom prst="roundRect">
            <a:avLst/>
          </a:prstGeom>
          <a:solidFill>
            <a:schemeClr val="accent1">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External Schema n</a:t>
            </a:r>
          </a:p>
        </p:txBody>
      </p:sp>
      <p:sp>
        <p:nvSpPr>
          <p:cNvPr id="18" name="Rounded Rectangle 17"/>
          <p:cNvSpPr/>
          <p:nvPr/>
        </p:nvSpPr>
        <p:spPr>
          <a:xfrm>
            <a:off x="4520911" y="3789040"/>
            <a:ext cx="1440160" cy="720080"/>
          </a:xfrm>
          <a:prstGeom prst="roundRect">
            <a:avLst/>
          </a:prstGeom>
          <a:solidFill>
            <a:schemeClr val="accent1">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Conceptual Schema</a:t>
            </a:r>
          </a:p>
        </p:txBody>
      </p:sp>
      <p:sp>
        <p:nvSpPr>
          <p:cNvPr id="19" name="Rounded Rectangle 18"/>
          <p:cNvSpPr/>
          <p:nvPr/>
        </p:nvSpPr>
        <p:spPr>
          <a:xfrm>
            <a:off x="4526608" y="5880189"/>
            <a:ext cx="1440160" cy="720080"/>
          </a:xfrm>
          <a:prstGeom prst="roundRect">
            <a:avLst/>
          </a:prstGeom>
          <a:solidFill>
            <a:schemeClr val="accent1">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Internal Schema</a:t>
            </a:r>
          </a:p>
        </p:txBody>
      </p:sp>
      <p:cxnSp>
        <p:nvCxnSpPr>
          <p:cNvPr id="25" name="Straight Connector 24"/>
          <p:cNvCxnSpPr/>
          <p:nvPr/>
        </p:nvCxnSpPr>
        <p:spPr>
          <a:xfrm>
            <a:off x="360504" y="3424645"/>
            <a:ext cx="87480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342920" y="5386787"/>
            <a:ext cx="87480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251520" y="3598227"/>
            <a:ext cx="4616173" cy="830997"/>
          </a:xfrm>
          <a:prstGeom prst="rect">
            <a:avLst/>
          </a:prstGeom>
          <a:noFill/>
        </p:spPr>
        <p:txBody>
          <a:bodyPr wrap="square" rtlCol="0">
            <a:spAutoFit/>
          </a:bodyPr>
          <a:lstStyle/>
          <a:p>
            <a:pPr marL="171450" indent="-171450">
              <a:buFont typeface="Arial" panose="020B0604020202020204" pitchFamily="34" charset="0"/>
              <a:buChar char="•"/>
            </a:pPr>
            <a:r>
              <a:rPr lang="en-GB" sz="1200" i="1" dirty="0"/>
              <a:t>Transforms requests and results between the external and conceptual levels.</a:t>
            </a:r>
          </a:p>
          <a:p>
            <a:pPr marL="171450" indent="-171450">
              <a:buFont typeface="Arial" panose="020B0604020202020204" pitchFamily="34" charset="0"/>
              <a:buChar char="•"/>
            </a:pPr>
            <a:r>
              <a:rPr lang="en-GB" sz="1200" i="1" dirty="0"/>
              <a:t>Maps names in the user’s view to the relevant part in the conceptual schema.</a:t>
            </a:r>
          </a:p>
        </p:txBody>
      </p:sp>
      <p:sp>
        <p:nvSpPr>
          <p:cNvPr id="36" name="TextBox 35"/>
          <p:cNvSpPr txBox="1"/>
          <p:nvPr/>
        </p:nvSpPr>
        <p:spPr>
          <a:xfrm>
            <a:off x="251520" y="5587405"/>
            <a:ext cx="4392489" cy="830997"/>
          </a:xfrm>
          <a:prstGeom prst="rect">
            <a:avLst/>
          </a:prstGeom>
          <a:noFill/>
        </p:spPr>
        <p:txBody>
          <a:bodyPr wrap="square" rtlCol="0">
            <a:spAutoFit/>
          </a:bodyPr>
          <a:lstStyle/>
          <a:p>
            <a:pPr marL="171450" indent="-171450">
              <a:buFont typeface="Arial" panose="020B0604020202020204" pitchFamily="34" charset="0"/>
              <a:buChar char="•"/>
            </a:pPr>
            <a:r>
              <a:rPr lang="en-GB" sz="1200" i="1" dirty="0"/>
              <a:t>Transforms requests and results between the conceptual and internal levels.</a:t>
            </a:r>
          </a:p>
          <a:p>
            <a:pPr marL="171450" indent="-171450">
              <a:buFont typeface="Arial" panose="020B0604020202020204" pitchFamily="34" charset="0"/>
              <a:buChar char="•"/>
            </a:pPr>
            <a:r>
              <a:rPr lang="en-GB" sz="1200" i="1" dirty="0"/>
              <a:t>Enables the DBMS to find the actual record or combination of records in physical storage that constitute a logical record.</a:t>
            </a:r>
          </a:p>
        </p:txBody>
      </p:sp>
    </p:spTree>
    <p:extLst>
      <p:ext uri="{BB962C8B-B14F-4D97-AF65-F5344CB8AC3E}">
        <p14:creationId xmlns:p14="http://schemas.microsoft.com/office/powerpoint/2010/main" val="32195919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Database Schema Design</a:t>
            </a:r>
          </a:p>
        </p:txBody>
      </p:sp>
      <p:sp>
        <p:nvSpPr>
          <p:cNvPr id="5" name="Content Placeholder 4">
            <a:extLst>
              <a:ext uri="{FF2B5EF4-FFF2-40B4-BE49-F238E27FC236}">
                <a16:creationId xmlns:a16="http://schemas.microsoft.com/office/drawing/2014/main" id="{A0C59F25-A399-5201-E059-13C6BA320D43}"/>
              </a:ext>
            </a:extLst>
          </p:cNvPr>
          <p:cNvSpPr>
            <a:spLocks noGrp="1"/>
          </p:cNvSpPr>
          <p:nvPr>
            <p:ph sz="quarter" idx="1"/>
          </p:nvPr>
        </p:nvSpPr>
        <p:spPr>
          <a:xfrm>
            <a:off x="179512" y="1916832"/>
            <a:ext cx="8153400" cy="3096344"/>
          </a:xfrm>
        </p:spPr>
        <p:txBody>
          <a:bodyPr>
            <a:noAutofit/>
          </a:bodyPr>
          <a:lstStyle/>
          <a:p>
            <a:r>
              <a:rPr lang="en-US" sz="2800" dirty="0"/>
              <a:t>Choose a real-life example of database</a:t>
            </a:r>
          </a:p>
          <a:p>
            <a:r>
              <a:rPr lang="en-US" sz="2800" dirty="0"/>
              <a:t>design a database schema for the scenario, </a:t>
            </a:r>
          </a:p>
          <a:p>
            <a:pPr marL="0" indent="0">
              <a:buNone/>
            </a:pPr>
            <a:r>
              <a:rPr lang="en-US" sz="2800" dirty="0"/>
              <a:t>(identifying tables, columns, and relationships)</a:t>
            </a:r>
          </a:p>
          <a:p>
            <a:r>
              <a:rPr lang="en-US" sz="2800" dirty="0"/>
              <a:t>Present it with justification of your choice</a:t>
            </a:r>
          </a:p>
        </p:txBody>
      </p:sp>
    </p:spTree>
    <p:extLst>
      <p:ext uri="{BB962C8B-B14F-4D97-AF65-F5344CB8AC3E}">
        <p14:creationId xmlns:p14="http://schemas.microsoft.com/office/powerpoint/2010/main" val="36679169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Database Schema Design</a:t>
            </a:r>
          </a:p>
        </p:txBody>
      </p:sp>
      <p:pic>
        <p:nvPicPr>
          <p:cNvPr id="4" name="Picture 3">
            <a:extLst>
              <a:ext uri="{FF2B5EF4-FFF2-40B4-BE49-F238E27FC236}">
                <a16:creationId xmlns:a16="http://schemas.microsoft.com/office/drawing/2014/main" id="{77B4D896-A24C-68B3-442E-2F5DAAD642D2}"/>
              </a:ext>
            </a:extLst>
          </p:cNvPr>
          <p:cNvPicPr>
            <a:picLocks noChangeAspect="1"/>
          </p:cNvPicPr>
          <p:nvPr/>
        </p:nvPicPr>
        <p:blipFill rotWithShape="1">
          <a:blip r:embed="rId3"/>
          <a:srcRect t="14378"/>
          <a:stretch/>
        </p:blipFill>
        <p:spPr>
          <a:xfrm>
            <a:off x="617088" y="1628800"/>
            <a:ext cx="7645400" cy="4784576"/>
          </a:xfrm>
          <a:prstGeom prst="rect">
            <a:avLst/>
          </a:prstGeom>
        </p:spPr>
      </p:pic>
    </p:spTree>
    <p:extLst>
      <p:ext uri="{BB962C8B-B14F-4D97-AF65-F5344CB8AC3E}">
        <p14:creationId xmlns:p14="http://schemas.microsoft.com/office/powerpoint/2010/main" val="18476995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A0C59F25-A399-5201-E059-13C6BA320D43}"/>
              </a:ext>
            </a:extLst>
          </p:cNvPr>
          <p:cNvSpPr>
            <a:spLocks noGrp="1"/>
          </p:cNvSpPr>
          <p:nvPr>
            <p:ph sz="quarter" idx="1"/>
          </p:nvPr>
        </p:nvSpPr>
        <p:spPr>
          <a:xfrm>
            <a:off x="107504" y="2348880"/>
            <a:ext cx="3763692" cy="2520280"/>
          </a:xfrm>
        </p:spPr>
        <p:txBody>
          <a:bodyPr/>
          <a:lstStyle/>
          <a:p>
            <a:r>
              <a:rPr lang="en-US" dirty="0"/>
              <a:t>Describe the functionalities of the database components</a:t>
            </a:r>
          </a:p>
        </p:txBody>
      </p:sp>
      <p:pic>
        <p:nvPicPr>
          <p:cNvPr id="6" name="Picture 4">
            <a:extLst>
              <a:ext uri="{FF2B5EF4-FFF2-40B4-BE49-F238E27FC236}">
                <a16:creationId xmlns:a16="http://schemas.microsoft.com/office/drawing/2014/main" id="{04FBD2DD-946C-0501-0E24-B8C246CE69B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71196" y="1600200"/>
            <a:ext cx="5165300" cy="4830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622772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Review Questions</a:t>
            </a:r>
          </a:p>
        </p:txBody>
      </p:sp>
      <p:sp>
        <p:nvSpPr>
          <p:cNvPr id="3" name="Content Placeholder 2"/>
          <p:cNvSpPr>
            <a:spLocks noGrp="1"/>
          </p:cNvSpPr>
          <p:nvPr>
            <p:ph sz="quarter" idx="1"/>
          </p:nvPr>
        </p:nvSpPr>
        <p:spPr/>
        <p:txBody>
          <a:bodyPr/>
          <a:lstStyle/>
          <a:p>
            <a:r>
              <a:rPr lang="en-GB" dirty="0"/>
              <a:t>Explain the concept of database schema and discuss the three types of schema in a database.</a:t>
            </a:r>
          </a:p>
          <a:p>
            <a:r>
              <a:rPr lang="en-GB" dirty="0"/>
              <a:t>Draw a diagram of the three-level ANSI-SPARC architecture model.</a:t>
            </a:r>
          </a:p>
          <a:p>
            <a:r>
              <a:rPr lang="en-GB" dirty="0"/>
              <a:t>Describe the three levels of the ANSI-SPARC architecture model and how it helps achieve the different types of data independence.</a:t>
            </a:r>
          </a:p>
          <a:p>
            <a:r>
              <a:rPr lang="en-GB" dirty="0"/>
              <a:t>What is data independence? Differentiate between the two types of data independence.</a:t>
            </a:r>
          </a:p>
        </p:txBody>
      </p:sp>
    </p:spTree>
    <p:extLst>
      <p:ext uri="{BB962C8B-B14F-4D97-AF65-F5344CB8AC3E}">
        <p14:creationId xmlns:p14="http://schemas.microsoft.com/office/powerpoint/2010/main" val="261320116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1346</TotalTime>
  <Words>3095</Words>
  <Application>Microsoft Macintosh PowerPoint</Application>
  <PresentationFormat>On-screen Show (4:3)</PresentationFormat>
  <Paragraphs>294</Paragraphs>
  <Slides>37</Slides>
  <Notes>32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37</vt:i4>
      </vt:variant>
    </vt:vector>
  </HeadingPairs>
  <TitlesOfParts>
    <vt:vector size="49" baseType="lpstr">
      <vt:lpstr>Arial</vt:lpstr>
      <vt:lpstr>Calibri</vt:lpstr>
      <vt:lpstr>Cambria</vt:lpstr>
      <vt:lpstr>CG Times</vt:lpstr>
      <vt:lpstr>Google Sans</vt:lpstr>
      <vt:lpstr>Söhne</vt:lpstr>
      <vt:lpstr>source-serif-pro</vt:lpstr>
      <vt:lpstr>Times</vt:lpstr>
      <vt:lpstr>Times New Roman</vt:lpstr>
      <vt:lpstr>Wingdings</vt:lpstr>
      <vt:lpstr>Wingdings 2</vt:lpstr>
      <vt:lpstr>Median</vt:lpstr>
      <vt:lpstr>Database Environment</vt:lpstr>
      <vt:lpstr>Objectives</vt:lpstr>
      <vt:lpstr>Objectives</vt:lpstr>
      <vt:lpstr>Objectives</vt:lpstr>
      <vt:lpstr>Recap</vt:lpstr>
      <vt:lpstr>File-Based vs. Database</vt:lpstr>
      <vt:lpstr>DBMS-Three Level Architecture</vt:lpstr>
      <vt:lpstr>DBMS-Three Level Architecture</vt:lpstr>
      <vt:lpstr>DBMS-Three Level Architecture</vt:lpstr>
      <vt:lpstr>DBMS-Three Level Architecture</vt:lpstr>
      <vt:lpstr>DBMS-Three Level Architecture</vt:lpstr>
      <vt:lpstr>Database: Step 1</vt:lpstr>
      <vt:lpstr>Database Architecture</vt:lpstr>
      <vt:lpstr>Database Architecture is needed. Why?</vt:lpstr>
      <vt:lpstr>Database Architecture is needed. Why?</vt:lpstr>
      <vt:lpstr>Database Architecture is needed. Why?</vt:lpstr>
      <vt:lpstr>Database Architecture is needed. Why?</vt:lpstr>
      <vt:lpstr>Database Architecture is needed. Why?</vt:lpstr>
      <vt:lpstr>Database Architecture is needed. Why?</vt:lpstr>
      <vt:lpstr>Database Architecture is needed. Why?</vt:lpstr>
      <vt:lpstr>Database Architecture is needed. Why?</vt:lpstr>
      <vt:lpstr>Three-Level ANSI-SPARC Architecture</vt:lpstr>
      <vt:lpstr>Objectives of Three-Level Architecture</vt:lpstr>
      <vt:lpstr>ANSI-SPARC Level 1: External Level</vt:lpstr>
      <vt:lpstr>ANSI-SPARC Level 2: Conceptual Level</vt:lpstr>
      <vt:lpstr>ANSI-SPARC Level 3: Internal Level</vt:lpstr>
      <vt:lpstr>Describing Data at the Three Levels</vt:lpstr>
      <vt:lpstr>Differences Between the Levels</vt:lpstr>
      <vt:lpstr>The System Catalog</vt:lpstr>
      <vt:lpstr>DBMS Mapping Between the Schemas (A simplified view)</vt:lpstr>
      <vt:lpstr>Why a Three-Level Architecture?</vt:lpstr>
      <vt:lpstr>Why a Three-Level Architecture?</vt:lpstr>
      <vt:lpstr>Data Independence and the ANSI-SPARC Three-Level Architecture</vt:lpstr>
      <vt:lpstr>Activity - Database Schema Design</vt:lpstr>
      <vt:lpstr>Activity - Database Schema Design</vt:lpstr>
      <vt:lpstr>Activity</vt:lpstr>
      <vt:lpstr>Review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Suresh Shanmugasundaram</cp:lastModifiedBy>
  <cp:revision>1411</cp:revision>
  <cp:lastPrinted>2014-09-29T16:21:25Z</cp:lastPrinted>
  <dcterms:created xsi:type="dcterms:W3CDTF">2013-09-18T07:00:31Z</dcterms:created>
  <dcterms:modified xsi:type="dcterms:W3CDTF">2023-10-16T09:14:18Z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