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6"/>
  </p:notesMasterIdLst>
  <p:sldIdLst>
    <p:sldId id="256" r:id="rId2"/>
    <p:sldId id="360" r:id="rId3"/>
    <p:sldId id="257" r:id="rId4"/>
    <p:sldId id="258" r:id="rId5"/>
    <p:sldId id="355" r:id="rId6"/>
    <p:sldId id="261" r:id="rId7"/>
    <p:sldId id="283" r:id="rId8"/>
    <p:sldId id="304" r:id="rId9"/>
    <p:sldId id="305" r:id="rId10"/>
    <p:sldId id="362" r:id="rId11"/>
    <p:sldId id="309" r:id="rId12"/>
    <p:sldId id="306" r:id="rId13"/>
    <p:sldId id="307" r:id="rId14"/>
    <p:sldId id="30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506" y="78"/>
      </p:cViewPr>
      <p:guideLst>
        <p:guide orient="horz" pos="2160"/>
        <p:guide pos="2880"/>
      </p:guideLst>
    </p:cSldViewPr>
  </p:slideViewPr>
  <p:notesTextViewPr>
    <p:cViewPr>
      <p:scale>
        <a:sx n="1" d="1"/>
        <a:sy n="1" d="1"/>
      </p:scale>
      <p:origin x="0" y="0"/>
    </p:cViewPr>
  </p:notesTextViewPr>
  <p:sorterViewPr>
    <p:cViewPr>
      <p:scale>
        <a:sx n="100" d="100"/>
        <a:sy n="100" d="100"/>
      </p:scale>
      <p:origin x="0" y="624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65D7045-1BE9-441B-A4FC-60D36D6B0A74}" type="datetimeFigureOut">
              <a:rPr lang="en-GB" smtClean="0"/>
              <a:t>12/10/2016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637998-2278-4F9A-9C0F-36582E94FA97}" type="slidenum">
              <a:rPr lang="en-GB" smtClean="0"/>
              <a:t>‹#›</a:t>
            </a:fld>
            <a:endParaRPr lang="en-GB"/>
          </a:p>
        </p:txBody>
      </p:sp>
    </p:spTree>
    <p:extLst>
      <p:ext uri="{BB962C8B-B14F-4D97-AF65-F5344CB8AC3E}">
        <p14:creationId xmlns:p14="http://schemas.microsoft.com/office/powerpoint/2010/main" val="1521456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637998-2278-4F9A-9C0F-36582E94FA97}" type="slidenum">
              <a:rPr lang="en-GB" smtClean="0"/>
              <a:t>2</a:t>
            </a:fld>
            <a:endParaRPr lang="en-GB"/>
          </a:p>
        </p:txBody>
      </p:sp>
    </p:spTree>
    <p:extLst>
      <p:ext uri="{BB962C8B-B14F-4D97-AF65-F5344CB8AC3E}">
        <p14:creationId xmlns:p14="http://schemas.microsoft.com/office/powerpoint/2010/main" val="2216472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99258133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882CC257-EAE8-422F-9BBF-5B0286A9C074}" type="datetimeFigureOut">
              <a:rPr lang="en-GB" smtClean="0"/>
              <a:t>12/10/2016</a:t>
            </a:fld>
            <a:endParaRPr lang="en-GB"/>
          </a:p>
        </p:txBody>
      </p:sp>
      <p:sp>
        <p:nvSpPr>
          <p:cNvPr id="5" name="Footer Placeholder 4"/>
          <p:cNvSpPr>
            <a:spLocks noGrp="1"/>
          </p:cNvSpPr>
          <p:nvPr>
            <p:ph type="ftr" sz="quarter" idx="11"/>
          </p:nvPr>
        </p:nvSpPr>
        <p:spPr>
          <a:xfrm>
            <a:off x="1174044" y="5357592"/>
            <a:ext cx="5034845" cy="365125"/>
          </a:xfrm>
        </p:spPr>
        <p:txBody>
          <a:bodyPr/>
          <a:lstStyle/>
          <a:p>
            <a:endParaRPr lang="en-GB"/>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ABD2612C-8A3E-4BCE-BA9C-855D3CCBFD1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2CC257-EAE8-422F-9BBF-5B0286A9C074}"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D2612C-8A3E-4BCE-BA9C-855D3CCBFD1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82CC257-EAE8-422F-9BBF-5B0286A9C074}"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D2612C-8A3E-4BCE-BA9C-855D3CCBFD1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882CC257-EAE8-422F-9BBF-5B0286A9C074}" type="datetimeFigureOut">
              <a:rPr lang="en-GB" smtClean="0"/>
              <a:t>12/10/2016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D2612C-8A3E-4BCE-BA9C-855D3CCBFD1F}" type="slidenum">
              <a:rPr lang="en-GB" smtClean="0"/>
              <a:t>‹#›</a:t>
            </a:fld>
            <a:endParaRPr lang="en-GB"/>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882CC257-EAE8-422F-9BBF-5B0286A9C074}" type="datetimeFigureOut">
              <a:rPr lang="en-GB" smtClean="0"/>
              <a:t>12/10/2016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D2612C-8A3E-4BCE-BA9C-855D3CCBFD1F}" type="slidenum">
              <a:rPr lang="en-GB" smtClean="0"/>
              <a:t>‹#›</a:t>
            </a:fld>
            <a:endParaRPr lang="en-GB"/>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82CC257-EAE8-422F-9BBF-5B0286A9C074}" type="datetimeFigureOut">
              <a:rPr lang="en-GB" smtClean="0"/>
              <a:t>12/10/2016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D2612C-8A3E-4BCE-BA9C-855D3CCBFD1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2CC257-EAE8-422F-9BBF-5B0286A9C074}" type="datetimeFigureOut">
              <a:rPr lang="en-GB" smtClean="0"/>
              <a:t>12/10/2016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D2612C-8A3E-4BCE-BA9C-855D3CCBFD1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882CC257-EAE8-422F-9BBF-5B0286A9C074}" type="datetimeFigureOut">
              <a:rPr lang="en-GB" smtClean="0"/>
              <a:t>12/10/2016</a:t>
            </a:fld>
            <a:endParaRPr lang="en-GB"/>
          </a:p>
        </p:txBody>
      </p:sp>
      <p:sp>
        <p:nvSpPr>
          <p:cNvPr id="6" name="Footer Placeholder 5"/>
          <p:cNvSpPr>
            <a:spLocks noGrp="1"/>
          </p:cNvSpPr>
          <p:nvPr>
            <p:ph type="ftr" sz="quarter" idx="11"/>
          </p:nvPr>
        </p:nvSpPr>
        <p:spPr>
          <a:xfrm rot="-60000">
            <a:off x="914554" y="5829261"/>
            <a:ext cx="3522607" cy="365125"/>
          </a:xfrm>
        </p:spPr>
        <p:txBody>
          <a:bodyPr/>
          <a:lstStyle/>
          <a:p>
            <a:endParaRPr lang="en-GB"/>
          </a:p>
        </p:txBody>
      </p:sp>
      <p:sp>
        <p:nvSpPr>
          <p:cNvPr id="7" name="Slide Number Placeholder 6"/>
          <p:cNvSpPr>
            <a:spLocks noGrp="1"/>
          </p:cNvSpPr>
          <p:nvPr>
            <p:ph type="sldNum" sz="quarter" idx="12"/>
          </p:nvPr>
        </p:nvSpPr>
        <p:spPr>
          <a:xfrm rot="60000">
            <a:off x="7557313" y="5896961"/>
            <a:ext cx="554023" cy="365125"/>
          </a:xfrm>
        </p:spPr>
        <p:txBody>
          <a:bodyPr/>
          <a:lstStyle/>
          <a:p>
            <a:fld id="{ABD2612C-8A3E-4BCE-BA9C-855D3CCBFD1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882CC257-EAE8-422F-9BBF-5B0286A9C074}" type="datetimeFigureOut">
              <a:rPr lang="en-GB" smtClean="0"/>
              <a:t>12/10/2016</a:t>
            </a:fld>
            <a:endParaRPr lang="en-GB"/>
          </a:p>
        </p:txBody>
      </p:sp>
      <p:sp>
        <p:nvSpPr>
          <p:cNvPr id="6" name="Footer Placeholder 5"/>
          <p:cNvSpPr>
            <a:spLocks noGrp="1"/>
          </p:cNvSpPr>
          <p:nvPr>
            <p:ph type="ftr" sz="quarter" idx="11"/>
          </p:nvPr>
        </p:nvSpPr>
        <p:spPr>
          <a:xfrm rot="-60000">
            <a:off x="914569" y="5831037"/>
            <a:ext cx="3319043" cy="365125"/>
          </a:xfrm>
        </p:spPr>
        <p:txBody>
          <a:bodyPr/>
          <a:lstStyle/>
          <a:p>
            <a:endParaRPr lang="en-GB"/>
          </a:p>
        </p:txBody>
      </p:sp>
      <p:sp>
        <p:nvSpPr>
          <p:cNvPr id="7" name="Slide Number Placeholder 6"/>
          <p:cNvSpPr>
            <a:spLocks noGrp="1"/>
          </p:cNvSpPr>
          <p:nvPr>
            <p:ph type="sldNum" sz="quarter" idx="12"/>
          </p:nvPr>
        </p:nvSpPr>
        <p:spPr>
          <a:xfrm rot="60000">
            <a:off x="7562089" y="5900026"/>
            <a:ext cx="554023" cy="365125"/>
          </a:xfrm>
        </p:spPr>
        <p:txBody>
          <a:bodyPr/>
          <a:lstStyle/>
          <a:p>
            <a:fld id="{ABD2612C-8A3E-4BCE-BA9C-855D3CCBFD1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2CC257-EAE8-422F-9BBF-5B0286A9C074}"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D2612C-8A3E-4BCE-BA9C-855D3CCBFD1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2CC257-EAE8-422F-9BBF-5B0286A9C074}"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D2612C-8A3E-4BCE-BA9C-855D3CCBFD1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882CC257-EAE8-422F-9BBF-5B0286A9C074}" type="datetimeFigureOut">
              <a:rPr lang="en-GB" smtClean="0"/>
              <a:t>12/10/2016</a:t>
            </a:fld>
            <a:endParaRPr lang="en-GB"/>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GB"/>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ABD2612C-8A3E-4BCE-BA9C-855D3CCBFD1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Organisational Consultancy</a:t>
            </a:r>
            <a:endParaRPr lang="en-GB" dirty="0"/>
          </a:p>
        </p:txBody>
      </p:sp>
      <p:sp>
        <p:nvSpPr>
          <p:cNvPr id="3" name="Subtitle 2"/>
          <p:cNvSpPr>
            <a:spLocks noGrp="1"/>
          </p:cNvSpPr>
          <p:nvPr>
            <p:ph type="subTitle" idx="1"/>
          </p:nvPr>
        </p:nvSpPr>
        <p:spPr/>
        <p:txBody>
          <a:bodyPr/>
          <a:lstStyle/>
          <a:p>
            <a:r>
              <a:rPr lang="en-GB" dirty="0" smtClean="0"/>
              <a:t>Dr Roisin Mullins</a:t>
            </a:r>
            <a:endParaRPr lang="en-GB" dirty="0"/>
          </a:p>
        </p:txBody>
      </p:sp>
    </p:spTree>
    <p:extLst>
      <p:ext uri="{BB962C8B-B14F-4D97-AF65-F5344CB8AC3E}">
        <p14:creationId xmlns:p14="http://schemas.microsoft.com/office/powerpoint/2010/main" val="3409265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session</a:t>
            </a:r>
            <a:endParaRPr lang="en-GB" dirty="0"/>
          </a:p>
        </p:txBody>
      </p:sp>
      <p:sp>
        <p:nvSpPr>
          <p:cNvPr id="3" name="Content Placeholder 2"/>
          <p:cNvSpPr>
            <a:spLocks noGrp="1"/>
          </p:cNvSpPr>
          <p:nvPr>
            <p:ph idx="1"/>
          </p:nvPr>
        </p:nvSpPr>
        <p:spPr/>
        <p:txBody>
          <a:bodyPr>
            <a:normAutofit/>
          </a:bodyPr>
          <a:lstStyle/>
          <a:p>
            <a:r>
              <a:rPr lang="en-GB" dirty="0" smtClean="0"/>
              <a:t>Understanding consultancy</a:t>
            </a:r>
            <a:endParaRPr lang="en-GB" dirty="0"/>
          </a:p>
          <a:p>
            <a:r>
              <a:rPr lang="en-GB" dirty="0" smtClean="0"/>
              <a:t>To </a:t>
            </a:r>
            <a:r>
              <a:rPr lang="en-GB" dirty="0"/>
              <a:t>consider the benefits it offers organisations</a:t>
            </a:r>
          </a:p>
          <a:p>
            <a:r>
              <a:rPr lang="en-GB" dirty="0"/>
              <a:t>To examine the different types of consultancy activity and business sectors </a:t>
            </a:r>
            <a:r>
              <a:rPr lang="en-GB" dirty="0" smtClean="0"/>
              <a:t>involved</a:t>
            </a:r>
          </a:p>
          <a:p>
            <a:endParaRPr lang="en-GB" dirty="0"/>
          </a:p>
        </p:txBody>
      </p:sp>
    </p:spTree>
    <p:extLst>
      <p:ext uri="{BB962C8B-B14F-4D97-AF65-F5344CB8AC3E}">
        <p14:creationId xmlns:p14="http://schemas.microsoft.com/office/powerpoint/2010/main" val="3167947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this module is about</a:t>
            </a:r>
            <a:endParaRPr lang="en-GB" dirty="0"/>
          </a:p>
        </p:txBody>
      </p:sp>
      <p:sp>
        <p:nvSpPr>
          <p:cNvPr id="3" name="Content Placeholder 2"/>
          <p:cNvSpPr>
            <a:spLocks noGrp="1"/>
          </p:cNvSpPr>
          <p:nvPr>
            <p:ph idx="1"/>
          </p:nvPr>
        </p:nvSpPr>
        <p:spPr/>
        <p:txBody>
          <a:bodyPr>
            <a:normAutofit/>
          </a:bodyPr>
          <a:lstStyle/>
          <a:p>
            <a:pPr marL="273050" indent="-273050"/>
            <a:r>
              <a:rPr lang="en-US" dirty="0" smtClean="0"/>
              <a:t>Introduce you to the </a:t>
            </a:r>
            <a:r>
              <a:rPr lang="en-US" dirty="0"/>
              <a:t>processes of consultancy and project management </a:t>
            </a:r>
            <a:endParaRPr lang="en-US" dirty="0" smtClean="0"/>
          </a:p>
          <a:p>
            <a:pPr marL="273050" indent="-273050"/>
            <a:r>
              <a:rPr lang="en-US" dirty="0" smtClean="0"/>
              <a:t>Enable you to work actively and critically in a professional environment.</a:t>
            </a:r>
          </a:p>
          <a:p>
            <a:pPr marL="273050" indent="-273050"/>
            <a:r>
              <a:rPr lang="en-US" dirty="0" smtClean="0"/>
              <a:t>To gain a deeper understanding </a:t>
            </a:r>
            <a:r>
              <a:rPr lang="en-US" dirty="0"/>
              <a:t>of the real world of work and the demands of </a:t>
            </a:r>
            <a:r>
              <a:rPr lang="en-US" dirty="0" smtClean="0"/>
              <a:t>employers</a:t>
            </a:r>
            <a:endParaRPr lang="en-GB" dirty="0"/>
          </a:p>
        </p:txBody>
      </p:sp>
    </p:spTree>
    <p:extLst>
      <p:ext uri="{BB962C8B-B14F-4D97-AF65-F5344CB8AC3E}">
        <p14:creationId xmlns:p14="http://schemas.microsoft.com/office/powerpoint/2010/main" val="3184717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this module is not</a:t>
            </a:r>
            <a:endParaRPr lang="en-GB" dirty="0"/>
          </a:p>
        </p:txBody>
      </p:sp>
      <p:sp>
        <p:nvSpPr>
          <p:cNvPr id="3" name="Content Placeholder 2"/>
          <p:cNvSpPr>
            <a:spLocks noGrp="1"/>
          </p:cNvSpPr>
          <p:nvPr>
            <p:ph idx="1"/>
          </p:nvPr>
        </p:nvSpPr>
        <p:spPr/>
        <p:txBody>
          <a:bodyPr/>
          <a:lstStyle/>
          <a:p>
            <a:pPr marL="0" indent="0" algn="ctr">
              <a:buNone/>
            </a:pPr>
            <a:r>
              <a:rPr lang="en-GB" dirty="0" smtClean="0"/>
              <a:t>A replacement dissertation!</a:t>
            </a:r>
            <a:endParaRPr lang="en-GB" dirty="0"/>
          </a:p>
        </p:txBody>
      </p:sp>
      <p:pic>
        <p:nvPicPr>
          <p:cNvPr id="1029" name="Picture 5" descr="C:\Users\bus-ac2\AppData\Local\Microsoft\Windows\Temporary Internet Files\Content.IE5\AQ88UBFC\journal-writ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3140968"/>
            <a:ext cx="2813298" cy="18849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743913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 what is the role of a consultant?</a:t>
            </a:r>
          </a:p>
        </p:txBody>
      </p:sp>
      <p:sp>
        <p:nvSpPr>
          <p:cNvPr id="3" name="Content Placeholder 2"/>
          <p:cNvSpPr>
            <a:spLocks noGrp="1"/>
          </p:cNvSpPr>
          <p:nvPr>
            <p:ph idx="1"/>
          </p:nvPr>
        </p:nvSpPr>
        <p:spPr/>
        <p:txBody>
          <a:bodyPr/>
          <a:lstStyle/>
          <a:p>
            <a:pPr marL="0" indent="0">
              <a:buNone/>
            </a:pPr>
            <a:r>
              <a:rPr lang="en-GB" dirty="0" smtClean="0"/>
              <a:t>In groups, discuss:</a:t>
            </a:r>
          </a:p>
          <a:p>
            <a:pPr marL="0" indent="0">
              <a:buNone/>
            </a:pPr>
            <a:endParaRPr lang="en-GB" dirty="0"/>
          </a:p>
          <a:p>
            <a:pPr marL="0" indent="0">
              <a:buNone/>
            </a:pPr>
            <a:r>
              <a:rPr lang="en-GB" dirty="0" smtClean="0"/>
              <a:t>What is a consultant, and what do they do?</a:t>
            </a:r>
            <a:endParaRPr lang="en-GB" dirty="0"/>
          </a:p>
        </p:txBody>
      </p:sp>
    </p:spTree>
    <p:extLst>
      <p:ext uri="{BB962C8B-B14F-4D97-AF65-F5344CB8AC3E}">
        <p14:creationId xmlns:p14="http://schemas.microsoft.com/office/powerpoint/2010/main" val="688033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what is the role of a consultant?</a:t>
            </a:r>
            <a:endParaRPr lang="en-GB" dirty="0"/>
          </a:p>
        </p:txBody>
      </p:sp>
      <p:sp>
        <p:nvSpPr>
          <p:cNvPr id="3" name="Content Placeholder 2"/>
          <p:cNvSpPr>
            <a:spLocks noGrp="1"/>
          </p:cNvSpPr>
          <p:nvPr>
            <p:ph idx="1"/>
          </p:nvPr>
        </p:nvSpPr>
        <p:spPr/>
        <p:txBody>
          <a:bodyPr/>
          <a:lstStyle/>
          <a:p>
            <a:pPr marL="0" indent="0">
              <a:buNone/>
            </a:pPr>
            <a:r>
              <a:rPr lang="en-GB" dirty="0"/>
              <a:t>“A consultant is an independent advisor who adds value by helping managers to identify and achieve beneficial change appropriate to their situation”  </a:t>
            </a:r>
          </a:p>
          <a:p>
            <a:pPr marL="0" indent="0">
              <a:buNone/>
            </a:pPr>
            <a:r>
              <a:rPr lang="en-GB" dirty="0" smtClean="0"/>
              <a:t>(</a:t>
            </a:r>
            <a:r>
              <a:rPr lang="en-GB" dirty="0"/>
              <a:t>Newton, 2010:6)</a:t>
            </a:r>
          </a:p>
          <a:p>
            <a:endParaRPr lang="en-GB" dirty="0"/>
          </a:p>
        </p:txBody>
      </p:sp>
      <p:pic>
        <p:nvPicPr>
          <p:cNvPr id="3074" name="Picture 2" descr="C:\Users\bus-ac2\AppData\Local\Microsoft\Windows\Temporary Internet Files\Content.IE5\3NB8AI18\consultan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4077072"/>
            <a:ext cx="1872208" cy="14630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724973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p:cNvSpPr>
            <a:spLocks noGrp="1"/>
          </p:cNvSpPr>
          <p:nvPr>
            <p:ph idx="1"/>
          </p:nvPr>
        </p:nvSpPr>
        <p:spPr>
          <a:xfrm>
            <a:off x="1187624" y="836712"/>
            <a:ext cx="6624736" cy="4495800"/>
          </a:xfrm>
        </p:spPr>
        <p:txBody>
          <a:bodyPr>
            <a:normAutofit/>
          </a:bodyPr>
          <a:lstStyle/>
          <a:p>
            <a:r>
              <a:rPr lang="en-GB" altLang="en-US" sz="3200" dirty="0" smtClean="0"/>
              <a:t>The MCA’s definition of management consultancy is:</a:t>
            </a:r>
          </a:p>
          <a:p>
            <a:pPr lvl="1"/>
            <a:r>
              <a:rPr lang="en-GB" altLang="en-US" i="1" dirty="0" smtClean="0"/>
              <a:t>Management consultancy is the creation of value for organisations, through the application of knowledge, techniques and assets, to improve performance.  This is achieved through the rendering of objective advice and/or the implementation of business solutions.</a:t>
            </a:r>
          </a:p>
          <a:p>
            <a:pPr marL="365760" lvl="1" indent="0">
              <a:buNone/>
            </a:pPr>
            <a:endParaRPr lang="en-GB" altLang="en-US" dirty="0" smtClean="0"/>
          </a:p>
        </p:txBody>
      </p:sp>
      <p:pic>
        <p:nvPicPr>
          <p:cNvPr id="4098" name="Picture 2" descr="C:\Users\bus-ac2\AppData\Local\Microsoft\Windows\Temporary Internet Files\Content.IE5\U2C2PBTY\204457051_3209169abf_z[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8144" y="4499311"/>
            <a:ext cx="1967808" cy="14758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19955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Title 1"/>
          <p:cNvSpPr>
            <a:spLocks noGrp="1"/>
          </p:cNvSpPr>
          <p:nvPr>
            <p:ph type="title"/>
          </p:nvPr>
        </p:nvSpPr>
        <p:spPr>
          <a:xfrm>
            <a:off x="539552" y="620688"/>
            <a:ext cx="8153400" cy="990600"/>
          </a:xfrm>
        </p:spPr>
        <p:txBody>
          <a:bodyPr>
            <a:normAutofit/>
          </a:bodyPr>
          <a:lstStyle/>
          <a:p>
            <a:r>
              <a:rPr lang="en-GB" altLang="en-US" sz="4000" dirty="0" smtClean="0"/>
              <a:t>Are consultancies different?</a:t>
            </a:r>
          </a:p>
        </p:txBody>
      </p:sp>
      <p:sp>
        <p:nvSpPr>
          <p:cNvPr id="14339" name="Content Placeholder 2"/>
          <p:cNvSpPr>
            <a:spLocks noGrp="1"/>
          </p:cNvSpPr>
          <p:nvPr>
            <p:ph idx="1"/>
          </p:nvPr>
        </p:nvSpPr>
        <p:spPr>
          <a:xfrm>
            <a:off x="971600" y="1628800"/>
            <a:ext cx="7416824" cy="4495800"/>
          </a:xfrm>
        </p:spPr>
        <p:txBody>
          <a:bodyPr>
            <a:normAutofit/>
          </a:bodyPr>
          <a:lstStyle/>
          <a:p>
            <a:r>
              <a:rPr lang="en-GB" altLang="en-US" dirty="0" smtClean="0"/>
              <a:t>Differentiation is difficult in an industry that wants to provide a comprehensive range of services</a:t>
            </a:r>
          </a:p>
          <a:p>
            <a:r>
              <a:rPr lang="en-GB" altLang="en-US" dirty="0" err="1" smtClean="0"/>
              <a:t>Czerniawska</a:t>
            </a:r>
            <a:r>
              <a:rPr lang="en-GB" altLang="en-US" dirty="0" smtClean="0"/>
              <a:t> (1999) argued that differentiation between consultancies is essential so that clients don’t see all management consultancies ‘as part of an indistinguishable mass’ </a:t>
            </a:r>
          </a:p>
          <a:p>
            <a:r>
              <a:rPr lang="en-GB" altLang="en-US" dirty="0" smtClean="0"/>
              <a:t>Generalist and niche or specialist firms can clearly be identified </a:t>
            </a:r>
          </a:p>
          <a:p>
            <a:pPr lvl="1"/>
            <a:r>
              <a:rPr lang="en-GB" altLang="en-US" dirty="0" smtClean="0"/>
              <a:t>Can you identify these – place into categories?</a:t>
            </a:r>
          </a:p>
        </p:txBody>
      </p:sp>
    </p:spTree>
    <p:extLst>
      <p:ext uri="{BB962C8B-B14F-4D97-AF65-F5344CB8AC3E}">
        <p14:creationId xmlns:p14="http://schemas.microsoft.com/office/powerpoint/2010/main" val="21063292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633413" y="476672"/>
            <a:ext cx="8153400" cy="990600"/>
          </a:xfrm>
        </p:spPr>
        <p:txBody>
          <a:bodyPr>
            <a:normAutofit/>
          </a:bodyPr>
          <a:lstStyle/>
          <a:p>
            <a:r>
              <a:rPr lang="en-GB" altLang="en-US" sz="3600" dirty="0" smtClean="0"/>
              <a:t>Consultancies ARE different</a:t>
            </a:r>
          </a:p>
        </p:txBody>
      </p:sp>
      <p:sp>
        <p:nvSpPr>
          <p:cNvPr id="53252" name="Rectangle 4"/>
          <p:cNvSpPr>
            <a:spLocks noChangeArrowheads="1"/>
          </p:cNvSpPr>
          <p:nvPr/>
        </p:nvSpPr>
        <p:spPr bwMode="auto">
          <a:xfrm>
            <a:off x="0" y="0"/>
            <a:ext cx="9144000" cy="0"/>
          </a:xfrm>
          <a:prstGeom prst="rect">
            <a:avLst/>
          </a:prstGeom>
          <a:noFill/>
          <a:ln w="12700" cap="flat" cmpd="sng">
            <a:noFill/>
            <a:prstDash val="solid"/>
            <a:miter lim="800000"/>
            <a:headEnd type="none" w="sm" len="sm"/>
            <a:tailEnd type="none" w="sm" len="sm"/>
          </a:ln>
          <a:effectLst/>
        </p:spPr>
        <p:txBody>
          <a:bodyPr wrap="none" anchor="ctr">
            <a:spAutoFit/>
          </a:bodyPr>
          <a:lstStyle/>
          <a:p>
            <a:pPr>
              <a:defRPr/>
            </a:pPr>
            <a:endParaRPr lang="en-GB"/>
          </a:p>
        </p:txBody>
      </p:sp>
      <p:pic>
        <p:nvPicPr>
          <p:cNvPr id="1536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1644590"/>
            <a:ext cx="6160973" cy="425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04202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683568" y="548680"/>
            <a:ext cx="8153400" cy="990600"/>
          </a:xfrm>
        </p:spPr>
        <p:txBody>
          <a:bodyPr>
            <a:normAutofit/>
          </a:bodyPr>
          <a:lstStyle/>
          <a:p>
            <a:r>
              <a:rPr lang="en-GB" altLang="en-US" sz="4000" dirty="0" smtClean="0"/>
              <a:t>Range of consultancy activity</a:t>
            </a:r>
          </a:p>
        </p:txBody>
      </p:sp>
      <p:sp>
        <p:nvSpPr>
          <p:cNvPr id="17411" name="Content Placeholder 2"/>
          <p:cNvSpPr>
            <a:spLocks noGrp="1"/>
          </p:cNvSpPr>
          <p:nvPr>
            <p:ph idx="1"/>
          </p:nvPr>
        </p:nvSpPr>
        <p:spPr>
          <a:xfrm>
            <a:off x="612775" y="1600200"/>
            <a:ext cx="8153400" cy="4495800"/>
          </a:xfrm>
        </p:spPr>
        <p:txBody>
          <a:bodyPr>
            <a:normAutofit fontScale="92500" lnSpcReduction="10000"/>
          </a:bodyPr>
          <a:lstStyle/>
          <a:p>
            <a:r>
              <a:rPr lang="en-GB" altLang="en-US" dirty="0" smtClean="0"/>
              <a:t>Management consultants by their very nature tend to have specialist knowledge</a:t>
            </a:r>
          </a:p>
          <a:p>
            <a:r>
              <a:rPr lang="en-GB" altLang="en-US" dirty="0" smtClean="0"/>
              <a:t>The Institute of Business Consulting defined this as:</a:t>
            </a:r>
          </a:p>
          <a:p>
            <a:pPr lvl="2"/>
            <a:r>
              <a:rPr lang="en-GB" altLang="en-US" sz="2500" dirty="0" smtClean="0"/>
              <a:t>Business strategy </a:t>
            </a:r>
          </a:p>
          <a:p>
            <a:pPr lvl="2"/>
            <a:r>
              <a:rPr lang="en-GB" altLang="en-US" sz="2500" dirty="0" smtClean="0"/>
              <a:t>Manufacturing and business services</a:t>
            </a:r>
          </a:p>
          <a:p>
            <a:pPr lvl="2"/>
            <a:r>
              <a:rPr lang="en-GB" altLang="en-US" sz="2500" dirty="0" smtClean="0"/>
              <a:t>Marketing </a:t>
            </a:r>
          </a:p>
          <a:p>
            <a:pPr lvl="2"/>
            <a:r>
              <a:rPr lang="en-GB" altLang="en-US" sz="2500" dirty="0" smtClean="0"/>
              <a:t>Financial and management controls </a:t>
            </a:r>
          </a:p>
          <a:p>
            <a:pPr lvl="2"/>
            <a:r>
              <a:rPr lang="en-GB" altLang="en-US" sz="2500" dirty="0" smtClean="0"/>
              <a:t>Human resources </a:t>
            </a:r>
          </a:p>
          <a:p>
            <a:pPr lvl="2"/>
            <a:r>
              <a:rPr lang="en-GB" altLang="en-US" sz="2500" dirty="0" smtClean="0"/>
              <a:t>Information technology </a:t>
            </a:r>
          </a:p>
          <a:p>
            <a:pPr lvl="2"/>
            <a:r>
              <a:rPr lang="en-GB" altLang="en-US" sz="2500" dirty="0" smtClean="0"/>
              <a:t>Environmental management </a:t>
            </a:r>
          </a:p>
          <a:p>
            <a:pPr lvl="2"/>
            <a:r>
              <a:rPr lang="en-GB" altLang="en-US" sz="2500" dirty="0" smtClean="0"/>
              <a:t>Quality management</a:t>
            </a:r>
          </a:p>
        </p:txBody>
      </p:sp>
    </p:spTree>
    <p:extLst>
      <p:ext uri="{BB962C8B-B14F-4D97-AF65-F5344CB8AC3E}">
        <p14:creationId xmlns:p14="http://schemas.microsoft.com/office/powerpoint/2010/main" val="10299680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611560" y="692696"/>
            <a:ext cx="8153400" cy="990600"/>
          </a:xfrm>
        </p:spPr>
        <p:txBody>
          <a:bodyPr/>
          <a:lstStyle/>
          <a:p>
            <a:r>
              <a:rPr lang="en-GB" altLang="en-US" dirty="0" smtClean="0"/>
              <a:t>Fields of consulting activity</a:t>
            </a:r>
          </a:p>
        </p:txBody>
      </p:sp>
      <p:sp>
        <p:nvSpPr>
          <p:cNvPr id="19459" name="Content Placeholder 2"/>
          <p:cNvSpPr>
            <a:spLocks noGrp="1"/>
          </p:cNvSpPr>
          <p:nvPr>
            <p:ph idx="1"/>
          </p:nvPr>
        </p:nvSpPr>
        <p:spPr>
          <a:xfrm>
            <a:off x="990600" y="1772816"/>
            <a:ext cx="8153400" cy="4495800"/>
          </a:xfrm>
        </p:spPr>
        <p:txBody>
          <a:bodyPr/>
          <a:lstStyle/>
          <a:p>
            <a:r>
              <a:rPr lang="en-GB" altLang="en-US" dirty="0" smtClean="0"/>
              <a:t>Consultancy in </a:t>
            </a:r>
          </a:p>
          <a:p>
            <a:pPr lvl="1"/>
            <a:r>
              <a:rPr lang="en-GB" altLang="en-US" dirty="0" smtClean="0"/>
              <a:t>SMEs</a:t>
            </a:r>
          </a:p>
          <a:p>
            <a:pPr lvl="1"/>
            <a:r>
              <a:rPr lang="en-GB" altLang="en-US" sz="2800" dirty="0" smtClean="0"/>
              <a:t>Public sector</a:t>
            </a:r>
          </a:p>
          <a:p>
            <a:pPr lvl="1"/>
            <a:r>
              <a:rPr lang="en-GB" altLang="en-US" sz="2800" dirty="0" smtClean="0"/>
              <a:t>Large corporations</a:t>
            </a:r>
          </a:p>
          <a:p>
            <a:pPr lvl="1"/>
            <a:r>
              <a:rPr lang="en-GB" altLang="en-US" sz="2800" dirty="0" smtClean="0"/>
              <a:t>International</a:t>
            </a:r>
          </a:p>
          <a:p>
            <a:pPr lvl="1"/>
            <a:endParaRPr lang="en-GB" altLang="en-US" sz="2800" dirty="0"/>
          </a:p>
          <a:p>
            <a:pPr lvl="1"/>
            <a:r>
              <a:rPr lang="en-GB" altLang="en-US" sz="2800" dirty="0" smtClean="0"/>
              <a:t>Any news stories that you are familiar with?</a:t>
            </a:r>
            <a:endParaRPr lang="en-GB" altLang="en-US" sz="2800" dirty="0" smtClean="0"/>
          </a:p>
        </p:txBody>
      </p:sp>
      <p:pic>
        <p:nvPicPr>
          <p:cNvPr id="7170" name="Picture 2" descr="C:\Users\bus-ac2\AppData\Local\Microsoft\Windows\Temporary Internet Files\Content.IE5\U2C2PBTY\3263646147_3e2d26fbcd_z[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844824"/>
            <a:ext cx="3633298" cy="24297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7192833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11560" y="548680"/>
            <a:ext cx="8153400" cy="990600"/>
          </a:xfrm>
        </p:spPr>
        <p:txBody>
          <a:bodyPr/>
          <a:lstStyle/>
          <a:p>
            <a:r>
              <a:rPr lang="en-GB" altLang="en-US" dirty="0" smtClean="0"/>
              <a:t>Generalist firms</a:t>
            </a:r>
          </a:p>
        </p:txBody>
      </p:sp>
      <p:sp>
        <p:nvSpPr>
          <p:cNvPr id="16387" name="Content Placeholder 2"/>
          <p:cNvSpPr>
            <a:spLocks noGrp="1"/>
          </p:cNvSpPr>
          <p:nvPr>
            <p:ph idx="1"/>
          </p:nvPr>
        </p:nvSpPr>
        <p:spPr>
          <a:xfrm>
            <a:off x="1259632" y="1556792"/>
            <a:ext cx="6570439" cy="4251176"/>
          </a:xfrm>
        </p:spPr>
        <p:txBody>
          <a:bodyPr>
            <a:normAutofit lnSpcReduction="10000"/>
          </a:bodyPr>
          <a:lstStyle/>
          <a:p>
            <a:r>
              <a:rPr lang="en-GB" altLang="en-US" dirty="0" smtClean="0"/>
              <a:t>Generalists are large consultancy firms that offer a wide range of services (Inside Careers, 2009)</a:t>
            </a:r>
          </a:p>
          <a:p>
            <a:r>
              <a:rPr lang="en-GB" altLang="en-US" dirty="0"/>
              <a:t>C</a:t>
            </a:r>
            <a:r>
              <a:rPr lang="en-GB" altLang="en-US" dirty="0" smtClean="0"/>
              <a:t>onsultancy developed out of accountancy, engineering and IT business</a:t>
            </a:r>
          </a:p>
          <a:p>
            <a:r>
              <a:rPr lang="en-GB" altLang="en-US" dirty="0" smtClean="0"/>
              <a:t>This very size leads the organisation to operate in a range of different areas and different markets and industries</a:t>
            </a:r>
          </a:p>
          <a:p>
            <a:r>
              <a:rPr lang="en-GB" altLang="en-US" dirty="0" smtClean="0"/>
              <a:t>Larger consultancies can mix various specialists together (</a:t>
            </a:r>
            <a:r>
              <a:rPr lang="en-GB" altLang="en-US" dirty="0" err="1" smtClean="0"/>
              <a:t>i.e</a:t>
            </a:r>
            <a:r>
              <a:rPr lang="en-GB" altLang="en-US" dirty="0" smtClean="0"/>
              <a:t>, Accountants and Marketing)</a:t>
            </a:r>
          </a:p>
        </p:txBody>
      </p:sp>
      <p:pic>
        <p:nvPicPr>
          <p:cNvPr id="5122" name="Picture 2" descr="C:\Users\bus-ac2\AppData\Local\Microsoft\Windows\Temporary Internet Files\Content.IE5\3NB8AI18\consultants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5157192"/>
            <a:ext cx="1444782" cy="9626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0928841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611560" y="476672"/>
            <a:ext cx="8153400" cy="990600"/>
          </a:xfrm>
        </p:spPr>
        <p:txBody>
          <a:bodyPr/>
          <a:lstStyle/>
          <a:p>
            <a:r>
              <a:rPr lang="en-GB" altLang="en-US" dirty="0" smtClean="0"/>
              <a:t>Niche firms</a:t>
            </a:r>
          </a:p>
        </p:txBody>
      </p:sp>
      <p:sp>
        <p:nvSpPr>
          <p:cNvPr id="17411" name="Content Placeholder 2"/>
          <p:cNvSpPr>
            <a:spLocks noGrp="1"/>
          </p:cNvSpPr>
          <p:nvPr>
            <p:ph idx="1"/>
          </p:nvPr>
        </p:nvSpPr>
        <p:spPr>
          <a:xfrm>
            <a:off x="971600" y="1600200"/>
            <a:ext cx="6048672" cy="4495800"/>
          </a:xfrm>
        </p:spPr>
        <p:txBody>
          <a:bodyPr>
            <a:normAutofit fontScale="92500"/>
          </a:bodyPr>
          <a:lstStyle/>
          <a:p>
            <a:r>
              <a:rPr lang="en-GB" altLang="en-US" dirty="0" smtClean="0"/>
              <a:t>Specialist firms by their very nature concentrate on particular areas of the market </a:t>
            </a:r>
          </a:p>
          <a:p>
            <a:r>
              <a:rPr lang="en-GB" altLang="en-US" dirty="0" smtClean="0"/>
              <a:t>Inside Careers (2008) in its review of the management consultancy industry stated that much of the UK growth was the result of consultants leaving the larger firms and setting up on their own</a:t>
            </a:r>
          </a:p>
          <a:p>
            <a:r>
              <a:rPr lang="en-GB" altLang="en-US" dirty="0" smtClean="0"/>
              <a:t>Sole traders (the simplest form of company but less frequent in consultancy)</a:t>
            </a:r>
          </a:p>
          <a:p>
            <a:r>
              <a:rPr lang="en-GB" altLang="en-US" dirty="0" smtClean="0"/>
              <a:t>Limited company, with several directors &amp; associates (these can get quite big e.g., </a:t>
            </a:r>
            <a:r>
              <a:rPr lang="en-GB" altLang="en-US" dirty="0" err="1" smtClean="0"/>
              <a:t>Lamberhurst</a:t>
            </a:r>
            <a:r>
              <a:rPr lang="en-GB" altLang="en-US" dirty="0" smtClean="0"/>
              <a:t> Corporation)</a:t>
            </a:r>
          </a:p>
        </p:txBody>
      </p:sp>
      <p:pic>
        <p:nvPicPr>
          <p:cNvPr id="6147" name="Picture 3" descr="C:\Users\bus-ac2\AppData\Local\Microsoft\Windows\Temporary Internet Files\Content.IE5\U2C2PBTY\2570295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10099" y="3019171"/>
            <a:ext cx="1132765" cy="11327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2874410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11560" y="476672"/>
            <a:ext cx="8153400" cy="990600"/>
          </a:xfrm>
        </p:spPr>
        <p:txBody>
          <a:bodyPr/>
          <a:lstStyle/>
          <a:p>
            <a:r>
              <a:rPr lang="en-GB" altLang="en-US" dirty="0" smtClean="0"/>
              <a:t>Does size matter?</a:t>
            </a:r>
          </a:p>
        </p:txBody>
      </p:sp>
      <p:sp>
        <p:nvSpPr>
          <p:cNvPr id="18435" name="Content Placeholder 2"/>
          <p:cNvSpPr>
            <a:spLocks noGrp="1"/>
          </p:cNvSpPr>
          <p:nvPr>
            <p:ph idx="1"/>
          </p:nvPr>
        </p:nvSpPr>
        <p:spPr>
          <a:xfrm>
            <a:off x="1619672" y="1340768"/>
            <a:ext cx="6192689" cy="4395192"/>
          </a:xfrm>
        </p:spPr>
        <p:txBody>
          <a:bodyPr>
            <a:normAutofit lnSpcReduction="10000"/>
          </a:bodyPr>
          <a:lstStyle/>
          <a:p>
            <a:r>
              <a:rPr lang="en-GB" altLang="en-US" dirty="0" smtClean="0"/>
              <a:t>The bigger the firm often the more that can be charged </a:t>
            </a:r>
          </a:p>
          <a:p>
            <a:r>
              <a:rPr lang="en-GB" altLang="en-US" dirty="0" smtClean="0"/>
              <a:t>Two reasons may account for this fee differential, </a:t>
            </a:r>
          </a:p>
          <a:p>
            <a:pPr lvl="1"/>
            <a:r>
              <a:rPr lang="en-GB" altLang="en-US" dirty="0" smtClean="0"/>
              <a:t>size means that there can be a higher level of investment, much more of a global reach,</a:t>
            </a:r>
          </a:p>
          <a:p>
            <a:pPr lvl="1"/>
            <a:r>
              <a:rPr lang="en-GB" altLang="en-US" dirty="0" smtClean="0"/>
              <a:t>flexibility of resources and the ability to address the clients concerns from numerous directions and from different disciplines (</a:t>
            </a:r>
            <a:r>
              <a:rPr lang="en-GB" altLang="en-US" dirty="0" err="1" smtClean="0"/>
              <a:t>Czerniawska</a:t>
            </a:r>
            <a:r>
              <a:rPr lang="en-GB" altLang="en-US" dirty="0" smtClean="0"/>
              <a:t>, 1999).  </a:t>
            </a:r>
          </a:p>
          <a:p>
            <a:r>
              <a:rPr lang="en-GB" altLang="en-US" dirty="0" smtClean="0"/>
              <a:t>Therefore, smaller firms often invest in networking with associates</a:t>
            </a:r>
          </a:p>
        </p:txBody>
      </p:sp>
    </p:spTree>
    <p:extLst>
      <p:ext uri="{BB962C8B-B14F-4D97-AF65-F5344CB8AC3E}">
        <p14:creationId xmlns:p14="http://schemas.microsoft.com/office/powerpoint/2010/main" val="151183761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307</TotalTime>
  <Words>548</Words>
  <Application>Microsoft Office PowerPoint</Application>
  <PresentationFormat>On-screen Show (4:3)</PresentationFormat>
  <Paragraphs>63</Paragraphs>
  <Slides>14</Slides>
  <Notes>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Brush Script MT</vt:lpstr>
      <vt:lpstr>Calibri</vt:lpstr>
      <vt:lpstr>Constantia</vt:lpstr>
      <vt:lpstr>Franklin Gothic Book</vt:lpstr>
      <vt:lpstr>Rage Italic</vt:lpstr>
      <vt:lpstr>Pushpin</vt:lpstr>
      <vt:lpstr>Organisational Consultancy</vt:lpstr>
      <vt:lpstr>Today’s session</vt:lpstr>
      <vt:lpstr>What this module is about</vt:lpstr>
      <vt:lpstr>What this module is not</vt:lpstr>
      <vt:lpstr>So, what is the role of a consultant?</vt:lpstr>
      <vt:lpstr>So, what is the role of a consultant?</vt:lpstr>
      <vt:lpstr>PowerPoint Presentation</vt:lpstr>
      <vt:lpstr>Are consultancies different?</vt:lpstr>
      <vt:lpstr>Consultancies ARE different</vt:lpstr>
      <vt:lpstr>Range of consultancy activity</vt:lpstr>
      <vt:lpstr>Fields of consulting activity</vt:lpstr>
      <vt:lpstr>Generalist firms</vt:lpstr>
      <vt:lpstr>Niche firms</vt:lpstr>
      <vt:lpstr>Does size matter?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dc:title>
  <dc:creator>RM</dc:creator>
  <cp:lastModifiedBy>L0237_User</cp:lastModifiedBy>
  <cp:revision>21</cp:revision>
  <dcterms:created xsi:type="dcterms:W3CDTF">2015-01-23T12:05:14Z</dcterms:created>
  <dcterms:modified xsi:type="dcterms:W3CDTF">2016-10-12T18:31:39Z</dcterms:modified>
</cp:coreProperties>
</file>