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27"/>
  </p:notesMasterIdLst>
  <p:handoutMasterIdLst>
    <p:handoutMasterId r:id="rId28"/>
  </p:handoutMasterIdLst>
  <p:sldIdLst>
    <p:sldId id="267" r:id="rId5"/>
    <p:sldId id="286" r:id="rId6"/>
    <p:sldId id="266" r:id="rId7"/>
    <p:sldId id="272" r:id="rId8"/>
    <p:sldId id="277" r:id="rId9"/>
    <p:sldId id="276" r:id="rId10"/>
    <p:sldId id="278" r:id="rId11"/>
    <p:sldId id="280" r:id="rId12"/>
    <p:sldId id="281" r:id="rId13"/>
    <p:sldId id="282" r:id="rId14"/>
    <p:sldId id="283" r:id="rId15"/>
    <p:sldId id="284" r:id="rId16"/>
    <p:sldId id="285" r:id="rId17"/>
    <p:sldId id="291" r:id="rId18"/>
    <p:sldId id="287" r:id="rId19"/>
    <p:sldId id="292" r:id="rId20"/>
    <p:sldId id="289" r:id="rId21"/>
    <p:sldId id="293" r:id="rId22"/>
    <p:sldId id="294" r:id="rId23"/>
    <p:sldId id="290" r:id="rId24"/>
    <p:sldId id="295" r:id="rId25"/>
    <p:sldId id="296"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FEB795-B80D-4758-B403-B7FFC86CA6A7}" v="1004" dt="2025-10-07T17:13:33.1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309" autoAdjust="0"/>
    <p:restoredTop sz="88821" autoAdjust="0"/>
  </p:normalViewPr>
  <p:slideViewPr>
    <p:cSldViewPr snapToGrid="0">
      <p:cViewPr>
        <p:scale>
          <a:sx n="76" d="100"/>
          <a:sy n="76" d="100"/>
        </p:scale>
        <p:origin x="-8" y="-24"/>
      </p:cViewPr>
      <p:guideLst/>
    </p:cSldViewPr>
  </p:slideViewPr>
  <p:outlineViewPr>
    <p:cViewPr>
      <p:scale>
        <a:sx n="33" d="100"/>
        <a:sy n="33" d="100"/>
      </p:scale>
      <p:origin x="0" y="-3012"/>
    </p:cViewPr>
  </p:outlineViewPr>
  <p:notesTextViewPr>
    <p:cViewPr>
      <p:scale>
        <a:sx n="150" d="100"/>
        <a:sy n="150" d="100"/>
      </p:scale>
      <p:origin x="0" y="0"/>
    </p:cViewPr>
  </p:notesTextViewPr>
  <p:notesViewPr>
    <p:cSldViewPr snapToGrid="0" showGuides="1">
      <p:cViewPr varScale="1">
        <p:scale>
          <a:sx n="95" d="100"/>
          <a:sy n="95" d="100"/>
        </p:scale>
        <p:origin x="2730"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diagrams/_rels/data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chrispacia.wordpress.com/2020/01/21/no-wages-have-not-been-stagnant-since-the-sixties/" TargetMode="External"/><Relationship Id="rId1" Type="http://schemas.openxmlformats.org/officeDocument/2006/relationships/image" Target="../media/image1.jpg"/><Relationship Id="rId6" Type="http://schemas.openxmlformats.org/officeDocument/2006/relationships/hyperlink" Target="http://gisellespurgeon6.wikidot.com/blog:118" TargetMode="External"/><Relationship Id="rId5" Type="http://schemas.openxmlformats.org/officeDocument/2006/relationships/image" Target="../media/image3.jpeg"/><Relationship Id="rId4" Type="http://schemas.openxmlformats.org/officeDocument/2006/relationships/hyperlink" Target="https://www.tasnimnews.com/fa/news/1403/11/20/3253621/%D8%A7%D8%AE%D8%AA%D9%84%D8%A7%D9%81-%D8%AA%D9%88%D8%B1%D9%85-%D8%A7%D8%B9%D9%84%D8%A7%D9%85%DB%8C-%D9%88-%D8%AA%D9%88%D8%B1%D9%85-%D8%B3%D8%A8%D8%AF-%D9%85%D8%B9%DB%8C%D8%B4%D8%AA-%D9%88%D8%A7%D9%82%D8%B9%DB%8C%D8%AA-%DA%86%DB%8C%D8%B3%D8%AA" TargetMode="External"/></Relationships>
</file>

<file path=ppt/diagrams/_rels/data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image" Target="../media/image4.jpeg"/><Relationship Id="rId4" Type="http://schemas.openxmlformats.org/officeDocument/2006/relationships/image" Target="../media/image7.jpeg"/></Relationships>
</file>

<file path=ppt/diagrams/_rels/data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pixabay.com/en/download-arrow-down-down-arrow-30388/" TargetMode="External"/><Relationship Id="rId1" Type="http://schemas.openxmlformats.org/officeDocument/2006/relationships/image" Target="../media/image8.png"/><Relationship Id="rId4" Type="http://schemas.openxmlformats.org/officeDocument/2006/relationships/image" Target="../media/image10.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chrispacia.wordpress.com/2020/01/21/no-wages-have-not-been-stagnant-since-the-sixties/" TargetMode="External"/><Relationship Id="rId1" Type="http://schemas.openxmlformats.org/officeDocument/2006/relationships/image" Target="../media/image1.jpg"/><Relationship Id="rId6" Type="http://schemas.openxmlformats.org/officeDocument/2006/relationships/hyperlink" Target="https://www.tasnimnews.com/fa/news/1403/11/20/3253621/%D8%A7%D8%AE%D8%AA%D9%84%D8%A7%D9%81-%D8%AA%D9%88%D8%B1%D9%85-%D8%A7%D8%B9%D9%84%D8%A7%D9%85%DB%8C-%D9%88-%D8%AA%D9%88%D8%B1%D9%85-%D8%B3%D8%A8%D8%AF-%D9%85%D8%B9%DB%8C%D8%B4%D8%AA-%D9%88%D8%A7%D9%82%D8%B9%DB%8C%D8%AA-%DA%86%DB%8C%D8%B3%D8%AA" TargetMode="External"/><Relationship Id="rId5" Type="http://schemas.openxmlformats.org/officeDocument/2006/relationships/image" Target="../media/image2.jpeg"/><Relationship Id="rId4" Type="http://schemas.openxmlformats.org/officeDocument/2006/relationships/hyperlink" Target="http://gisellespurgeon6.wikidot.com/blog:118" TargetMode="External"/></Relationships>
</file>

<file path=ppt/diagrams/_rels/drawing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image" Target="../media/image4.jpeg"/><Relationship Id="rId4" Type="http://schemas.openxmlformats.org/officeDocument/2006/relationships/image" Target="../media/image7.jpeg"/></Relationships>
</file>

<file path=ppt/diagrams/_rels/drawing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pixabay.com/en/download-arrow-down-down-arrow-30388/" TargetMode="External"/><Relationship Id="rId1" Type="http://schemas.openxmlformats.org/officeDocument/2006/relationships/image" Target="../media/image8.png"/><Relationship Id="rId4" Type="http://schemas.openxmlformats.org/officeDocument/2006/relationships/image" Target="../media/image10.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C6F4AC-A5BF-49D4-8EB1-28CFBA1BEC1C}"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5C23F81A-1727-49DF-A7E5-1F1F260AF538}">
      <dgm:prSet phldrT="[Text]" phldr="0"/>
      <dgm:spPr/>
      <dgm:t>
        <a:bodyPr/>
        <a:lstStyle/>
        <a:p>
          <a:r>
            <a:rPr lang="en-GB" b="1" dirty="0"/>
            <a:t>Green Haven Florist</a:t>
          </a:r>
        </a:p>
      </dgm:t>
    </dgm:pt>
    <dgm:pt modelId="{3967EEC0-0697-410F-8788-362733C69867}" type="parTrans" cxnId="{D02F9E52-066D-4717-9326-612ADA9CCB84}">
      <dgm:prSet/>
      <dgm:spPr/>
      <dgm:t>
        <a:bodyPr/>
        <a:lstStyle/>
        <a:p>
          <a:endParaRPr lang="en-GB"/>
        </a:p>
      </dgm:t>
    </dgm:pt>
    <dgm:pt modelId="{3DD2350C-0800-40DB-98AF-E4648D421E85}" type="sibTrans" cxnId="{D02F9E52-066D-4717-9326-612ADA9CCB84}">
      <dgm:prSet/>
      <dgm:spPr/>
      <dgm:t>
        <a:bodyPr/>
        <a:lstStyle/>
        <a:p>
          <a:endParaRPr lang="en-GB"/>
        </a:p>
      </dgm:t>
    </dgm:pt>
    <dgm:pt modelId="{BB783A53-77B5-4032-BF09-D07F5D030AFE}">
      <dgm:prSet phldrT="[Text]"/>
      <dgm:spPr/>
      <dgm:t>
        <a:bodyPr/>
        <a:lstStyle/>
        <a:p>
          <a:r>
            <a:rPr lang="en-GB" dirty="0">
              <a:latin typeface="Comic Sans MS" panose="030F0702030302020204" pitchFamily="66" charset="0"/>
              <a:cs typeface="Arial"/>
            </a:rPr>
            <a:t>Discuss about Green Havan Florists </a:t>
          </a:r>
          <a:endParaRPr lang="en-GB" dirty="0">
            <a:latin typeface="Comic Sans MS" panose="030F0702030302020204" pitchFamily="66" charset="0"/>
          </a:endParaRPr>
        </a:p>
      </dgm:t>
    </dgm:pt>
    <dgm:pt modelId="{349A474B-FFA1-4C04-8FD4-CC375FAB08CE}" type="parTrans" cxnId="{CEA7C352-D3F5-4034-9BF9-008826D5D636}">
      <dgm:prSet/>
      <dgm:spPr/>
      <dgm:t>
        <a:bodyPr/>
        <a:lstStyle/>
        <a:p>
          <a:endParaRPr lang="en-GB"/>
        </a:p>
      </dgm:t>
    </dgm:pt>
    <dgm:pt modelId="{6EB7CA44-3B57-468A-8B8C-A0D4D1FE71A6}" type="sibTrans" cxnId="{CEA7C352-D3F5-4034-9BF9-008826D5D636}">
      <dgm:prSet/>
      <dgm:spPr/>
      <dgm:t>
        <a:bodyPr/>
        <a:lstStyle/>
        <a:p>
          <a:endParaRPr lang="en-GB"/>
        </a:p>
      </dgm:t>
    </dgm:pt>
    <dgm:pt modelId="{1B21F5D5-54CB-4AE8-9CC9-5797710F7D29}">
      <dgm:prSet phldrT="[Text]"/>
      <dgm:spPr/>
      <dgm:t>
        <a:bodyPr/>
        <a:lstStyle/>
        <a:p>
          <a:r>
            <a:rPr lang="en-GB" b="1" dirty="0"/>
            <a:t>5W2H</a:t>
          </a:r>
        </a:p>
      </dgm:t>
    </dgm:pt>
    <dgm:pt modelId="{A27D08C2-8881-4712-820E-73F23F2ED477}" type="parTrans" cxnId="{3268E1FA-C140-4A86-B335-663A71D22A1D}">
      <dgm:prSet/>
      <dgm:spPr/>
      <dgm:t>
        <a:bodyPr/>
        <a:lstStyle/>
        <a:p>
          <a:endParaRPr lang="en-GB"/>
        </a:p>
      </dgm:t>
    </dgm:pt>
    <dgm:pt modelId="{D5F09085-8A63-4764-8F84-6CF3708AC055}" type="sibTrans" cxnId="{3268E1FA-C140-4A86-B335-663A71D22A1D}">
      <dgm:prSet/>
      <dgm:spPr/>
      <dgm:t>
        <a:bodyPr/>
        <a:lstStyle/>
        <a:p>
          <a:endParaRPr lang="en-GB"/>
        </a:p>
      </dgm:t>
    </dgm:pt>
    <dgm:pt modelId="{4046B7E2-B743-4FA5-9486-360BE7B3BB86}">
      <dgm:prSet phldrT="[Text]"/>
      <dgm:spPr/>
      <dgm:t>
        <a:bodyPr/>
        <a:lstStyle/>
        <a:p>
          <a:r>
            <a:rPr lang="en-GB" dirty="0">
              <a:latin typeface="Comic Sans MS" panose="030F0702030302020204" pitchFamily="66" charset="0"/>
              <a:cs typeface="Arial" panose="020B0604020202020204" pitchFamily="34" charset="0"/>
            </a:rPr>
            <a:t>Deliver you an application of the 5W2H model </a:t>
          </a:r>
          <a:endParaRPr lang="en-GB" dirty="0">
            <a:latin typeface="Comic Sans MS" panose="030F0702030302020204" pitchFamily="66" charset="0"/>
          </a:endParaRPr>
        </a:p>
      </dgm:t>
    </dgm:pt>
    <dgm:pt modelId="{DA2D14FB-54DA-4079-BB61-C51552E9D966}" type="parTrans" cxnId="{500C6AF4-84F6-4868-A5D6-37B5AAA3D345}">
      <dgm:prSet/>
      <dgm:spPr/>
      <dgm:t>
        <a:bodyPr/>
        <a:lstStyle/>
        <a:p>
          <a:endParaRPr lang="en-GB"/>
        </a:p>
      </dgm:t>
    </dgm:pt>
    <dgm:pt modelId="{07660575-7862-4D2B-8E9F-E694B8C8D2E0}" type="sibTrans" cxnId="{500C6AF4-84F6-4868-A5D6-37B5AAA3D345}">
      <dgm:prSet/>
      <dgm:spPr/>
      <dgm:t>
        <a:bodyPr/>
        <a:lstStyle/>
        <a:p>
          <a:endParaRPr lang="en-GB"/>
        </a:p>
      </dgm:t>
    </dgm:pt>
    <dgm:pt modelId="{D880AC29-32AB-425C-9AA2-788B7D579451}">
      <dgm:prSet phldrT="[Text]"/>
      <dgm:spPr/>
      <dgm:t>
        <a:bodyPr/>
        <a:lstStyle/>
        <a:p>
          <a:r>
            <a:rPr lang="en-GB" dirty="0">
              <a:latin typeface="Comic Sans MS" panose="030F0702030302020204" pitchFamily="66" charset="0"/>
              <a:cs typeface="Arial" panose="020B0604020202020204" pitchFamily="34" charset="0"/>
            </a:rPr>
            <a:t>Summarises these issues</a:t>
          </a:r>
          <a:endParaRPr lang="en-GB" dirty="0">
            <a:latin typeface="Comic Sans MS" panose="030F0702030302020204" pitchFamily="66" charset="0"/>
          </a:endParaRPr>
        </a:p>
      </dgm:t>
    </dgm:pt>
    <dgm:pt modelId="{F453B0E7-902C-432A-863C-68C71F6576A5}" type="parTrans" cxnId="{DF3B6A6C-4113-4B22-9387-F15EDEA50CDE}">
      <dgm:prSet/>
      <dgm:spPr/>
      <dgm:t>
        <a:bodyPr/>
        <a:lstStyle/>
        <a:p>
          <a:endParaRPr lang="en-GB"/>
        </a:p>
      </dgm:t>
    </dgm:pt>
    <dgm:pt modelId="{DA5CB774-9D22-4E33-918E-1F3ACF5B7120}" type="sibTrans" cxnId="{DF3B6A6C-4113-4B22-9387-F15EDEA50CDE}">
      <dgm:prSet/>
      <dgm:spPr/>
      <dgm:t>
        <a:bodyPr/>
        <a:lstStyle/>
        <a:p>
          <a:endParaRPr lang="en-GB"/>
        </a:p>
      </dgm:t>
    </dgm:pt>
    <dgm:pt modelId="{0B385FC9-93CF-44D1-A823-D0D476F78110}">
      <dgm:prSet phldrT="[Text]"/>
      <dgm:spPr/>
      <dgm:t>
        <a:bodyPr/>
        <a:lstStyle/>
        <a:p>
          <a:r>
            <a:rPr lang="en-GB" b="1" dirty="0">
              <a:latin typeface="Century Schoolbook" panose="02040604050505020304" pitchFamily="18" charset="0"/>
              <a:cs typeface="Arial" panose="020B0604020202020204" pitchFamily="34" charset="0"/>
            </a:rPr>
            <a:t>PESTEL </a:t>
          </a:r>
          <a:endParaRPr lang="en-GB" b="1" dirty="0"/>
        </a:p>
      </dgm:t>
    </dgm:pt>
    <dgm:pt modelId="{F3E7BD93-7581-4B1C-9A34-F53F48AAB6FD}" type="parTrans" cxnId="{BBE3DF1A-7FFE-4FA5-92E3-CF09A496E170}">
      <dgm:prSet/>
      <dgm:spPr/>
      <dgm:t>
        <a:bodyPr/>
        <a:lstStyle/>
        <a:p>
          <a:endParaRPr lang="en-GB"/>
        </a:p>
      </dgm:t>
    </dgm:pt>
    <dgm:pt modelId="{2B76F4CC-B22B-47D2-BB69-1A32F699E74F}" type="sibTrans" cxnId="{BBE3DF1A-7FFE-4FA5-92E3-CF09A496E170}">
      <dgm:prSet/>
      <dgm:spPr/>
      <dgm:t>
        <a:bodyPr/>
        <a:lstStyle/>
        <a:p>
          <a:endParaRPr lang="en-GB"/>
        </a:p>
      </dgm:t>
    </dgm:pt>
    <dgm:pt modelId="{337029A2-EAAF-40D3-9974-599E7702B4A7}">
      <dgm:prSet phldrT="[Text]"/>
      <dgm:spPr/>
      <dgm:t>
        <a:bodyPr/>
        <a:lstStyle/>
        <a:p>
          <a:r>
            <a:rPr lang="en-GB" dirty="0">
              <a:solidFill>
                <a:schemeClr val="tx1"/>
              </a:solidFill>
              <a:latin typeface="Comic Sans MS" panose="030F0702030302020204" pitchFamily="66" charset="0"/>
              <a:cs typeface="Arial" panose="020B0604020202020204" pitchFamily="34" charset="0"/>
            </a:rPr>
            <a:t>Application of the PESTEL framework</a:t>
          </a:r>
          <a:endParaRPr lang="en-GB" dirty="0">
            <a:solidFill>
              <a:schemeClr val="tx1"/>
            </a:solidFill>
            <a:latin typeface="Comic Sans MS" panose="030F0702030302020204" pitchFamily="66" charset="0"/>
          </a:endParaRPr>
        </a:p>
      </dgm:t>
    </dgm:pt>
    <dgm:pt modelId="{C64EEF68-4BF4-42A1-AC70-91BDA570AEBD}" type="parTrans" cxnId="{C8B3F6AB-2AC9-44EE-8E25-53A9F8C288C7}">
      <dgm:prSet/>
      <dgm:spPr/>
      <dgm:t>
        <a:bodyPr/>
        <a:lstStyle/>
        <a:p>
          <a:endParaRPr lang="en-GB"/>
        </a:p>
      </dgm:t>
    </dgm:pt>
    <dgm:pt modelId="{6C8B385B-6908-41AE-AFBF-0166B53096EF}" type="sibTrans" cxnId="{C8B3F6AB-2AC9-44EE-8E25-53A9F8C288C7}">
      <dgm:prSet/>
      <dgm:spPr/>
      <dgm:t>
        <a:bodyPr/>
        <a:lstStyle/>
        <a:p>
          <a:endParaRPr lang="en-GB"/>
        </a:p>
      </dgm:t>
    </dgm:pt>
    <dgm:pt modelId="{BC39F26A-24B1-496D-BDE4-25629DB45155}">
      <dgm:prSet phldrT="[Text]"/>
      <dgm:spPr/>
      <dgm:t>
        <a:bodyPr/>
        <a:lstStyle/>
        <a:p>
          <a:r>
            <a:rPr lang="en-GB" dirty="0">
              <a:solidFill>
                <a:schemeClr val="tx1"/>
              </a:solidFill>
              <a:latin typeface="Comic Sans MS" panose="030F0702030302020204" pitchFamily="66" charset="0"/>
              <a:cs typeface="Arial" panose="020B0604020202020204" pitchFamily="34" charset="0"/>
            </a:rPr>
            <a:t>Summarises these issues </a:t>
          </a:r>
          <a:endParaRPr lang="en-GB" dirty="0">
            <a:solidFill>
              <a:schemeClr val="tx1"/>
            </a:solidFill>
            <a:latin typeface="Comic Sans MS" panose="030F0702030302020204" pitchFamily="66" charset="0"/>
          </a:endParaRPr>
        </a:p>
      </dgm:t>
    </dgm:pt>
    <dgm:pt modelId="{7D7F3379-7923-40F6-9140-E19AADF93268}" type="parTrans" cxnId="{6619B807-0DD1-45F1-BDD7-B47131E9A12A}">
      <dgm:prSet/>
      <dgm:spPr/>
      <dgm:t>
        <a:bodyPr/>
        <a:lstStyle/>
        <a:p>
          <a:endParaRPr lang="en-GB"/>
        </a:p>
      </dgm:t>
    </dgm:pt>
    <dgm:pt modelId="{6C1AA9B1-25D3-49D0-9171-2AEAA099CEE8}" type="sibTrans" cxnId="{6619B807-0DD1-45F1-BDD7-B47131E9A12A}">
      <dgm:prSet/>
      <dgm:spPr/>
      <dgm:t>
        <a:bodyPr/>
        <a:lstStyle/>
        <a:p>
          <a:endParaRPr lang="en-GB"/>
        </a:p>
      </dgm:t>
    </dgm:pt>
    <dgm:pt modelId="{D8E8C7D3-CB30-4F18-8C14-163B5B776361}">
      <dgm:prSet phldrT="[Text]"/>
      <dgm:spPr/>
      <dgm:t>
        <a:bodyPr/>
        <a:lstStyle/>
        <a:p>
          <a:pPr>
            <a:buFont typeface="Arial" panose="020B0604020202020204" pitchFamily="34" charset="0"/>
            <a:buChar char="•"/>
          </a:pPr>
          <a:r>
            <a:rPr lang="en-GB" dirty="0">
              <a:latin typeface="Comic Sans MS" panose="030F0702030302020204" pitchFamily="66" charset="0"/>
            </a:rPr>
            <a:t>Internal and external problems at Green Haven Florist</a:t>
          </a:r>
        </a:p>
      </dgm:t>
    </dgm:pt>
    <dgm:pt modelId="{ED802F61-BBE3-47FA-A07F-12CD3491F17E}" type="parTrans" cxnId="{F36E2A05-646D-4CD9-88CA-3BCD57931ACB}">
      <dgm:prSet/>
      <dgm:spPr/>
      <dgm:t>
        <a:bodyPr/>
        <a:lstStyle/>
        <a:p>
          <a:endParaRPr lang="en-GB"/>
        </a:p>
      </dgm:t>
    </dgm:pt>
    <dgm:pt modelId="{7AF21910-18B3-4D74-815D-DB601AFE9444}" type="sibTrans" cxnId="{F36E2A05-646D-4CD9-88CA-3BCD57931ACB}">
      <dgm:prSet/>
      <dgm:spPr/>
      <dgm:t>
        <a:bodyPr/>
        <a:lstStyle/>
        <a:p>
          <a:endParaRPr lang="en-GB"/>
        </a:p>
      </dgm:t>
    </dgm:pt>
    <dgm:pt modelId="{570970F6-432D-40A4-8B07-1897F744F98A}" type="pres">
      <dgm:prSet presAssocID="{D7C6F4AC-A5BF-49D4-8EB1-28CFBA1BEC1C}" presName="linearFlow" presStyleCnt="0">
        <dgm:presLayoutVars>
          <dgm:dir/>
          <dgm:animLvl val="lvl"/>
          <dgm:resizeHandles val="exact"/>
        </dgm:presLayoutVars>
      </dgm:prSet>
      <dgm:spPr/>
    </dgm:pt>
    <dgm:pt modelId="{4C7CE2BE-ED92-4DDD-8DB9-DB08EBB55775}" type="pres">
      <dgm:prSet presAssocID="{5C23F81A-1727-49DF-A7E5-1F1F260AF538}" presName="composite" presStyleCnt="0"/>
      <dgm:spPr/>
    </dgm:pt>
    <dgm:pt modelId="{03210403-C881-4F15-8A25-2EA68E78F177}" type="pres">
      <dgm:prSet presAssocID="{5C23F81A-1727-49DF-A7E5-1F1F260AF538}" presName="parentText" presStyleLbl="alignNode1" presStyleIdx="0" presStyleCnt="3">
        <dgm:presLayoutVars>
          <dgm:chMax val="1"/>
          <dgm:bulletEnabled val="1"/>
        </dgm:presLayoutVars>
      </dgm:prSet>
      <dgm:spPr/>
    </dgm:pt>
    <dgm:pt modelId="{B014C9F3-C29B-48B5-BDF9-32F89F9C3109}" type="pres">
      <dgm:prSet presAssocID="{5C23F81A-1727-49DF-A7E5-1F1F260AF538}" presName="descendantText" presStyleLbl="alignAcc1" presStyleIdx="0" presStyleCnt="3" custScaleY="100000">
        <dgm:presLayoutVars>
          <dgm:bulletEnabled val="1"/>
        </dgm:presLayoutVars>
      </dgm:prSet>
      <dgm:spPr/>
    </dgm:pt>
    <dgm:pt modelId="{43A8D048-7037-4F30-A760-97EE5029BBFC}" type="pres">
      <dgm:prSet presAssocID="{3DD2350C-0800-40DB-98AF-E4648D421E85}" presName="sp" presStyleCnt="0"/>
      <dgm:spPr/>
    </dgm:pt>
    <dgm:pt modelId="{9A43CA36-A66A-4862-9DBB-D15309A5B009}" type="pres">
      <dgm:prSet presAssocID="{1B21F5D5-54CB-4AE8-9CC9-5797710F7D29}" presName="composite" presStyleCnt="0"/>
      <dgm:spPr/>
    </dgm:pt>
    <dgm:pt modelId="{3A88CE9A-1E2E-4DE2-B2B5-5EA9D2808F43}" type="pres">
      <dgm:prSet presAssocID="{1B21F5D5-54CB-4AE8-9CC9-5797710F7D29}" presName="parentText" presStyleLbl="alignNode1" presStyleIdx="1" presStyleCnt="3">
        <dgm:presLayoutVars>
          <dgm:chMax val="1"/>
          <dgm:bulletEnabled val="1"/>
        </dgm:presLayoutVars>
      </dgm:prSet>
      <dgm:spPr/>
    </dgm:pt>
    <dgm:pt modelId="{94EFB684-C949-45A0-B832-1B6268562F4F}" type="pres">
      <dgm:prSet presAssocID="{1B21F5D5-54CB-4AE8-9CC9-5797710F7D29}" presName="descendantText" presStyleLbl="alignAcc1" presStyleIdx="1" presStyleCnt="3">
        <dgm:presLayoutVars>
          <dgm:bulletEnabled val="1"/>
        </dgm:presLayoutVars>
      </dgm:prSet>
      <dgm:spPr/>
    </dgm:pt>
    <dgm:pt modelId="{D148CE8A-AF5F-45AD-9385-6BBA8EF24AD2}" type="pres">
      <dgm:prSet presAssocID="{D5F09085-8A63-4764-8F84-6CF3708AC055}" presName="sp" presStyleCnt="0"/>
      <dgm:spPr/>
    </dgm:pt>
    <dgm:pt modelId="{FCE48968-B95C-4172-B7D9-7C946305F015}" type="pres">
      <dgm:prSet presAssocID="{0B385FC9-93CF-44D1-A823-D0D476F78110}" presName="composite" presStyleCnt="0"/>
      <dgm:spPr/>
    </dgm:pt>
    <dgm:pt modelId="{FA8C71E6-A188-440E-831B-BF3040E3E538}" type="pres">
      <dgm:prSet presAssocID="{0B385FC9-93CF-44D1-A823-D0D476F78110}" presName="parentText" presStyleLbl="alignNode1" presStyleIdx="2" presStyleCnt="3">
        <dgm:presLayoutVars>
          <dgm:chMax val="1"/>
          <dgm:bulletEnabled val="1"/>
        </dgm:presLayoutVars>
      </dgm:prSet>
      <dgm:spPr/>
    </dgm:pt>
    <dgm:pt modelId="{2A376585-F4BF-4093-91B7-3646D334B232}" type="pres">
      <dgm:prSet presAssocID="{0B385FC9-93CF-44D1-A823-D0D476F78110}" presName="descendantText" presStyleLbl="alignAcc1" presStyleIdx="2" presStyleCnt="3">
        <dgm:presLayoutVars>
          <dgm:bulletEnabled val="1"/>
        </dgm:presLayoutVars>
      </dgm:prSet>
      <dgm:spPr/>
    </dgm:pt>
  </dgm:ptLst>
  <dgm:cxnLst>
    <dgm:cxn modelId="{F36E2A05-646D-4CD9-88CA-3BCD57931ACB}" srcId="{5C23F81A-1727-49DF-A7E5-1F1F260AF538}" destId="{D8E8C7D3-CB30-4F18-8C14-163B5B776361}" srcOrd="1" destOrd="0" parTransId="{ED802F61-BBE3-47FA-A07F-12CD3491F17E}" sibTransId="{7AF21910-18B3-4D74-815D-DB601AFE9444}"/>
    <dgm:cxn modelId="{6619B807-0DD1-45F1-BDD7-B47131E9A12A}" srcId="{0B385FC9-93CF-44D1-A823-D0D476F78110}" destId="{BC39F26A-24B1-496D-BDE4-25629DB45155}" srcOrd="1" destOrd="0" parTransId="{7D7F3379-7923-40F6-9140-E19AADF93268}" sibTransId="{6C1AA9B1-25D3-49D0-9171-2AEAA099CEE8}"/>
    <dgm:cxn modelId="{6BEF7C0F-DF36-4BD2-8D50-B6E1A18A73E3}" type="presOf" srcId="{4046B7E2-B743-4FA5-9486-360BE7B3BB86}" destId="{94EFB684-C949-45A0-B832-1B6268562F4F}" srcOrd="0" destOrd="0" presId="urn:microsoft.com/office/officeart/2005/8/layout/chevron2"/>
    <dgm:cxn modelId="{BBE3DF1A-7FFE-4FA5-92E3-CF09A496E170}" srcId="{D7C6F4AC-A5BF-49D4-8EB1-28CFBA1BEC1C}" destId="{0B385FC9-93CF-44D1-A823-D0D476F78110}" srcOrd="2" destOrd="0" parTransId="{F3E7BD93-7581-4B1C-9A34-F53F48AAB6FD}" sibTransId="{2B76F4CC-B22B-47D2-BB69-1A32F699E74F}"/>
    <dgm:cxn modelId="{40721138-9E86-4564-8D9D-D8D26F917B47}" type="presOf" srcId="{D8E8C7D3-CB30-4F18-8C14-163B5B776361}" destId="{B014C9F3-C29B-48B5-BDF9-32F89F9C3109}" srcOrd="0" destOrd="1" presId="urn:microsoft.com/office/officeart/2005/8/layout/chevron2"/>
    <dgm:cxn modelId="{DF3B6A6C-4113-4B22-9387-F15EDEA50CDE}" srcId="{1B21F5D5-54CB-4AE8-9CC9-5797710F7D29}" destId="{D880AC29-32AB-425C-9AA2-788B7D579451}" srcOrd="1" destOrd="0" parTransId="{F453B0E7-902C-432A-863C-68C71F6576A5}" sibTransId="{DA5CB774-9D22-4E33-918E-1F3ACF5B7120}"/>
    <dgm:cxn modelId="{D02F9E52-066D-4717-9326-612ADA9CCB84}" srcId="{D7C6F4AC-A5BF-49D4-8EB1-28CFBA1BEC1C}" destId="{5C23F81A-1727-49DF-A7E5-1F1F260AF538}" srcOrd="0" destOrd="0" parTransId="{3967EEC0-0697-410F-8788-362733C69867}" sibTransId="{3DD2350C-0800-40DB-98AF-E4648D421E85}"/>
    <dgm:cxn modelId="{CEA7C352-D3F5-4034-9BF9-008826D5D636}" srcId="{5C23F81A-1727-49DF-A7E5-1F1F260AF538}" destId="{BB783A53-77B5-4032-BF09-D07F5D030AFE}" srcOrd="0" destOrd="0" parTransId="{349A474B-FFA1-4C04-8FD4-CC375FAB08CE}" sibTransId="{6EB7CA44-3B57-468A-8B8C-A0D4D1FE71A6}"/>
    <dgm:cxn modelId="{65360AA6-5A4F-446E-AAFB-6979FB62F1B4}" type="presOf" srcId="{0B385FC9-93CF-44D1-A823-D0D476F78110}" destId="{FA8C71E6-A188-440E-831B-BF3040E3E538}" srcOrd="0" destOrd="0" presId="urn:microsoft.com/office/officeart/2005/8/layout/chevron2"/>
    <dgm:cxn modelId="{B38241AA-2FC2-4F83-8992-4CB95B80A66C}" type="presOf" srcId="{BB783A53-77B5-4032-BF09-D07F5D030AFE}" destId="{B014C9F3-C29B-48B5-BDF9-32F89F9C3109}" srcOrd="0" destOrd="0" presId="urn:microsoft.com/office/officeart/2005/8/layout/chevron2"/>
    <dgm:cxn modelId="{C8B3F6AB-2AC9-44EE-8E25-53A9F8C288C7}" srcId="{0B385FC9-93CF-44D1-A823-D0D476F78110}" destId="{337029A2-EAAF-40D3-9974-599E7702B4A7}" srcOrd="0" destOrd="0" parTransId="{C64EEF68-4BF4-42A1-AC70-91BDA570AEBD}" sibTransId="{6C8B385B-6908-41AE-AFBF-0166B53096EF}"/>
    <dgm:cxn modelId="{B06D82B3-CEF2-450C-BE86-1B57780AD340}" type="presOf" srcId="{BC39F26A-24B1-496D-BDE4-25629DB45155}" destId="{2A376585-F4BF-4093-91B7-3646D334B232}" srcOrd="0" destOrd="1" presId="urn:microsoft.com/office/officeart/2005/8/layout/chevron2"/>
    <dgm:cxn modelId="{B86529C6-D4A1-4885-8A05-2884ADF21EE3}" type="presOf" srcId="{D880AC29-32AB-425C-9AA2-788B7D579451}" destId="{94EFB684-C949-45A0-B832-1B6268562F4F}" srcOrd="0" destOrd="1" presId="urn:microsoft.com/office/officeart/2005/8/layout/chevron2"/>
    <dgm:cxn modelId="{81C367DC-1B47-4EB4-9981-A15493049F6D}" type="presOf" srcId="{1B21F5D5-54CB-4AE8-9CC9-5797710F7D29}" destId="{3A88CE9A-1E2E-4DE2-B2B5-5EA9D2808F43}" srcOrd="0" destOrd="0" presId="urn:microsoft.com/office/officeart/2005/8/layout/chevron2"/>
    <dgm:cxn modelId="{CA4520DF-2A9F-4AB4-A13E-D839BCD249E2}" type="presOf" srcId="{5C23F81A-1727-49DF-A7E5-1F1F260AF538}" destId="{03210403-C881-4F15-8A25-2EA68E78F177}" srcOrd="0" destOrd="0" presId="urn:microsoft.com/office/officeart/2005/8/layout/chevron2"/>
    <dgm:cxn modelId="{A3BFAAEA-BF03-4B3A-9EEC-0979C161FCD1}" type="presOf" srcId="{337029A2-EAAF-40D3-9974-599E7702B4A7}" destId="{2A376585-F4BF-4093-91B7-3646D334B232}" srcOrd="0" destOrd="0" presId="urn:microsoft.com/office/officeart/2005/8/layout/chevron2"/>
    <dgm:cxn modelId="{500C6AF4-84F6-4868-A5D6-37B5AAA3D345}" srcId="{1B21F5D5-54CB-4AE8-9CC9-5797710F7D29}" destId="{4046B7E2-B743-4FA5-9486-360BE7B3BB86}" srcOrd="0" destOrd="0" parTransId="{DA2D14FB-54DA-4079-BB61-C51552E9D966}" sibTransId="{07660575-7862-4D2B-8E9F-E694B8C8D2E0}"/>
    <dgm:cxn modelId="{9155BAF8-B235-4AFD-96FF-384FDEF4A0C7}" type="presOf" srcId="{D7C6F4AC-A5BF-49D4-8EB1-28CFBA1BEC1C}" destId="{570970F6-432D-40A4-8B07-1897F744F98A}" srcOrd="0" destOrd="0" presId="urn:microsoft.com/office/officeart/2005/8/layout/chevron2"/>
    <dgm:cxn modelId="{3268E1FA-C140-4A86-B335-663A71D22A1D}" srcId="{D7C6F4AC-A5BF-49D4-8EB1-28CFBA1BEC1C}" destId="{1B21F5D5-54CB-4AE8-9CC9-5797710F7D29}" srcOrd="1" destOrd="0" parTransId="{A27D08C2-8881-4712-820E-73F23F2ED477}" sibTransId="{D5F09085-8A63-4764-8F84-6CF3708AC055}"/>
    <dgm:cxn modelId="{2144DD07-1B80-45A2-9F19-63F9E4CC177F}" type="presParOf" srcId="{570970F6-432D-40A4-8B07-1897F744F98A}" destId="{4C7CE2BE-ED92-4DDD-8DB9-DB08EBB55775}" srcOrd="0" destOrd="0" presId="urn:microsoft.com/office/officeart/2005/8/layout/chevron2"/>
    <dgm:cxn modelId="{B64E2ED3-B137-4144-8579-3ADD79B787F3}" type="presParOf" srcId="{4C7CE2BE-ED92-4DDD-8DB9-DB08EBB55775}" destId="{03210403-C881-4F15-8A25-2EA68E78F177}" srcOrd="0" destOrd="0" presId="urn:microsoft.com/office/officeart/2005/8/layout/chevron2"/>
    <dgm:cxn modelId="{3FAE2211-43E8-4607-825B-73A971E363B2}" type="presParOf" srcId="{4C7CE2BE-ED92-4DDD-8DB9-DB08EBB55775}" destId="{B014C9F3-C29B-48B5-BDF9-32F89F9C3109}" srcOrd="1" destOrd="0" presId="urn:microsoft.com/office/officeart/2005/8/layout/chevron2"/>
    <dgm:cxn modelId="{09B80AC3-CD89-4697-A896-F20CF6A479DE}" type="presParOf" srcId="{570970F6-432D-40A4-8B07-1897F744F98A}" destId="{43A8D048-7037-4F30-A760-97EE5029BBFC}" srcOrd="1" destOrd="0" presId="urn:microsoft.com/office/officeart/2005/8/layout/chevron2"/>
    <dgm:cxn modelId="{7018F4FE-BACA-4254-8797-F02D400E2B59}" type="presParOf" srcId="{570970F6-432D-40A4-8B07-1897F744F98A}" destId="{9A43CA36-A66A-4862-9DBB-D15309A5B009}" srcOrd="2" destOrd="0" presId="urn:microsoft.com/office/officeart/2005/8/layout/chevron2"/>
    <dgm:cxn modelId="{320EBD9D-923A-4D7B-B7AC-6BAB61BE97FF}" type="presParOf" srcId="{9A43CA36-A66A-4862-9DBB-D15309A5B009}" destId="{3A88CE9A-1E2E-4DE2-B2B5-5EA9D2808F43}" srcOrd="0" destOrd="0" presId="urn:microsoft.com/office/officeart/2005/8/layout/chevron2"/>
    <dgm:cxn modelId="{548C88F1-6FC9-4BBC-A3F4-AF4AA1852009}" type="presParOf" srcId="{9A43CA36-A66A-4862-9DBB-D15309A5B009}" destId="{94EFB684-C949-45A0-B832-1B6268562F4F}" srcOrd="1" destOrd="0" presId="urn:microsoft.com/office/officeart/2005/8/layout/chevron2"/>
    <dgm:cxn modelId="{4276089E-6850-485C-A6C2-360F6B079B9B}" type="presParOf" srcId="{570970F6-432D-40A4-8B07-1897F744F98A}" destId="{D148CE8A-AF5F-45AD-9385-6BBA8EF24AD2}" srcOrd="3" destOrd="0" presId="urn:microsoft.com/office/officeart/2005/8/layout/chevron2"/>
    <dgm:cxn modelId="{4A37A6E5-F903-482B-BCDC-0602792507DC}" type="presParOf" srcId="{570970F6-432D-40A4-8B07-1897F744F98A}" destId="{FCE48968-B95C-4172-B7D9-7C946305F015}" srcOrd="4" destOrd="0" presId="urn:microsoft.com/office/officeart/2005/8/layout/chevron2"/>
    <dgm:cxn modelId="{6AD68F82-25F4-43BE-AC81-6EA9C638E73D}" type="presParOf" srcId="{FCE48968-B95C-4172-B7D9-7C946305F015}" destId="{FA8C71E6-A188-440E-831B-BF3040E3E538}" srcOrd="0" destOrd="0" presId="urn:microsoft.com/office/officeart/2005/8/layout/chevron2"/>
    <dgm:cxn modelId="{F7B854ED-818B-43DF-8FDB-BAE98A6B0BA1}" type="presParOf" srcId="{FCE48968-B95C-4172-B7D9-7C946305F015}" destId="{2A376585-F4BF-4093-91B7-3646D334B232}"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4790F7-317C-43FE-A0E8-AE2C0001A5AA}" type="doc">
      <dgm:prSet loTypeId="urn:microsoft.com/office/officeart/2005/8/layout/radial6" loCatId="cycle" qsTypeId="urn:microsoft.com/office/officeart/2005/8/quickstyle/simple1" qsCatId="simple" csTypeId="urn:microsoft.com/office/officeart/2005/8/colors/accent2_3" csCatId="accent2" phldr="1"/>
      <dgm:spPr/>
      <dgm:t>
        <a:bodyPr/>
        <a:lstStyle/>
        <a:p>
          <a:endParaRPr lang="en-GB"/>
        </a:p>
      </dgm:t>
    </dgm:pt>
    <dgm:pt modelId="{62E2CCC2-216B-4FC9-A6E8-EC43786E82A5}">
      <dgm:prSet phldrT="[Text]" phldr="0" custT="1"/>
      <dgm:spPr/>
      <dgm:t>
        <a:bodyPr/>
        <a:lstStyle/>
        <a:p>
          <a:r>
            <a:rPr lang="en-GB" sz="1800" dirty="0"/>
            <a:t>Insight into the problems Green Haven Florist are facing </a:t>
          </a:r>
        </a:p>
      </dgm:t>
    </dgm:pt>
    <dgm:pt modelId="{2483D865-BCC7-45AA-82EE-98CC3603F2B2}" type="parTrans" cxnId="{A7799272-BBBB-4DBE-BA7F-D3C2A31CBCAD}">
      <dgm:prSet/>
      <dgm:spPr/>
      <dgm:t>
        <a:bodyPr/>
        <a:lstStyle/>
        <a:p>
          <a:endParaRPr lang="en-GB"/>
        </a:p>
      </dgm:t>
    </dgm:pt>
    <dgm:pt modelId="{701CD83F-E7DD-476F-B137-8047CD76BE44}" type="sibTrans" cxnId="{A7799272-BBBB-4DBE-BA7F-D3C2A31CBCAD}">
      <dgm:prSet/>
      <dgm:spPr/>
      <dgm:t>
        <a:bodyPr/>
        <a:lstStyle/>
        <a:p>
          <a:endParaRPr lang="en-GB"/>
        </a:p>
      </dgm:t>
    </dgm:pt>
    <dgm:pt modelId="{B5AB072C-18F3-4C16-BF6F-AE8240C24F2E}">
      <dgm:prSet phldrT="[Text]" phldr="0" custT="1"/>
      <dgm:spPr>
        <a:blipFill rotWithShape="0">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44000" r="-44000"/>
          </a:stretch>
        </a:blipFill>
      </dgm:spPr>
      <dgm:t>
        <a:bodyPr/>
        <a:lstStyle/>
        <a:p>
          <a:endParaRPr lang="en-GB" sz="1200" dirty="0"/>
        </a:p>
      </dgm:t>
    </dgm:pt>
    <dgm:pt modelId="{E11D39AA-6936-4394-B255-0637A60582AD}" type="parTrans" cxnId="{E3E14D42-4524-4052-A445-3935789F617E}">
      <dgm:prSet/>
      <dgm:spPr/>
      <dgm:t>
        <a:bodyPr/>
        <a:lstStyle/>
        <a:p>
          <a:endParaRPr lang="en-GB"/>
        </a:p>
      </dgm:t>
    </dgm:pt>
    <dgm:pt modelId="{12EB2DC5-A06D-4188-AB77-5FED9EF413B2}" type="sibTrans" cxnId="{E3E14D42-4524-4052-A445-3935789F617E}">
      <dgm:prSet/>
      <dgm:spPr/>
      <dgm:t>
        <a:bodyPr/>
        <a:lstStyle/>
        <a:p>
          <a:endParaRPr lang="en-GB"/>
        </a:p>
      </dgm:t>
    </dgm:pt>
    <dgm:pt modelId="{90FFB41B-44D0-40D4-BE01-B84BA2345521}">
      <dgm:prSet phldrT="[Text]" phldr="0"/>
      <dgm:spPr/>
      <dgm:t>
        <a:bodyPr/>
        <a:lstStyle/>
        <a:p>
          <a:r>
            <a:rPr lang="en-GB" dirty="0"/>
            <a:t>30%-</a:t>
          </a:r>
        </a:p>
      </dgm:t>
    </dgm:pt>
    <dgm:pt modelId="{F6DFB382-106C-4300-9030-2D5606154E84}" type="parTrans" cxnId="{0398D4DF-C553-4AF6-8BE3-229F236211D6}">
      <dgm:prSet/>
      <dgm:spPr/>
      <dgm:t>
        <a:bodyPr/>
        <a:lstStyle/>
        <a:p>
          <a:endParaRPr lang="en-GB"/>
        </a:p>
      </dgm:t>
    </dgm:pt>
    <dgm:pt modelId="{94633761-4072-48E8-9544-0162524F721C}" type="sibTrans" cxnId="{0398D4DF-C553-4AF6-8BE3-229F236211D6}">
      <dgm:prSet/>
      <dgm:spPr/>
      <dgm:t>
        <a:bodyPr/>
        <a:lstStyle/>
        <a:p>
          <a:endParaRPr lang="en-GB"/>
        </a:p>
      </dgm:t>
    </dgm:pt>
    <dgm:pt modelId="{2D0394D5-B79F-4758-8D10-6540CD5E4E64}">
      <dgm:prSet phldrT="[Text]" phldr="0"/>
      <dgm:spPr>
        <a:blipFill rotWithShape="0">
          <a:blip xmlns:r="http://schemas.openxmlformats.org/officeDocument/2006/relationships"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l="-22000" r="-22000"/>
          </a:stretch>
        </a:blipFill>
      </dgm:spPr>
      <dgm:t>
        <a:bodyPr/>
        <a:lstStyle/>
        <a:p>
          <a:endParaRPr lang="en-GB" dirty="0"/>
        </a:p>
      </dgm:t>
    </dgm:pt>
    <dgm:pt modelId="{56C44BC8-F088-4A70-B0AD-81E164636FEC}" type="parTrans" cxnId="{F8BB5280-9C96-4DEA-A831-86752F794F72}">
      <dgm:prSet/>
      <dgm:spPr/>
      <dgm:t>
        <a:bodyPr/>
        <a:lstStyle/>
        <a:p>
          <a:endParaRPr lang="en-GB"/>
        </a:p>
      </dgm:t>
    </dgm:pt>
    <dgm:pt modelId="{86F7FADA-6F3D-4379-B2C6-633B733F0028}" type="sibTrans" cxnId="{F8BB5280-9C96-4DEA-A831-86752F794F72}">
      <dgm:prSet/>
      <dgm:spPr/>
      <dgm:t>
        <a:bodyPr/>
        <a:lstStyle/>
        <a:p>
          <a:endParaRPr lang="en-GB"/>
        </a:p>
      </dgm:t>
    </dgm:pt>
    <dgm:pt modelId="{AAFCE3DE-82FE-45D0-98B0-495952E7075B}">
      <dgm:prSet phldrT="[Text]" phldr="0"/>
      <dgm:spPr>
        <a:blipFill rotWithShape="0">
          <a:blip xmlns:r="http://schemas.openxmlformats.org/officeDocument/2006/relationships"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a:fillRect l="-21000" r="-21000"/>
          </a:stretch>
        </a:blipFill>
      </dgm:spPr>
      <dgm:t>
        <a:bodyPr/>
        <a:lstStyle/>
        <a:p>
          <a:endParaRPr lang="en-GB" dirty="0"/>
        </a:p>
      </dgm:t>
    </dgm:pt>
    <dgm:pt modelId="{2C7AA69C-1E4C-4878-93B9-B3DD5998EBDD}" type="sibTrans" cxnId="{9FEC7072-1B50-4E27-8255-83906D1E8245}">
      <dgm:prSet/>
      <dgm:spPr/>
      <dgm:t>
        <a:bodyPr/>
        <a:lstStyle/>
        <a:p>
          <a:endParaRPr lang="en-GB"/>
        </a:p>
      </dgm:t>
    </dgm:pt>
    <dgm:pt modelId="{1793A32F-18E8-4560-8BBC-6B9633CEDD2A}" type="parTrans" cxnId="{9FEC7072-1B50-4E27-8255-83906D1E8245}">
      <dgm:prSet/>
      <dgm:spPr/>
      <dgm:t>
        <a:bodyPr/>
        <a:lstStyle/>
        <a:p>
          <a:endParaRPr lang="en-GB"/>
        </a:p>
      </dgm:t>
    </dgm:pt>
    <dgm:pt modelId="{96EB67F9-0689-43D0-9D91-B3E094682DCB}" type="pres">
      <dgm:prSet presAssocID="{E14790F7-317C-43FE-A0E8-AE2C0001A5AA}" presName="Name0" presStyleCnt="0">
        <dgm:presLayoutVars>
          <dgm:chMax val="1"/>
          <dgm:dir/>
          <dgm:animLvl val="ctr"/>
          <dgm:resizeHandles val="exact"/>
        </dgm:presLayoutVars>
      </dgm:prSet>
      <dgm:spPr/>
    </dgm:pt>
    <dgm:pt modelId="{55333A58-31F2-44F8-AE67-6B28BD8A8D55}" type="pres">
      <dgm:prSet presAssocID="{62E2CCC2-216B-4FC9-A6E8-EC43786E82A5}" presName="centerShape" presStyleLbl="node0" presStyleIdx="0" presStyleCnt="1"/>
      <dgm:spPr/>
    </dgm:pt>
    <dgm:pt modelId="{325B5FFD-6670-401F-938D-B3E02B73F383}" type="pres">
      <dgm:prSet presAssocID="{B5AB072C-18F3-4C16-BF6F-AE8240C24F2E}" presName="node" presStyleLbl="node1" presStyleIdx="0" presStyleCnt="4">
        <dgm:presLayoutVars>
          <dgm:bulletEnabled val="1"/>
        </dgm:presLayoutVars>
      </dgm:prSet>
      <dgm:spPr/>
    </dgm:pt>
    <dgm:pt modelId="{AB28E24A-E328-4B29-B33D-EDB4D1D5CB92}" type="pres">
      <dgm:prSet presAssocID="{B5AB072C-18F3-4C16-BF6F-AE8240C24F2E}" presName="dummy" presStyleCnt="0"/>
      <dgm:spPr/>
    </dgm:pt>
    <dgm:pt modelId="{9B8AF66C-0888-4BDB-A58C-07315FA5CDCB}" type="pres">
      <dgm:prSet presAssocID="{12EB2DC5-A06D-4188-AB77-5FED9EF413B2}" presName="sibTrans" presStyleLbl="sibTrans2D1" presStyleIdx="0" presStyleCnt="4"/>
      <dgm:spPr/>
    </dgm:pt>
    <dgm:pt modelId="{156F9063-EB54-4E5A-A0AE-77ABB2CAFE2D}" type="pres">
      <dgm:prSet presAssocID="{AAFCE3DE-82FE-45D0-98B0-495952E7075B}" presName="node" presStyleLbl="node1" presStyleIdx="1" presStyleCnt="4">
        <dgm:presLayoutVars>
          <dgm:bulletEnabled val="1"/>
        </dgm:presLayoutVars>
      </dgm:prSet>
      <dgm:spPr/>
    </dgm:pt>
    <dgm:pt modelId="{122C4994-9A7D-446C-AA25-D637586B2C04}" type="pres">
      <dgm:prSet presAssocID="{AAFCE3DE-82FE-45D0-98B0-495952E7075B}" presName="dummy" presStyleCnt="0"/>
      <dgm:spPr/>
    </dgm:pt>
    <dgm:pt modelId="{22FDC041-9637-43EA-A005-6C65030D54E9}" type="pres">
      <dgm:prSet presAssocID="{2C7AA69C-1E4C-4878-93B9-B3DD5998EBDD}" presName="sibTrans" presStyleLbl="sibTrans2D1" presStyleIdx="1" presStyleCnt="4"/>
      <dgm:spPr/>
    </dgm:pt>
    <dgm:pt modelId="{2BE29C6D-C24A-4435-B861-FDE3A16E6611}" type="pres">
      <dgm:prSet presAssocID="{90FFB41B-44D0-40D4-BE01-B84BA2345521}" presName="node" presStyleLbl="node1" presStyleIdx="2" presStyleCnt="4">
        <dgm:presLayoutVars>
          <dgm:bulletEnabled val="1"/>
        </dgm:presLayoutVars>
      </dgm:prSet>
      <dgm:spPr/>
    </dgm:pt>
    <dgm:pt modelId="{A03E7A81-E67F-4C37-9E02-A3AFE0D1C57A}" type="pres">
      <dgm:prSet presAssocID="{90FFB41B-44D0-40D4-BE01-B84BA2345521}" presName="dummy" presStyleCnt="0"/>
      <dgm:spPr/>
    </dgm:pt>
    <dgm:pt modelId="{4A84C554-5D3F-4D27-8FC5-D0D367238095}" type="pres">
      <dgm:prSet presAssocID="{94633761-4072-48E8-9544-0162524F721C}" presName="sibTrans" presStyleLbl="sibTrans2D1" presStyleIdx="2" presStyleCnt="4"/>
      <dgm:spPr/>
    </dgm:pt>
    <dgm:pt modelId="{FD274855-50B4-41D9-A202-D5E5CE4547D1}" type="pres">
      <dgm:prSet presAssocID="{2D0394D5-B79F-4758-8D10-6540CD5E4E64}" presName="node" presStyleLbl="node1" presStyleIdx="3" presStyleCnt="4">
        <dgm:presLayoutVars>
          <dgm:bulletEnabled val="1"/>
        </dgm:presLayoutVars>
      </dgm:prSet>
      <dgm:spPr/>
    </dgm:pt>
    <dgm:pt modelId="{1F162C14-340D-423E-BD79-2C187362C60F}" type="pres">
      <dgm:prSet presAssocID="{2D0394D5-B79F-4758-8D10-6540CD5E4E64}" presName="dummy" presStyleCnt="0"/>
      <dgm:spPr/>
    </dgm:pt>
    <dgm:pt modelId="{F49AFDB0-A355-4255-804E-F55F360112E3}" type="pres">
      <dgm:prSet presAssocID="{86F7FADA-6F3D-4379-B2C6-633B733F0028}" presName="sibTrans" presStyleLbl="sibTrans2D1" presStyleIdx="3" presStyleCnt="4"/>
      <dgm:spPr/>
    </dgm:pt>
  </dgm:ptLst>
  <dgm:cxnLst>
    <dgm:cxn modelId="{BAA19D60-6A4F-49EF-9DEB-DCE72511A06D}" type="presOf" srcId="{12EB2DC5-A06D-4188-AB77-5FED9EF413B2}" destId="{9B8AF66C-0888-4BDB-A58C-07315FA5CDCB}" srcOrd="0" destOrd="0" presId="urn:microsoft.com/office/officeart/2005/8/layout/radial6"/>
    <dgm:cxn modelId="{E3E14D42-4524-4052-A445-3935789F617E}" srcId="{62E2CCC2-216B-4FC9-A6E8-EC43786E82A5}" destId="{B5AB072C-18F3-4C16-BF6F-AE8240C24F2E}" srcOrd="0" destOrd="0" parTransId="{E11D39AA-6936-4394-B255-0637A60582AD}" sibTransId="{12EB2DC5-A06D-4188-AB77-5FED9EF413B2}"/>
    <dgm:cxn modelId="{F84EC668-9172-42E6-8300-3378DE6F6E10}" type="presOf" srcId="{AAFCE3DE-82FE-45D0-98B0-495952E7075B}" destId="{156F9063-EB54-4E5A-A0AE-77ABB2CAFE2D}" srcOrd="0" destOrd="0" presId="urn:microsoft.com/office/officeart/2005/8/layout/radial6"/>
    <dgm:cxn modelId="{4407484B-2BB7-4106-9730-C1CA566B1AF4}" type="presOf" srcId="{90FFB41B-44D0-40D4-BE01-B84BA2345521}" destId="{2BE29C6D-C24A-4435-B861-FDE3A16E6611}" srcOrd="0" destOrd="0" presId="urn:microsoft.com/office/officeart/2005/8/layout/radial6"/>
    <dgm:cxn modelId="{9FEC7072-1B50-4E27-8255-83906D1E8245}" srcId="{62E2CCC2-216B-4FC9-A6E8-EC43786E82A5}" destId="{AAFCE3DE-82FE-45D0-98B0-495952E7075B}" srcOrd="1" destOrd="0" parTransId="{1793A32F-18E8-4560-8BBC-6B9633CEDD2A}" sibTransId="{2C7AA69C-1E4C-4878-93B9-B3DD5998EBDD}"/>
    <dgm:cxn modelId="{A7799272-BBBB-4DBE-BA7F-D3C2A31CBCAD}" srcId="{E14790F7-317C-43FE-A0E8-AE2C0001A5AA}" destId="{62E2CCC2-216B-4FC9-A6E8-EC43786E82A5}" srcOrd="0" destOrd="0" parTransId="{2483D865-BCC7-45AA-82EE-98CC3603F2B2}" sibTransId="{701CD83F-E7DD-476F-B137-8047CD76BE44}"/>
    <dgm:cxn modelId="{D7CAF972-6E83-4813-A67F-031F825E3DD4}" type="presOf" srcId="{2C7AA69C-1E4C-4878-93B9-B3DD5998EBDD}" destId="{22FDC041-9637-43EA-A005-6C65030D54E9}" srcOrd="0" destOrd="0" presId="urn:microsoft.com/office/officeart/2005/8/layout/radial6"/>
    <dgm:cxn modelId="{F8BB5280-9C96-4DEA-A831-86752F794F72}" srcId="{62E2CCC2-216B-4FC9-A6E8-EC43786E82A5}" destId="{2D0394D5-B79F-4758-8D10-6540CD5E4E64}" srcOrd="3" destOrd="0" parTransId="{56C44BC8-F088-4A70-B0AD-81E164636FEC}" sibTransId="{86F7FADA-6F3D-4379-B2C6-633B733F0028}"/>
    <dgm:cxn modelId="{90F56688-0435-4694-B503-7BC9BA97BE1A}" type="presOf" srcId="{E14790F7-317C-43FE-A0E8-AE2C0001A5AA}" destId="{96EB67F9-0689-43D0-9D91-B3E094682DCB}" srcOrd="0" destOrd="0" presId="urn:microsoft.com/office/officeart/2005/8/layout/radial6"/>
    <dgm:cxn modelId="{7838B38A-7576-4DE9-937B-C11843B4A42F}" type="presOf" srcId="{94633761-4072-48E8-9544-0162524F721C}" destId="{4A84C554-5D3F-4D27-8FC5-D0D367238095}" srcOrd="0" destOrd="0" presId="urn:microsoft.com/office/officeart/2005/8/layout/radial6"/>
    <dgm:cxn modelId="{1376AA8B-8049-4E7A-BFDA-055E440816C3}" type="presOf" srcId="{62E2CCC2-216B-4FC9-A6E8-EC43786E82A5}" destId="{55333A58-31F2-44F8-AE67-6B28BD8A8D55}" srcOrd="0" destOrd="0" presId="urn:microsoft.com/office/officeart/2005/8/layout/radial6"/>
    <dgm:cxn modelId="{EEF778B6-CF02-4205-8C5A-FC04BA7B66B5}" type="presOf" srcId="{B5AB072C-18F3-4C16-BF6F-AE8240C24F2E}" destId="{325B5FFD-6670-401F-938D-B3E02B73F383}" srcOrd="0" destOrd="0" presId="urn:microsoft.com/office/officeart/2005/8/layout/radial6"/>
    <dgm:cxn modelId="{7F50E5CB-4B6E-4FEB-A3F1-AB80AB40D14A}" type="presOf" srcId="{2D0394D5-B79F-4758-8D10-6540CD5E4E64}" destId="{FD274855-50B4-41D9-A202-D5E5CE4547D1}" srcOrd="0" destOrd="0" presId="urn:microsoft.com/office/officeart/2005/8/layout/radial6"/>
    <dgm:cxn modelId="{0398D4DF-C553-4AF6-8BE3-229F236211D6}" srcId="{62E2CCC2-216B-4FC9-A6E8-EC43786E82A5}" destId="{90FFB41B-44D0-40D4-BE01-B84BA2345521}" srcOrd="2" destOrd="0" parTransId="{F6DFB382-106C-4300-9030-2D5606154E84}" sibTransId="{94633761-4072-48E8-9544-0162524F721C}"/>
    <dgm:cxn modelId="{923223EB-AB06-4E46-90C3-E391CC6848A3}" type="presOf" srcId="{86F7FADA-6F3D-4379-B2C6-633B733F0028}" destId="{F49AFDB0-A355-4255-804E-F55F360112E3}" srcOrd="0" destOrd="0" presId="urn:microsoft.com/office/officeart/2005/8/layout/radial6"/>
    <dgm:cxn modelId="{AE90C555-83FD-42A2-9C45-921DC835D47F}" type="presParOf" srcId="{96EB67F9-0689-43D0-9D91-B3E094682DCB}" destId="{55333A58-31F2-44F8-AE67-6B28BD8A8D55}" srcOrd="0" destOrd="0" presId="urn:microsoft.com/office/officeart/2005/8/layout/radial6"/>
    <dgm:cxn modelId="{38815603-917B-4827-AD9F-F0CECEE115A7}" type="presParOf" srcId="{96EB67F9-0689-43D0-9D91-B3E094682DCB}" destId="{325B5FFD-6670-401F-938D-B3E02B73F383}" srcOrd="1" destOrd="0" presId="urn:microsoft.com/office/officeart/2005/8/layout/radial6"/>
    <dgm:cxn modelId="{1E4DF644-30B5-4E80-BB6C-0A214072CDE7}" type="presParOf" srcId="{96EB67F9-0689-43D0-9D91-B3E094682DCB}" destId="{AB28E24A-E328-4B29-B33D-EDB4D1D5CB92}" srcOrd="2" destOrd="0" presId="urn:microsoft.com/office/officeart/2005/8/layout/radial6"/>
    <dgm:cxn modelId="{84486FF7-BCE2-4789-AE44-69BDA3B8F48B}" type="presParOf" srcId="{96EB67F9-0689-43D0-9D91-B3E094682DCB}" destId="{9B8AF66C-0888-4BDB-A58C-07315FA5CDCB}" srcOrd="3" destOrd="0" presId="urn:microsoft.com/office/officeart/2005/8/layout/radial6"/>
    <dgm:cxn modelId="{D32763ED-E210-43F8-9175-F1DFCFEAF518}" type="presParOf" srcId="{96EB67F9-0689-43D0-9D91-B3E094682DCB}" destId="{156F9063-EB54-4E5A-A0AE-77ABB2CAFE2D}" srcOrd="4" destOrd="0" presId="urn:microsoft.com/office/officeart/2005/8/layout/radial6"/>
    <dgm:cxn modelId="{D6DD12DD-25BE-49CA-9CE7-BCBCE638AD0D}" type="presParOf" srcId="{96EB67F9-0689-43D0-9D91-B3E094682DCB}" destId="{122C4994-9A7D-446C-AA25-D637586B2C04}" srcOrd="5" destOrd="0" presId="urn:microsoft.com/office/officeart/2005/8/layout/radial6"/>
    <dgm:cxn modelId="{D1038090-A399-4FA6-B7CE-0391AAF5E9F1}" type="presParOf" srcId="{96EB67F9-0689-43D0-9D91-B3E094682DCB}" destId="{22FDC041-9637-43EA-A005-6C65030D54E9}" srcOrd="6" destOrd="0" presId="urn:microsoft.com/office/officeart/2005/8/layout/radial6"/>
    <dgm:cxn modelId="{21961BFB-59A4-42CA-978E-9B1B1DAEE03D}" type="presParOf" srcId="{96EB67F9-0689-43D0-9D91-B3E094682DCB}" destId="{2BE29C6D-C24A-4435-B861-FDE3A16E6611}" srcOrd="7" destOrd="0" presId="urn:microsoft.com/office/officeart/2005/8/layout/radial6"/>
    <dgm:cxn modelId="{EF389A69-1A20-4DD9-AAD6-CB482A7DE667}" type="presParOf" srcId="{96EB67F9-0689-43D0-9D91-B3E094682DCB}" destId="{A03E7A81-E67F-4C37-9E02-A3AFE0D1C57A}" srcOrd="8" destOrd="0" presId="urn:microsoft.com/office/officeart/2005/8/layout/radial6"/>
    <dgm:cxn modelId="{C120111D-63A5-4E41-BE14-FAC17EEFF16C}" type="presParOf" srcId="{96EB67F9-0689-43D0-9D91-B3E094682DCB}" destId="{4A84C554-5D3F-4D27-8FC5-D0D367238095}" srcOrd="9" destOrd="0" presId="urn:microsoft.com/office/officeart/2005/8/layout/radial6"/>
    <dgm:cxn modelId="{BA94F1D5-17FF-4584-BA4A-AB1C8E035F27}" type="presParOf" srcId="{96EB67F9-0689-43D0-9D91-B3E094682DCB}" destId="{FD274855-50B4-41D9-A202-D5E5CE4547D1}" srcOrd="10" destOrd="0" presId="urn:microsoft.com/office/officeart/2005/8/layout/radial6"/>
    <dgm:cxn modelId="{5B31C2BD-CEC2-49CA-9057-AC756C482677}" type="presParOf" srcId="{96EB67F9-0689-43D0-9D91-B3E094682DCB}" destId="{1F162C14-340D-423E-BD79-2C187362C60F}" srcOrd="11" destOrd="0" presId="urn:microsoft.com/office/officeart/2005/8/layout/radial6"/>
    <dgm:cxn modelId="{679CEA5C-D9A6-4C73-8E40-7E7B94EAB928}" type="presParOf" srcId="{96EB67F9-0689-43D0-9D91-B3E094682DCB}" destId="{F49AFDB0-A355-4255-804E-F55F360112E3}"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0E8B96-F74C-49B4-9384-9EBCFABB1EDE}" type="doc">
      <dgm:prSet loTypeId="urn:microsoft.com/office/officeart/2005/8/layout/radial6" loCatId="cycle" qsTypeId="urn:microsoft.com/office/officeart/2005/8/quickstyle/simple1" qsCatId="simple" csTypeId="urn:microsoft.com/office/officeart/2005/8/colors/accent2_3" csCatId="accent2" phldr="1"/>
      <dgm:spPr/>
      <dgm:t>
        <a:bodyPr/>
        <a:lstStyle/>
        <a:p>
          <a:endParaRPr lang="en-GB"/>
        </a:p>
      </dgm:t>
    </dgm:pt>
    <dgm:pt modelId="{5C1A6033-CB77-4410-8E4D-18DDEE442C2C}">
      <dgm:prSet phldrT="[Text]" phldr="0" custT="1"/>
      <dgm:spPr/>
      <dgm:t>
        <a:bodyPr/>
        <a:lstStyle/>
        <a:p>
          <a:pPr algn="ctr"/>
          <a:r>
            <a:rPr lang="en-GB" sz="1800" dirty="0"/>
            <a:t>Insight into the problems Green Haven Florist are facing</a:t>
          </a:r>
        </a:p>
      </dgm:t>
    </dgm:pt>
    <dgm:pt modelId="{23CD5193-9DCA-4339-A1FE-B9DB7B1C99BE}" type="parTrans" cxnId="{83D3BD1E-C162-4591-9325-405C6FAB7AF7}">
      <dgm:prSet/>
      <dgm:spPr/>
      <dgm:t>
        <a:bodyPr/>
        <a:lstStyle/>
        <a:p>
          <a:endParaRPr lang="en-GB"/>
        </a:p>
      </dgm:t>
    </dgm:pt>
    <dgm:pt modelId="{2692F2B9-DFDC-4A3B-A786-614728E8C7B1}" type="sibTrans" cxnId="{83D3BD1E-C162-4591-9325-405C6FAB7AF7}">
      <dgm:prSet/>
      <dgm:spPr/>
      <dgm:t>
        <a:bodyPr/>
        <a:lstStyle/>
        <a:p>
          <a:endParaRPr lang="en-GB"/>
        </a:p>
      </dgm:t>
    </dgm:pt>
    <dgm:pt modelId="{4B5B6103-5C93-4021-B7D6-596E9126CA8B}">
      <dgm:prSet phldrT="[Text]" phldr="0"/>
      <dgm:spPr>
        <a:blipFill rotWithShape="0">
          <a:blip xmlns:r="http://schemas.openxmlformats.org/officeDocument/2006/relationships" r:embed="rId1" cstate="print">
            <a:extLst>
              <a:ext uri="{28A0092B-C50C-407E-A947-70E740481C1C}">
                <a14:useLocalDpi xmlns:a14="http://schemas.microsoft.com/office/drawing/2010/main" val="0"/>
              </a:ext>
            </a:extLst>
          </a:blip>
          <a:srcRect/>
          <a:stretch>
            <a:fillRect l="-20000" r="-20000"/>
          </a:stretch>
        </a:blipFill>
      </dgm:spPr>
      <dgm:t>
        <a:bodyPr/>
        <a:lstStyle/>
        <a:p>
          <a:endParaRPr lang="en-GB" dirty="0"/>
        </a:p>
      </dgm:t>
    </dgm:pt>
    <dgm:pt modelId="{05F319A2-E381-45CF-952B-F8E68C174EA2}" type="parTrans" cxnId="{E752CBFA-ABD8-4997-B94C-54180041AD4B}">
      <dgm:prSet/>
      <dgm:spPr/>
      <dgm:t>
        <a:bodyPr/>
        <a:lstStyle/>
        <a:p>
          <a:endParaRPr lang="en-GB"/>
        </a:p>
      </dgm:t>
    </dgm:pt>
    <dgm:pt modelId="{057FA8A2-AE7D-47EB-AA42-486919EB18DD}" type="sibTrans" cxnId="{E752CBFA-ABD8-4997-B94C-54180041AD4B}">
      <dgm:prSet/>
      <dgm:spPr/>
      <dgm:t>
        <a:bodyPr/>
        <a:lstStyle/>
        <a:p>
          <a:endParaRPr lang="en-GB"/>
        </a:p>
      </dgm:t>
    </dgm:pt>
    <dgm:pt modelId="{1C9CA5CB-6C7A-4A38-B825-F691695556CE}">
      <dgm:prSet phldrT="[Text]" phldr="0"/>
      <dgm:spPr>
        <a:blipFill rotWithShape="0">
          <a:blip xmlns:r="http://schemas.openxmlformats.org/officeDocument/2006/relationships" r:embed="rId2" cstate="print">
            <a:extLst>
              <a:ext uri="{28A0092B-C50C-407E-A947-70E740481C1C}">
                <a14:useLocalDpi xmlns:a14="http://schemas.microsoft.com/office/drawing/2010/main" val="0"/>
              </a:ext>
            </a:extLst>
          </a:blip>
          <a:srcRect/>
          <a:stretch>
            <a:fillRect l="-21000" r="-21000"/>
          </a:stretch>
        </a:blipFill>
      </dgm:spPr>
      <dgm:t>
        <a:bodyPr/>
        <a:lstStyle/>
        <a:p>
          <a:endParaRPr lang="en-GB" dirty="0"/>
        </a:p>
      </dgm:t>
    </dgm:pt>
    <dgm:pt modelId="{4B06FE6F-D27C-44EB-A566-4CE4A4F4E7D9}" type="parTrans" cxnId="{EACB540B-2EB9-40A7-B2A9-C90AB4C4FF15}">
      <dgm:prSet/>
      <dgm:spPr/>
      <dgm:t>
        <a:bodyPr/>
        <a:lstStyle/>
        <a:p>
          <a:endParaRPr lang="en-GB"/>
        </a:p>
      </dgm:t>
    </dgm:pt>
    <dgm:pt modelId="{11654BB6-88CD-4C67-97D7-A74C0A1DB3C1}" type="sibTrans" cxnId="{EACB540B-2EB9-40A7-B2A9-C90AB4C4FF15}">
      <dgm:prSet/>
      <dgm:spPr/>
      <dgm:t>
        <a:bodyPr/>
        <a:lstStyle/>
        <a:p>
          <a:endParaRPr lang="en-GB"/>
        </a:p>
      </dgm:t>
    </dgm:pt>
    <dgm:pt modelId="{6BF35176-285C-4638-8E8F-01113825A9EA}">
      <dgm:prSet phldrT="[Text]" phldr="0"/>
      <dgm:spPr>
        <a:blipFill rotWithShape="0">
          <a:blip xmlns:r="http://schemas.openxmlformats.org/officeDocument/2006/relationships" r:embed="rId3" cstate="print">
            <a:extLst>
              <a:ext uri="{28A0092B-C50C-407E-A947-70E740481C1C}">
                <a14:useLocalDpi xmlns:a14="http://schemas.microsoft.com/office/drawing/2010/main" val="0"/>
              </a:ext>
            </a:extLst>
          </a:blip>
          <a:srcRect/>
          <a:stretch>
            <a:fillRect l="-13000" r="-13000"/>
          </a:stretch>
        </a:blipFill>
      </dgm:spPr>
      <dgm:t>
        <a:bodyPr/>
        <a:lstStyle/>
        <a:p>
          <a:endParaRPr lang="en-GB" dirty="0"/>
        </a:p>
      </dgm:t>
    </dgm:pt>
    <dgm:pt modelId="{DA099C43-215F-4EB8-B676-792C5467DEA9}" type="parTrans" cxnId="{D32BE28C-7E56-4070-94F6-28DAF15A10EB}">
      <dgm:prSet/>
      <dgm:spPr/>
      <dgm:t>
        <a:bodyPr/>
        <a:lstStyle/>
        <a:p>
          <a:endParaRPr lang="en-GB"/>
        </a:p>
      </dgm:t>
    </dgm:pt>
    <dgm:pt modelId="{12DD5244-E1BD-4F28-87DE-7E1801949719}" type="sibTrans" cxnId="{D32BE28C-7E56-4070-94F6-28DAF15A10EB}">
      <dgm:prSet/>
      <dgm:spPr/>
      <dgm:t>
        <a:bodyPr/>
        <a:lstStyle/>
        <a:p>
          <a:endParaRPr lang="en-GB"/>
        </a:p>
      </dgm:t>
    </dgm:pt>
    <dgm:pt modelId="{2C059982-8F93-4E55-A051-C068772AA5B1}">
      <dgm:prSet phldrT="[Text]" phldr="0"/>
      <dgm:spPr>
        <a:blipFill rotWithShape="0">
          <a:blip xmlns:r="http://schemas.openxmlformats.org/officeDocument/2006/relationships" r:embed="rId4" cstate="print">
            <a:extLst>
              <a:ext uri="{28A0092B-C50C-407E-A947-70E740481C1C}">
                <a14:useLocalDpi xmlns:a14="http://schemas.microsoft.com/office/drawing/2010/main" val="0"/>
              </a:ext>
            </a:extLst>
          </a:blip>
          <a:srcRect/>
          <a:stretch>
            <a:fillRect l="-25000" r="-25000"/>
          </a:stretch>
        </a:blipFill>
      </dgm:spPr>
      <dgm:t>
        <a:bodyPr/>
        <a:lstStyle/>
        <a:p>
          <a:endParaRPr lang="en-GB" dirty="0"/>
        </a:p>
      </dgm:t>
    </dgm:pt>
    <dgm:pt modelId="{7247E128-8ED2-4E85-B3C7-96F5E0241DE9}" type="parTrans" cxnId="{5567B51A-0D08-4358-926C-C61688A369BA}">
      <dgm:prSet/>
      <dgm:spPr/>
      <dgm:t>
        <a:bodyPr/>
        <a:lstStyle/>
        <a:p>
          <a:endParaRPr lang="en-GB"/>
        </a:p>
      </dgm:t>
    </dgm:pt>
    <dgm:pt modelId="{CEEC86B9-FA07-43A6-8B2C-C54AD23064D3}" type="sibTrans" cxnId="{5567B51A-0D08-4358-926C-C61688A369BA}">
      <dgm:prSet/>
      <dgm:spPr/>
      <dgm:t>
        <a:bodyPr/>
        <a:lstStyle/>
        <a:p>
          <a:endParaRPr lang="en-GB"/>
        </a:p>
      </dgm:t>
    </dgm:pt>
    <dgm:pt modelId="{D8E55A10-7B22-4202-92F8-C0104DF569CE}" type="pres">
      <dgm:prSet presAssocID="{970E8B96-F74C-49B4-9384-9EBCFABB1EDE}" presName="Name0" presStyleCnt="0">
        <dgm:presLayoutVars>
          <dgm:chMax val="1"/>
          <dgm:dir/>
          <dgm:animLvl val="ctr"/>
          <dgm:resizeHandles val="exact"/>
        </dgm:presLayoutVars>
      </dgm:prSet>
      <dgm:spPr/>
    </dgm:pt>
    <dgm:pt modelId="{946A4DD6-5F37-4F50-B6FB-F57C459312C5}" type="pres">
      <dgm:prSet presAssocID="{5C1A6033-CB77-4410-8E4D-18DDEE442C2C}" presName="centerShape" presStyleLbl="node0" presStyleIdx="0" presStyleCnt="1"/>
      <dgm:spPr/>
    </dgm:pt>
    <dgm:pt modelId="{25C7A77F-8C31-44F5-80C5-5DDA41A2C50A}" type="pres">
      <dgm:prSet presAssocID="{4B5B6103-5C93-4021-B7D6-596E9126CA8B}" presName="node" presStyleLbl="node1" presStyleIdx="0" presStyleCnt="4">
        <dgm:presLayoutVars>
          <dgm:bulletEnabled val="1"/>
        </dgm:presLayoutVars>
      </dgm:prSet>
      <dgm:spPr/>
    </dgm:pt>
    <dgm:pt modelId="{FDE30C20-8024-4178-BFDB-33D55EAB5D1D}" type="pres">
      <dgm:prSet presAssocID="{4B5B6103-5C93-4021-B7D6-596E9126CA8B}" presName="dummy" presStyleCnt="0"/>
      <dgm:spPr/>
    </dgm:pt>
    <dgm:pt modelId="{0E2FF025-9DCD-436F-8A27-546F78F3AE3D}" type="pres">
      <dgm:prSet presAssocID="{057FA8A2-AE7D-47EB-AA42-486919EB18DD}" presName="sibTrans" presStyleLbl="sibTrans2D1" presStyleIdx="0" presStyleCnt="4"/>
      <dgm:spPr/>
    </dgm:pt>
    <dgm:pt modelId="{BA956A70-CD29-4440-A089-2B762FE914AE}" type="pres">
      <dgm:prSet presAssocID="{1C9CA5CB-6C7A-4A38-B825-F691695556CE}" presName="node" presStyleLbl="node1" presStyleIdx="1" presStyleCnt="4">
        <dgm:presLayoutVars>
          <dgm:bulletEnabled val="1"/>
        </dgm:presLayoutVars>
      </dgm:prSet>
      <dgm:spPr/>
    </dgm:pt>
    <dgm:pt modelId="{02FEF01B-4A65-4720-B6C6-AF0A1551586D}" type="pres">
      <dgm:prSet presAssocID="{1C9CA5CB-6C7A-4A38-B825-F691695556CE}" presName="dummy" presStyleCnt="0"/>
      <dgm:spPr/>
    </dgm:pt>
    <dgm:pt modelId="{344B8F69-C2EE-4312-B230-72B44F3DD3D4}" type="pres">
      <dgm:prSet presAssocID="{11654BB6-88CD-4C67-97D7-A74C0A1DB3C1}" presName="sibTrans" presStyleLbl="sibTrans2D1" presStyleIdx="1" presStyleCnt="4"/>
      <dgm:spPr/>
    </dgm:pt>
    <dgm:pt modelId="{7F44C482-E8A9-451D-8FE4-C9993B7189BE}" type="pres">
      <dgm:prSet presAssocID="{6BF35176-285C-4638-8E8F-01113825A9EA}" presName="node" presStyleLbl="node1" presStyleIdx="2" presStyleCnt="4">
        <dgm:presLayoutVars>
          <dgm:bulletEnabled val="1"/>
        </dgm:presLayoutVars>
      </dgm:prSet>
      <dgm:spPr/>
    </dgm:pt>
    <dgm:pt modelId="{B491CF40-836B-48B1-923B-9F25151105F8}" type="pres">
      <dgm:prSet presAssocID="{6BF35176-285C-4638-8E8F-01113825A9EA}" presName="dummy" presStyleCnt="0"/>
      <dgm:spPr/>
    </dgm:pt>
    <dgm:pt modelId="{BD334A46-2D9B-49AD-BB9B-3D1897CF6ABE}" type="pres">
      <dgm:prSet presAssocID="{12DD5244-E1BD-4F28-87DE-7E1801949719}" presName="sibTrans" presStyleLbl="sibTrans2D1" presStyleIdx="2" presStyleCnt="4"/>
      <dgm:spPr/>
    </dgm:pt>
    <dgm:pt modelId="{6D7C1218-1E58-499A-8727-8B3439EA3AB0}" type="pres">
      <dgm:prSet presAssocID="{2C059982-8F93-4E55-A051-C068772AA5B1}" presName="node" presStyleLbl="node1" presStyleIdx="3" presStyleCnt="4">
        <dgm:presLayoutVars>
          <dgm:bulletEnabled val="1"/>
        </dgm:presLayoutVars>
      </dgm:prSet>
      <dgm:spPr/>
    </dgm:pt>
    <dgm:pt modelId="{2CA275DE-BB21-4795-9280-56A3A75280BB}" type="pres">
      <dgm:prSet presAssocID="{2C059982-8F93-4E55-A051-C068772AA5B1}" presName="dummy" presStyleCnt="0"/>
      <dgm:spPr/>
    </dgm:pt>
    <dgm:pt modelId="{C6D8386C-7CEC-4AC9-A3A3-526B24485BD4}" type="pres">
      <dgm:prSet presAssocID="{CEEC86B9-FA07-43A6-8B2C-C54AD23064D3}" presName="sibTrans" presStyleLbl="sibTrans2D1" presStyleIdx="3" presStyleCnt="4" custScaleX="102455" custScaleY="96522" custLinFactNeighborY="-96"/>
      <dgm:spPr/>
    </dgm:pt>
  </dgm:ptLst>
  <dgm:cxnLst>
    <dgm:cxn modelId="{EACB540B-2EB9-40A7-B2A9-C90AB4C4FF15}" srcId="{5C1A6033-CB77-4410-8E4D-18DDEE442C2C}" destId="{1C9CA5CB-6C7A-4A38-B825-F691695556CE}" srcOrd="1" destOrd="0" parTransId="{4B06FE6F-D27C-44EB-A566-4CE4A4F4E7D9}" sibTransId="{11654BB6-88CD-4C67-97D7-A74C0A1DB3C1}"/>
    <dgm:cxn modelId="{CD42600D-4229-42D9-839E-E71D0F90088B}" type="presOf" srcId="{6BF35176-285C-4638-8E8F-01113825A9EA}" destId="{7F44C482-E8A9-451D-8FE4-C9993B7189BE}" srcOrd="0" destOrd="0" presId="urn:microsoft.com/office/officeart/2005/8/layout/radial6"/>
    <dgm:cxn modelId="{5567B51A-0D08-4358-926C-C61688A369BA}" srcId="{5C1A6033-CB77-4410-8E4D-18DDEE442C2C}" destId="{2C059982-8F93-4E55-A051-C068772AA5B1}" srcOrd="3" destOrd="0" parTransId="{7247E128-8ED2-4E85-B3C7-96F5E0241DE9}" sibTransId="{CEEC86B9-FA07-43A6-8B2C-C54AD23064D3}"/>
    <dgm:cxn modelId="{83D3BD1E-C162-4591-9325-405C6FAB7AF7}" srcId="{970E8B96-F74C-49B4-9384-9EBCFABB1EDE}" destId="{5C1A6033-CB77-4410-8E4D-18DDEE442C2C}" srcOrd="0" destOrd="0" parTransId="{23CD5193-9DCA-4339-A1FE-B9DB7B1C99BE}" sibTransId="{2692F2B9-DFDC-4A3B-A786-614728E8C7B1}"/>
    <dgm:cxn modelId="{F52CF81F-F65B-4F32-B262-8E97AC28A47F}" type="presOf" srcId="{057FA8A2-AE7D-47EB-AA42-486919EB18DD}" destId="{0E2FF025-9DCD-436F-8A27-546F78F3AE3D}" srcOrd="0" destOrd="0" presId="urn:microsoft.com/office/officeart/2005/8/layout/radial6"/>
    <dgm:cxn modelId="{15F43F62-A15C-4B31-9595-76263948AC9C}" type="presOf" srcId="{4B5B6103-5C93-4021-B7D6-596E9126CA8B}" destId="{25C7A77F-8C31-44F5-80C5-5DDA41A2C50A}" srcOrd="0" destOrd="0" presId="urn:microsoft.com/office/officeart/2005/8/layout/radial6"/>
    <dgm:cxn modelId="{064E4968-95DD-4F1E-8746-481CB41E26CB}" type="presOf" srcId="{1C9CA5CB-6C7A-4A38-B825-F691695556CE}" destId="{BA956A70-CD29-4440-A089-2B762FE914AE}" srcOrd="0" destOrd="0" presId="urn:microsoft.com/office/officeart/2005/8/layout/radial6"/>
    <dgm:cxn modelId="{9C464753-BC17-43AB-B4DA-BA58DDC58314}" type="presOf" srcId="{5C1A6033-CB77-4410-8E4D-18DDEE442C2C}" destId="{946A4DD6-5F37-4F50-B6FB-F57C459312C5}" srcOrd="0" destOrd="0" presId="urn:microsoft.com/office/officeart/2005/8/layout/radial6"/>
    <dgm:cxn modelId="{1BB32D82-6ECE-409A-8570-E05FDF8D3897}" type="presOf" srcId="{970E8B96-F74C-49B4-9384-9EBCFABB1EDE}" destId="{D8E55A10-7B22-4202-92F8-C0104DF569CE}" srcOrd="0" destOrd="0" presId="urn:microsoft.com/office/officeart/2005/8/layout/radial6"/>
    <dgm:cxn modelId="{D32BE28C-7E56-4070-94F6-28DAF15A10EB}" srcId="{5C1A6033-CB77-4410-8E4D-18DDEE442C2C}" destId="{6BF35176-285C-4638-8E8F-01113825A9EA}" srcOrd="2" destOrd="0" parTransId="{DA099C43-215F-4EB8-B676-792C5467DEA9}" sibTransId="{12DD5244-E1BD-4F28-87DE-7E1801949719}"/>
    <dgm:cxn modelId="{5A22A4A8-2DC8-4704-8999-507EB1C96360}" type="presOf" srcId="{2C059982-8F93-4E55-A051-C068772AA5B1}" destId="{6D7C1218-1E58-499A-8727-8B3439EA3AB0}" srcOrd="0" destOrd="0" presId="urn:microsoft.com/office/officeart/2005/8/layout/radial6"/>
    <dgm:cxn modelId="{844E1AC3-BC04-4719-A4BA-F96EAF3A02DA}" type="presOf" srcId="{11654BB6-88CD-4C67-97D7-A74C0A1DB3C1}" destId="{344B8F69-C2EE-4312-B230-72B44F3DD3D4}" srcOrd="0" destOrd="0" presId="urn:microsoft.com/office/officeart/2005/8/layout/radial6"/>
    <dgm:cxn modelId="{0B5315CF-24E7-4FEF-8E32-BFFE851754F4}" type="presOf" srcId="{12DD5244-E1BD-4F28-87DE-7E1801949719}" destId="{BD334A46-2D9B-49AD-BB9B-3D1897CF6ABE}" srcOrd="0" destOrd="0" presId="urn:microsoft.com/office/officeart/2005/8/layout/radial6"/>
    <dgm:cxn modelId="{8B79C5DD-3FD4-4067-BC41-E5D794020A2B}" type="presOf" srcId="{CEEC86B9-FA07-43A6-8B2C-C54AD23064D3}" destId="{C6D8386C-7CEC-4AC9-A3A3-526B24485BD4}" srcOrd="0" destOrd="0" presId="urn:microsoft.com/office/officeart/2005/8/layout/radial6"/>
    <dgm:cxn modelId="{E752CBFA-ABD8-4997-B94C-54180041AD4B}" srcId="{5C1A6033-CB77-4410-8E4D-18DDEE442C2C}" destId="{4B5B6103-5C93-4021-B7D6-596E9126CA8B}" srcOrd="0" destOrd="0" parTransId="{05F319A2-E381-45CF-952B-F8E68C174EA2}" sibTransId="{057FA8A2-AE7D-47EB-AA42-486919EB18DD}"/>
    <dgm:cxn modelId="{C4DDD8CD-43E5-4944-97FB-968BD0D36802}" type="presParOf" srcId="{D8E55A10-7B22-4202-92F8-C0104DF569CE}" destId="{946A4DD6-5F37-4F50-B6FB-F57C459312C5}" srcOrd="0" destOrd="0" presId="urn:microsoft.com/office/officeart/2005/8/layout/radial6"/>
    <dgm:cxn modelId="{D3D7B922-51D4-41B0-A68C-E982F436F6BF}" type="presParOf" srcId="{D8E55A10-7B22-4202-92F8-C0104DF569CE}" destId="{25C7A77F-8C31-44F5-80C5-5DDA41A2C50A}" srcOrd="1" destOrd="0" presId="urn:microsoft.com/office/officeart/2005/8/layout/radial6"/>
    <dgm:cxn modelId="{28736D42-83C3-48B5-B02F-032CA7FD8518}" type="presParOf" srcId="{D8E55A10-7B22-4202-92F8-C0104DF569CE}" destId="{FDE30C20-8024-4178-BFDB-33D55EAB5D1D}" srcOrd="2" destOrd="0" presId="urn:microsoft.com/office/officeart/2005/8/layout/radial6"/>
    <dgm:cxn modelId="{901EC1A4-EA8D-4542-82BB-EF76D452F91A}" type="presParOf" srcId="{D8E55A10-7B22-4202-92F8-C0104DF569CE}" destId="{0E2FF025-9DCD-436F-8A27-546F78F3AE3D}" srcOrd="3" destOrd="0" presId="urn:microsoft.com/office/officeart/2005/8/layout/radial6"/>
    <dgm:cxn modelId="{124FBAE4-9D12-4D67-AFBE-3FCC6D70459C}" type="presParOf" srcId="{D8E55A10-7B22-4202-92F8-C0104DF569CE}" destId="{BA956A70-CD29-4440-A089-2B762FE914AE}" srcOrd="4" destOrd="0" presId="urn:microsoft.com/office/officeart/2005/8/layout/radial6"/>
    <dgm:cxn modelId="{83F8BD04-5FB5-456B-9363-F59B9F199C42}" type="presParOf" srcId="{D8E55A10-7B22-4202-92F8-C0104DF569CE}" destId="{02FEF01B-4A65-4720-B6C6-AF0A1551586D}" srcOrd="5" destOrd="0" presId="urn:microsoft.com/office/officeart/2005/8/layout/radial6"/>
    <dgm:cxn modelId="{B3D4CC33-C1A3-49AB-B2D5-9BC5A471BC63}" type="presParOf" srcId="{D8E55A10-7B22-4202-92F8-C0104DF569CE}" destId="{344B8F69-C2EE-4312-B230-72B44F3DD3D4}" srcOrd="6" destOrd="0" presId="urn:microsoft.com/office/officeart/2005/8/layout/radial6"/>
    <dgm:cxn modelId="{7F34D58A-3918-4797-B4B5-9133AF56275F}" type="presParOf" srcId="{D8E55A10-7B22-4202-92F8-C0104DF569CE}" destId="{7F44C482-E8A9-451D-8FE4-C9993B7189BE}" srcOrd="7" destOrd="0" presId="urn:microsoft.com/office/officeart/2005/8/layout/radial6"/>
    <dgm:cxn modelId="{C4C1C685-1182-4C58-B2CD-E31FD0501A7A}" type="presParOf" srcId="{D8E55A10-7B22-4202-92F8-C0104DF569CE}" destId="{B491CF40-836B-48B1-923B-9F25151105F8}" srcOrd="8" destOrd="0" presId="urn:microsoft.com/office/officeart/2005/8/layout/radial6"/>
    <dgm:cxn modelId="{FB1D53CA-A2E1-479A-B077-6F366F34CA3B}" type="presParOf" srcId="{D8E55A10-7B22-4202-92F8-C0104DF569CE}" destId="{BD334A46-2D9B-49AD-BB9B-3D1897CF6ABE}" srcOrd="9" destOrd="0" presId="urn:microsoft.com/office/officeart/2005/8/layout/radial6"/>
    <dgm:cxn modelId="{C54FC6BD-B113-4EDD-8960-84735E095775}" type="presParOf" srcId="{D8E55A10-7B22-4202-92F8-C0104DF569CE}" destId="{6D7C1218-1E58-499A-8727-8B3439EA3AB0}" srcOrd="10" destOrd="0" presId="urn:microsoft.com/office/officeart/2005/8/layout/radial6"/>
    <dgm:cxn modelId="{C39DF3AE-8650-4B67-A583-0AC8CB89B15C}" type="presParOf" srcId="{D8E55A10-7B22-4202-92F8-C0104DF569CE}" destId="{2CA275DE-BB21-4795-9280-56A3A75280BB}" srcOrd="11" destOrd="0" presId="urn:microsoft.com/office/officeart/2005/8/layout/radial6"/>
    <dgm:cxn modelId="{9281CAEB-9460-45B5-B945-72CBCDB65092}" type="presParOf" srcId="{D8E55A10-7B22-4202-92F8-C0104DF569CE}" destId="{C6D8386C-7CEC-4AC9-A3A3-526B24485BD4}"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A082AD-5339-48E6-AB17-482B294FEA8C}" type="doc">
      <dgm:prSet loTypeId="urn:microsoft.com/office/officeart/2005/8/layout/radial6" loCatId="cycle" qsTypeId="urn:microsoft.com/office/officeart/2005/8/quickstyle/simple1" qsCatId="simple" csTypeId="urn:microsoft.com/office/officeart/2005/8/colors/accent2_3" csCatId="accent2" phldr="1"/>
      <dgm:spPr/>
      <dgm:t>
        <a:bodyPr/>
        <a:lstStyle/>
        <a:p>
          <a:endParaRPr lang="en-GB"/>
        </a:p>
      </dgm:t>
    </dgm:pt>
    <dgm:pt modelId="{2E1634A8-0F77-4CDB-A6AC-15DE3D3A1C35}">
      <dgm:prSet phldrT="[Text]" phldr="0" custT="1"/>
      <dgm:spPr/>
      <dgm:t>
        <a:bodyPr/>
        <a:lstStyle/>
        <a:p>
          <a:r>
            <a:rPr lang="en-GB" sz="1800" dirty="0"/>
            <a:t>Insight into the problems Green Haven florist facing</a:t>
          </a:r>
        </a:p>
      </dgm:t>
    </dgm:pt>
    <dgm:pt modelId="{5F65AFDA-DBA4-40FE-A25D-18DE4FE3181B}" type="parTrans" cxnId="{AC54B22B-182B-4765-BFBE-57BC4E90B2CE}">
      <dgm:prSet/>
      <dgm:spPr/>
      <dgm:t>
        <a:bodyPr/>
        <a:lstStyle/>
        <a:p>
          <a:endParaRPr lang="en-GB"/>
        </a:p>
      </dgm:t>
    </dgm:pt>
    <dgm:pt modelId="{0859E73E-ADF6-4E57-A606-A2D45ECB7040}" type="sibTrans" cxnId="{AC54B22B-182B-4765-BFBE-57BC4E90B2CE}">
      <dgm:prSet/>
      <dgm:spPr/>
      <dgm:t>
        <a:bodyPr/>
        <a:lstStyle/>
        <a:p>
          <a:endParaRPr lang="en-GB"/>
        </a:p>
      </dgm:t>
    </dgm:pt>
    <dgm:pt modelId="{8FF41DB8-0E82-4E73-81AF-F4B83E532D89}">
      <dgm:prSet phldrT="[Text]" phldr="0"/>
      <dgm:spPr>
        <a:blipFill rotWithShape="0">
          <a:blip xmlns:r="http://schemas.openxmlformats.org/officeDocument/2006/relationships" r:embed="rId1" cstate="print">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a:stretch>
        </a:blipFill>
      </dgm:spPr>
      <dgm:t>
        <a:bodyPr/>
        <a:lstStyle/>
        <a:p>
          <a:endParaRPr lang="en-GB" dirty="0"/>
        </a:p>
      </dgm:t>
    </dgm:pt>
    <dgm:pt modelId="{1E26AB99-020F-4D31-B109-77857A0A0C27}" type="parTrans" cxnId="{E9D3074A-706C-4F44-A103-91677D94D035}">
      <dgm:prSet/>
      <dgm:spPr/>
      <dgm:t>
        <a:bodyPr/>
        <a:lstStyle/>
        <a:p>
          <a:endParaRPr lang="en-GB"/>
        </a:p>
      </dgm:t>
    </dgm:pt>
    <dgm:pt modelId="{73830148-C011-44A0-8848-2AA0F2DC247D}" type="sibTrans" cxnId="{E9D3074A-706C-4F44-A103-91677D94D035}">
      <dgm:prSet/>
      <dgm:spPr/>
      <dgm:t>
        <a:bodyPr/>
        <a:lstStyle/>
        <a:p>
          <a:endParaRPr lang="en-GB"/>
        </a:p>
      </dgm:t>
    </dgm:pt>
    <dgm:pt modelId="{452D3FB8-1D06-410A-AAF8-0924281ECC83}">
      <dgm:prSet phldrT="[Text]" phldr="0"/>
      <dgm:spPr>
        <a:blipFill rotWithShape="0">
          <a:blip xmlns:r="http://schemas.openxmlformats.org/officeDocument/2006/relationships" r:embed="rId3"/>
          <a:srcRect/>
          <a:stretch>
            <a:fillRect t="-2000" b="-2000"/>
          </a:stretch>
        </a:blipFill>
      </dgm:spPr>
      <dgm:t>
        <a:bodyPr/>
        <a:lstStyle/>
        <a:p>
          <a:endParaRPr lang="en-GB" dirty="0"/>
        </a:p>
      </dgm:t>
    </dgm:pt>
    <dgm:pt modelId="{F920C21C-F7A1-4954-9DCA-74BE66DF827B}" type="parTrans" cxnId="{3CA3530E-9B5C-47B7-9DFB-718E1D6D864A}">
      <dgm:prSet/>
      <dgm:spPr/>
      <dgm:t>
        <a:bodyPr/>
        <a:lstStyle/>
        <a:p>
          <a:endParaRPr lang="en-GB"/>
        </a:p>
      </dgm:t>
    </dgm:pt>
    <dgm:pt modelId="{A380658D-56C9-4C53-958F-7004E9807CEF}" type="sibTrans" cxnId="{3CA3530E-9B5C-47B7-9DFB-718E1D6D864A}">
      <dgm:prSet/>
      <dgm:spPr/>
      <dgm:t>
        <a:bodyPr/>
        <a:lstStyle/>
        <a:p>
          <a:endParaRPr lang="en-GB"/>
        </a:p>
      </dgm:t>
    </dgm:pt>
    <dgm:pt modelId="{94760363-B1AC-4B4F-8364-B16B1724E230}">
      <dgm:prSet phldrT="[Text]" phldr="0"/>
      <dgm:spPr>
        <a:blipFill rotWithShape="0">
          <a:blip xmlns:r="http://schemas.openxmlformats.org/officeDocument/2006/relationships" r:embed="rId4" cstate="print">
            <a:extLst>
              <a:ext uri="{28A0092B-C50C-407E-A947-70E740481C1C}">
                <a14:useLocalDpi xmlns:a14="http://schemas.microsoft.com/office/drawing/2010/main" val="0"/>
              </a:ext>
            </a:extLst>
          </a:blip>
          <a:srcRect/>
          <a:stretch>
            <a:fillRect l="-17000" r="-17000"/>
          </a:stretch>
        </a:blipFill>
      </dgm:spPr>
      <dgm:t>
        <a:bodyPr/>
        <a:lstStyle/>
        <a:p>
          <a:endParaRPr lang="en-GB" dirty="0"/>
        </a:p>
      </dgm:t>
    </dgm:pt>
    <dgm:pt modelId="{87F4B531-799A-4495-BC6B-2B0F9214B406}" type="parTrans" cxnId="{C0038A75-CC14-4175-90F4-06D33FE00158}">
      <dgm:prSet/>
      <dgm:spPr/>
      <dgm:t>
        <a:bodyPr/>
        <a:lstStyle/>
        <a:p>
          <a:endParaRPr lang="en-GB"/>
        </a:p>
      </dgm:t>
    </dgm:pt>
    <dgm:pt modelId="{B4C501F8-ECA1-4EC2-979C-46FCFAB9CAC4}" type="sibTrans" cxnId="{C0038A75-CC14-4175-90F4-06D33FE00158}">
      <dgm:prSet/>
      <dgm:spPr/>
      <dgm:t>
        <a:bodyPr/>
        <a:lstStyle/>
        <a:p>
          <a:endParaRPr lang="en-GB"/>
        </a:p>
      </dgm:t>
    </dgm:pt>
    <dgm:pt modelId="{1F7BAC1A-E053-4D34-ADF6-89939A2DDA03}" type="pres">
      <dgm:prSet presAssocID="{ECA082AD-5339-48E6-AB17-482B294FEA8C}" presName="Name0" presStyleCnt="0">
        <dgm:presLayoutVars>
          <dgm:chMax val="1"/>
          <dgm:dir/>
          <dgm:animLvl val="ctr"/>
          <dgm:resizeHandles val="exact"/>
        </dgm:presLayoutVars>
      </dgm:prSet>
      <dgm:spPr/>
    </dgm:pt>
    <dgm:pt modelId="{AC916469-F852-4262-B3FA-C093C07B6025}" type="pres">
      <dgm:prSet presAssocID="{2E1634A8-0F77-4CDB-A6AC-15DE3D3A1C35}" presName="centerShape" presStyleLbl="node0" presStyleIdx="0" presStyleCnt="1"/>
      <dgm:spPr/>
    </dgm:pt>
    <dgm:pt modelId="{B6AF2FD6-45A3-41DF-933D-FE1BC89946F3}" type="pres">
      <dgm:prSet presAssocID="{8FF41DB8-0E82-4E73-81AF-F4B83E532D89}" presName="node" presStyleLbl="node1" presStyleIdx="0" presStyleCnt="3">
        <dgm:presLayoutVars>
          <dgm:bulletEnabled val="1"/>
        </dgm:presLayoutVars>
      </dgm:prSet>
      <dgm:spPr/>
    </dgm:pt>
    <dgm:pt modelId="{A1F301F5-10A3-455B-893F-937C68641235}" type="pres">
      <dgm:prSet presAssocID="{8FF41DB8-0E82-4E73-81AF-F4B83E532D89}" presName="dummy" presStyleCnt="0"/>
      <dgm:spPr/>
    </dgm:pt>
    <dgm:pt modelId="{E294F5A4-FBD6-4F71-9BE6-530FD4726275}" type="pres">
      <dgm:prSet presAssocID="{73830148-C011-44A0-8848-2AA0F2DC247D}" presName="sibTrans" presStyleLbl="sibTrans2D1" presStyleIdx="0" presStyleCnt="3"/>
      <dgm:spPr/>
    </dgm:pt>
    <dgm:pt modelId="{E1179CF3-94DF-4E2F-B1BE-DF6553039D4B}" type="pres">
      <dgm:prSet presAssocID="{452D3FB8-1D06-410A-AAF8-0924281ECC83}" presName="node" presStyleLbl="node1" presStyleIdx="1" presStyleCnt="3">
        <dgm:presLayoutVars>
          <dgm:bulletEnabled val="1"/>
        </dgm:presLayoutVars>
      </dgm:prSet>
      <dgm:spPr/>
    </dgm:pt>
    <dgm:pt modelId="{208B99C5-423E-42F3-B5D9-E8D2A71CDDB6}" type="pres">
      <dgm:prSet presAssocID="{452D3FB8-1D06-410A-AAF8-0924281ECC83}" presName="dummy" presStyleCnt="0"/>
      <dgm:spPr/>
    </dgm:pt>
    <dgm:pt modelId="{B04007AC-3D99-4FEB-9F4A-219212BCF6B1}" type="pres">
      <dgm:prSet presAssocID="{A380658D-56C9-4C53-958F-7004E9807CEF}" presName="sibTrans" presStyleLbl="sibTrans2D1" presStyleIdx="1" presStyleCnt="3"/>
      <dgm:spPr/>
    </dgm:pt>
    <dgm:pt modelId="{EFFF1930-7409-4863-83A9-AF091DD8B367}" type="pres">
      <dgm:prSet presAssocID="{94760363-B1AC-4B4F-8364-B16B1724E230}" presName="node" presStyleLbl="node1" presStyleIdx="2" presStyleCnt="3">
        <dgm:presLayoutVars>
          <dgm:bulletEnabled val="1"/>
        </dgm:presLayoutVars>
      </dgm:prSet>
      <dgm:spPr/>
    </dgm:pt>
    <dgm:pt modelId="{B55D0A0B-F82A-421A-8670-5EEECE6AADF2}" type="pres">
      <dgm:prSet presAssocID="{94760363-B1AC-4B4F-8364-B16B1724E230}" presName="dummy" presStyleCnt="0"/>
      <dgm:spPr/>
    </dgm:pt>
    <dgm:pt modelId="{D6EB47FD-3324-47E1-BB05-49755FB4F484}" type="pres">
      <dgm:prSet presAssocID="{B4C501F8-ECA1-4EC2-979C-46FCFAB9CAC4}" presName="sibTrans" presStyleLbl="sibTrans2D1" presStyleIdx="2" presStyleCnt="3"/>
      <dgm:spPr/>
    </dgm:pt>
  </dgm:ptLst>
  <dgm:cxnLst>
    <dgm:cxn modelId="{457E400A-E663-4750-9F74-E423EC3C0C40}" type="presOf" srcId="{73830148-C011-44A0-8848-2AA0F2DC247D}" destId="{E294F5A4-FBD6-4F71-9BE6-530FD4726275}" srcOrd="0" destOrd="0" presId="urn:microsoft.com/office/officeart/2005/8/layout/radial6"/>
    <dgm:cxn modelId="{3CA3530E-9B5C-47B7-9DFB-718E1D6D864A}" srcId="{2E1634A8-0F77-4CDB-A6AC-15DE3D3A1C35}" destId="{452D3FB8-1D06-410A-AAF8-0924281ECC83}" srcOrd="1" destOrd="0" parTransId="{F920C21C-F7A1-4954-9DCA-74BE66DF827B}" sibTransId="{A380658D-56C9-4C53-958F-7004E9807CEF}"/>
    <dgm:cxn modelId="{64DCBF29-6208-4A67-9862-341AD1B1DE55}" type="presOf" srcId="{452D3FB8-1D06-410A-AAF8-0924281ECC83}" destId="{E1179CF3-94DF-4E2F-B1BE-DF6553039D4B}" srcOrd="0" destOrd="0" presId="urn:microsoft.com/office/officeart/2005/8/layout/radial6"/>
    <dgm:cxn modelId="{AC54B22B-182B-4765-BFBE-57BC4E90B2CE}" srcId="{ECA082AD-5339-48E6-AB17-482B294FEA8C}" destId="{2E1634A8-0F77-4CDB-A6AC-15DE3D3A1C35}" srcOrd="0" destOrd="0" parTransId="{5F65AFDA-DBA4-40FE-A25D-18DE4FE3181B}" sibTransId="{0859E73E-ADF6-4E57-A606-A2D45ECB7040}"/>
    <dgm:cxn modelId="{E9D3074A-706C-4F44-A103-91677D94D035}" srcId="{2E1634A8-0F77-4CDB-A6AC-15DE3D3A1C35}" destId="{8FF41DB8-0E82-4E73-81AF-F4B83E532D89}" srcOrd="0" destOrd="0" parTransId="{1E26AB99-020F-4D31-B109-77857A0A0C27}" sibTransId="{73830148-C011-44A0-8848-2AA0F2DC247D}"/>
    <dgm:cxn modelId="{2B5AAC4D-9D2F-4293-8900-E97CEFD0474E}" type="presOf" srcId="{8FF41DB8-0E82-4E73-81AF-F4B83E532D89}" destId="{B6AF2FD6-45A3-41DF-933D-FE1BC89946F3}" srcOrd="0" destOrd="0" presId="urn:microsoft.com/office/officeart/2005/8/layout/radial6"/>
    <dgm:cxn modelId="{57064B4E-7FBF-44B5-938F-BABFAF80C8FB}" type="presOf" srcId="{A380658D-56C9-4C53-958F-7004E9807CEF}" destId="{B04007AC-3D99-4FEB-9F4A-219212BCF6B1}" srcOrd="0" destOrd="0" presId="urn:microsoft.com/office/officeart/2005/8/layout/radial6"/>
    <dgm:cxn modelId="{C0038A75-CC14-4175-90F4-06D33FE00158}" srcId="{2E1634A8-0F77-4CDB-A6AC-15DE3D3A1C35}" destId="{94760363-B1AC-4B4F-8364-B16B1724E230}" srcOrd="2" destOrd="0" parTransId="{87F4B531-799A-4495-BC6B-2B0F9214B406}" sibTransId="{B4C501F8-ECA1-4EC2-979C-46FCFAB9CAC4}"/>
    <dgm:cxn modelId="{B6A57694-4B36-4E5C-A852-6F810CAF734F}" type="presOf" srcId="{94760363-B1AC-4B4F-8364-B16B1724E230}" destId="{EFFF1930-7409-4863-83A9-AF091DD8B367}" srcOrd="0" destOrd="0" presId="urn:microsoft.com/office/officeart/2005/8/layout/radial6"/>
    <dgm:cxn modelId="{6DD43B9A-9877-4576-AB46-889EDCDFB118}" type="presOf" srcId="{2E1634A8-0F77-4CDB-A6AC-15DE3D3A1C35}" destId="{AC916469-F852-4262-B3FA-C093C07B6025}" srcOrd="0" destOrd="0" presId="urn:microsoft.com/office/officeart/2005/8/layout/radial6"/>
    <dgm:cxn modelId="{D28E9DC1-9544-430E-9DC4-51A47BE8C7FF}" type="presOf" srcId="{ECA082AD-5339-48E6-AB17-482B294FEA8C}" destId="{1F7BAC1A-E053-4D34-ADF6-89939A2DDA03}" srcOrd="0" destOrd="0" presId="urn:microsoft.com/office/officeart/2005/8/layout/radial6"/>
    <dgm:cxn modelId="{75ED59D2-90A1-4486-B05E-54198C0C86B5}" type="presOf" srcId="{B4C501F8-ECA1-4EC2-979C-46FCFAB9CAC4}" destId="{D6EB47FD-3324-47E1-BB05-49755FB4F484}" srcOrd="0" destOrd="0" presId="urn:microsoft.com/office/officeart/2005/8/layout/radial6"/>
    <dgm:cxn modelId="{48B8CDDA-CFE7-4652-B34D-6F0B0367984C}" type="presParOf" srcId="{1F7BAC1A-E053-4D34-ADF6-89939A2DDA03}" destId="{AC916469-F852-4262-B3FA-C093C07B6025}" srcOrd="0" destOrd="0" presId="urn:microsoft.com/office/officeart/2005/8/layout/radial6"/>
    <dgm:cxn modelId="{9086728E-FD5C-4247-ABF2-60783FBB8814}" type="presParOf" srcId="{1F7BAC1A-E053-4D34-ADF6-89939A2DDA03}" destId="{B6AF2FD6-45A3-41DF-933D-FE1BC89946F3}" srcOrd="1" destOrd="0" presId="urn:microsoft.com/office/officeart/2005/8/layout/radial6"/>
    <dgm:cxn modelId="{FB69FD11-82AD-42E4-A38C-979F71B3F83A}" type="presParOf" srcId="{1F7BAC1A-E053-4D34-ADF6-89939A2DDA03}" destId="{A1F301F5-10A3-455B-893F-937C68641235}" srcOrd="2" destOrd="0" presId="urn:microsoft.com/office/officeart/2005/8/layout/radial6"/>
    <dgm:cxn modelId="{21987CC0-E728-4113-BE20-5EE2FBF711FF}" type="presParOf" srcId="{1F7BAC1A-E053-4D34-ADF6-89939A2DDA03}" destId="{E294F5A4-FBD6-4F71-9BE6-530FD4726275}" srcOrd="3" destOrd="0" presId="urn:microsoft.com/office/officeart/2005/8/layout/radial6"/>
    <dgm:cxn modelId="{0C4FD4E5-A0A0-42BE-8CA8-AD8273FD783F}" type="presParOf" srcId="{1F7BAC1A-E053-4D34-ADF6-89939A2DDA03}" destId="{E1179CF3-94DF-4E2F-B1BE-DF6553039D4B}" srcOrd="4" destOrd="0" presId="urn:microsoft.com/office/officeart/2005/8/layout/radial6"/>
    <dgm:cxn modelId="{E7DCCEBB-B04B-4567-9B37-04EF40E16C14}" type="presParOf" srcId="{1F7BAC1A-E053-4D34-ADF6-89939A2DDA03}" destId="{208B99C5-423E-42F3-B5D9-E8D2A71CDDB6}" srcOrd="5" destOrd="0" presId="urn:microsoft.com/office/officeart/2005/8/layout/radial6"/>
    <dgm:cxn modelId="{6CF2983B-2CE1-4B18-AC38-7C0A2F9E440D}" type="presParOf" srcId="{1F7BAC1A-E053-4D34-ADF6-89939A2DDA03}" destId="{B04007AC-3D99-4FEB-9F4A-219212BCF6B1}" srcOrd="6" destOrd="0" presId="urn:microsoft.com/office/officeart/2005/8/layout/radial6"/>
    <dgm:cxn modelId="{B3018E1D-2D6A-4DD3-BA7D-33C41FA38639}" type="presParOf" srcId="{1F7BAC1A-E053-4D34-ADF6-89939A2DDA03}" destId="{EFFF1930-7409-4863-83A9-AF091DD8B367}" srcOrd="7" destOrd="0" presId="urn:microsoft.com/office/officeart/2005/8/layout/radial6"/>
    <dgm:cxn modelId="{16B5D1CF-AF4B-4A0B-91D3-6FDE6614442F}" type="presParOf" srcId="{1F7BAC1A-E053-4D34-ADF6-89939A2DDA03}" destId="{B55D0A0B-F82A-421A-8670-5EEECE6AADF2}" srcOrd="8" destOrd="0" presId="urn:microsoft.com/office/officeart/2005/8/layout/radial6"/>
    <dgm:cxn modelId="{A6C75DE3-AAFB-4361-94B9-2EAD515FC5B6}" type="presParOf" srcId="{1F7BAC1A-E053-4D34-ADF6-89939A2DDA03}" destId="{D6EB47FD-3324-47E1-BB05-49755FB4F484}" srcOrd="9"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2BC8DDD-C634-45B9-9672-90E2CE914738}" type="doc">
      <dgm:prSet loTypeId="urn:microsoft.com/office/officeart/2009/3/layout/DescendingProcess" loCatId="process" qsTypeId="urn:microsoft.com/office/officeart/2005/8/quickstyle/simple1" qsCatId="simple" csTypeId="urn:microsoft.com/office/officeart/2005/8/colors/accent1_2" csCatId="accent1" phldr="1"/>
      <dgm:spPr/>
      <dgm:t>
        <a:bodyPr/>
        <a:lstStyle/>
        <a:p>
          <a:endParaRPr lang="en-GB"/>
        </a:p>
      </dgm:t>
    </dgm:pt>
    <dgm:pt modelId="{F8D7833F-DABC-4539-BC69-C42E9E4FEF05}">
      <dgm:prSet phldrT="[Text]" phldr="0" custT="1"/>
      <dgm:spPr/>
      <dgm:t>
        <a:bodyPr/>
        <a:lstStyle/>
        <a:p>
          <a:pPr>
            <a:buNone/>
          </a:pPr>
          <a:r>
            <a:rPr lang="en-GB" sz="2800" dirty="0"/>
            <a:t>Declining performance</a:t>
          </a:r>
        </a:p>
      </dgm:t>
    </dgm:pt>
    <dgm:pt modelId="{83E17C91-AAE6-41CD-B598-ABF222C74323}" type="parTrans" cxnId="{F35AC33F-1F8A-427A-91E7-37C668AFC6E3}">
      <dgm:prSet/>
      <dgm:spPr/>
      <dgm:t>
        <a:bodyPr/>
        <a:lstStyle/>
        <a:p>
          <a:endParaRPr lang="en-GB"/>
        </a:p>
      </dgm:t>
    </dgm:pt>
    <dgm:pt modelId="{8A988447-245E-4377-9F33-466D7172185D}" type="sibTrans" cxnId="{F35AC33F-1F8A-427A-91E7-37C668AFC6E3}">
      <dgm:prSet/>
      <dgm:spPr/>
      <dgm:t>
        <a:bodyPr/>
        <a:lstStyle/>
        <a:p>
          <a:endParaRPr lang="en-GB"/>
        </a:p>
      </dgm:t>
    </dgm:pt>
    <dgm:pt modelId="{C4136522-F331-46DD-8C33-6DDC01F7DE92}">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2800" dirty="0"/>
            <a:t>Flexible delivery options </a:t>
          </a:r>
        </a:p>
        <a:p>
          <a:pPr marL="0" lvl="0" defTabSz="2889250">
            <a:lnSpc>
              <a:spcPct val="90000"/>
            </a:lnSpc>
            <a:spcBef>
              <a:spcPct val="0"/>
            </a:spcBef>
            <a:spcAft>
              <a:spcPct val="35000"/>
            </a:spcAft>
          </a:pPr>
          <a:endParaRPr lang="en-GB" sz="2800" dirty="0"/>
        </a:p>
      </dgm:t>
    </dgm:pt>
    <dgm:pt modelId="{06336127-1F65-4A7C-9C74-9F36D4D52FFF}" type="parTrans" cxnId="{E604B8B0-E09E-4197-AA75-C5D5F667E98F}">
      <dgm:prSet/>
      <dgm:spPr/>
      <dgm:t>
        <a:bodyPr/>
        <a:lstStyle/>
        <a:p>
          <a:endParaRPr lang="en-GB"/>
        </a:p>
      </dgm:t>
    </dgm:pt>
    <dgm:pt modelId="{26345642-9C47-42EB-9FE8-75F89FCE196D}" type="sibTrans" cxnId="{E604B8B0-E09E-4197-AA75-C5D5F667E98F}">
      <dgm:prSet/>
      <dgm:spPr/>
      <dgm:t>
        <a:bodyPr/>
        <a:lstStyle/>
        <a:p>
          <a:endParaRPr lang="en-GB"/>
        </a:p>
      </dgm:t>
    </dgm:pt>
    <dgm:pt modelId="{405CD301-ADFF-4BE1-87FD-5391C51C6393}">
      <dgm:prSet phldrT="[Text]" phldr="0"/>
      <dgm:spPr/>
      <dgm:t>
        <a:bodyPr/>
        <a:lstStyle/>
        <a:p>
          <a:r>
            <a:rPr lang="en-GB" dirty="0"/>
            <a:t>Customer feedbacks </a:t>
          </a:r>
        </a:p>
      </dgm:t>
    </dgm:pt>
    <dgm:pt modelId="{31FE145A-B9BF-418B-89DF-9DC8C288C5F7}" type="parTrans" cxnId="{0ACF7759-7B22-4549-9939-6308352E7CC2}">
      <dgm:prSet/>
      <dgm:spPr/>
      <dgm:t>
        <a:bodyPr/>
        <a:lstStyle/>
        <a:p>
          <a:endParaRPr lang="en-GB"/>
        </a:p>
      </dgm:t>
    </dgm:pt>
    <dgm:pt modelId="{3C52620A-CC1A-4EE8-B7E5-66307364402C}" type="sibTrans" cxnId="{0ACF7759-7B22-4549-9939-6308352E7CC2}">
      <dgm:prSet/>
      <dgm:spPr/>
      <dgm:t>
        <a:bodyPr/>
        <a:lstStyle/>
        <a:p>
          <a:endParaRPr lang="en-GB"/>
        </a:p>
      </dgm:t>
    </dgm:pt>
    <dgm:pt modelId="{E3ADBA43-EB33-40F5-8C35-879F91C6CF0C}">
      <dgm:prSet phldrT="[Text]"/>
      <dgm:spPr/>
      <dgm:t>
        <a:bodyPr/>
        <a:lstStyle/>
        <a:p>
          <a:pPr>
            <a:buNone/>
          </a:pPr>
          <a:r>
            <a:rPr lang="en-GB" dirty="0"/>
            <a:t>Subscription services</a:t>
          </a:r>
        </a:p>
      </dgm:t>
    </dgm:pt>
    <dgm:pt modelId="{806B26F0-6293-4D0F-870F-B264E93C15B6}" type="parTrans" cxnId="{36239395-6D83-4E1E-98AE-6C65490568C3}">
      <dgm:prSet/>
      <dgm:spPr/>
      <dgm:t>
        <a:bodyPr/>
        <a:lstStyle/>
        <a:p>
          <a:endParaRPr lang="en-GB"/>
        </a:p>
      </dgm:t>
    </dgm:pt>
    <dgm:pt modelId="{1EA13459-9425-47B2-8694-B33EE3361022}" type="sibTrans" cxnId="{36239395-6D83-4E1E-98AE-6C65490568C3}">
      <dgm:prSet/>
      <dgm:spPr/>
      <dgm:t>
        <a:bodyPr/>
        <a:lstStyle/>
        <a:p>
          <a:endParaRPr lang="en-GB"/>
        </a:p>
      </dgm:t>
    </dgm:pt>
    <dgm:pt modelId="{2E67C558-F495-428B-B9F5-B20FF9D964BA}">
      <dgm:prSet/>
      <dgm:spPr/>
      <dgm:t>
        <a:bodyPr/>
        <a:lstStyle/>
        <a:p>
          <a:pPr>
            <a:buNone/>
          </a:pPr>
          <a:endParaRPr lang="en-GB" dirty="0"/>
        </a:p>
      </dgm:t>
    </dgm:pt>
    <dgm:pt modelId="{0F782E8E-4BF6-4953-BA44-AC88DFD487C6}" type="parTrans" cxnId="{B8885880-B4E8-422F-9229-9A9D486573C8}">
      <dgm:prSet/>
      <dgm:spPr/>
      <dgm:t>
        <a:bodyPr/>
        <a:lstStyle/>
        <a:p>
          <a:endParaRPr lang="en-GB"/>
        </a:p>
      </dgm:t>
    </dgm:pt>
    <dgm:pt modelId="{7EBA20C9-BE13-45DD-BD5D-11C9DE6DFF20}" type="sibTrans" cxnId="{B8885880-B4E8-422F-9229-9A9D486573C8}">
      <dgm:prSet/>
      <dgm:spPr/>
      <dgm:t>
        <a:bodyPr/>
        <a:lstStyle/>
        <a:p>
          <a:endParaRPr lang="en-GB"/>
        </a:p>
      </dgm:t>
    </dgm:pt>
    <dgm:pt modelId="{A32F5574-1A9F-46D9-97E1-E7F3FCECF497}">
      <dgm:prSet/>
      <dgm:spPr/>
      <dgm:t>
        <a:bodyPr/>
        <a:lstStyle/>
        <a:p>
          <a:pPr>
            <a:buNone/>
          </a:pPr>
          <a:r>
            <a:rPr lang="en-GB" dirty="0"/>
            <a:t>Digital marketing trends</a:t>
          </a:r>
        </a:p>
      </dgm:t>
    </dgm:pt>
    <dgm:pt modelId="{4925645A-79A5-4CA6-BE97-44777B44B484}" type="parTrans" cxnId="{558E1252-9C73-4FC8-A123-164478EE8D0F}">
      <dgm:prSet/>
      <dgm:spPr/>
      <dgm:t>
        <a:bodyPr/>
        <a:lstStyle/>
        <a:p>
          <a:endParaRPr lang="en-GB"/>
        </a:p>
      </dgm:t>
    </dgm:pt>
    <dgm:pt modelId="{35230441-4F0D-445D-BB45-65ECF51E2A84}" type="sibTrans" cxnId="{558E1252-9C73-4FC8-A123-164478EE8D0F}">
      <dgm:prSet/>
      <dgm:spPr/>
      <dgm:t>
        <a:bodyPr/>
        <a:lstStyle/>
        <a:p>
          <a:endParaRPr lang="en-GB"/>
        </a:p>
      </dgm:t>
    </dgm:pt>
    <dgm:pt modelId="{A43759E3-1E06-4FE4-A160-CB5838A23541}">
      <dgm:prSet phldrT="[Text]" custT="1"/>
      <dgm:spPr/>
      <dgm:t>
        <a:bodyPr/>
        <a:lstStyle/>
        <a:p>
          <a:pPr>
            <a:buNone/>
          </a:pPr>
          <a:r>
            <a:rPr lang="en-GB" sz="2800" dirty="0"/>
            <a:t>Sustainable materials</a:t>
          </a:r>
        </a:p>
      </dgm:t>
    </dgm:pt>
    <dgm:pt modelId="{02850382-079B-4ECE-BA6A-CEA376DFAB4D}" type="sibTrans" cxnId="{1F947C3E-8687-47C5-B670-16811CF7829E}">
      <dgm:prSet/>
      <dgm:spPr/>
      <dgm:t>
        <a:bodyPr/>
        <a:lstStyle/>
        <a:p>
          <a:endParaRPr lang="en-GB"/>
        </a:p>
      </dgm:t>
    </dgm:pt>
    <dgm:pt modelId="{181AF95D-4326-4778-9849-755EA39AA2FC}" type="parTrans" cxnId="{1F947C3E-8687-47C5-B670-16811CF7829E}">
      <dgm:prSet/>
      <dgm:spPr/>
      <dgm:t>
        <a:bodyPr/>
        <a:lstStyle/>
        <a:p>
          <a:endParaRPr lang="en-GB"/>
        </a:p>
      </dgm:t>
    </dgm:pt>
    <dgm:pt modelId="{B5DEE721-832C-42E8-B61B-91613B5FF8DA}">
      <dgm:prSet/>
      <dgm:spPr/>
      <dgm:t>
        <a:bodyPr/>
        <a:lstStyle/>
        <a:p>
          <a:endParaRPr lang="en-GB"/>
        </a:p>
      </dgm:t>
    </dgm:pt>
    <dgm:pt modelId="{2E73241B-C37C-4BE7-B95F-0414314CD9D6}" type="parTrans" cxnId="{3F7FAD72-4A79-4529-899E-94B23E38816F}">
      <dgm:prSet/>
      <dgm:spPr/>
      <dgm:t>
        <a:bodyPr/>
        <a:lstStyle/>
        <a:p>
          <a:endParaRPr lang="en-GB"/>
        </a:p>
      </dgm:t>
    </dgm:pt>
    <dgm:pt modelId="{27315B9A-74E3-4DDB-8F24-F2AC9EB20571}" type="sibTrans" cxnId="{3F7FAD72-4A79-4529-899E-94B23E38816F}">
      <dgm:prSet/>
      <dgm:spPr/>
      <dgm:t>
        <a:bodyPr/>
        <a:lstStyle/>
        <a:p>
          <a:endParaRPr lang="en-GB"/>
        </a:p>
      </dgm:t>
    </dgm:pt>
    <dgm:pt modelId="{A7019E6E-7C6E-4A8B-B703-07C137E8D003}">
      <dgm:prSet/>
      <dgm:spPr/>
      <dgm:t>
        <a:bodyPr/>
        <a:lstStyle/>
        <a:p>
          <a:endParaRPr lang="en-GB"/>
        </a:p>
      </dgm:t>
    </dgm:pt>
    <dgm:pt modelId="{0D560D74-FA8C-47D5-ACC8-4EF1D36A246A}" type="parTrans" cxnId="{3E1B12AA-8B47-411A-9216-6661E890C69A}">
      <dgm:prSet/>
      <dgm:spPr/>
      <dgm:t>
        <a:bodyPr/>
        <a:lstStyle/>
        <a:p>
          <a:endParaRPr lang="en-GB"/>
        </a:p>
      </dgm:t>
    </dgm:pt>
    <dgm:pt modelId="{D97AE23A-911B-440F-B130-B465444EF9D9}" type="sibTrans" cxnId="{3E1B12AA-8B47-411A-9216-6661E890C69A}">
      <dgm:prSet/>
      <dgm:spPr/>
      <dgm:t>
        <a:bodyPr/>
        <a:lstStyle/>
        <a:p>
          <a:endParaRPr lang="en-GB"/>
        </a:p>
      </dgm:t>
    </dgm:pt>
    <dgm:pt modelId="{8F5A68EC-1E53-4C9F-B791-2BA27ECBD325}">
      <dgm:prSet/>
      <dgm:spPr/>
      <dgm:t>
        <a:bodyPr/>
        <a:lstStyle/>
        <a:p>
          <a:endParaRPr lang="en-GB"/>
        </a:p>
      </dgm:t>
    </dgm:pt>
    <dgm:pt modelId="{16AEBABD-F18E-4CEF-AC8C-3A89280F8086}" type="parTrans" cxnId="{7C9987D4-FCE7-42E9-A71B-EA4775CDCB84}">
      <dgm:prSet/>
      <dgm:spPr/>
      <dgm:t>
        <a:bodyPr/>
        <a:lstStyle/>
        <a:p>
          <a:endParaRPr lang="en-GB"/>
        </a:p>
      </dgm:t>
    </dgm:pt>
    <dgm:pt modelId="{E56CA076-75DB-4DE7-AD95-AA9F99AB6720}" type="sibTrans" cxnId="{7C9987D4-FCE7-42E9-A71B-EA4775CDCB84}">
      <dgm:prSet/>
      <dgm:spPr/>
      <dgm:t>
        <a:bodyPr/>
        <a:lstStyle/>
        <a:p>
          <a:endParaRPr lang="en-GB"/>
        </a:p>
      </dgm:t>
    </dgm:pt>
    <dgm:pt modelId="{D240278C-8D37-431D-8782-3BE3E794267F}">
      <dgm:prSet/>
      <dgm:spPr/>
      <dgm:t>
        <a:bodyPr/>
        <a:lstStyle/>
        <a:p>
          <a:endParaRPr lang="en-GB"/>
        </a:p>
      </dgm:t>
    </dgm:pt>
    <dgm:pt modelId="{CF6D8036-7FEB-47ED-BCD9-6894E3DA0D0B}" type="parTrans" cxnId="{E982B1F3-546D-4243-81C4-5F6EB175F4D7}">
      <dgm:prSet/>
      <dgm:spPr/>
      <dgm:t>
        <a:bodyPr/>
        <a:lstStyle/>
        <a:p>
          <a:endParaRPr lang="en-GB"/>
        </a:p>
      </dgm:t>
    </dgm:pt>
    <dgm:pt modelId="{1F9861FC-1C4B-4E26-9F3A-D9D2E7C689A4}" type="sibTrans" cxnId="{E982B1F3-546D-4243-81C4-5F6EB175F4D7}">
      <dgm:prSet/>
      <dgm:spPr/>
      <dgm:t>
        <a:bodyPr/>
        <a:lstStyle/>
        <a:p>
          <a:endParaRPr lang="en-GB"/>
        </a:p>
      </dgm:t>
    </dgm:pt>
    <dgm:pt modelId="{97072A25-B1E0-42CB-A23B-9A4640393905}" type="pres">
      <dgm:prSet presAssocID="{22BC8DDD-C634-45B9-9672-90E2CE914738}" presName="Name0" presStyleCnt="0">
        <dgm:presLayoutVars>
          <dgm:chMax val="7"/>
          <dgm:chPref val="5"/>
        </dgm:presLayoutVars>
      </dgm:prSet>
      <dgm:spPr/>
    </dgm:pt>
    <dgm:pt modelId="{D94C3F51-29F3-451C-8376-ADEFFFEFE9C5}" type="pres">
      <dgm:prSet presAssocID="{22BC8DDD-C634-45B9-9672-90E2CE914738}" presName="arrowNode" presStyleLbl="node1" presStyleIdx="0" presStyleCnt="1"/>
      <dgm:spPr/>
    </dgm:pt>
    <dgm:pt modelId="{D19DF0A0-3E8E-4862-AB16-C220277D1547}" type="pres">
      <dgm:prSet presAssocID="{F8D7833F-DABC-4539-BC69-C42E9E4FEF05}" presName="txNode1" presStyleLbl="revTx" presStyleIdx="0" presStyleCnt="7" custScaleX="140217">
        <dgm:presLayoutVars>
          <dgm:bulletEnabled val="1"/>
        </dgm:presLayoutVars>
      </dgm:prSet>
      <dgm:spPr/>
    </dgm:pt>
    <dgm:pt modelId="{525D8F12-0FA2-4B69-9FA6-E805F9F4D64E}" type="pres">
      <dgm:prSet presAssocID="{C4136522-F331-46DD-8C33-6DDC01F7DE92}" presName="txNode2" presStyleLbl="revTx" presStyleIdx="1" presStyleCnt="7" custLinFactNeighborX="-6741" custLinFactNeighborY="-2163">
        <dgm:presLayoutVars>
          <dgm:bulletEnabled val="1"/>
        </dgm:presLayoutVars>
      </dgm:prSet>
      <dgm:spPr/>
    </dgm:pt>
    <dgm:pt modelId="{5EC57445-C195-4787-A9C0-0639FC273187}" type="pres">
      <dgm:prSet presAssocID="{26345642-9C47-42EB-9FE8-75F89FCE196D}" presName="dotNode2" presStyleCnt="0"/>
      <dgm:spPr/>
    </dgm:pt>
    <dgm:pt modelId="{E0A3537A-A9B7-4F97-9244-99F82CDEBDB2}" type="pres">
      <dgm:prSet presAssocID="{26345642-9C47-42EB-9FE8-75F89FCE196D}" presName="dotRepeatNode" presStyleLbl="fgShp" presStyleIdx="0" presStyleCnt="5"/>
      <dgm:spPr/>
    </dgm:pt>
    <dgm:pt modelId="{9F1838FB-3EB8-4AE5-9C98-AFF023214246}" type="pres">
      <dgm:prSet presAssocID="{A43759E3-1E06-4FE4-A160-CB5838A23541}" presName="txNode3" presStyleLbl="revTx" presStyleIdx="2" presStyleCnt="7" custScaleX="144029" custLinFactNeighborX="3813" custLinFactNeighborY="42175">
        <dgm:presLayoutVars>
          <dgm:bulletEnabled val="1"/>
        </dgm:presLayoutVars>
      </dgm:prSet>
      <dgm:spPr/>
    </dgm:pt>
    <dgm:pt modelId="{8C0B5820-CA4A-4411-9D28-142F687D4634}" type="pres">
      <dgm:prSet presAssocID="{02850382-079B-4ECE-BA6A-CEA376DFAB4D}" presName="dotNode3" presStyleCnt="0"/>
      <dgm:spPr/>
    </dgm:pt>
    <dgm:pt modelId="{0EF16ED2-3A5E-4E91-864D-5DB851D2DA2C}" type="pres">
      <dgm:prSet presAssocID="{02850382-079B-4ECE-BA6A-CEA376DFAB4D}" presName="dotRepeatNode" presStyleLbl="fgShp" presStyleIdx="1" presStyleCnt="5"/>
      <dgm:spPr/>
    </dgm:pt>
    <dgm:pt modelId="{B168EEF4-83F6-4775-B5CE-8225D99C4163}" type="pres">
      <dgm:prSet presAssocID="{405CD301-ADFF-4BE1-87FD-5391C51C6393}" presName="txNode4" presStyleLbl="revTx" presStyleIdx="3" presStyleCnt="7" custLinFactNeighborX="2823" custLinFactNeighborY="22100">
        <dgm:presLayoutVars>
          <dgm:bulletEnabled val="1"/>
        </dgm:presLayoutVars>
      </dgm:prSet>
      <dgm:spPr/>
    </dgm:pt>
    <dgm:pt modelId="{B6FC2E2F-75FD-4A34-AE45-3F01FBB58E50}" type="pres">
      <dgm:prSet presAssocID="{3C52620A-CC1A-4EE8-B7E5-66307364402C}" presName="dotNode4" presStyleCnt="0"/>
      <dgm:spPr/>
    </dgm:pt>
    <dgm:pt modelId="{CA011168-0BBC-46F6-B0F7-542902439218}" type="pres">
      <dgm:prSet presAssocID="{3C52620A-CC1A-4EE8-B7E5-66307364402C}" presName="dotRepeatNode" presStyleLbl="fgShp" presStyleIdx="2" presStyleCnt="5"/>
      <dgm:spPr/>
    </dgm:pt>
    <dgm:pt modelId="{84801E25-2D2B-434A-8BB0-C318A083A0F5}" type="pres">
      <dgm:prSet presAssocID="{E3ADBA43-EB33-40F5-8C35-879F91C6CF0C}" presName="txNode5" presStyleLbl="revTx" presStyleIdx="4" presStyleCnt="7" custLinFactNeighborX="11954" custLinFactNeighborY="59477">
        <dgm:presLayoutVars>
          <dgm:bulletEnabled val="1"/>
        </dgm:presLayoutVars>
      </dgm:prSet>
      <dgm:spPr/>
    </dgm:pt>
    <dgm:pt modelId="{039BE1A4-B4DC-4A86-B2EB-1C830C93C02A}" type="pres">
      <dgm:prSet presAssocID="{1EA13459-9425-47B2-8694-B33EE3361022}" presName="dotNode5" presStyleCnt="0"/>
      <dgm:spPr/>
    </dgm:pt>
    <dgm:pt modelId="{3A86D6FC-FB02-4DD9-BE1C-48EB84907932}" type="pres">
      <dgm:prSet presAssocID="{1EA13459-9425-47B2-8694-B33EE3361022}" presName="dotRepeatNode" presStyleLbl="fgShp" presStyleIdx="3" presStyleCnt="5"/>
      <dgm:spPr/>
    </dgm:pt>
    <dgm:pt modelId="{0BBBE3FD-C4EB-4C88-AC72-7E77BF3E79A4}" type="pres">
      <dgm:prSet presAssocID="{2E67C558-F495-428B-B9F5-B20FF9D964BA}" presName="txNode6" presStyleLbl="revTx" presStyleIdx="5" presStyleCnt="7">
        <dgm:presLayoutVars>
          <dgm:bulletEnabled val="1"/>
        </dgm:presLayoutVars>
      </dgm:prSet>
      <dgm:spPr/>
    </dgm:pt>
    <dgm:pt modelId="{6DBE90F4-9281-4357-BF08-0C082917C1D7}" type="pres">
      <dgm:prSet presAssocID="{7EBA20C9-BE13-45DD-BD5D-11C9DE6DFF20}" presName="dotNode6" presStyleCnt="0"/>
      <dgm:spPr/>
    </dgm:pt>
    <dgm:pt modelId="{F85FCFDE-20F7-4681-8FAC-869DA81CF581}" type="pres">
      <dgm:prSet presAssocID="{7EBA20C9-BE13-45DD-BD5D-11C9DE6DFF20}" presName="dotRepeatNode" presStyleLbl="fgShp" presStyleIdx="4" presStyleCnt="5"/>
      <dgm:spPr/>
    </dgm:pt>
    <dgm:pt modelId="{BA95B790-69BE-4EE6-95BD-9C8E04D7F90B}" type="pres">
      <dgm:prSet presAssocID="{A32F5574-1A9F-46D9-97E1-E7F3FCECF497}" presName="txNode7" presStyleLbl="revTx" presStyleIdx="6" presStyleCnt="7">
        <dgm:presLayoutVars>
          <dgm:bulletEnabled val="1"/>
        </dgm:presLayoutVars>
      </dgm:prSet>
      <dgm:spPr/>
    </dgm:pt>
  </dgm:ptLst>
  <dgm:cxnLst>
    <dgm:cxn modelId="{7F7B2819-C07F-49EF-8155-403376887EB9}" type="presOf" srcId="{2E67C558-F495-428B-B9F5-B20FF9D964BA}" destId="{0BBBE3FD-C4EB-4C88-AC72-7E77BF3E79A4}" srcOrd="0" destOrd="0" presId="urn:microsoft.com/office/officeart/2009/3/layout/DescendingProcess"/>
    <dgm:cxn modelId="{BF5DA326-A11D-46D4-BFC7-32820614ED10}" type="presOf" srcId="{405CD301-ADFF-4BE1-87FD-5391C51C6393}" destId="{B168EEF4-83F6-4775-B5CE-8225D99C4163}" srcOrd="0" destOrd="0" presId="urn:microsoft.com/office/officeart/2009/3/layout/DescendingProcess"/>
    <dgm:cxn modelId="{76DB1A27-6979-4529-ADB1-AF297F3B0DF5}" type="presOf" srcId="{3C52620A-CC1A-4EE8-B7E5-66307364402C}" destId="{CA011168-0BBC-46F6-B0F7-542902439218}" srcOrd="0" destOrd="0" presId="urn:microsoft.com/office/officeart/2009/3/layout/DescendingProcess"/>
    <dgm:cxn modelId="{3CAEB42A-40B0-42B1-AC3F-B184B18E08EA}" type="presOf" srcId="{F8D7833F-DABC-4539-BC69-C42E9E4FEF05}" destId="{D19DF0A0-3E8E-4862-AB16-C220277D1547}" srcOrd="0" destOrd="0" presId="urn:microsoft.com/office/officeart/2009/3/layout/DescendingProcess"/>
    <dgm:cxn modelId="{1F947C3E-8687-47C5-B670-16811CF7829E}" srcId="{22BC8DDD-C634-45B9-9672-90E2CE914738}" destId="{A43759E3-1E06-4FE4-A160-CB5838A23541}" srcOrd="2" destOrd="0" parTransId="{181AF95D-4326-4778-9849-755EA39AA2FC}" sibTransId="{02850382-079B-4ECE-BA6A-CEA376DFAB4D}"/>
    <dgm:cxn modelId="{F35AC33F-1F8A-427A-91E7-37C668AFC6E3}" srcId="{22BC8DDD-C634-45B9-9672-90E2CE914738}" destId="{F8D7833F-DABC-4539-BC69-C42E9E4FEF05}" srcOrd="0" destOrd="0" parTransId="{83E17C91-AAE6-41CD-B598-ABF222C74323}" sibTransId="{8A988447-245E-4377-9F33-466D7172185D}"/>
    <dgm:cxn modelId="{558E1252-9C73-4FC8-A123-164478EE8D0F}" srcId="{22BC8DDD-C634-45B9-9672-90E2CE914738}" destId="{A32F5574-1A9F-46D9-97E1-E7F3FCECF497}" srcOrd="6" destOrd="0" parTransId="{4925645A-79A5-4CA6-BE97-44777B44B484}" sibTransId="{35230441-4F0D-445D-BB45-65ECF51E2A84}"/>
    <dgm:cxn modelId="{3F7FAD72-4A79-4529-899E-94B23E38816F}" srcId="{22BC8DDD-C634-45B9-9672-90E2CE914738}" destId="{B5DEE721-832C-42E8-B61B-91613B5FF8DA}" srcOrd="7" destOrd="0" parTransId="{2E73241B-C37C-4BE7-B95F-0414314CD9D6}" sibTransId="{27315B9A-74E3-4DDB-8F24-F2AC9EB20571}"/>
    <dgm:cxn modelId="{0ACF7759-7B22-4549-9939-6308352E7CC2}" srcId="{22BC8DDD-C634-45B9-9672-90E2CE914738}" destId="{405CD301-ADFF-4BE1-87FD-5391C51C6393}" srcOrd="3" destOrd="0" parTransId="{31FE145A-B9BF-418B-89DF-9DC8C288C5F7}" sibTransId="{3C52620A-CC1A-4EE8-B7E5-66307364402C}"/>
    <dgm:cxn modelId="{14BDB57C-DBBF-4872-B432-0DA244B9FD19}" type="presOf" srcId="{22BC8DDD-C634-45B9-9672-90E2CE914738}" destId="{97072A25-B1E0-42CB-A23B-9A4640393905}" srcOrd="0" destOrd="0" presId="urn:microsoft.com/office/officeart/2009/3/layout/DescendingProcess"/>
    <dgm:cxn modelId="{B8885880-B4E8-422F-9229-9A9D486573C8}" srcId="{22BC8DDD-C634-45B9-9672-90E2CE914738}" destId="{2E67C558-F495-428B-B9F5-B20FF9D964BA}" srcOrd="5" destOrd="0" parTransId="{0F782E8E-4BF6-4953-BA44-AC88DFD487C6}" sibTransId="{7EBA20C9-BE13-45DD-BD5D-11C9DE6DFF20}"/>
    <dgm:cxn modelId="{1A687294-CB8D-4C35-898D-456DE50DECAD}" type="presOf" srcId="{26345642-9C47-42EB-9FE8-75F89FCE196D}" destId="{E0A3537A-A9B7-4F97-9244-99F82CDEBDB2}" srcOrd="0" destOrd="0" presId="urn:microsoft.com/office/officeart/2009/3/layout/DescendingProcess"/>
    <dgm:cxn modelId="{36239395-6D83-4E1E-98AE-6C65490568C3}" srcId="{22BC8DDD-C634-45B9-9672-90E2CE914738}" destId="{E3ADBA43-EB33-40F5-8C35-879F91C6CF0C}" srcOrd="4" destOrd="0" parTransId="{806B26F0-6293-4D0F-870F-B264E93C15B6}" sibTransId="{1EA13459-9425-47B2-8694-B33EE3361022}"/>
    <dgm:cxn modelId="{3E1B12AA-8B47-411A-9216-6661E890C69A}" srcId="{22BC8DDD-C634-45B9-9672-90E2CE914738}" destId="{A7019E6E-7C6E-4A8B-B703-07C137E8D003}" srcOrd="8" destOrd="0" parTransId="{0D560D74-FA8C-47D5-ACC8-4EF1D36A246A}" sibTransId="{D97AE23A-911B-440F-B130-B465444EF9D9}"/>
    <dgm:cxn modelId="{21ED0BAC-6DA9-44C5-8F4D-4946046FA444}" type="presOf" srcId="{A43759E3-1E06-4FE4-A160-CB5838A23541}" destId="{9F1838FB-3EB8-4AE5-9C98-AFF023214246}" srcOrd="0" destOrd="0" presId="urn:microsoft.com/office/officeart/2009/3/layout/DescendingProcess"/>
    <dgm:cxn modelId="{E604B8B0-E09E-4197-AA75-C5D5F667E98F}" srcId="{22BC8DDD-C634-45B9-9672-90E2CE914738}" destId="{C4136522-F331-46DD-8C33-6DDC01F7DE92}" srcOrd="1" destOrd="0" parTransId="{06336127-1F65-4A7C-9C74-9F36D4D52FFF}" sibTransId="{26345642-9C47-42EB-9FE8-75F89FCE196D}"/>
    <dgm:cxn modelId="{6BF47ABE-41CB-4F81-A38D-9CF2FF9D9636}" type="presOf" srcId="{02850382-079B-4ECE-BA6A-CEA376DFAB4D}" destId="{0EF16ED2-3A5E-4E91-864D-5DB851D2DA2C}" srcOrd="0" destOrd="0" presId="urn:microsoft.com/office/officeart/2009/3/layout/DescendingProcess"/>
    <dgm:cxn modelId="{7C9987D4-FCE7-42E9-A71B-EA4775CDCB84}" srcId="{22BC8DDD-C634-45B9-9672-90E2CE914738}" destId="{8F5A68EC-1E53-4C9F-B791-2BA27ECBD325}" srcOrd="9" destOrd="0" parTransId="{16AEBABD-F18E-4CEF-AC8C-3A89280F8086}" sibTransId="{E56CA076-75DB-4DE7-AD95-AA9F99AB6720}"/>
    <dgm:cxn modelId="{71E253D8-E781-47E8-BD9C-AEBE94662750}" type="presOf" srcId="{C4136522-F331-46DD-8C33-6DDC01F7DE92}" destId="{525D8F12-0FA2-4B69-9FA6-E805F9F4D64E}" srcOrd="0" destOrd="0" presId="urn:microsoft.com/office/officeart/2009/3/layout/DescendingProcess"/>
    <dgm:cxn modelId="{B5A426EB-7D33-4DCD-A1B1-21B236C5BBE6}" type="presOf" srcId="{E3ADBA43-EB33-40F5-8C35-879F91C6CF0C}" destId="{84801E25-2D2B-434A-8BB0-C318A083A0F5}" srcOrd="0" destOrd="0" presId="urn:microsoft.com/office/officeart/2009/3/layout/DescendingProcess"/>
    <dgm:cxn modelId="{E982B1F3-546D-4243-81C4-5F6EB175F4D7}" srcId="{22BC8DDD-C634-45B9-9672-90E2CE914738}" destId="{D240278C-8D37-431D-8782-3BE3E794267F}" srcOrd="10" destOrd="0" parTransId="{CF6D8036-7FEB-47ED-BCD9-6894E3DA0D0B}" sibTransId="{1F9861FC-1C4B-4E26-9F3A-D9D2E7C689A4}"/>
    <dgm:cxn modelId="{C4F971F5-C227-4A12-836E-3F21324C1CDE}" type="presOf" srcId="{7EBA20C9-BE13-45DD-BD5D-11C9DE6DFF20}" destId="{F85FCFDE-20F7-4681-8FAC-869DA81CF581}" srcOrd="0" destOrd="0" presId="urn:microsoft.com/office/officeart/2009/3/layout/DescendingProcess"/>
    <dgm:cxn modelId="{321AF9F5-97F5-44CC-B4BE-B77674259B10}" type="presOf" srcId="{1EA13459-9425-47B2-8694-B33EE3361022}" destId="{3A86D6FC-FB02-4DD9-BE1C-48EB84907932}" srcOrd="0" destOrd="0" presId="urn:microsoft.com/office/officeart/2009/3/layout/DescendingProcess"/>
    <dgm:cxn modelId="{172237FC-320F-42F6-8CCE-971FC07CD3C3}" type="presOf" srcId="{A32F5574-1A9F-46D9-97E1-E7F3FCECF497}" destId="{BA95B790-69BE-4EE6-95BD-9C8E04D7F90B}" srcOrd="0" destOrd="0" presId="urn:microsoft.com/office/officeart/2009/3/layout/DescendingProcess"/>
    <dgm:cxn modelId="{F3F5F440-4E2B-4205-9AC5-3B5ED672791A}" type="presParOf" srcId="{97072A25-B1E0-42CB-A23B-9A4640393905}" destId="{D94C3F51-29F3-451C-8376-ADEFFFEFE9C5}" srcOrd="0" destOrd="0" presId="urn:microsoft.com/office/officeart/2009/3/layout/DescendingProcess"/>
    <dgm:cxn modelId="{7A9CCC67-69E8-48F6-98C3-B918FEA5DAAA}" type="presParOf" srcId="{97072A25-B1E0-42CB-A23B-9A4640393905}" destId="{D19DF0A0-3E8E-4862-AB16-C220277D1547}" srcOrd="1" destOrd="0" presId="urn:microsoft.com/office/officeart/2009/3/layout/DescendingProcess"/>
    <dgm:cxn modelId="{507B0A17-BE15-4679-99E9-9A43204D485A}" type="presParOf" srcId="{97072A25-B1E0-42CB-A23B-9A4640393905}" destId="{525D8F12-0FA2-4B69-9FA6-E805F9F4D64E}" srcOrd="2" destOrd="0" presId="urn:microsoft.com/office/officeart/2009/3/layout/DescendingProcess"/>
    <dgm:cxn modelId="{AE5A8ACA-77E9-445A-8737-EA6BCA432F01}" type="presParOf" srcId="{97072A25-B1E0-42CB-A23B-9A4640393905}" destId="{5EC57445-C195-4787-A9C0-0639FC273187}" srcOrd="3" destOrd="0" presId="urn:microsoft.com/office/officeart/2009/3/layout/DescendingProcess"/>
    <dgm:cxn modelId="{8AE0A344-ACC2-46CC-8FA1-F6EF65A55667}" type="presParOf" srcId="{5EC57445-C195-4787-A9C0-0639FC273187}" destId="{E0A3537A-A9B7-4F97-9244-99F82CDEBDB2}" srcOrd="0" destOrd="0" presId="urn:microsoft.com/office/officeart/2009/3/layout/DescendingProcess"/>
    <dgm:cxn modelId="{42A4AD94-3132-49E1-8C44-3E54328BC84E}" type="presParOf" srcId="{97072A25-B1E0-42CB-A23B-9A4640393905}" destId="{9F1838FB-3EB8-4AE5-9C98-AFF023214246}" srcOrd="4" destOrd="0" presId="urn:microsoft.com/office/officeart/2009/3/layout/DescendingProcess"/>
    <dgm:cxn modelId="{ED0AC5F6-3937-4FE3-AF1C-1A7D3700CE8E}" type="presParOf" srcId="{97072A25-B1E0-42CB-A23B-9A4640393905}" destId="{8C0B5820-CA4A-4411-9D28-142F687D4634}" srcOrd="5" destOrd="0" presId="urn:microsoft.com/office/officeart/2009/3/layout/DescendingProcess"/>
    <dgm:cxn modelId="{42D72B0E-5C78-4039-B970-FDCE37ED4DE5}" type="presParOf" srcId="{8C0B5820-CA4A-4411-9D28-142F687D4634}" destId="{0EF16ED2-3A5E-4E91-864D-5DB851D2DA2C}" srcOrd="0" destOrd="0" presId="urn:microsoft.com/office/officeart/2009/3/layout/DescendingProcess"/>
    <dgm:cxn modelId="{157C1F35-BFF3-4AA7-85F8-2F89ED96EEF4}" type="presParOf" srcId="{97072A25-B1E0-42CB-A23B-9A4640393905}" destId="{B168EEF4-83F6-4775-B5CE-8225D99C4163}" srcOrd="6" destOrd="0" presId="urn:microsoft.com/office/officeart/2009/3/layout/DescendingProcess"/>
    <dgm:cxn modelId="{B67C54AA-A42B-491C-B789-5C297DBFE228}" type="presParOf" srcId="{97072A25-B1E0-42CB-A23B-9A4640393905}" destId="{B6FC2E2F-75FD-4A34-AE45-3F01FBB58E50}" srcOrd="7" destOrd="0" presId="urn:microsoft.com/office/officeart/2009/3/layout/DescendingProcess"/>
    <dgm:cxn modelId="{A53CB57D-777F-40F4-B7DE-D5AB142B9538}" type="presParOf" srcId="{B6FC2E2F-75FD-4A34-AE45-3F01FBB58E50}" destId="{CA011168-0BBC-46F6-B0F7-542902439218}" srcOrd="0" destOrd="0" presId="urn:microsoft.com/office/officeart/2009/3/layout/DescendingProcess"/>
    <dgm:cxn modelId="{1169F8E5-2DE2-44FB-B24D-B1E060115232}" type="presParOf" srcId="{97072A25-B1E0-42CB-A23B-9A4640393905}" destId="{84801E25-2D2B-434A-8BB0-C318A083A0F5}" srcOrd="8" destOrd="0" presId="urn:microsoft.com/office/officeart/2009/3/layout/DescendingProcess"/>
    <dgm:cxn modelId="{7E6288A7-8AAF-481A-B294-F4DD33898B53}" type="presParOf" srcId="{97072A25-B1E0-42CB-A23B-9A4640393905}" destId="{039BE1A4-B4DC-4A86-B2EB-1C830C93C02A}" srcOrd="9" destOrd="0" presId="urn:microsoft.com/office/officeart/2009/3/layout/DescendingProcess"/>
    <dgm:cxn modelId="{0E18D9E4-8A5F-4A48-83CE-1D5935BD4E5E}" type="presParOf" srcId="{039BE1A4-B4DC-4A86-B2EB-1C830C93C02A}" destId="{3A86D6FC-FB02-4DD9-BE1C-48EB84907932}" srcOrd="0" destOrd="0" presId="urn:microsoft.com/office/officeart/2009/3/layout/DescendingProcess"/>
    <dgm:cxn modelId="{CFBFBC49-8FC3-4674-B777-6044F6FCA712}" type="presParOf" srcId="{97072A25-B1E0-42CB-A23B-9A4640393905}" destId="{0BBBE3FD-C4EB-4C88-AC72-7E77BF3E79A4}" srcOrd="10" destOrd="0" presId="urn:microsoft.com/office/officeart/2009/3/layout/DescendingProcess"/>
    <dgm:cxn modelId="{27D32357-E422-47EC-BB39-799B99791D98}" type="presParOf" srcId="{97072A25-B1E0-42CB-A23B-9A4640393905}" destId="{6DBE90F4-9281-4357-BF08-0C082917C1D7}" srcOrd="11" destOrd="0" presId="urn:microsoft.com/office/officeart/2009/3/layout/DescendingProcess"/>
    <dgm:cxn modelId="{2BA4A95D-DAF2-4023-B7FF-3C8340BD1338}" type="presParOf" srcId="{6DBE90F4-9281-4357-BF08-0C082917C1D7}" destId="{F85FCFDE-20F7-4681-8FAC-869DA81CF581}" srcOrd="0" destOrd="0" presId="urn:microsoft.com/office/officeart/2009/3/layout/DescendingProcess"/>
    <dgm:cxn modelId="{986FC775-AFA1-4051-9577-0FC00876B134}" type="presParOf" srcId="{97072A25-B1E0-42CB-A23B-9A4640393905}" destId="{BA95B790-69BE-4EE6-95BD-9C8E04D7F90B}" srcOrd="12" destOrd="0" presId="urn:microsoft.com/office/officeart/2009/3/layout/Descending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44A1D90-3102-48B3-A91C-3E5D6F15EE02}" type="doc">
      <dgm:prSet loTypeId="urn:microsoft.com/office/officeart/2005/8/layout/arrow2" loCatId="process" qsTypeId="urn:microsoft.com/office/officeart/2005/8/quickstyle/simple1" qsCatId="simple" csTypeId="urn:microsoft.com/office/officeart/2005/8/colors/accent1_2" csCatId="accent1" phldr="1"/>
      <dgm:spPr/>
      <dgm:t>
        <a:bodyPr/>
        <a:lstStyle/>
        <a:p>
          <a:endParaRPr lang="en-GB"/>
        </a:p>
      </dgm:t>
    </dgm:pt>
    <dgm:pt modelId="{BFE3A362-64AB-4360-B20F-F2A0DCD1E835}">
      <dgm:prSet phldrT="[Text]" custT="1"/>
      <dgm:spPr/>
      <dgm:t>
        <a:bodyPr/>
        <a:lstStyle/>
        <a:p>
          <a:pPr>
            <a:buNone/>
          </a:pPr>
          <a:r>
            <a:rPr lang="en-GB" sz="2400" dirty="0"/>
            <a:t>The shop’s location</a:t>
          </a:r>
        </a:p>
      </dgm:t>
    </dgm:pt>
    <dgm:pt modelId="{B598803E-170E-43DF-8274-D14A4C742261}" type="parTrans" cxnId="{C39964E5-ECD2-45DD-963B-D67418520664}">
      <dgm:prSet/>
      <dgm:spPr/>
      <dgm:t>
        <a:bodyPr/>
        <a:lstStyle/>
        <a:p>
          <a:endParaRPr lang="en-GB"/>
        </a:p>
      </dgm:t>
    </dgm:pt>
    <dgm:pt modelId="{C41698CC-21CD-4BCA-9EE5-A92D1336B852}" type="sibTrans" cxnId="{C39964E5-ECD2-45DD-963B-D67418520664}">
      <dgm:prSet/>
      <dgm:spPr/>
      <dgm:t>
        <a:bodyPr/>
        <a:lstStyle/>
        <a:p>
          <a:endParaRPr lang="en-GB"/>
        </a:p>
      </dgm:t>
    </dgm:pt>
    <dgm:pt modelId="{BDE110D8-E87C-4889-B40C-CE6E3514AF48}">
      <dgm:prSet phldrT="[Text]" custT="1"/>
      <dgm:spPr/>
      <dgm:t>
        <a:bodyPr/>
        <a:lstStyle/>
        <a:p>
          <a:pPr>
            <a:buNone/>
          </a:pPr>
          <a:r>
            <a:rPr lang="en-GB" sz="2500" dirty="0"/>
            <a:t>Foot Traffic</a:t>
          </a:r>
        </a:p>
      </dgm:t>
    </dgm:pt>
    <dgm:pt modelId="{B22C941B-202A-46EE-BAF3-812F369C041F}" type="parTrans" cxnId="{E184A442-9415-43A4-A9FE-C233A8971A26}">
      <dgm:prSet/>
      <dgm:spPr/>
      <dgm:t>
        <a:bodyPr/>
        <a:lstStyle/>
        <a:p>
          <a:endParaRPr lang="en-GB"/>
        </a:p>
      </dgm:t>
    </dgm:pt>
    <dgm:pt modelId="{55D1F592-7048-4C12-8A5C-BF9A668EC177}" type="sibTrans" cxnId="{E184A442-9415-43A4-A9FE-C233A8971A26}">
      <dgm:prSet/>
      <dgm:spPr/>
      <dgm:t>
        <a:bodyPr/>
        <a:lstStyle/>
        <a:p>
          <a:endParaRPr lang="en-GB"/>
        </a:p>
      </dgm:t>
    </dgm:pt>
    <dgm:pt modelId="{D4C87A78-DD77-45EC-B401-E49BFB2D6490}">
      <dgm:prSet phldrT="[Text]" custT="1"/>
      <dgm:spPr/>
      <dgm:t>
        <a:bodyPr/>
        <a:lstStyle/>
        <a:p>
          <a:pPr>
            <a:buNone/>
          </a:pPr>
          <a:r>
            <a:rPr lang="en-GB" sz="2400" dirty="0"/>
            <a:t>Supply chain disruptions and inflation</a:t>
          </a:r>
        </a:p>
      </dgm:t>
    </dgm:pt>
    <dgm:pt modelId="{9FBC19AF-D620-4474-9312-014767E17D7C}" type="parTrans" cxnId="{EA141410-F3C7-4731-A61E-83BB53335084}">
      <dgm:prSet/>
      <dgm:spPr/>
      <dgm:t>
        <a:bodyPr/>
        <a:lstStyle/>
        <a:p>
          <a:endParaRPr lang="en-GB"/>
        </a:p>
      </dgm:t>
    </dgm:pt>
    <dgm:pt modelId="{1D72961F-568F-437B-9ED7-6A581E67F1C4}" type="sibTrans" cxnId="{EA141410-F3C7-4731-A61E-83BB53335084}">
      <dgm:prSet/>
      <dgm:spPr/>
      <dgm:t>
        <a:bodyPr/>
        <a:lstStyle/>
        <a:p>
          <a:endParaRPr lang="en-GB"/>
        </a:p>
      </dgm:t>
    </dgm:pt>
    <dgm:pt modelId="{2B3AE799-5B4B-4D4A-85FE-EC977447EC9F}">
      <dgm:prSet phldrT="[Text]" custT="1"/>
      <dgm:spPr/>
      <dgm:t>
        <a:bodyPr/>
        <a:lstStyle/>
        <a:p>
          <a:pPr>
            <a:buNone/>
          </a:pPr>
          <a:r>
            <a:rPr lang="en-GB" sz="2400" dirty="0"/>
            <a:t>Rising costs </a:t>
          </a:r>
        </a:p>
      </dgm:t>
    </dgm:pt>
    <dgm:pt modelId="{DC2CC475-2D0D-4EBF-92DA-096B07E19B88}" type="parTrans" cxnId="{075F38E8-7B22-4340-A4D4-03C0AB46E80D}">
      <dgm:prSet/>
      <dgm:spPr/>
      <dgm:t>
        <a:bodyPr/>
        <a:lstStyle/>
        <a:p>
          <a:endParaRPr lang="en-GB"/>
        </a:p>
      </dgm:t>
    </dgm:pt>
    <dgm:pt modelId="{266A2084-9C62-4C27-88EC-8BCBCBCFD6B6}" type="sibTrans" cxnId="{075F38E8-7B22-4340-A4D4-03C0AB46E80D}">
      <dgm:prSet/>
      <dgm:spPr/>
      <dgm:t>
        <a:bodyPr/>
        <a:lstStyle/>
        <a:p>
          <a:endParaRPr lang="en-GB"/>
        </a:p>
      </dgm:t>
    </dgm:pt>
    <dgm:pt modelId="{7FA2120B-8547-4F09-BF79-C97F2FE09F22}">
      <dgm:prSet phldrT="[Text]" custT="1"/>
      <dgm:spPr/>
      <dgm:t>
        <a:bodyPr/>
        <a:lstStyle/>
        <a:p>
          <a:pPr>
            <a:buNone/>
          </a:pPr>
          <a:r>
            <a:rPr lang="en-GB" sz="2400" dirty="0"/>
            <a:t>    Competitors </a:t>
          </a:r>
        </a:p>
      </dgm:t>
    </dgm:pt>
    <dgm:pt modelId="{41B721CD-9746-4ED8-8B35-9704AB20E6B0}" type="parTrans" cxnId="{A1C5C941-BEB2-40D4-A1A6-797D79FD09C6}">
      <dgm:prSet/>
      <dgm:spPr/>
      <dgm:t>
        <a:bodyPr/>
        <a:lstStyle/>
        <a:p>
          <a:endParaRPr lang="en-GB"/>
        </a:p>
      </dgm:t>
    </dgm:pt>
    <dgm:pt modelId="{BF004913-5F49-4F87-95CB-91FFD7A4CA9F}" type="sibTrans" cxnId="{A1C5C941-BEB2-40D4-A1A6-797D79FD09C6}">
      <dgm:prSet/>
      <dgm:spPr/>
      <dgm:t>
        <a:bodyPr/>
        <a:lstStyle/>
        <a:p>
          <a:endParaRPr lang="en-GB"/>
        </a:p>
      </dgm:t>
    </dgm:pt>
    <dgm:pt modelId="{605470D5-0CF1-4049-AE70-DE3FB1436CEA}">
      <dgm:prSet/>
      <dgm:spPr/>
      <dgm:t>
        <a:bodyPr/>
        <a:lstStyle/>
        <a:p>
          <a:endParaRPr lang="en-GB"/>
        </a:p>
      </dgm:t>
    </dgm:pt>
    <dgm:pt modelId="{B6BD3604-302C-4348-8110-A4B9FEAE586C}" type="parTrans" cxnId="{2717307E-7B39-4111-A48E-61C0EAA5FD00}">
      <dgm:prSet/>
      <dgm:spPr/>
      <dgm:t>
        <a:bodyPr/>
        <a:lstStyle/>
        <a:p>
          <a:endParaRPr lang="en-GB"/>
        </a:p>
      </dgm:t>
    </dgm:pt>
    <dgm:pt modelId="{D47F59EC-BCB2-4647-9C8D-60223D3FA71A}" type="sibTrans" cxnId="{2717307E-7B39-4111-A48E-61C0EAA5FD00}">
      <dgm:prSet/>
      <dgm:spPr/>
      <dgm:t>
        <a:bodyPr/>
        <a:lstStyle/>
        <a:p>
          <a:endParaRPr lang="en-GB"/>
        </a:p>
      </dgm:t>
    </dgm:pt>
    <dgm:pt modelId="{D7DEEC5E-9B93-4620-8C40-B8FCDA62D0FC}">
      <dgm:prSet/>
      <dgm:spPr/>
      <dgm:t>
        <a:bodyPr/>
        <a:lstStyle/>
        <a:p>
          <a:endParaRPr lang="en-GB"/>
        </a:p>
      </dgm:t>
    </dgm:pt>
    <dgm:pt modelId="{9C631C4D-AC60-43C0-BB79-6AEBFA706453}" type="parTrans" cxnId="{59D38109-3C12-4A61-AD5C-E3F5A56C775F}">
      <dgm:prSet/>
      <dgm:spPr/>
      <dgm:t>
        <a:bodyPr/>
        <a:lstStyle/>
        <a:p>
          <a:endParaRPr lang="en-GB"/>
        </a:p>
      </dgm:t>
    </dgm:pt>
    <dgm:pt modelId="{471E3FEF-B6C2-41C6-B67D-58FDF5B21A0D}" type="sibTrans" cxnId="{59D38109-3C12-4A61-AD5C-E3F5A56C775F}">
      <dgm:prSet/>
      <dgm:spPr/>
      <dgm:t>
        <a:bodyPr/>
        <a:lstStyle/>
        <a:p>
          <a:endParaRPr lang="en-GB"/>
        </a:p>
      </dgm:t>
    </dgm:pt>
    <dgm:pt modelId="{C03976FB-944A-41B3-AE6D-3D1B663FC762}" type="pres">
      <dgm:prSet presAssocID="{444A1D90-3102-48B3-A91C-3E5D6F15EE02}" presName="arrowDiagram" presStyleCnt="0">
        <dgm:presLayoutVars>
          <dgm:chMax val="5"/>
          <dgm:dir/>
          <dgm:resizeHandles val="exact"/>
        </dgm:presLayoutVars>
      </dgm:prSet>
      <dgm:spPr/>
    </dgm:pt>
    <dgm:pt modelId="{35CF5308-A5CC-4E6B-AA0D-C6BC1E88FA98}" type="pres">
      <dgm:prSet presAssocID="{444A1D90-3102-48B3-A91C-3E5D6F15EE02}" presName="arrow" presStyleLbl="bgShp" presStyleIdx="0" presStyleCnt="1" custLinFactNeighborX="-1378" custLinFactNeighborY="-3178"/>
      <dgm:spPr/>
    </dgm:pt>
    <dgm:pt modelId="{F0375BD3-D9AF-416D-B37E-BA53EC71398C}" type="pres">
      <dgm:prSet presAssocID="{444A1D90-3102-48B3-A91C-3E5D6F15EE02}" presName="arrowDiagram5" presStyleCnt="0"/>
      <dgm:spPr/>
    </dgm:pt>
    <dgm:pt modelId="{D1443277-5C00-4FB1-B8AE-16E86E40F428}" type="pres">
      <dgm:prSet presAssocID="{BFE3A362-64AB-4360-B20F-F2A0DCD1E835}" presName="bullet5a" presStyleLbl="node1" presStyleIdx="0" presStyleCnt="5"/>
      <dgm:spPr/>
    </dgm:pt>
    <dgm:pt modelId="{FA1AA26F-0506-4A92-91F6-0B7C047691C6}" type="pres">
      <dgm:prSet presAssocID="{BFE3A362-64AB-4360-B20F-F2A0DCD1E835}" presName="textBox5a" presStyleLbl="revTx" presStyleIdx="0" presStyleCnt="5" custScaleX="135911">
        <dgm:presLayoutVars>
          <dgm:bulletEnabled val="1"/>
        </dgm:presLayoutVars>
      </dgm:prSet>
      <dgm:spPr/>
    </dgm:pt>
    <dgm:pt modelId="{7F1B8223-3D8B-421F-A3BD-4F816B02C6BA}" type="pres">
      <dgm:prSet presAssocID="{BDE110D8-E87C-4889-B40C-CE6E3514AF48}" presName="bullet5b" presStyleLbl="node1" presStyleIdx="1" presStyleCnt="5"/>
      <dgm:spPr/>
    </dgm:pt>
    <dgm:pt modelId="{1A0EEA2C-A390-4E51-9A4E-5A413230E094}" type="pres">
      <dgm:prSet presAssocID="{BDE110D8-E87C-4889-B40C-CE6E3514AF48}" presName="textBox5b" presStyleLbl="revTx" presStyleIdx="1" presStyleCnt="5" custScaleX="132546" custScaleY="26198" custLinFactNeighborX="-31342" custLinFactNeighborY="-21589">
        <dgm:presLayoutVars>
          <dgm:bulletEnabled val="1"/>
        </dgm:presLayoutVars>
      </dgm:prSet>
      <dgm:spPr/>
    </dgm:pt>
    <dgm:pt modelId="{FF58C54E-E190-483D-BE8B-45547C7647E4}" type="pres">
      <dgm:prSet presAssocID="{D4C87A78-DD77-45EC-B401-E49BFB2D6490}" presName="bullet5c" presStyleLbl="node1" presStyleIdx="2" presStyleCnt="5"/>
      <dgm:spPr/>
    </dgm:pt>
    <dgm:pt modelId="{55D30234-B79D-41B2-83B0-8DCBBF769FF5}" type="pres">
      <dgm:prSet presAssocID="{D4C87A78-DD77-45EC-B401-E49BFB2D6490}" presName="textBox5c" presStyleLbl="revTx" presStyleIdx="2" presStyleCnt="5" custScaleX="132546" custLinFactNeighborX="607" custLinFactNeighborY="11883">
        <dgm:presLayoutVars>
          <dgm:bulletEnabled val="1"/>
        </dgm:presLayoutVars>
      </dgm:prSet>
      <dgm:spPr/>
    </dgm:pt>
    <dgm:pt modelId="{68253305-FC45-4A69-A023-DE4D43C1FA8E}" type="pres">
      <dgm:prSet presAssocID="{2B3AE799-5B4B-4D4A-85FE-EC977447EC9F}" presName="bullet5d" presStyleLbl="node1" presStyleIdx="3" presStyleCnt="5"/>
      <dgm:spPr/>
    </dgm:pt>
    <dgm:pt modelId="{C7C8874F-0653-4483-9807-7DA3ACD6A379}" type="pres">
      <dgm:prSet presAssocID="{2B3AE799-5B4B-4D4A-85FE-EC977447EC9F}" presName="textBox5d" presStyleLbl="revTx" presStyleIdx="3" presStyleCnt="5">
        <dgm:presLayoutVars>
          <dgm:bulletEnabled val="1"/>
        </dgm:presLayoutVars>
      </dgm:prSet>
      <dgm:spPr/>
    </dgm:pt>
    <dgm:pt modelId="{F85E7C89-C1F3-4592-AB04-E9FCF8AE64DC}" type="pres">
      <dgm:prSet presAssocID="{7FA2120B-8547-4F09-BF79-C97F2FE09F22}" presName="bullet5e" presStyleLbl="node1" presStyleIdx="4" presStyleCnt="5"/>
      <dgm:spPr/>
    </dgm:pt>
    <dgm:pt modelId="{7465CA68-1045-4B8C-BFE4-71F63CA9386B}" type="pres">
      <dgm:prSet presAssocID="{7FA2120B-8547-4F09-BF79-C97F2FE09F22}" presName="textBox5e" presStyleLbl="revTx" presStyleIdx="4" presStyleCnt="5" custScaleX="145772">
        <dgm:presLayoutVars>
          <dgm:bulletEnabled val="1"/>
        </dgm:presLayoutVars>
      </dgm:prSet>
      <dgm:spPr/>
    </dgm:pt>
  </dgm:ptLst>
  <dgm:cxnLst>
    <dgm:cxn modelId="{59D38109-3C12-4A61-AD5C-E3F5A56C775F}" srcId="{444A1D90-3102-48B3-A91C-3E5D6F15EE02}" destId="{D7DEEC5E-9B93-4620-8C40-B8FCDA62D0FC}" srcOrd="6" destOrd="0" parTransId="{9C631C4D-AC60-43C0-BB79-6AEBFA706453}" sibTransId="{471E3FEF-B6C2-41C6-B67D-58FDF5B21A0D}"/>
    <dgm:cxn modelId="{E047B20C-9FBB-4B6D-8BE4-7E0D0AE17352}" type="presOf" srcId="{BDE110D8-E87C-4889-B40C-CE6E3514AF48}" destId="{1A0EEA2C-A390-4E51-9A4E-5A413230E094}" srcOrd="0" destOrd="0" presId="urn:microsoft.com/office/officeart/2005/8/layout/arrow2"/>
    <dgm:cxn modelId="{EA141410-F3C7-4731-A61E-83BB53335084}" srcId="{444A1D90-3102-48B3-A91C-3E5D6F15EE02}" destId="{D4C87A78-DD77-45EC-B401-E49BFB2D6490}" srcOrd="2" destOrd="0" parTransId="{9FBC19AF-D620-4474-9312-014767E17D7C}" sibTransId="{1D72961F-568F-437B-9ED7-6A581E67F1C4}"/>
    <dgm:cxn modelId="{FF9D641C-D45A-4D1C-93B7-6850E1680259}" type="presOf" srcId="{7FA2120B-8547-4F09-BF79-C97F2FE09F22}" destId="{7465CA68-1045-4B8C-BFE4-71F63CA9386B}" srcOrd="0" destOrd="0" presId="urn:microsoft.com/office/officeart/2005/8/layout/arrow2"/>
    <dgm:cxn modelId="{A1C5C941-BEB2-40D4-A1A6-797D79FD09C6}" srcId="{444A1D90-3102-48B3-A91C-3E5D6F15EE02}" destId="{7FA2120B-8547-4F09-BF79-C97F2FE09F22}" srcOrd="4" destOrd="0" parTransId="{41B721CD-9746-4ED8-8B35-9704AB20E6B0}" sibTransId="{BF004913-5F49-4F87-95CB-91FFD7A4CA9F}"/>
    <dgm:cxn modelId="{E184A442-9415-43A4-A9FE-C233A8971A26}" srcId="{444A1D90-3102-48B3-A91C-3E5D6F15EE02}" destId="{BDE110D8-E87C-4889-B40C-CE6E3514AF48}" srcOrd="1" destOrd="0" parTransId="{B22C941B-202A-46EE-BAF3-812F369C041F}" sibTransId="{55D1F592-7048-4C12-8A5C-BF9A668EC177}"/>
    <dgm:cxn modelId="{DCD63651-C6FF-42D5-812E-F3045B1151B1}" type="presOf" srcId="{2B3AE799-5B4B-4D4A-85FE-EC977447EC9F}" destId="{C7C8874F-0653-4483-9807-7DA3ACD6A379}" srcOrd="0" destOrd="0" presId="urn:microsoft.com/office/officeart/2005/8/layout/arrow2"/>
    <dgm:cxn modelId="{2717307E-7B39-4111-A48E-61C0EAA5FD00}" srcId="{444A1D90-3102-48B3-A91C-3E5D6F15EE02}" destId="{605470D5-0CF1-4049-AE70-DE3FB1436CEA}" srcOrd="5" destOrd="0" parTransId="{B6BD3604-302C-4348-8110-A4B9FEAE586C}" sibTransId="{D47F59EC-BCB2-4647-9C8D-60223D3FA71A}"/>
    <dgm:cxn modelId="{FD35D286-9D3E-41F1-B9C5-C83A0B466390}" type="presOf" srcId="{444A1D90-3102-48B3-A91C-3E5D6F15EE02}" destId="{C03976FB-944A-41B3-AE6D-3D1B663FC762}" srcOrd="0" destOrd="0" presId="urn:microsoft.com/office/officeart/2005/8/layout/arrow2"/>
    <dgm:cxn modelId="{9CF7DA9A-0EDD-488F-88CF-2C1FF6B4B0FD}" type="presOf" srcId="{D4C87A78-DD77-45EC-B401-E49BFB2D6490}" destId="{55D30234-B79D-41B2-83B0-8DCBBF769FF5}" srcOrd="0" destOrd="0" presId="urn:microsoft.com/office/officeart/2005/8/layout/arrow2"/>
    <dgm:cxn modelId="{093CC1BF-F958-42BF-9509-338A77E999CA}" type="presOf" srcId="{BFE3A362-64AB-4360-B20F-F2A0DCD1E835}" destId="{FA1AA26F-0506-4A92-91F6-0B7C047691C6}" srcOrd="0" destOrd="0" presId="urn:microsoft.com/office/officeart/2005/8/layout/arrow2"/>
    <dgm:cxn modelId="{C39964E5-ECD2-45DD-963B-D67418520664}" srcId="{444A1D90-3102-48B3-A91C-3E5D6F15EE02}" destId="{BFE3A362-64AB-4360-B20F-F2A0DCD1E835}" srcOrd="0" destOrd="0" parTransId="{B598803E-170E-43DF-8274-D14A4C742261}" sibTransId="{C41698CC-21CD-4BCA-9EE5-A92D1336B852}"/>
    <dgm:cxn modelId="{075F38E8-7B22-4340-A4D4-03C0AB46E80D}" srcId="{444A1D90-3102-48B3-A91C-3E5D6F15EE02}" destId="{2B3AE799-5B4B-4D4A-85FE-EC977447EC9F}" srcOrd="3" destOrd="0" parTransId="{DC2CC475-2D0D-4EBF-92DA-096B07E19B88}" sibTransId="{266A2084-9C62-4C27-88EC-8BCBCBCFD6B6}"/>
    <dgm:cxn modelId="{99141F4E-9982-4F5E-86AA-5B7F31F2B9D0}" type="presParOf" srcId="{C03976FB-944A-41B3-AE6D-3D1B663FC762}" destId="{35CF5308-A5CC-4E6B-AA0D-C6BC1E88FA98}" srcOrd="0" destOrd="0" presId="urn:microsoft.com/office/officeart/2005/8/layout/arrow2"/>
    <dgm:cxn modelId="{B0265A18-6A5F-4AAF-9763-90CF1779FBAC}" type="presParOf" srcId="{C03976FB-944A-41B3-AE6D-3D1B663FC762}" destId="{F0375BD3-D9AF-416D-B37E-BA53EC71398C}" srcOrd="1" destOrd="0" presId="urn:microsoft.com/office/officeart/2005/8/layout/arrow2"/>
    <dgm:cxn modelId="{F7B1E0E0-9448-47F6-9458-4EB819973E07}" type="presParOf" srcId="{F0375BD3-D9AF-416D-B37E-BA53EC71398C}" destId="{D1443277-5C00-4FB1-B8AE-16E86E40F428}" srcOrd="0" destOrd="0" presId="urn:microsoft.com/office/officeart/2005/8/layout/arrow2"/>
    <dgm:cxn modelId="{0281D065-6A45-4120-9485-724D1480F18D}" type="presParOf" srcId="{F0375BD3-D9AF-416D-B37E-BA53EC71398C}" destId="{FA1AA26F-0506-4A92-91F6-0B7C047691C6}" srcOrd="1" destOrd="0" presId="urn:microsoft.com/office/officeart/2005/8/layout/arrow2"/>
    <dgm:cxn modelId="{1E95B1D3-77DC-4A50-9DE5-291336079435}" type="presParOf" srcId="{F0375BD3-D9AF-416D-B37E-BA53EC71398C}" destId="{7F1B8223-3D8B-421F-A3BD-4F816B02C6BA}" srcOrd="2" destOrd="0" presId="urn:microsoft.com/office/officeart/2005/8/layout/arrow2"/>
    <dgm:cxn modelId="{9282614A-8F38-4822-B8C3-F994B82BBBF5}" type="presParOf" srcId="{F0375BD3-D9AF-416D-B37E-BA53EC71398C}" destId="{1A0EEA2C-A390-4E51-9A4E-5A413230E094}" srcOrd="3" destOrd="0" presId="urn:microsoft.com/office/officeart/2005/8/layout/arrow2"/>
    <dgm:cxn modelId="{5DF53587-54FF-4C20-855F-E57C070697FF}" type="presParOf" srcId="{F0375BD3-D9AF-416D-B37E-BA53EC71398C}" destId="{FF58C54E-E190-483D-BE8B-45547C7647E4}" srcOrd="4" destOrd="0" presId="urn:microsoft.com/office/officeart/2005/8/layout/arrow2"/>
    <dgm:cxn modelId="{F76ECD28-5CE9-41AC-9A36-0219651D668F}" type="presParOf" srcId="{F0375BD3-D9AF-416D-B37E-BA53EC71398C}" destId="{55D30234-B79D-41B2-83B0-8DCBBF769FF5}" srcOrd="5" destOrd="0" presId="urn:microsoft.com/office/officeart/2005/8/layout/arrow2"/>
    <dgm:cxn modelId="{3A18166F-1ECB-4249-A915-1C97C4F6EB0D}" type="presParOf" srcId="{F0375BD3-D9AF-416D-B37E-BA53EC71398C}" destId="{68253305-FC45-4A69-A023-DE4D43C1FA8E}" srcOrd="6" destOrd="0" presId="urn:microsoft.com/office/officeart/2005/8/layout/arrow2"/>
    <dgm:cxn modelId="{32A43812-7B21-4237-BBDB-411755E59F43}" type="presParOf" srcId="{F0375BD3-D9AF-416D-B37E-BA53EC71398C}" destId="{C7C8874F-0653-4483-9807-7DA3ACD6A379}" srcOrd="7" destOrd="0" presId="urn:microsoft.com/office/officeart/2005/8/layout/arrow2"/>
    <dgm:cxn modelId="{639DAF7E-0C3A-4F32-B54A-387F8616706E}" type="presParOf" srcId="{F0375BD3-D9AF-416D-B37E-BA53EC71398C}" destId="{F85E7C89-C1F3-4592-AB04-E9FCF8AE64DC}" srcOrd="8" destOrd="0" presId="urn:microsoft.com/office/officeart/2005/8/layout/arrow2"/>
    <dgm:cxn modelId="{AACFB22B-7E02-4EEF-921F-2E85BA5625BE}" type="presParOf" srcId="{F0375BD3-D9AF-416D-B37E-BA53EC71398C}" destId="{7465CA68-1045-4B8C-BFE4-71F63CA9386B}" srcOrd="9"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38C1FE3-2503-4B11-84B3-5CF63B252237}"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E13A79A0-0C3B-4627-BB18-061F71146FD2}">
      <dgm:prSet phldrT="[Text]"/>
      <dgm:spPr/>
      <dgm:t>
        <a:bodyPr/>
        <a:lstStyle/>
        <a:p>
          <a:r>
            <a:rPr lang="en-GB" b="0" i="0" dirty="0">
              <a:solidFill>
                <a:schemeClr val="tx1"/>
              </a:solidFill>
            </a:rPr>
            <a:t>Six months into 2025, the global floral industry is navigating challenges and opportunities brought about by geopolitical disruptions, changing consumer preferences, and economic pressures</a:t>
          </a:r>
          <a:endParaRPr lang="en-GB" dirty="0">
            <a:solidFill>
              <a:schemeClr val="tx1"/>
            </a:solidFill>
          </a:endParaRPr>
        </a:p>
      </dgm:t>
    </dgm:pt>
    <dgm:pt modelId="{0563FFED-16E1-4F97-AC1B-5F232DAA8553}" type="parTrans" cxnId="{62EBEE1C-1166-475E-AFC5-A1D32EE0733F}">
      <dgm:prSet/>
      <dgm:spPr/>
      <dgm:t>
        <a:bodyPr/>
        <a:lstStyle/>
        <a:p>
          <a:endParaRPr lang="en-GB"/>
        </a:p>
      </dgm:t>
    </dgm:pt>
    <dgm:pt modelId="{457BB95D-CF8D-4401-9BA1-7D66D4B373CB}" type="sibTrans" cxnId="{62EBEE1C-1166-475E-AFC5-A1D32EE0733F}">
      <dgm:prSet/>
      <dgm:spPr/>
      <dgm:t>
        <a:bodyPr/>
        <a:lstStyle/>
        <a:p>
          <a:endParaRPr lang="en-GB"/>
        </a:p>
      </dgm:t>
    </dgm:pt>
    <dgm:pt modelId="{41379F7D-0BBA-4B97-8E55-A545325B6805}">
      <dgm:prSet phldrT="[Text]"/>
      <dgm:spPr/>
      <dgm:t>
        <a:bodyPr/>
        <a:lstStyle/>
        <a:p>
          <a:r>
            <a:rPr lang="en-GB" dirty="0">
              <a:solidFill>
                <a:schemeClr val="tx1"/>
              </a:solidFill>
            </a:rPr>
            <a:t>Consumers have become more price aware and deal oriented, and they evaluate trade-offs in broader ways than they did in the past. </a:t>
          </a:r>
        </a:p>
      </dgm:t>
    </dgm:pt>
    <dgm:pt modelId="{A7BA3057-8155-4375-A72C-6E0D1345CFC4}" type="parTrans" cxnId="{49805AD4-3F52-4BA9-B76F-080E53591800}">
      <dgm:prSet/>
      <dgm:spPr/>
      <dgm:t>
        <a:bodyPr/>
        <a:lstStyle/>
        <a:p>
          <a:endParaRPr lang="en-GB"/>
        </a:p>
      </dgm:t>
    </dgm:pt>
    <dgm:pt modelId="{EB43C63E-01C2-4EE7-8EE4-9DD931C51834}" type="sibTrans" cxnId="{49805AD4-3F52-4BA9-B76F-080E53591800}">
      <dgm:prSet/>
      <dgm:spPr/>
      <dgm:t>
        <a:bodyPr/>
        <a:lstStyle/>
        <a:p>
          <a:endParaRPr lang="en-GB"/>
        </a:p>
      </dgm:t>
    </dgm:pt>
    <dgm:pt modelId="{9184EC38-D39F-4DED-A156-89A3F19C83A3}">
      <dgm:prSet phldrT="[Text]"/>
      <dgm:spPr/>
      <dgm:t>
        <a:bodyPr/>
        <a:lstStyle/>
        <a:p>
          <a:pPr>
            <a:buNone/>
          </a:pPr>
          <a:r>
            <a:rPr lang="en-GB" b="0" i="0" dirty="0">
              <a:solidFill>
                <a:schemeClr val="tx1"/>
              </a:solidFill>
            </a:rPr>
            <a:t>The rise of online flower shopping reflects shifting consumer preferences towards convenient digital transactions. The primary advantage of purchasing flowers online is its convenience, enabling customers to browse a diverse selection of floral offerings from the comfort of their homes. This eliminates the need for physical store visits and facilitates easy comparing prices and styles across multiple vendors.</a:t>
          </a:r>
          <a:endParaRPr lang="en-GB" dirty="0">
            <a:solidFill>
              <a:schemeClr val="tx1"/>
            </a:solidFill>
          </a:endParaRPr>
        </a:p>
      </dgm:t>
    </dgm:pt>
    <dgm:pt modelId="{F88A5AD3-677E-4B97-8410-07527C476AC2}" type="parTrans" cxnId="{6A295C40-AB9C-4552-9FBB-D6DBD08015F7}">
      <dgm:prSet/>
      <dgm:spPr/>
      <dgm:t>
        <a:bodyPr/>
        <a:lstStyle/>
        <a:p>
          <a:endParaRPr lang="en-GB"/>
        </a:p>
      </dgm:t>
    </dgm:pt>
    <dgm:pt modelId="{7098E3F6-9571-403E-9FB4-3574D6D6EA25}" type="sibTrans" cxnId="{6A295C40-AB9C-4552-9FBB-D6DBD08015F7}">
      <dgm:prSet/>
      <dgm:spPr/>
      <dgm:t>
        <a:bodyPr/>
        <a:lstStyle/>
        <a:p>
          <a:endParaRPr lang="en-GB"/>
        </a:p>
      </dgm:t>
    </dgm:pt>
    <dgm:pt modelId="{277FF685-D7E8-4B18-8546-2A969D959C28}" type="pres">
      <dgm:prSet presAssocID="{D38C1FE3-2503-4B11-84B3-5CF63B252237}" presName="outerComposite" presStyleCnt="0">
        <dgm:presLayoutVars>
          <dgm:chMax val="5"/>
          <dgm:dir/>
          <dgm:resizeHandles val="exact"/>
        </dgm:presLayoutVars>
      </dgm:prSet>
      <dgm:spPr/>
    </dgm:pt>
    <dgm:pt modelId="{019FAE50-90D7-40AF-BDC1-5D5FDADBEE4B}" type="pres">
      <dgm:prSet presAssocID="{D38C1FE3-2503-4B11-84B3-5CF63B252237}" presName="dummyMaxCanvas" presStyleCnt="0">
        <dgm:presLayoutVars/>
      </dgm:prSet>
      <dgm:spPr/>
    </dgm:pt>
    <dgm:pt modelId="{8B71BD7A-5D54-4FD0-8773-3A4353156186}" type="pres">
      <dgm:prSet presAssocID="{D38C1FE3-2503-4B11-84B3-5CF63B252237}" presName="ThreeNodes_1" presStyleLbl="node1" presStyleIdx="0" presStyleCnt="3">
        <dgm:presLayoutVars>
          <dgm:bulletEnabled val="1"/>
        </dgm:presLayoutVars>
      </dgm:prSet>
      <dgm:spPr/>
    </dgm:pt>
    <dgm:pt modelId="{B7CA6553-57EC-4F84-AD9C-AD930531903A}" type="pres">
      <dgm:prSet presAssocID="{D38C1FE3-2503-4B11-84B3-5CF63B252237}" presName="ThreeNodes_2" presStyleLbl="node1" presStyleIdx="1" presStyleCnt="3">
        <dgm:presLayoutVars>
          <dgm:bulletEnabled val="1"/>
        </dgm:presLayoutVars>
      </dgm:prSet>
      <dgm:spPr/>
    </dgm:pt>
    <dgm:pt modelId="{67B8FD7B-709D-4985-AF53-B1EA68395A9E}" type="pres">
      <dgm:prSet presAssocID="{D38C1FE3-2503-4B11-84B3-5CF63B252237}" presName="ThreeNodes_3" presStyleLbl="node1" presStyleIdx="2" presStyleCnt="3">
        <dgm:presLayoutVars>
          <dgm:bulletEnabled val="1"/>
        </dgm:presLayoutVars>
      </dgm:prSet>
      <dgm:spPr/>
    </dgm:pt>
    <dgm:pt modelId="{6720E538-45EE-4CF8-B937-31AB30D2EC3F}" type="pres">
      <dgm:prSet presAssocID="{D38C1FE3-2503-4B11-84B3-5CF63B252237}" presName="ThreeConn_1-2" presStyleLbl="fgAccFollowNode1" presStyleIdx="0" presStyleCnt="2">
        <dgm:presLayoutVars>
          <dgm:bulletEnabled val="1"/>
        </dgm:presLayoutVars>
      </dgm:prSet>
      <dgm:spPr/>
    </dgm:pt>
    <dgm:pt modelId="{A3397B04-DFCA-464D-95BA-E782773B98F3}" type="pres">
      <dgm:prSet presAssocID="{D38C1FE3-2503-4B11-84B3-5CF63B252237}" presName="ThreeConn_2-3" presStyleLbl="fgAccFollowNode1" presStyleIdx="1" presStyleCnt="2">
        <dgm:presLayoutVars>
          <dgm:bulletEnabled val="1"/>
        </dgm:presLayoutVars>
      </dgm:prSet>
      <dgm:spPr/>
    </dgm:pt>
    <dgm:pt modelId="{515B5A20-D6F9-4A17-B9D8-09BFEADCF892}" type="pres">
      <dgm:prSet presAssocID="{D38C1FE3-2503-4B11-84B3-5CF63B252237}" presName="ThreeNodes_1_text" presStyleLbl="node1" presStyleIdx="2" presStyleCnt="3">
        <dgm:presLayoutVars>
          <dgm:bulletEnabled val="1"/>
        </dgm:presLayoutVars>
      </dgm:prSet>
      <dgm:spPr/>
    </dgm:pt>
    <dgm:pt modelId="{08369B78-1A83-4E88-AE5D-BD2B36BF4032}" type="pres">
      <dgm:prSet presAssocID="{D38C1FE3-2503-4B11-84B3-5CF63B252237}" presName="ThreeNodes_2_text" presStyleLbl="node1" presStyleIdx="2" presStyleCnt="3">
        <dgm:presLayoutVars>
          <dgm:bulletEnabled val="1"/>
        </dgm:presLayoutVars>
      </dgm:prSet>
      <dgm:spPr/>
    </dgm:pt>
    <dgm:pt modelId="{9B033B53-6BB8-484D-BB55-ED4908E5A677}" type="pres">
      <dgm:prSet presAssocID="{D38C1FE3-2503-4B11-84B3-5CF63B252237}" presName="ThreeNodes_3_text" presStyleLbl="node1" presStyleIdx="2" presStyleCnt="3">
        <dgm:presLayoutVars>
          <dgm:bulletEnabled val="1"/>
        </dgm:presLayoutVars>
      </dgm:prSet>
      <dgm:spPr/>
    </dgm:pt>
  </dgm:ptLst>
  <dgm:cxnLst>
    <dgm:cxn modelId="{358B8F16-35FD-4415-8A70-A6EFF5129864}" type="presOf" srcId="{9184EC38-D39F-4DED-A156-89A3F19C83A3}" destId="{9B033B53-6BB8-484D-BB55-ED4908E5A677}" srcOrd="1" destOrd="0" presId="urn:microsoft.com/office/officeart/2005/8/layout/vProcess5"/>
    <dgm:cxn modelId="{62EBEE1C-1166-475E-AFC5-A1D32EE0733F}" srcId="{D38C1FE3-2503-4B11-84B3-5CF63B252237}" destId="{E13A79A0-0C3B-4627-BB18-061F71146FD2}" srcOrd="0" destOrd="0" parTransId="{0563FFED-16E1-4F97-AC1B-5F232DAA8553}" sibTransId="{457BB95D-CF8D-4401-9BA1-7D66D4B373CB}"/>
    <dgm:cxn modelId="{6A295C40-AB9C-4552-9FBB-D6DBD08015F7}" srcId="{D38C1FE3-2503-4B11-84B3-5CF63B252237}" destId="{9184EC38-D39F-4DED-A156-89A3F19C83A3}" srcOrd="2" destOrd="0" parTransId="{F88A5AD3-677E-4B97-8410-07527C476AC2}" sibTransId="{7098E3F6-9571-403E-9FB4-3574D6D6EA25}"/>
    <dgm:cxn modelId="{87448E40-640D-4532-BCD8-88EB139354C9}" type="presOf" srcId="{E13A79A0-0C3B-4627-BB18-061F71146FD2}" destId="{8B71BD7A-5D54-4FD0-8773-3A4353156186}" srcOrd="0" destOrd="0" presId="urn:microsoft.com/office/officeart/2005/8/layout/vProcess5"/>
    <dgm:cxn modelId="{53A0D361-3E92-4823-B2F0-73FF433F12DB}" type="presOf" srcId="{E13A79A0-0C3B-4627-BB18-061F71146FD2}" destId="{515B5A20-D6F9-4A17-B9D8-09BFEADCF892}" srcOrd="1" destOrd="0" presId="urn:microsoft.com/office/officeart/2005/8/layout/vProcess5"/>
    <dgm:cxn modelId="{9C523B46-2C72-4B2C-AB50-31CC38F1B52A}" type="presOf" srcId="{457BB95D-CF8D-4401-9BA1-7D66D4B373CB}" destId="{6720E538-45EE-4CF8-B937-31AB30D2EC3F}" srcOrd="0" destOrd="0" presId="urn:microsoft.com/office/officeart/2005/8/layout/vProcess5"/>
    <dgm:cxn modelId="{E7DFB656-EEF8-45DF-A0ED-5A55C6C0B3C9}" type="presOf" srcId="{EB43C63E-01C2-4EE7-8EE4-9DD931C51834}" destId="{A3397B04-DFCA-464D-95BA-E782773B98F3}" srcOrd="0" destOrd="0" presId="urn:microsoft.com/office/officeart/2005/8/layout/vProcess5"/>
    <dgm:cxn modelId="{6B7C2592-ADE6-49E3-AA17-DBE25D394BD2}" type="presOf" srcId="{41379F7D-0BBA-4B97-8E55-A545325B6805}" destId="{08369B78-1A83-4E88-AE5D-BD2B36BF4032}" srcOrd="1" destOrd="0" presId="urn:microsoft.com/office/officeart/2005/8/layout/vProcess5"/>
    <dgm:cxn modelId="{49805AD4-3F52-4BA9-B76F-080E53591800}" srcId="{D38C1FE3-2503-4B11-84B3-5CF63B252237}" destId="{41379F7D-0BBA-4B97-8E55-A545325B6805}" srcOrd="1" destOrd="0" parTransId="{A7BA3057-8155-4375-A72C-6E0D1345CFC4}" sibTransId="{EB43C63E-01C2-4EE7-8EE4-9DD931C51834}"/>
    <dgm:cxn modelId="{2296E9D4-D6A5-4EE7-9563-348177229F4B}" type="presOf" srcId="{D38C1FE3-2503-4B11-84B3-5CF63B252237}" destId="{277FF685-D7E8-4B18-8546-2A969D959C28}" srcOrd="0" destOrd="0" presId="urn:microsoft.com/office/officeart/2005/8/layout/vProcess5"/>
    <dgm:cxn modelId="{F207EED6-A125-421B-8C16-ECF640B81C86}" type="presOf" srcId="{41379F7D-0BBA-4B97-8E55-A545325B6805}" destId="{B7CA6553-57EC-4F84-AD9C-AD930531903A}" srcOrd="0" destOrd="0" presId="urn:microsoft.com/office/officeart/2005/8/layout/vProcess5"/>
    <dgm:cxn modelId="{1375F6E3-693B-42EA-96BE-9BFBB1943ED3}" type="presOf" srcId="{9184EC38-D39F-4DED-A156-89A3F19C83A3}" destId="{67B8FD7B-709D-4985-AF53-B1EA68395A9E}" srcOrd="0" destOrd="0" presId="urn:microsoft.com/office/officeart/2005/8/layout/vProcess5"/>
    <dgm:cxn modelId="{D478E9C8-A5DA-4199-A8AA-F375E1A2B344}" type="presParOf" srcId="{277FF685-D7E8-4B18-8546-2A969D959C28}" destId="{019FAE50-90D7-40AF-BDC1-5D5FDADBEE4B}" srcOrd="0" destOrd="0" presId="urn:microsoft.com/office/officeart/2005/8/layout/vProcess5"/>
    <dgm:cxn modelId="{1D87CC3D-76D0-4949-A23F-62395B4BA9F2}" type="presParOf" srcId="{277FF685-D7E8-4B18-8546-2A969D959C28}" destId="{8B71BD7A-5D54-4FD0-8773-3A4353156186}" srcOrd="1" destOrd="0" presId="urn:microsoft.com/office/officeart/2005/8/layout/vProcess5"/>
    <dgm:cxn modelId="{F9A844D4-168C-45EF-AECA-FEF1F86B6987}" type="presParOf" srcId="{277FF685-D7E8-4B18-8546-2A969D959C28}" destId="{B7CA6553-57EC-4F84-AD9C-AD930531903A}" srcOrd="2" destOrd="0" presId="urn:microsoft.com/office/officeart/2005/8/layout/vProcess5"/>
    <dgm:cxn modelId="{7D72C2B0-9380-496A-B9B7-1C9ADB656A17}" type="presParOf" srcId="{277FF685-D7E8-4B18-8546-2A969D959C28}" destId="{67B8FD7B-709D-4985-AF53-B1EA68395A9E}" srcOrd="3" destOrd="0" presId="urn:microsoft.com/office/officeart/2005/8/layout/vProcess5"/>
    <dgm:cxn modelId="{3A38FEFE-AC03-4545-ABE9-71C831C95BBE}" type="presParOf" srcId="{277FF685-D7E8-4B18-8546-2A969D959C28}" destId="{6720E538-45EE-4CF8-B937-31AB30D2EC3F}" srcOrd="4" destOrd="0" presId="urn:microsoft.com/office/officeart/2005/8/layout/vProcess5"/>
    <dgm:cxn modelId="{728AB394-7281-4A7B-A7EC-CD6AA1E91274}" type="presParOf" srcId="{277FF685-D7E8-4B18-8546-2A969D959C28}" destId="{A3397B04-DFCA-464D-95BA-E782773B98F3}" srcOrd="5" destOrd="0" presId="urn:microsoft.com/office/officeart/2005/8/layout/vProcess5"/>
    <dgm:cxn modelId="{67E2540E-38A3-471D-AD6B-851011D4A5D6}" type="presParOf" srcId="{277FF685-D7E8-4B18-8546-2A969D959C28}" destId="{515B5A20-D6F9-4A17-B9D8-09BFEADCF892}" srcOrd="6" destOrd="0" presId="urn:microsoft.com/office/officeart/2005/8/layout/vProcess5"/>
    <dgm:cxn modelId="{6B312AB6-C16C-4591-BDBA-7AADA715D519}" type="presParOf" srcId="{277FF685-D7E8-4B18-8546-2A969D959C28}" destId="{08369B78-1A83-4E88-AE5D-BD2B36BF4032}" srcOrd="7" destOrd="0" presId="urn:microsoft.com/office/officeart/2005/8/layout/vProcess5"/>
    <dgm:cxn modelId="{F49EB708-D757-4BD9-8331-47CA2F3E0A95}" type="presParOf" srcId="{277FF685-D7E8-4B18-8546-2A969D959C28}" destId="{9B033B53-6BB8-484D-BB55-ED4908E5A677}"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210403-C881-4F15-8A25-2EA68E78F177}">
      <dsp:nvSpPr>
        <dsp:cNvPr id="0" name=""/>
        <dsp:cNvSpPr/>
      </dsp:nvSpPr>
      <dsp:spPr>
        <a:xfrm rot="5400000">
          <a:off x="-166437" y="167604"/>
          <a:ext cx="1109586" cy="776710"/>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b="1" kern="1200" dirty="0"/>
            <a:t>Green Haven Florist</a:t>
          </a:r>
        </a:p>
      </dsp:txBody>
      <dsp:txXfrm rot="-5400000">
        <a:off x="1" y="389521"/>
        <a:ext cx="776710" cy="332876"/>
      </dsp:txXfrm>
    </dsp:sp>
    <dsp:sp modelId="{B014C9F3-C29B-48B5-BDF9-32F89F9C3109}">
      <dsp:nvSpPr>
        <dsp:cNvPr id="0" name=""/>
        <dsp:cNvSpPr/>
      </dsp:nvSpPr>
      <dsp:spPr>
        <a:xfrm rot="5400000">
          <a:off x="4555891" y="-3778014"/>
          <a:ext cx="721231" cy="8279593"/>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latin typeface="Comic Sans MS" panose="030F0702030302020204" pitchFamily="66" charset="0"/>
              <a:cs typeface="Arial"/>
            </a:rPr>
            <a:t>Discuss about Green Havan Florists </a:t>
          </a:r>
          <a:endParaRPr lang="en-GB" sz="1800" kern="1200" dirty="0">
            <a:latin typeface="Comic Sans MS" panose="030F0702030302020204" pitchFamily="66" charset="0"/>
          </a:endParaRPr>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Comic Sans MS" panose="030F0702030302020204" pitchFamily="66" charset="0"/>
            </a:rPr>
            <a:t>Internal and external problems at Green Haven Florist</a:t>
          </a:r>
        </a:p>
      </dsp:txBody>
      <dsp:txXfrm rot="-5400000">
        <a:off x="776710" y="36375"/>
        <a:ext cx="8244385" cy="650815"/>
      </dsp:txXfrm>
    </dsp:sp>
    <dsp:sp modelId="{3A88CE9A-1E2E-4DE2-B2B5-5EA9D2808F43}">
      <dsp:nvSpPr>
        <dsp:cNvPr id="0" name=""/>
        <dsp:cNvSpPr/>
      </dsp:nvSpPr>
      <dsp:spPr>
        <a:xfrm rot="5400000">
          <a:off x="-166437" y="1073956"/>
          <a:ext cx="1109586" cy="776710"/>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b="1" kern="1200" dirty="0"/>
            <a:t>5W2H</a:t>
          </a:r>
        </a:p>
      </dsp:txBody>
      <dsp:txXfrm rot="-5400000">
        <a:off x="1" y="1295873"/>
        <a:ext cx="776710" cy="332876"/>
      </dsp:txXfrm>
    </dsp:sp>
    <dsp:sp modelId="{94EFB684-C949-45A0-B832-1B6268562F4F}">
      <dsp:nvSpPr>
        <dsp:cNvPr id="0" name=""/>
        <dsp:cNvSpPr/>
      </dsp:nvSpPr>
      <dsp:spPr>
        <a:xfrm rot="5400000">
          <a:off x="4555891" y="-2871662"/>
          <a:ext cx="721231" cy="8279593"/>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latin typeface="Comic Sans MS" panose="030F0702030302020204" pitchFamily="66" charset="0"/>
              <a:cs typeface="Arial" panose="020B0604020202020204" pitchFamily="34" charset="0"/>
            </a:rPr>
            <a:t>Deliver you an application of the 5W2H model </a:t>
          </a:r>
          <a:endParaRPr lang="en-GB" sz="1800" kern="1200" dirty="0">
            <a:latin typeface="Comic Sans MS" panose="030F0702030302020204" pitchFamily="66" charset="0"/>
          </a:endParaRPr>
        </a:p>
        <a:p>
          <a:pPr marL="171450" lvl="1" indent="-171450" algn="l" defTabSz="800100">
            <a:lnSpc>
              <a:spcPct val="90000"/>
            </a:lnSpc>
            <a:spcBef>
              <a:spcPct val="0"/>
            </a:spcBef>
            <a:spcAft>
              <a:spcPct val="15000"/>
            </a:spcAft>
            <a:buChar char="•"/>
          </a:pPr>
          <a:r>
            <a:rPr lang="en-GB" sz="1800" kern="1200" dirty="0">
              <a:latin typeface="Comic Sans MS" panose="030F0702030302020204" pitchFamily="66" charset="0"/>
              <a:cs typeface="Arial" panose="020B0604020202020204" pitchFamily="34" charset="0"/>
            </a:rPr>
            <a:t>Summarises these issues</a:t>
          </a:r>
          <a:endParaRPr lang="en-GB" sz="1800" kern="1200" dirty="0">
            <a:latin typeface="Comic Sans MS" panose="030F0702030302020204" pitchFamily="66" charset="0"/>
          </a:endParaRPr>
        </a:p>
      </dsp:txBody>
      <dsp:txXfrm rot="-5400000">
        <a:off x="776710" y="942727"/>
        <a:ext cx="8244385" cy="650815"/>
      </dsp:txXfrm>
    </dsp:sp>
    <dsp:sp modelId="{FA8C71E6-A188-440E-831B-BF3040E3E538}">
      <dsp:nvSpPr>
        <dsp:cNvPr id="0" name=""/>
        <dsp:cNvSpPr/>
      </dsp:nvSpPr>
      <dsp:spPr>
        <a:xfrm rot="5400000">
          <a:off x="-166437" y="1980309"/>
          <a:ext cx="1109586" cy="776710"/>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b="1" kern="1200" dirty="0">
              <a:latin typeface="Century Schoolbook" panose="02040604050505020304" pitchFamily="18" charset="0"/>
              <a:cs typeface="Arial" panose="020B0604020202020204" pitchFamily="34" charset="0"/>
            </a:rPr>
            <a:t>PESTEL </a:t>
          </a:r>
          <a:endParaRPr lang="en-GB" sz="900" b="1" kern="1200" dirty="0"/>
        </a:p>
      </dsp:txBody>
      <dsp:txXfrm rot="-5400000">
        <a:off x="1" y="2202226"/>
        <a:ext cx="776710" cy="332876"/>
      </dsp:txXfrm>
    </dsp:sp>
    <dsp:sp modelId="{2A376585-F4BF-4093-91B7-3646D334B232}">
      <dsp:nvSpPr>
        <dsp:cNvPr id="0" name=""/>
        <dsp:cNvSpPr/>
      </dsp:nvSpPr>
      <dsp:spPr>
        <a:xfrm rot="5400000">
          <a:off x="4555891" y="-1965310"/>
          <a:ext cx="721231" cy="8279593"/>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solidFill>
                <a:schemeClr val="tx1"/>
              </a:solidFill>
              <a:latin typeface="Comic Sans MS" panose="030F0702030302020204" pitchFamily="66" charset="0"/>
              <a:cs typeface="Arial" panose="020B0604020202020204" pitchFamily="34" charset="0"/>
            </a:rPr>
            <a:t>Application of the PESTEL framework</a:t>
          </a:r>
          <a:endParaRPr lang="en-GB" sz="1800" kern="1200" dirty="0">
            <a:solidFill>
              <a:schemeClr val="tx1"/>
            </a:solidFill>
            <a:latin typeface="Comic Sans MS" panose="030F0702030302020204" pitchFamily="66" charset="0"/>
          </a:endParaRPr>
        </a:p>
        <a:p>
          <a:pPr marL="171450" lvl="1" indent="-171450" algn="l" defTabSz="800100">
            <a:lnSpc>
              <a:spcPct val="90000"/>
            </a:lnSpc>
            <a:spcBef>
              <a:spcPct val="0"/>
            </a:spcBef>
            <a:spcAft>
              <a:spcPct val="15000"/>
            </a:spcAft>
            <a:buChar char="•"/>
          </a:pPr>
          <a:r>
            <a:rPr lang="en-GB" sz="1800" kern="1200" dirty="0">
              <a:solidFill>
                <a:schemeClr val="tx1"/>
              </a:solidFill>
              <a:latin typeface="Comic Sans MS" panose="030F0702030302020204" pitchFamily="66" charset="0"/>
              <a:cs typeface="Arial" panose="020B0604020202020204" pitchFamily="34" charset="0"/>
            </a:rPr>
            <a:t>Summarises these issues </a:t>
          </a:r>
          <a:endParaRPr lang="en-GB" sz="1800" kern="1200" dirty="0">
            <a:solidFill>
              <a:schemeClr val="tx1"/>
            </a:solidFill>
            <a:latin typeface="Comic Sans MS" panose="030F0702030302020204" pitchFamily="66" charset="0"/>
          </a:endParaRPr>
        </a:p>
      </dsp:txBody>
      <dsp:txXfrm rot="-5400000">
        <a:off x="776710" y="1849079"/>
        <a:ext cx="8244385" cy="6508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9AFDB0-A355-4255-804E-F55F360112E3}">
      <dsp:nvSpPr>
        <dsp:cNvPr id="0" name=""/>
        <dsp:cNvSpPr/>
      </dsp:nvSpPr>
      <dsp:spPr>
        <a:xfrm>
          <a:off x="2441149" y="679524"/>
          <a:ext cx="4529119" cy="4529119"/>
        </a:xfrm>
        <a:prstGeom prst="blockArc">
          <a:avLst>
            <a:gd name="adj1" fmla="val 10800000"/>
            <a:gd name="adj2" fmla="val 16200000"/>
            <a:gd name="adj3" fmla="val 4643"/>
          </a:avLst>
        </a:prstGeom>
        <a:solidFill>
          <a:schemeClr val="accent2">
            <a:shade val="90000"/>
            <a:hueOff val="550343"/>
            <a:satOff val="-39477"/>
            <a:lumOff val="3192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A84C554-5D3F-4D27-8FC5-D0D367238095}">
      <dsp:nvSpPr>
        <dsp:cNvPr id="0" name=""/>
        <dsp:cNvSpPr/>
      </dsp:nvSpPr>
      <dsp:spPr>
        <a:xfrm>
          <a:off x="2441149" y="679524"/>
          <a:ext cx="4529119" cy="4529119"/>
        </a:xfrm>
        <a:prstGeom prst="blockArc">
          <a:avLst>
            <a:gd name="adj1" fmla="val 5400000"/>
            <a:gd name="adj2" fmla="val 10800000"/>
            <a:gd name="adj3" fmla="val 4643"/>
          </a:avLst>
        </a:prstGeom>
        <a:solidFill>
          <a:schemeClr val="accent2">
            <a:shade val="90000"/>
            <a:hueOff val="366895"/>
            <a:satOff val="-26318"/>
            <a:lumOff val="2128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FDC041-9637-43EA-A005-6C65030D54E9}">
      <dsp:nvSpPr>
        <dsp:cNvPr id="0" name=""/>
        <dsp:cNvSpPr/>
      </dsp:nvSpPr>
      <dsp:spPr>
        <a:xfrm>
          <a:off x="2441149" y="679524"/>
          <a:ext cx="4529119" cy="4529119"/>
        </a:xfrm>
        <a:prstGeom prst="blockArc">
          <a:avLst>
            <a:gd name="adj1" fmla="val 0"/>
            <a:gd name="adj2" fmla="val 5400000"/>
            <a:gd name="adj3" fmla="val 4643"/>
          </a:avLst>
        </a:prstGeom>
        <a:solidFill>
          <a:schemeClr val="accent2">
            <a:shade val="90000"/>
            <a:hueOff val="183448"/>
            <a:satOff val="-13159"/>
            <a:lumOff val="106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B8AF66C-0888-4BDB-A58C-07315FA5CDCB}">
      <dsp:nvSpPr>
        <dsp:cNvPr id="0" name=""/>
        <dsp:cNvSpPr/>
      </dsp:nvSpPr>
      <dsp:spPr>
        <a:xfrm>
          <a:off x="2441149" y="679524"/>
          <a:ext cx="4529119" cy="4529119"/>
        </a:xfrm>
        <a:prstGeom prst="blockArc">
          <a:avLst>
            <a:gd name="adj1" fmla="val 16200000"/>
            <a:gd name="adj2" fmla="val 0"/>
            <a:gd name="adj3" fmla="val 4643"/>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5333A58-31F2-44F8-AE67-6B28BD8A8D55}">
      <dsp:nvSpPr>
        <dsp:cNvPr id="0" name=""/>
        <dsp:cNvSpPr/>
      </dsp:nvSpPr>
      <dsp:spPr>
        <a:xfrm>
          <a:off x="3662548" y="1900923"/>
          <a:ext cx="2086320" cy="2086320"/>
        </a:xfrm>
        <a:prstGeom prst="ellipse">
          <a:avLst/>
        </a:prstGeom>
        <a:solidFill>
          <a:schemeClr val="accent2">
            <a:shade val="8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Insight into the problems Green Haven Florist are facing </a:t>
          </a:r>
        </a:p>
      </dsp:txBody>
      <dsp:txXfrm>
        <a:off x="3968082" y="2206457"/>
        <a:ext cx="1475252" cy="1475252"/>
      </dsp:txXfrm>
    </dsp:sp>
    <dsp:sp modelId="{325B5FFD-6670-401F-938D-B3E02B73F383}">
      <dsp:nvSpPr>
        <dsp:cNvPr id="0" name=""/>
        <dsp:cNvSpPr/>
      </dsp:nvSpPr>
      <dsp:spPr>
        <a:xfrm>
          <a:off x="3975496" y="1887"/>
          <a:ext cx="1460424" cy="1460424"/>
        </a:xfrm>
        <a:prstGeom prst="ellipse">
          <a:avLst/>
        </a:prstGeom>
        <a:blipFill rotWithShape="0">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44000" r="-44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endParaRPr lang="en-GB" sz="1200" kern="1200" dirty="0"/>
        </a:p>
      </dsp:txBody>
      <dsp:txXfrm>
        <a:off x="4189370" y="215761"/>
        <a:ext cx="1032676" cy="1032676"/>
      </dsp:txXfrm>
    </dsp:sp>
    <dsp:sp modelId="{156F9063-EB54-4E5A-A0AE-77ABB2CAFE2D}">
      <dsp:nvSpPr>
        <dsp:cNvPr id="0" name=""/>
        <dsp:cNvSpPr/>
      </dsp:nvSpPr>
      <dsp:spPr>
        <a:xfrm>
          <a:off x="6187481" y="2213871"/>
          <a:ext cx="1460424" cy="1460424"/>
        </a:xfrm>
        <a:prstGeom prst="ellipse">
          <a:avLst/>
        </a:prstGeom>
        <a:blipFill rotWithShape="0">
          <a:blip xmlns:r="http://schemas.openxmlformats.org/officeDocument/2006/relationships"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l="-21000" r="-21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dirty="0"/>
        </a:p>
      </dsp:txBody>
      <dsp:txXfrm>
        <a:off x="6401355" y="2427745"/>
        <a:ext cx="1032676" cy="1032676"/>
      </dsp:txXfrm>
    </dsp:sp>
    <dsp:sp modelId="{2BE29C6D-C24A-4435-B861-FDE3A16E6611}">
      <dsp:nvSpPr>
        <dsp:cNvPr id="0" name=""/>
        <dsp:cNvSpPr/>
      </dsp:nvSpPr>
      <dsp:spPr>
        <a:xfrm>
          <a:off x="3975496" y="4425856"/>
          <a:ext cx="1460424" cy="1460424"/>
        </a:xfrm>
        <a:prstGeom prst="ellipse">
          <a:avLst/>
        </a:prstGeom>
        <a:solidFill>
          <a:schemeClr val="accent2">
            <a:shade val="80000"/>
            <a:hueOff val="366949"/>
            <a:satOff val="-26659"/>
            <a:lumOff val="2260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30%-</a:t>
          </a:r>
        </a:p>
      </dsp:txBody>
      <dsp:txXfrm>
        <a:off x="4189370" y="4639730"/>
        <a:ext cx="1032676" cy="1032676"/>
      </dsp:txXfrm>
    </dsp:sp>
    <dsp:sp modelId="{FD274855-50B4-41D9-A202-D5E5CE4547D1}">
      <dsp:nvSpPr>
        <dsp:cNvPr id="0" name=""/>
        <dsp:cNvSpPr/>
      </dsp:nvSpPr>
      <dsp:spPr>
        <a:xfrm>
          <a:off x="1763512" y="2213871"/>
          <a:ext cx="1460424" cy="1460424"/>
        </a:xfrm>
        <a:prstGeom prst="ellipse">
          <a:avLst/>
        </a:prstGeom>
        <a:blipFill rotWithShape="0">
          <a:blip xmlns:r="http://schemas.openxmlformats.org/officeDocument/2006/relationships"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a:fillRect l="-22000" r="-22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dirty="0"/>
        </a:p>
      </dsp:txBody>
      <dsp:txXfrm>
        <a:off x="1977386" y="2427745"/>
        <a:ext cx="1032676" cy="10326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8386C-7CEC-4AC9-A3A3-526B24485BD4}">
      <dsp:nvSpPr>
        <dsp:cNvPr id="0" name=""/>
        <dsp:cNvSpPr/>
      </dsp:nvSpPr>
      <dsp:spPr>
        <a:xfrm>
          <a:off x="1772241" y="742540"/>
          <a:ext cx="4583517" cy="4318093"/>
        </a:xfrm>
        <a:prstGeom prst="blockArc">
          <a:avLst>
            <a:gd name="adj1" fmla="val 10800000"/>
            <a:gd name="adj2" fmla="val 16200000"/>
            <a:gd name="adj3" fmla="val 4632"/>
          </a:avLst>
        </a:prstGeom>
        <a:solidFill>
          <a:schemeClr val="accent2">
            <a:shade val="90000"/>
            <a:hueOff val="550343"/>
            <a:satOff val="-39477"/>
            <a:lumOff val="3192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D334A46-2D9B-49AD-BB9B-3D1897CF6ABE}">
      <dsp:nvSpPr>
        <dsp:cNvPr id="0" name=""/>
        <dsp:cNvSpPr/>
      </dsp:nvSpPr>
      <dsp:spPr>
        <a:xfrm>
          <a:off x="1827155" y="669037"/>
          <a:ext cx="4473688" cy="4473688"/>
        </a:xfrm>
        <a:prstGeom prst="blockArc">
          <a:avLst>
            <a:gd name="adj1" fmla="val 5400000"/>
            <a:gd name="adj2" fmla="val 10800000"/>
            <a:gd name="adj3" fmla="val 4632"/>
          </a:avLst>
        </a:prstGeom>
        <a:solidFill>
          <a:schemeClr val="accent2">
            <a:shade val="90000"/>
            <a:hueOff val="366895"/>
            <a:satOff val="-26318"/>
            <a:lumOff val="2128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44B8F69-C2EE-4312-B230-72B44F3DD3D4}">
      <dsp:nvSpPr>
        <dsp:cNvPr id="0" name=""/>
        <dsp:cNvSpPr/>
      </dsp:nvSpPr>
      <dsp:spPr>
        <a:xfrm>
          <a:off x="1827155" y="669037"/>
          <a:ext cx="4473688" cy="4473688"/>
        </a:xfrm>
        <a:prstGeom prst="blockArc">
          <a:avLst>
            <a:gd name="adj1" fmla="val 0"/>
            <a:gd name="adj2" fmla="val 5400000"/>
            <a:gd name="adj3" fmla="val 4632"/>
          </a:avLst>
        </a:prstGeom>
        <a:solidFill>
          <a:schemeClr val="accent2">
            <a:shade val="90000"/>
            <a:hueOff val="183448"/>
            <a:satOff val="-13159"/>
            <a:lumOff val="106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2FF025-9DCD-436F-8A27-546F78F3AE3D}">
      <dsp:nvSpPr>
        <dsp:cNvPr id="0" name=""/>
        <dsp:cNvSpPr/>
      </dsp:nvSpPr>
      <dsp:spPr>
        <a:xfrm>
          <a:off x="1827155" y="669037"/>
          <a:ext cx="4473688" cy="4473688"/>
        </a:xfrm>
        <a:prstGeom prst="blockArc">
          <a:avLst>
            <a:gd name="adj1" fmla="val 16200000"/>
            <a:gd name="adj2" fmla="val 0"/>
            <a:gd name="adj3" fmla="val 4632"/>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46A4DD6-5F37-4F50-B6FB-F57C459312C5}">
      <dsp:nvSpPr>
        <dsp:cNvPr id="0" name=""/>
        <dsp:cNvSpPr/>
      </dsp:nvSpPr>
      <dsp:spPr>
        <a:xfrm>
          <a:off x="3036093" y="1877975"/>
          <a:ext cx="2055812" cy="2055812"/>
        </a:xfrm>
        <a:prstGeom prst="ellipse">
          <a:avLst/>
        </a:prstGeom>
        <a:solidFill>
          <a:schemeClr val="accent2">
            <a:shade val="8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Insight into the problems Green Haven Florist are facing</a:t>
          </a:r>
        </a:p>
      </dsp:txBody>
      <dsp:txXfrm>
        <a:off x="3337160" y="2179042"/>
        <a:ext cx="1453678" cy="1453678"/>
      </dsp:txXfrm>
    </dsp:sp>
    <dsp:sp modelId="{25C7A77F-8C31-44F5-80C5-5DDA41A2C50A}">
      <dsp:nvSpPr>
        <dsp:cNvPr id="0" name=""/>
        <dsp:cNvSpPr/>
      </dsp:nvSpPr>
      <dsp:spPr>
        <a:xfrm>
          <a:off x="3344465" y="1309"/>
          <a:ext cx="1439068" cy="1439068"/>
        </a:xfrm>
        <a:prstGeom prst="ellipse">
          <a:avLst/>
        </a:prstGeom>
        <a:blipFill rotWithShape="0">
          <a:blip xmlns:r="http://schemas.openxmlformats.org/officeDocument/2006/relationships" r:embed="rId1" cstate="print">
            <a:extLst>
              <a:ext uri="{28A0092B-C50C-407E-A947-70E740481C1C}">
                <a14:useLocalDpi xmlns:a14="http://schemas.microsoft.com/office/drawing/2010/main" val="0"/>
              </a:ext>
            </a:extLst>
          </a:blip>
          <a:srcRect/>
          <a:stretch>
            <a:fillRect l="-20000" r="-20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2266950">
            <a:lnSpc>
              <a:spcPct val="90000"/>
            </a:lnSpc>
            <a:spcBef>
              <a:spcPct val="0"/>
            </a:spcBef>
            <a:spcAft>
              <a:spcPct val="35000"/>
            </a:spcAft>
            <a:buNone/>
          </a:pPr>
          <a:endParaRPr lang="en-GB" sz="5100" kern="1200" dirty="0"/>
        </a:p>
      </dsp:txBody>
      <dsp:txXfrm>
        <a:off x="3555212" y="212056"/>
        <a:ext cx="1017574" cy="1017574"/>
      </dsp:txXfrm>
    </dsp:sp>
    <dsp:sp modelId="{BA956A70-CD29-4440-A089-2B762FE914AE}">
      <dsp:nvSpPr>
        <dsp:cNvPr id="0" name=""/>
        <dsp:cNvSpPr/>
      </dsp:nvSpPr>
      <dsp:spPr>
        <a:xfrm>
          <a:off x="5529503" y="2186347"/>
          <a:ext cx="1439068" cy="1439068"/>
        </a:xfrm>
        <a:prstGeom prst="ellipse">
          <a:avLst/>
        </a:prstGeom>
        <a:blipFill rotWithShape="0">
          <a:blip xmlns:r="http://schemas.openxmlformats.org/officeDocument/2006/relationships" r:embed="rId2" cstate="print">
            <a:extLst>
              <a:ext uri="{28A0092B-C50C-407E-A947-70E740481C1C}">
                <a14:useLocalDpi xmlns:a14="http://schemas.microsoft.com/office/drawing/2010/main" val="0"/>
              </a:ext>
            </a:extLst>
          </a:blip>
          <a:srcRect/>
          <a:stretch>
            <a:fillRect l="-21000" r="-21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2266950">
            <a:lnSpc>
              <a:spcPct val="90000"/>
            </a:lnSpc>
            <a:spcBef>
              <a:spcPct val="0"/>
            </a:spcBef>
            <a:spcAft>
              <a:spcPct val="35000"/>
            </a:spcAft>
            <a:buNone/>
          </a:pPr>
          <a:endParaRPr lang="en-GB" sz="5100" kern="1200" dirty="0"/>
        </a:p>
      </dsp:txBody>
      <dsp:txXfrm>
        <a:off x="5740250" y="2397094"/>
        <a:ext cx="1017574" cy="1017574"/>
      </dsp:txXfrm>
    </dsp:sp>
    <dsp:sp modelId="{7F44C482-E8A9-451D-8FE4-C9993B7189BE}">
      <dsp:nvSpPr>
        <dsp:cNvPr id="0" name=""/>
        <dsp:cNvSpPr/>
      </dsp:nvSpPr>
      <dsp:spPr>
        <a:xfrm>
          <a:off x="3344465" y="4371384"/>
          <a:ext cx="1439068" cy="1439068"/>
        </a:xfrm>
        <a:prstGeom prst="ellipse">
          <a:avLst/>
        </a:prstGeom>
        <a:blipFill rotWithShape="0">
          <a:blip xmlns:r="http://schemas.openxmlformats.org/officeDocument/2006/relationships" r:embed="rId3" cstate="print">
            <a:extLst>
              <a:ext uri="{28A0092B-C50C-407E-A947-70E740481C1C}">
                <a14:useLocalDpi xmlns:a14="http://schemas.microsoft.com/office/drawing/2010/main" val="0"/>
              </a:ext>
            </a:extLst>
          </a:blip>
          <a:srcRect/>
          <a:stretch>
            <a:fillRect l="-13000" r="-1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2266950">
            <a:lnSpc>
              <a:spcPct val="90000"/>
            </a:lnSpc>
            <a:spcBef>
              <a:spcPct val="0"/>
            </a:spcBef>
            <a:spcAft>
              <a:spcPct val="35000"/>
            </a:spcAft>
            <a:buNone/>
          </a:pPr>
          <a:endParaRPr lang="en-GB" sz="5100" kern="1200" dirty="0"/>
        </a:p>
      </dsp:txBody>
      <dsp:txXfrm>
        <a:off x="3555212" y="4582131"/>
        <a:ext cx="1017574" cy="1017574"/>
      </dsp:txXfrm>
    </dsp:sp>
    <dsp:sp modelId="{6D7C1218-1E58-499A-8727-8B3439EA3AB0}">
      <dsp:nvSpPr>
        <dsp:cNvPr id="0" name=""/>
        <dsp:cNvSpPr/>
      </dsp:nvSpPr>
      <dsp:spPr>
        <a:xfrm>
          <a:off x="1159428" y="2186347"/>
          <a:ext cx="1439068" cy="1439068"/>
        </a:xfrm>
        <a:prstGeom prst="ellipse">
          <a:avLst/>
        </a:prstGeom>
        <a:blipFill rotWithShape="0">
          <a:blip xmlns:r="http://schemas.openxmlformats.org/officeDocument/2006/relationships" r:embed="rId4" cstate="print">
            <a:extLst>
              <a:ext uri="{28A0092B-C50C-407E-A947-70E740481C1C}">
                <a14:useLocalDpi xmlns:a14="http://schemas.microsoft.com/office/drawing/2010/main" val="0"/>
              </a:ext>
            </a:extLst>
          </a:blip>
          <a:srcRect/>
          <a:stretch>
            <a:fillRect l="-25000" r="-2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2266950">
            <a:lnSpc>
              <a:spcPct val="90000"/>
            </a:lnSpc>
            <a:spcBef>
              <a:spcPct val="0"/>
            </a:spcBef>
            <a:spcAft>
              <a:spcPct val="35000"/>
            </a:spcAft>
            <a:buNone/>
          </a:pPr>
          <a:endParaRPr lang="en-GB" sz="5100" kern="1200" dirty="0"/>
        </a:p>
      </dsp:txBody>
      <dsp:txXfrm>
        <a:off x="1370175" y="2397094"/>
        <a:ext cx="1017574" cy="10175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EB47FD-3324-47E1-BB05-49755FB4F484}">
      <dsp:nvSpPr>
        <dsp:cNvPr id="0" name=""/>
        <dsp:cNvSpPr/>
      </dsp:nvSpPr>
      <dsp:spPr>
        <a:xfrm>
          <a:off x="2192109" y="714875"/>
          <a:ext cx="4777032" cy="4777032"/>
        </a:xfrm>
        <a:prstGeom prst="blockArc">
          <a:avLst>
            <a:gd name="adj1" fmla="val 9000000"/>
            <a:gd name="adj2" fmla="val 16200000"/>
            <a:gd name="adj3" fmla="val 4644"/>
          </a:avLst>
        </a:prstGeom>
        <a:solidFill>
          <a:schemeClr val="accent2">
            <a:shade val="90000"/>
            <a:hueOff val="550343"/>
            <a:satOff val="-39477"/>
            <a:lumOff val="3192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04007AC-3D99-4FEB-9F4A-219212BCF6B1}">
      <dsp:nvSpPr>
        <dsp:cNvPr id="0" name=""/>
        <dsp:cNvSpPr/>
      </dsp:nvSpPr>
      <dsp:spPr>
        <a:xfrm>
          <a:off x="2192109" y="714875"/>
          <a:ext cx="4777032" cy="4777032"/>
        </a:xfrm>
        <a:prstGeom prst="blockArc">
          <a:avLst>
            <a:gd name="adj1" fmla="val 1800000"/>
            <a:gd name="adj2" fmla="val 9000000"/>
            <a:gd name="adj3" fmla="val 4644"/>
          </a:avLst>
        </a:prstGeom>
        <a:solidFill>
          <a:schemeClr val="accent2">
            <a:shade val="90000"/>
            <a:hueOff val="275171"/>
            <a:satOff val="-19739"/>
            <a:lumOff val="1596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294F5A4-FBD6-4F71-9BE6-530FD4726275}">
      <dsp:nvSpPr>
        <dsp:cNvPr id="0" name=""/>
        <dsp:cNvSpPr/>
      </dsp:nvSpPr>
      <dsp:spPr>
        <a:xfrm>
          <a:off x="2192109" y="714875"/>
          <a:ext cx="4777032" cy="4777032"/>
        </a:xfrm>
        <a:prstGeom prst="blockArc">
          <a:avLst>
            <a:gd name="adj1" fmla="val 16200000"/>
            <a:gd name="adj2" fmla="val 1800000"/>
            <a:gd name="adj3" fmla="val 4644"/>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C916469-F852-4262-B3FA-C093C07B6025}">
      <dsp:nvSpPr>
        <dsp:cNvPr id="0" name=""/>
        <dsp:cNvSpPr/>
      </dsp:nvSpPr>
      <dsp:spPr>
        <a:xfrm>
          <a:off x="3480202" y="2002967"/>
          <a:ext cx="2200847" cy="2200847"/>
        </a:xfrm>
        <a:prstGeom prst="ellipse">
          <a:avLst/>
        </a:prstGeom>
        <a:solidFill>
          <a:schemeClr val="accent2">
            <a:shade val="8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Insight into the problems Green Haven florist facing</a:t>
          </a:r>
        </a:p>
      </dsp:txBody>
      <dsp:txXfrm>
        <a:off x="3802509" y="2325274"/>
        <a:ext cx="1556233" cy="1556233"/>
      </dsp:txXfrm>
    </dsp:sp>
    <dsp:sp modelId="{B6AF2FD6-45A3-41DF-933D-FE1BC89946F3}">
      <dsp:nvSpPr>
        <dsp:cNvPr id="0" name=""/>
        <dsp:cNvSpPr/>
      </dsp:nvSpPr>
      <dsp:spPr>
        <a:xfrm>
          <a:off x="3810329" y="39"/>
          <a:ext cx="1540593" cy="1540593"/>
        </a:xfrm>
        <a:prstGeom prst="ellipse">
          <a:avLst/>
        </a:prstGeom>
        <a:blipFill rotWithShape="0">
          <a:blip xmlns:r="http://schemas.openxmlformats.org/officeDocument/2006/relationships" r:embed="rId1" cstate="print">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2266950">
            <a:lnSpc>
              <a:spcPct val="90000"/>
            </a:lnSpc>
            <a:spcBef>
              <a:spcPct val="0"/>
            </a:spcBef>
            <a:spcAft>
              <a:spcPct val="35000"/>
            </a:spcAft>
            <a:buNone/>
          </a:pPr>
          <a:endParaRPr lang="en-GB" sz="5100" kern="1200" dirty="0"/>
        </a:p>
      </dsp:txBody>
      <dsp:txXfrm>
        <a:off x="4035944" y="225654"/>
        <a:ext cx="1089363" cy="1089363"/>
      </dsp:txXfrm>
    </dsp:sp>
    <dsp:sp modelId="{E1179CF3-94DF-4E2F-B1BE-DF6553039D4B}">
      <dsp:nvSpPr>
        <dsp:cNvPr id="0" name=""/>
        <dsp:cNvSpPr/>
      </dsp:nvSpPr>
      <dsp:spPr>
        <a:xfrm>
          <a:off x="5830814" y="3499622"/>
          <a:ext cx="1540593" cy="1540593"/>
        </a:xfrm>
        <a:prstGeom prst="ellipse">
          <a:avLst/>
        </a:prstGeom>
        <a:blipFill rotWithShape="0">
          <a:blip xmlns:r="http://schemas.openxmlformats.org/officeDocument/2006/relationships" r:embed="rId3"/>
          <a:srcRect/>
          <a:stretch>
            <a:fillRect t="-2000" b="-2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2266950">
            <a:lnSpc>
              <a:spcPct val="90000"/>
            </a:lnSpc>
            <a:spcBef>
              <a:spcPct val="0"/>
            </a:spcBef>
            <a:spcAft>
              <a:spcPct val="35000"/>
            </a:spcAft>
            <a:buNone/>
          </a:pPr>
          <a:endParaRPr lang="en-GB" sz="5100" kern="1200" dirty="0"/>
        </a:p>
      </dsp:txBody>
      <dsp:txXfrm>
        <a:off x="6056429" y="3725237"/>
        <a:ext cx="1089363" cy="1089363"/>
      </dsp:txXfrm>
    </dsp:sp>
    <dsp:sp modelId="{EFFF1930-7409-4863-83A9-AF091DD8B367}">
      <dsp:nvSpPr>
        <dsp:cNvPr id="0" name=""/>
        <dsp:cNvSpPr/>
      </dsp:nvSpPr>
      <dsp:spPr>
        <a:xfrm>
          <a:off x="1789844" y="3499622"/>
          <a:ext cx="1540593" cy="1540593"/>
        </a:xfrm>
        <a:prstGeom prst="ellipse">
          <a:avLst/>
        </a:prstGeom>
        <a:blipFill rotWithShape="0">
          <a:blip xmlns:r="http://schemas.openxmlformats.org/officeDocument/2006/relationships" r:embed="rId4" cstate="print">
            <a:extLst>
              <a:ext uri="{28A0092B-C50C-407E-A947-70E740481C1C}">
                <a14:useLocalDpi xmlns:a14="http://schemas.microsoft.com/office/drawing/2010/main" val="0"/>
              </a:ext>
            </a:extLst>
          </a:blip>
          <a:srcRect/>
          <a:stretch>
            <a:fillRect l="-17000" r="-17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2266950">
            <a:lnSpc>
              <a:spcPct val="90000"/>
            </a:lnSpc>
            <a:spcBef>
              <a:spcPct val="0"/>
            </a:spcBef>
            <a:spcAft>
              <a:spcPct val="35000"/>
            </a:spcAft>
            <a:buNone/>
          </a:pPr>
          <a:endParaRPr lang="en-GB" sz="5100" kern="1200" dirty="0"/>
        </a:p>
      </dsp:txBody>
      <dsp:txXfrm>
        <a:off x="2015459" y="3725237"/>
        <a:ext cx="1089363" cy="10893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4C3F51-29F3-451C-8376-ADEFFFEFE9C5}">
      <dsp:nvSpPr>
        <dsp:cNvPr id="0" name=""/>
        <dsp:cNvSpPr/>
      </dsp:nvSpPr>
      <dsp:spPr>
        <a:xfrm rot="4396374">
          <a:off x="2295212" y="992106"/>
          <a:ext cx="4303915" cy="3001444"/>
        </a:xfrm>
        <a:prstGeom prst="swooshArrow">
          <a:avLst>
            <a:gd name="adj1" fmla="val 16310"/>
            <a:gd name="adj2" fmla="val 313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A3537A-A9B7-4F97-9244-99F82CDEBDB2}">
      <dsp:nvSpPr>
        <dsp:cNvPr id="0" name=""/>
        <dsp:cNvSpPr/>
      </dsp:nvSpPr>
      <dsp:spPr>
        <a:xfrm>
          <a:off x="3762140" y="1288294"/>
          <a:ext cx="108687" cy="108687"/>
        </a:xfrm>
        <a:prstGeom prst="ellipse">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EF16ED2-3A5E-4E91-864D-5DB851D2DA2C}">
      <dsp:nvSpPr>
        <dsp:cNvPr id="0" name=""/>
        <dsp:cNvSpPr/>
      </dsp:nvSpPr>
      <dsp:spPr>
        <a:xfrm>
          <a:off x="4283142" y="1652745"/>
          <a:ext cx="108687" cy="108687"/>
        </a:xfrm>
        <a:prstGeom prst="ellipse">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011168-0BBC-46F6-B0F7-542902439218}">
      <dsp:nvSpPr>
        <dsp:cNvPr id="0" name=""/>
        <dsp:cNvSpPr/>
      </dsp:nvSpPr>
      <dsp:spPr>
        <a:xfrm>
          <a:off x="4721880" y="2077523"/>
          <a:ext cx="108687" cy="108687"/>
        </a:xfrm>
        <a:prstGeom prst="ellipse">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19DF0A0-3E8E-4862-AB16-C220277D1547}">
      <dsp:nvSpPr>
        <dsp:cNvPr id="0" name=""/>
        <dsp:cNvSpPr/>
      </dsp:nvSpPr>
      <dsp:spPr>
        <a:xfrm>
          <a:off x="1598656" y="0"/>
          <a:ext cx="2845231" cy="797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b" anchorCtr="0">
          <a:noAutofit/>
        </a:bodyPr>
        <a:lstStyle/>
        <a:p>
          <a:pPr marL="0" lvl="0" indent="0" algn="ctr" defTabSz="1244600">
            <a:lnSpc>
              <a:spcPct val="90000"/>
            </a:lnSpc>
            <a:spcBef>
              <a:spcPct val="0"/>
            </a:spcBef>
            <a:spcAft>
              <a:spcPct val="35000"/>
            </a:spcAft>
            <a:buNone/>
          </a:pPr>
          <a:r>
            <a:rPr lang="en-GB" sz="2800" kern="1200" dirty="0"/>
            <a:t>Declining performance</a:t>
          </a:r>
        </a:p>
      </dsp:txBody>
      <dsp:txXfrm>
        <a:off x="1598656" y="0"/>
        <a:ext cx="2845231" cy="797705"/>
      </dsp:txXfrm>
    </dsp:sp>
    <dsp:sp modelId="{525D8F12-0FA2-4B69-9FA6-E805F9F4D64E}">
      <dsp:nvSpPr>
        <dsp:cNvPr id="0" name=""/>
        <dsp:cNvSpPr/>
      </dsp:nvSpPr>
      <dsp:spPr>
        <a:xfrm>
          <a:off x="4212721" y="926530"/>
          <a:ext cx="3071165" cy="797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marR="0" lvl="0" indent="0" algn="l" defTabSz="914400" eaLnBrk="1" fontAlgn="auto" latinLnBrk="0" hangingPunct="1">
            <a:lnSpc>
              <a:spcPct val="100000"/>
            </a:lnSpc>
            <a:spcBef>
              <a:spcPts val="0"/>
            </a:spcBef>
            <a:spcAft>
              <a:spcPts val="0"/>
            </a:spcAft>
            <a:buClrTx/>
            <a:buSzTx/>
            <a:buFontTx/>
            <a:buNone/>
            <a:tabLst/>
            <a:defRPr/>
          </a:pPr>
          <a:r>
            <a:rPr lang="en-GB" sz="2800" kern="1200" dirty="0"/>
            <a:t>Flexible delivery options </a:t>
          </a:r>
        </a:p>
        <a:p>
          <a:pPr marL="0" lvl="0" algn="l" defTabSz="2889250">
            <a:lnSpc>
              <a:spcPct val="90000"/>
            </a:lnSpc>
            <a:spcBef>
              <a:spcPct val="0"/>
            </a:spcBef>
            <a:spcAft>
              <a:spcPct val="35000"/>
            </a:spcAft>
            <a:buNone/>
          </a:pPr>
          <a:endParaRPr lang="en-GB" sz="2800" kern="1200" dirty="0"/>
        </a:p>
      </dsp:txBody>
      <dsp:txXfrm>
        <a:off x="4212721" y="926530"/>
        <a:ext cx="3071165" cy="797705"/>
      </dsp:txXfrm>
    </dsp:sp>
    <dsp:sp modelId="{9F1838FB-3EB8-4AE5-9C98-AFF023214246}">
      <dsp:nvSpPr>
        <dsp:cNvPr id="0" name=""/>
        <dsp:cNvSpPr/>
      </dsp:nvSpPr>
      <dsp:spPr>
        <a:xfrm>
          <a:off x="1677281" y="1644668"/>
          <a:ext cx="2606627" cy="797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r" defTabSz="1244600">
            <a:lnSpc>
              <a:spcPct val="90000"/>
            </a:lnSpc>
            <a:spcBef>
              <a:spcPct val="0"/>
            </a:spcBef>
            <a:spcAft>
              <a:spcPct val="35000"/>
            </a:spcAft>
            <a:buNone/>
          </a:pPr>
          <a:r>
            <a:rPr lang="en-GB" sz="2800" kern="1200" dirty="0"/>
            <a:t>Sustainable materials</a:t>
          </a:r>
        </a:p>
      </dsp:txBody>
      <dsp:txXfrm>
        <a:off x="1677281" y="1644668"/>
        <a:ext cx="2606627" cy="797705"/>
      </dsp:txXfrm>
    </dsp:sp>
    <dsp:sp modelId="{3A86D6FC-FB02-4DD9-BE1C-48EB84907932}">
      <dsp:nvSpPr>
        <dsp:cNvPr id="0" name=""/>
        <dsp:cNvSpPr/>
      </dsp:nvSpPr>
      <dsp:spPr>
        <a:xfrm>
          <a:off x="5101388" y="2547172"/>
          <a:ext cx="108687" cy="108687"/>
        </a:xfrm>
        <a:prstGeom prst="ellipse">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168EEF4-83F6-4775-B5CE-8225D99C4163}">
      <dsp:nvSpPr>
        <dsp:cNvPr id="0" name=""/>
        <dsp:cNvSpPr/>
      </dsp:nvSpPr>
      <dsp:spPr>
        <a:xfrm>
          <a:off x="5412446" y="1909307"/>
          <a:ext cx="2138847" cy="797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l" defTabSz="1200150">
            <a:lnSpc>
              <a:spcPct val="90000"/>
            </a:lnSpc>
            <a:spcBef>
              <a:spcPct val="0"/>
            </a:spcBef>
            <a:spcAft>
              <a:spcPct val="35000"/>
            </a:spcAft>
            <a:buNone/>
          </a:pPr>
          <a:r>
            <a:rPr lang="en-GB" sz="2700" kern="1200" dirty="0"/>
            <a:t>Customer feedbacks </a:t>
          </a:r>
        </a:p>
      </dsp:txBody>
      <dsp:txXfrm>
        <a:off x="5412446" y="1909307"/>
        <a:ext cx="2138847" cy="797705"/>
      </dsp:txXfrm>
    </dsp:sp>
    <dsp:sp modelId="{84801E25-2D2B-434A-8BB0-C318A083A0F5}">
      <dsp:nvSpPr>
        <dsp:cNvPr id="0" name=""/>
        <dsp:cNvSpPr/>
      </dsp:nvSpPr>
      <dsp:spPr>
        <a:xfrm>
          <a:off x="2334482" y="2677114"/>
          <a:ext cx="2742111" cy="797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r" defTabSz="1200150">
            <a:lnSpc>
              <a:spcPct val="90000"/>
            </a:lnSpc>
            <a:spcBef>
              <a:spcPct val="0"/>
            </a:spcBef>
            <a:spcAft>
              <a:spcPct val="35000"/>
            </a:spcAft>
            <a:buNone/>
          </a:pPr>
          <a:r>
            <a:rPr lang="en-GB" sz="2700" kern="1200" dirty="0"/>
            <a:t>Subscription services</a:t>
          </a:r>
        </a:p>
      </dsp:txBody>
      <dsp:txXfrm>
        <a:off x="2334482" y="2677114"/>
        <a:ext cx="2742111" cy="797705"/>
      </dsp:txXfrm>
    </dsp:sp>
    <dsp:sp modelId="{F85FCFDE-20F7-4681-8FAC-869DA81CF581}">
      <dsp:nvSpPr>
        <dsp:cNvPr id="0" name=""/>
        <dsp:cNvSpPr/>
      </dsp:nvSpPr>
      <dsp:spPr>
        <a:xfrm>
          <a:off x="5407408" y="3026294"/>
          <a:ext cx="108687" cy="108687"/>
        </a:xfrm>
        <a:prstGeom prst="ellipse">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BBBE3FD-C4EB-4C88-AC72-7E77BF3E79A4}">
      <dsp:nvSpPr>
        <dsp:cNvPr id="0" name=""/>
        <dsp:cNvSpPr/>
      </dsp:nvSpPr>
      <dsp:spPr>
        <a:xfrm>
          <a:off x="5900489" y="2681785"/>
          <a:ext cx="1590424" cy="797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l" defTabSz="1200150">
            <a:lnSpc>
              <a:spcPct val="90000"/>
            </a:lnSpc>
            <a:spcBef>
              <a:spcPct val="0"/>
            </a:spcBef>
            <a:spcAft>
              <a:spcPct val="35000"/>
            </a:spcAft>
            <a:buNone/>
          </a:pPr>
          <a:endParaRPr lang="en-GB" sz="2700" kern="1200" dirty="0"/>
        </a:p>
      </dsp:txBody>
      <dsp:txXfrm>
        <a:off x="5900489" y="2681785"/>
        <a:ext cx="1590424" cy="797705"/>
      </dsp:txXfrm>
    </dsp:sp>
    <dsp:sp modelId="{BA95B790-69BE-4EE6-95BD-9C8E04D7F90B}">
      <dsp:nvSpPr>
        <dsp:cNvPr id="0" name=""/>
        <dsp:cNvSpPr/>
      </dsp:nvSpPr>
      <dsp:spPr>
        <a:xfrm>
          <a:off x="4748802" y="4187952"/>
          <a:ext cx="2742111" cy="797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ctr" defTabSz="1200150">
            <a:lnSpc>
              <a:spcPct val="90000"/>
            </a:lnSpc>
            <a:spcBef>
              <a:spcPct val="0"/>
            </a:spcBef>
            <a:spcAft>
              <a:spcPct val="35000"/>
            </a:spcAft>
            <a:buNone/>
          </a:pPr>
          <a:r>
            <a:rPr lang="en-GB" sz="2700" kern="1200" dirty="0"/>
            <a:t>Digital marketing trends</a:t>
          </a:r>
        </a:p>
      </dsp:txBody>
      <dsp:txXfrm>
        <a:off x="4748802" y="4187952"/>
        <a:ext cx="2742111" cy="79770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CF5308-A5CC-4E6B-AA0D-C6BC1E88FA98}">
      <dsp:nvSpPr>
        <dsp:cNvPr id="0" name=""/>
        <dsp:cNvSpPr/>
      </dsp:nvSpPr>
      <dsp:spPr>
        <a:xfrm>
          <a:off x="74856" y="0"/>
          <a:ext cx="8220891" cy="5138056"/>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443277-5C00-4FB1-B8AE-16E86E40F428}">
      <dsp:nvSpPr>
        <dsp:cNvPr id="0" name=""/>
        <dsp:cNvSpPr/>
      </dsp:nvSpPr>
      <dsp:spPr>
        <a:xfrm>
          <a:off x="997897" y="3820659"/>
          <a:ext cx="189080" cy="18908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1AA26F-0506-4A92-91F6-0B7C047691C6}">
      <dsp:nvSpPr>
        <dsp:cNvPr id="0" name=""/>
        <dsp:cNvSpPr/>
      </dsp:nvSpPr>
      <dsp:spPr>
        <a:xfrm>
          <a:off x="899068" y="3915199"/>
          <a:ext cx="1463675" cy="1222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190" tIns="0" rIns="0" bIns="0" numCol="1" spcCol="1270" anchor="t" anchorCtr="0">
          <a:noAutofit/>
        </a:bodyPr>
        <a:lstStyle/>
        <a:p>
          <a:pPr marL="0" lvl="0" indent="0" algn="l" defTabSz="1066800">
            <a:lnSpc>
              <a:spcPct val="90000"/>
            </a:lnSpc>
            <a:spcBef>
              <a:spcPct val="0"/>
            </a:spcBef>
            <a:spcAft>
              <a:spcPct val="35000"/>
            </a:spcAft>
            <a:buNone/>
          </a:pPr>
          <a:r>
            <a:rPr lang="en-GB" sz="2400" kern="1200" dirty="0"/>
            <a:t>The shop’s location</a:t>
          </a:r>
        </a:p>
      </dsp:txBody>
      <dsp:txXfrm>
        <a:off x="899068" y="3915199"/>
        <a:ext cx="1463675" cy="1222857"/>
      </dsp:txXfrm>
    </dsp:sp>
    <dsp:sp modelId="{7F1B8223-3D8B-421F-A3BD-4F816B02C6BA}">
      <dsp:nvSpPr>
        <dsp:cNvPr id="0" name=""/>
        <dsp:cNvSpPr/>
      </dsp:nvSpPr>
      <dsp:spPr>
        <a:xfrm>
          <a:off x="2021398" y="2837235"/>
          <a:ext cx="295952" cy="29595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0EEA2C-A390-4E51-9A4E-5A413230E094}">
      <dsp:nvSpPr>
        <dsp:cNvPr id="0" name=""/>
        <dsp:cNvSpPr/>
      </dsp:nvSpPr>
      <dsp:spPr>
        <a:xfrm>
          <a:off x="1519588" y="3314854"/>
          <a:ext cx="1808812" cy="564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819" tIns="0" rIns="0" bIns="0" numCol="1" spcCol="1270" anchor="t" anchorCtr="0">
          <a:noAutofit/>
        </a:bodyPr>
        <a:lstStyle/>
        <a:p>
          <a:pPr marL="0" lvl="0" indent="0" algn="l" defTabSz="1111250">
            <a:lnSpc>
              <a:spcPct val="90000"/>
            </a:lnSpc>
            <a:spcBef>
              <a:spcPct val="0"/>
            </a:spcBef>
            <a:spcAft>
              <a:spcPct val="35000"/>
            </a:spcAft>
            <a:buNone/>
          </a:pPr>
          <a:r>
            <a:rPr lang="en-GB" sz="2500" kern="1200" dirty="0"/>
            <a:t>Foot Traffic</a:t>
          </a:r>
        </a:p>
      </dsp:txBody>
      <dsp:txXfrm>
        <a:off x="1519588" y="3314854"/>
        <a:ext cx="1808812" cy="564002"/>
      </dsp:txXfrm>
    </dsp:sp>
    <dsp:sp modelId="{FF58C54E-E190-483D-BE8B-45547C7647E4}">
      <dsp:nvSpPr>
        <dsp:cNvPr id="0" name=""/>
        <dsp:cNvSpPr/>
      </dsp:nvSpPr>
      <dsp:spPr>
        <a:xfrm>
          <a:off x="3336741" y="2053167"/>
          <a:ext cx="394602" cy="39460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D30234-B79D-41B2-83B0-8DCBBF769FF5}">
      <dsp:nvSpPr>
        <dsp:cNvPr id="0" name=""/>
        <dsp:cNvSpPr/>
      </dsp:nvSpPr>
      <dsp:spPr>
        <a:xfrm>
          <a:off x="3285481" y="2250468"/>
          <a:ext cx="2103017" cy="2887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092" tIns="0" rIns="0" bIns="0" numCol="1" spcCol="1270" anchor="t" anchorCtr="0">
          <a:noAutofit/>
        </a:bodyPr>
        <a:lstStyle/>
        <a:p>
          <a:pPr marL="0" lvl="0" indent="0" algn="l" defTabSz="1066800">
            <a:lnSpc>
              <a:spcPct val="90000"/>
            </a:lnSpc>
            <a:spcBef>
              <a:spcPct val="0"/>
            </a:spcBef>
            <a:spcAft>
              <a:spcPct val="35000"/>
            </a:spcAft>
            <a:buNone/>
          </a:pPr>
          <a:r>
            <a:rPr lang="en-GB" sz="2400" kern="1200" dirty="0"/>
            <a:t>Supply chain disruptions and inflation</a:t>
          </a:r>
        </a:p>
      </dsp:txBody>
      <dsp:txXfrm>
        <a:off x="3285481" y="2250468"/>
        <a:ext cx="2103017" cy="2887588"/>
      </dsp:txXfrm>
    </dsp:sp>
    <dsp:sp modelId="{68253305-FC45-4A69-A023-DE4D43C1FA8E}">
      <dsp:nvSpPr>
        <dsp:cNvPr id="0" name=""/>
        <dsp:cNvSpPr/>
      </dsp:nvSpPr>
      <dsp:spPr>
        <a:xfrm>
          <a:off x="4865827" y="1440711"/>
          <a:ext cx="509695" cy="50969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C8874F-0653-4483-9807-7DA3ACD6A379}">
      <dsp:nvSpPr>
        <dsp:cNvPr id="0" name=""/>
        <dsp:cNvSpPr/>
      </dsp:nvSpPr>
      <dsp:spPr>
        <a:xfrm>
          <a:off x="5120674" y="1695558"/>
          <a:ext cx="1644178" cy="3442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0077" tIns="0" rIns="0" bIns="0" numCol="1" spcCol="1270" anchor="t" anchorCtr="0">
          <a:noAutofit/>
        </a:bodyPr>
        <a:lstStyle/>
        <a:p>
          <a:pPr marL="0" lvl="0" indent="0" algn="l" defTabSz="1066800">
            <a:lnSpc>
              <a:spcPct val="90000"/>
            </a:lnSpc>
            <a:spcBef>
              <a:spcPct val="0"/>
            </a:spcBef>
            <a:spcAft>
              <a:spcPct val="35000"/>
            </a:spcAft>
            <a:buNone/>
          </a:pPr>
          <a:r>
            <a:rPr lang="en-GB" sz="2400" kern="1200" dirty="0"/>
            <a:t>Rising costs </a:t>
          </a:r>
        </a:p>
      </dsp:txBody>
      <dsp:txXfrm>
        <a:off x="5120674" y="1695558"/>
        <a:ext cx="1644178" cy="3442498"/>
      </dsp:txXfrm>
    </dsp:sp>
    <dsp:sp modelId="{F85E7C89-C1F3-4592-AB04-E9FCF8AE64DC}">
      <dsp:nvSpPr>
        <dsp:cNvPr id="0" name=""/>
        <dsp:cNvSpPr/>
      </dsp:nvSpPr>
      <dsp:spPr>
        <a:xfrm>
          <a:off x="6440127" y="1031721"/>
          <a:ext cx="649450" cy="64945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65CA68-1045-4B8C-BFE4-71F63CA9386B}">
      <dsp:nvSpPr>
        <dsp:cNvPr id="0" name=""/>
        <dsp:cNvSpPr/>
      </dsp:nvSpPr>
      <dsp:spPr>
        <a:xfrm>
          <a:off x="6388566" y="1356447"/>
          <a:ext cx="2396751" cy="3781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4130" tIns="0" rIns="0" bIns="0" numCol="1" spcCol="1270" anchor="t" anchorCtr="0">
          <a:noAutofit/>
        </a:bodyPr>
        <a:lstStyle/>
        <a:p>
          <a:pPr marL="0" lvl="0" indent="0" algn="l" defTabSz="1066800">
            <a:lnSpc>
              <a:spcPct val="90000"/>
            </a:lnSpc>
            <a:spcBef>
              <a:spcPct val="0"/>
            </a:spcBef>
            <a:spcAft>
              <a:spcPct val="35000"/>
            </a:spcAft>
            <a:buNone/>
          </a:pPr>
          <a:r>
            <a:rPr lang="en-GB" sz="2400" kern="1200" dirty="0"/>
            <a:t>    Competitors </a:t>
          </a:r>
        </a:p>
      </dsp:txBody>
      <dsp:txXfrm>
        <a:off x="6388566" y="1356447"/>
        <a:ext cx="2396751" cy="37816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71BD7A-5D54-4FD0-8773-3A4353156186}">
      <dsp:nvSpPr>
        <dsp:cNvPr id="0" name=""/>
        <dsp:cNvSpPr/>
      </dsp:nvSpPr>
      <dsp:spPr>
        <a:xfrm>
          <a:off x="0" y="0"/>
          <a:ext cx="8011926" cy="15424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solidFill>
                <a:schemeClr val="tx1"/>
              </a:solidFill>
            </a:rPr>
            <a:t>Six months into 2025, the global floral industry is navigating challenges and opportunities brought about by geopolitical disruptions, changing consumer preferences, and economic pressures</a:t>
          </a:r>
          <a:endParaRPr lang="en-GB" sz="1400" kern="1200" dirty="0">
            <a:solidFill>
              <a:schemeClr val="tx1"/>
            </a:solidFill>
          </a:endParaRPr>
        </a:p>
      </dsp:txBody>
      <dsp:txXfrm>
        <a:off x="45175" y="45175"/>
        <a:ext cx="6347554" cy="1452052"/>
      </dsp:txXfrm>
    </dsp:sp>
    <dsp:sp modelId="{B7CA6553-57EC-4F84-AD9C-AD930531903A}">
      <dsp:nvSpPr>
        <dsp:cNvPr id="0" name=""/>
        <dsp:cNvSpPr/>
      </dsp:nvSpPr>
      <dsp:spPr>
        <a:xfrm>
          <a:off x="706934" y="1799470"/>
          <a:ext cx="8011926" cy="15424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Consumers have become more price aware and deal oriented, and they evaluate trade-offs in broader ways than they did in the past. </a:t>
          </a:r>
        </a:p>
      </dsp:txBody>
      <dsp:txXfrm>
        <a:off x="752109" y="1844645"/>
        <a:ext cx="6212080" cy="1452052"/>
      </dsp:txXfrm>
    </dsp:sp>
    <dsp:sp modelId="{67B8FD7B-709D-4985-AF53-B1EA68395A9E}">
      <dsp:nvSpPr>
        <dsp:cNvPr id="0" name=""/>
        <dsp:cNvSpPr/>
      </dsp:nvSpPr>
      <dsp:spPr>
        <a:xfrm>
          <a:off x="1413869" y="3598940"/>
          <a:ext cx="8011926" cy="15424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solidFill>
                <a:schemeClr val="tx1"/>
              </a:solidFill>
            </a:rPr>
            <a:t>The rise of online flower shopping reflects shifting consumer preferences towards convenient digital transactions. The primary advantage of purchasing flowers online is its convenience, enabling customers to browse a diverse selection of floral offerings from the comfort of their homes. This eliminates the need for physical store visits and facilitates easy comparing prices and styles across multiple vendors.</a:t>
          </a:r>
          <a:endParaRPr lang="en-GB" sz="1400" kern="1200" dirty="0">
            <a:solidFill>
              <a:schemeClr val="tx1"/>
            </a:solidFill>
          </a:endParaRPr>
        </a:p>
      </dsp:txBody>
      <dsp:txXfrm>
        <a:off x="1459044" y="3644115"/>
        <a:ext cx="6212080" cy="1452052"/>
      </dsp:txXfrm>
    </dsp:sp>
    <dsp:sp modelId="{6720E538-45EE-4CF8-B937-31AB30D2EC3F}">
      <dsp:nvSpPr>
        <dsp:cNvPr id="0" name=""/>
        <dsp:cNvSpPr/>
      </dsp:nvSpPr>
      <dsp:spPr>
        <a:xfrm>
          <a:off x="7009364" y="1169655"/>
          <a:ext cx="1002561" cy="1002561"/>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7234940" y="1169655"/>
        <a:ext cx="551409" cy="754427"/>
      </dsp:txXfrm>
    </dsp:sp>
    <dsp:sp modelId="{A3397B04-DFCA-464D-95BA-E782773B98F3}">
      <dsp:nvSpPr>
        <dsp:cNvPr id="0" name=""/>
        <dsp:cNvSpPr/>
      </dsp:nvSpPr>
      <dsp:spPr>
        <a:xfrm>
          <a:off x="7716299" y="2958842"/>
          <a:ext cx="1002561" cy="1002561"/>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7941875" y="2958842"/>
        <a:ext cx="551409" cy="754427"/>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9/3/layout/DescendingProcess">
  <dgm:title val=""/>
  <dgm:desc val=""/>
  <dgm:catLst>
    <dgm:cat type="process" pri="23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clrData>
  <dgm:layoutNode name="Name0">
    <dgm:varLst>
      <dgm:chMax val="7"/>
      <dgm:chPref val="5"/>
    </dgm:varLst>
    <dgm:alg type="composite">
      <dgm:param type="ar" val="1.1"/>
    </dgm:alg>
    <dgm:shape xmlns:r="http://schemas.openxmlformats.org/officeDocument/2006/relationships" r:blip="">
      <dgm:adjLst/>
    </dgm:shape>
    <dgm:choose name="Name1">
      <dgm:if name="Name2" axis="ch" ptType="node" func="cnt" op="equ" val="1">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Lst>
      </dgm:if>
      <dgm:if name="Name3" axis="ch" ptType="node" func="cnt" op="equ" val="2">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
          <dgm:constr type="b" for="ch" forName="txNode2" refType="h"/>
          <dgm:constr type="r" for="ch" forName="txNode2" refType="w"/>
          <dgm:constr type="h" for="ch" forName="txNode2" refType="h" fact="0.16"/>
        </dgm:constrLst>
      </dgm:if>
      <dgm:if name="Name4" axis="ch" ptType="node" func="cnt" op="equ" val="3">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6"/>
          <dgm:constr type="ctrY" for="ch" forName="txNode2" refType="h" fact="0.3992"/>
          <dgm:constr type="r" for="ch" forName="txNode2" refType="w"/>
          <dgm:constr type="h" for="ch" forName="txNode2" refType="h" fact="0.16"/>
          <dgm:constr type="l" for="ch" forName="txNode3" refType="w" fact="0.5"/>
          <dgm:constr type="b" for="ch" forName="txNode3" refType="h"/>
          <dgm:constr type="r" for="ch" forName="txNode3" refType="w"/>
          <dgm:constr type="h" for="ch" forName="txNode3" refType="h" fact="0.16"/>
          <dgm:constr type="ctrX" for="ch" forName="dotNode2" refType="w" fact="0.4782"/>
          <dgm:constr type="ctrY" for="ch" forName="dotNode2" refType="h" fact="0.3992"/>
          <dgm:constr type="h" for="ch" forName="dotNode2" refType="h" fact="0.0218"/>
          <dgm:constr type="w" for="ch" forName="dotNode2" refType="h" refFor="ch" refForName="dotNode2"/>
        </dgm:constrLst>
      </dgm:if>
      <dgm:if name="Name5" axis="ch" ptType="node" func="cnt" op="equ" val="4">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9"/>
          <dgm:constr type="ctrY" for="ch" forName="txNode2" refType="h" fact="0.3153"/>
          <dgm:constr type="r" for="ch" forName="txNode2" refType="w"/>
          <dgm:constr type="h" for="ch" forName="txNode2" refType="h" fact="0.16"/>
          <dgm:constr type="l" for="ch" forName="txNode3" refType="w" fact="0"/>
          <dgm:constr type="ctrY" for="ch" forName="txNode3" refType="h" fact="0.5004"/>
          <dgm:constr type="r" for="ch" forName="txNode3" refType="w" fact="0.5"/>
          <dgm:constr type="h" for="ch" forName="txNode3" refType="h" fact="0.16"/>
          <dgm:constr type="l" for="ch" forName="txNode4" refType="w" fact="0.5"/>
          <dgm:constr type="b" for="ch" forName="txNode4" refType="h"/>
          <dgm:constr type="r" for="ch" forName="txNode4" refType="w"/>
          <dgm:constr type="h" for="ch" forName="txNode4" refType="h" fact="0.16"/>
          <dgm:constr type="ctrX" for="ch" forName="dotNode2" refType="w" fact="0.39"/>
          <dgm:constr type="ctrY" for="ch" forName="dotNode2" refType="h" fact="0.3153"/>
          <dgm:constr type="h" for="ch" forName="dotNode2" refType="h" fact="0.0218"/>
          <dgm:constr type="w" for="ch" forName="dotNode2" refType="h" refFor="ch" refForName="dotNode2"/>
          <dgm:constr type="ctrX" for="ch" forName="dotNode3" refType="w" fact="0.5626"/>
          <dgm:constr type="ctrY" for="ch" forName="dotNode3" refType="h" fact="0.5004"/>
          <dgm:constr type="h" for="ch" forName="dotNode3" refType="h" fact="0.0218"/>
          <dgm:constr type="w" for="ch" forName="dotNode3" refType="h" refFor="ch" refForName="dotNode3"/>
        </dgm:constrLst>
      </dgm:if>
      <dgm:if name="Name6" axis="ch" ptType="node" func="cnt" op="equ" val="5">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6"/>
          <dgm:constr type="ctrY" for="ch" forName="txNode2" refType="h" fact="0.2885"/>
          <dgm:constr type="r" for="ch" forName="txNode2" refType="w"/>
          <dgm:constr type="h" for="ch" forName="txNode2" refType="h" fact="0.16"/>
          <dgm:constr type="l" for="ch" forName="txNode3" refType="w" fact="0"/>
          <dgm:constr type="ctrY" for="ch" forName="txNode3" refType="h" fact="0.4089"/>
          <dgm:constr type="r" for="ch" forName="txNode3" refType="w" fact="0.43"/>
          <dgm:constr type="h" for="ch" forName="txNode3" refType="h" fact="0.16"/>
          <dgm:constr type="l" for="ch" forName="txNode4" refType="w" fact="0.67"/>
          <dgm:constr type="ctrY" for="ch" forName="txNode4" refType="h" fact="0.5497"/>
          <dgm:constr type="r" for="ch" forName="txNode4" refType="w"/>
          <dgm:constr type="h" for="ch" forName="txNode4" refType="h" fact="0.16"/>
          <dgm:constr type="l" for="ch" forName="txNode5" refType="w" fact="0.5"/>
          <dgm:constr type="b" for="ch" forName="txNode5" refType="h"/>
          <dgm:constr type="r" for="ch" forName="txNode5" refType="w"/>
          <dgm:constr type="h" for="ch" forName="txNode5" refType="h" fact="0.16"/>
          <dgm:constr type="ctrX" for="ch" forName="dotNode2" refType="w" fact="0.3565"/>
          <dgm:constr type="ctrY" for="ch" forName="dotNode2" refType="h" fact="0.2885"/>
          <dgm:constr type="h" for="ch" forName="dotNode2" refType="h" fact="0.0218"/>
          <dgm:constr type="w" for="ch" forName="dotNode2" refType="h" refFor="ch" refForName="dotNode2"/>
          <dgm:constr type="ctrX" for="ch" forName="dotNode3" refType="w" fact="0.4922"/>
          <dgm:constr type="ctrY" for="ch" forName="dotNode3" refType="h" fact="0.4089"/>
          <dgm:constr type="h" for="ch" forName="dotNode3" refType="h" fact="0.0218"/>
          <dgm:constr type="w" for="ch" forName="dotNode3" refType="h" refFor="ch" refForName="dotNode3"/>
          <dgm:constr type="ctrX" for="ch" forName="dotNode4" refType="w" fact="0.5939"/>
          <dgm:constr type="ctrY" for="ch" forName="dotNode4" refType="h" fact="0.5497"/>
          <dgm:constr type="h" for="ch" forName="dotNode4" refType="h" fact="0.0218"/>
          <dgm:constr type="w" for="ch" forName="dotNode4" refType="h" refFor="ch" refForName="dotNode4"/>
        </dgm:constrLst>
      </dgm:if>
      <dgm:if name="Name7" axis="ch" ptType="node" func="cnt" op="equ" val="6">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5"/>
          <dgm:constr type="ctrY" for="ch" forName="txNode2" refType="h" fact="0.2693"/>
          <dgm:constr type="r" for="ch" forName="txNode2" refType="w"/>
          <dgm:constr type="h" for="ch" forName="txNode2" refType="h" fact="0.16"/>
          <dgm:constr type="l" for="ch" forName="txNode3" refType="w" fact="0"/>
          <dgm:constr type="ctrY" for="ch" forName="txNode3" refType="h" fact="0.3638"/>
          <dgm:constr type="r" for="ch" forName="txNode3" refType="w" fact="0.37"/>
          <dgm:constr type="h" for="ch" forName="txNode3" refType="h" fact="0.16"/>
          <dgm:constr type="l" for="ch" forName="txNode4" refType="w" fact="0.63"/>
          <dgm:constr type="ctrY" for="ch" forName="txNode4" refType="h" fact="0.4744"/>
          <dgm:constr type="r" for="ch" forName="txNode4" refType="w"/>
          <dgm:constr type="h" for="ch" forName="txNode4" refType="h" fact="0.16"/>
          <dgm:constr type="l" for="ch" forName="txNode5" refType="w" fact="0"/>
          <dgm:constr type="ctrY" for="ch" forName="txNode5" refType="h" fact="0.5961"/>
          <dgm:constr type="r" for="ch" forName="txNode5" refType="w" fact="0.55"/>
          <dgm:constr type="h" for="ch" forName="txNode5" refType="h" fact="0.16"/>
          <dgm:constr type="l" for="ch" forName="txNode6" refType="w" fact="0.5"/>
          <dgm:constr type="b" for="ch" forName="txNode6" refType="h"/>
          <dgm:constr type="r" for="ch" forName="txNode6" refType="w"/>
          <dgm:constr type="h" for="ch" forName="txNode6"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419"/>
          <dgm:constr type="ctrY" for="ch" forName="dotNode3" refType="h" fact="0.3638"/>
          <dgm:constr type="h" for="ch" forName="dotNode3" refType="h" fact="0.0218"/>
          <dgm:constr type="w" for="ch" forName="dotNode3" refType="h" refFor="ch" refForName="dotNode3"/>
          <dgm:constr type="ctrX" for="ch" forName="dotNode4" refType="w" fact="0.5425"/>
          <dgm:constr type="ctrY" for="ch" forName="dotNode4" refType="h" fact="0.4744"/>
          <dgm:constr type="h" for="ch" forName="dotNode4" refType="h" fact="0.0218"/>
          <dgm:constr type="w" for="ch" forName="dotNode4" refType="h" refFor="ch" refForName="dotNode4"/>
          <dgm:constr type="ctrX" for="ch" forName="dotNode5" refType="w" fact="0.6153"/>
          <dgm:constr type="ctrY" for="ch" forName="dotNode5" refType="h" fact="0.5961"/>
          <dgm:constr type="h" for="ch" forName="dotNode5" refType="h" fact="0.0218"/>
          <dgm:constr type="w" for="ch" forName="dotNode5" refType="h" refFor="ch" refForName="dotNode5"/>
        </dgm:constrLst>
      </dgm:if>
      <dgm:else name="Name8">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4"/>
          <dgm:constr type="ctrY" for="ch" forName="txNode2" refType="h" fact="0.2693"/>
          <dgm:constr type="r" for="ch" forName="txNode2" refType="w"/>
          <dgm:constr type="h" for="ch" forName="txNode2" refType="h" fact="0.16"/>
          <dgm:constr type="l" for="ch" forName="txNode3" refType="w" fact="0"/>
          <dgm:constr type="ctrY" for="ch" forName="txNode3" refType="h" fact="0.3424"/>
          <dgm:constr type="r" for="ch" forName="txNode3" refType="w" fact="0.33"/>
          <dgm:constr type="h" for="ch" forName="txNode3" refType="h" fact="0.16"/>
          <dgm:constr type="l" for="ch" forName="txNode4" refType="w" fact="0.61"/>
          <dgm:constr type="ctrY" for="ch" forName="txNode4" refType="h" fact="0.4276"/>
          <dgm:constr type="r" for="ch" forName="txNode4" refType="w"/>
          <dgm:constr type="h" for="ch" forName="txNode4" refType="h" fact="0.16"/>
          <dgm:constr type="l" for="ch" forName="txNode5" refType="w" fact="0"/>
          <dgm:constr type="ctrY" for="ch" forName="txNode5" refType="h" fact="0.5218"/>
          <dgm:constr type="r" for="ch" forName="txNode5" refType="w" fact="0.5"/>
          <dgm:constr type="h" for="ch" forName="txNode5" refType="h" fact="0.16"/>
          <dgm:constr type="l" for="ch" forName="txNode6" refType="w" fact="0.71"/>
          <dgm:constr type="ctrY" for="ch" forName="txNode6" refType="h" fact="0.6179"/>
          <dgm:constr type="r" for="ch" forName="txNode6" refType="w"/>
          <dgm:constr type="h" for="ch" forName="txNode6" refType="h" fact="0.16"/>
          <dgm:constr type="l" for="ch" forName="txNode7" refType="w" fact="0.5"/>
          <dgm:constr type="b" for="ch" forName="txNode7" refType="h"/>
          <dgm:constr type="r" for="ch" forName="txNode7" refType="w"/>
          <dgm:constr type="h" for="ch" forName="txNode7"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25"/>
          <dgm:constr type="ctrY" for="ch" forName="dotNode3" refType="h" fact="0.3424"/>
          <dgm:constr type="h" for="ch" forName="dotNode3" refType="h" fact="0.0218"/>
          <dgm:constr type="w" for="ch" forName="dotNode3" refType="h" refFor="ch" refForName="dotNode3"/>
          <dgm:constr type="ctrX" for="ch" forName="dotNode4" refType="w" fact="0.505"/>
          <dgm:constr type="ctrY" for="ch" forName="dotNode4" refType="h" fact="0.4276"/>
          <dgm:constr type="h" for="ch" forName="dotNode4" refType="h" fact="0.0218"/>
          <dgm:constr type="w" for="ch" forName="dotNode4" refType="h" refFor="ch" refForName="dotNode4"/>
          <dgm:constr type="ctrX" for="ch" forName="dotNode5" refType="w" fact="0.5742"/>
          <dgm:constr type="ctrY" for="ch" forName="dotNode5" refType="h" fact="0.5218"/>
          <dgm:constr type="h" for="ch" forName="dotNode5" refType="h" fact="0.0218"/>
          <dgm:constr type="w" for="ch" forName="dotNode5" refType="h" refFor="ch" refForName="dotNode5"/>
          <dgm:constr type="ctrX" for="ch" forName="dotNode6" refType="w" fact="0.63"/>
          <dgm:constr type="ctrY" for="ch" forName="dotNode6" refType="h" fact="0.6179"/>
          <dgm:constr type="h" for="ch" forName="dotNode6" refType="h" fact="0.0218"/>
          <dgm:constr type="w" for="ch" forName="dotNode6" refType="h" refFor="ch" refForName="dotNode6"/>
        </dgm:constrLst>
      </dgm:else>
    </dgm:choose>
    <dgm:forEach name="Name9" axis="self" ptType="parTrans">
      <dgm:forEach name="Name10" axis="self" ptType="sibTrans" st="2">
        <dgm:forEach name="dotRepeat" axis="self">
          <dgm:layoutNode name="dotRepeatNode" styleLbl="fgShp">
            <dgm:alg type="sp"/>
            <dgm:shape xmlns:r="http://schemas.openxmlformats.org/officeDocument/2006/relationships" type="ellipse" r:blip="">
              <dgm:adjLst/>
            </dgm:shape>
            <dgm:presOf axis="self"/>
          </dgm:layoutNode>
        </dgm:forEach>
      </dgm:forEach>
    </dgm:forEach>
    <dgm:choose name="Name11">
      <dgm:if name="Name12" axis="ch" ptType="node" func="cnt" op="gte" val="1">
        <dgm:layoutNode name="arrowNode" styleLbl="node1">
          <dgm:alg type="sp"/>
          <dgm:shape xmlns:r="http://schemas.openxmlformats.org/officeDocument/2006/relationships" rot="73.2729" type="swooshArrow" r:blip="">
            <dgm:adjLst>
              <dgm:adj idx="1" val="0.1631"/>
              <dgm:adj idx="2" val="0.3137"/>
            </dgm:adjLst>
          </dgm:shape>
          <dgm:presOf/>
        </dgm:layoutNode>
      </dgm:if>
      <dgm:else name="Name13"/>
    </dgm:choose>
    <dgm:forEach name="Name14" axis="ch" ptType="node" cnt="1">
      <dgm:layoutNode name="txNode1" styleLbl="revTx">
        <dgm:varLst>
          <dgm:bulletEnabled val="1"/>
        </dgm:varLst>
        <dgm:alg type="tx">
          <dgm:param type="txAnchorVert" val="b"/>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5" axis="ch" ptType="node" st="2" cnt="1">
      <dgm:layoutNode name="txNode2" styleLbl="revTx">
        <dgm:varLst>
          <dgm:bulletEnabled val="1"/>
        </dgm:varLst>
        <dgm:choose name="Name16">
          <dgm:if name="Name17" axis="self" ptType="node" func="revPos" op="equ" val="1">
            <dgm:alg type="tx">
              <dgm:param type="txAnchorVert" val="t"/>
            </dgm:alg>
          </dgm:if>
          <dgm:if name="Name18" axis="self" ptType="node" func="posOdd" op="equ" val="1">
            <dgm:alg type="tx">
              <dgm:param type="parTxLTRAlign" val="r"/>
              <dgm:param type="parTxRTLAlign" val="r"/>
            </dgm:alg>
          </dgm:if>
          <dgm:else name="Name1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0">
        <dgm:if name="Name21" axis="par ch" ptType="all node" func="cnt" op="neq" val="2">
          <dgm:forEach name="Name22" axis="follow" ptType="sibTrans" cnt="1">
            <dgm:layoutNode name="dotNode2">
              <dgm:alg type="sp"/>
              <dgm:shape xmlns:r="http://schemas.openxmlformats.org/officeDocument/2006/relationships" r:blip="">
                <dgm:adjLst/>
              </dgm:shape>
              <dgm:presOf/>
              <dgm:forEach name="Name23" ref="dotRepeat"/>
            </dgm:layoutNode>
          </dgm:forEach>
        </dgm:if>
        <dgm:else name="Name24"/>
      </dgm:choose>
    </dgm:forEach>
    <dgm:forEach name="Name25" axis="ch" ptType="node" st="3" cnt="1">
      <dgm:layoutNode name="txNode3" styleLbl="revTx">
        <dgm:varLst>
          <dgm:bulletEnabled val="1"/>
        </dgm:varLst>
        <dgm:choose name="Name26">
          <dgm:if name="Name27" axis="self" ptType="node" func="revPos" op="equ" val="1">
            <dgm:alg type="tx">
              <dgm:param type="txAnchorVert" val="t"/>
            </dgm:alg>
          </dgm:if>
          <dgm:if name="Name28" axis="self" ptType="node" func="posOdd" op="equ" val="1">
            <dgm:alg type="tx">
              <dgm:param type="parTxLTRAlign" val="r"/>
              <dgm:param type="parTxRTLAlign" val="r"/>
            </dgm:alg>
          </dgm:if>
          <dgm:else name="Name2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30">
        <dgm:if name="Name31" axis="par ch" ptType="all node" func="cnt" op="neq" val="3">
          <dgm:forEach name="Name32" axis="follow" ptType="sibTrans" cnt="1">
            <dgm:layoutNode name="dotNode3">
              <dgm:alg type="sp"/>
              <dgm:shape xmlns:r="http://schemas.openxmlformats.org/officeDocument/2006/relationships" r:blip="">
                <dgm:adjLst/>
              </dgm:shape>
              <dgm:presOf/>
              <dgm:forEach name="Name33" ref="dotRepeat"/>
            </dgm:layoutNode>
          </dgm:forEach>
        </dgm:if>
        <dgm:else name="Name34"/>
      </dgm:choose>
    </dgm:forEach>
    <dgm:forEach name="Name35" axis="ch" ptType="node" st="4" cnt="1">
      <dgm:layoutNode name="txNode4" styleLbl="revTx">
        <dgm:varLst>
          <dgm:bulletEnabled val="1"/>
        </dgm:varLst>
        <dgm:choose name="Name36">
          <dgm:if name="Name37" axis="self" ptType="node" func="revPos" op="equ" val="1">
            <dgm:alg type="tx">
              <dgm:param type="txAnchorVert" val="t"/>
            </dgm:alg>
          </dgm:if>
          <dgm:if name="Name38" axis="self" ptType="node" func="posOdd" op="equ" val="1">
            <dgm:alg type="tx">
              <dgm:param type="parTxLTRAlign" val="r"/>
              <dgm:param type="parTxRTLAlign" val="r"/>
            </dgm:alg>
          </dgm:if>
          <dgm:else name="Name3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40">
        <dgm:if name="Name41" axis="par ch" ptType="all node" func="cnt" op="neq" val="4">
          <dgm:forEach name="Name42" axis="follow" ptType="sibTrans" cnt="1">
            <dgm:layoutNode name="dotNode4">
              <dgm:alg type="sp"/>
              <dgm:shape xmlns:r="http://schemas.openxmlformats.org/officeDocument/2006/relationships" r:blip="">
                <dgm:adjLst/>
              </dgm:shape>
              <dgm:presOf/>
              <dgm:forEach name="Name43" ref="dotRepeat"/>
            </dgm:layoutNode>
          </dgm:forEach>
        </dgm:if>
        <dgm:else name="Name44"/>
      </dgm:choose>
    </dgm:forEach>
    <dgm:forEach name="Name45" axis="ch" ptType="node" st="5" cnt="1">
      <dgm:layoutNode name="txNode5" styleLbl="revTx">
        <dgm:varLst>
          <dgm:bulletEnabled val="1"/>
        </dgm:varLst>
        <dgm:choose name="Name46">
          <dgm:if name="Name47" axis="self" ptType="node" func="revPos" op="equ" val="1">
            <dgm:alg type="tx">
              <dgm:param type="txAnchorVert" val="t"/>
            </dgm:alg>
          </dgm:if>
          <dgm:if name="Name48" axis="self" ptType="node" func="posOdd" op="equ" val="1">
            <dgm:alg type="tx">
              <dgm:param type="parTxLTRAlign" val="r"/>
              <dgm:param type="parTxRTLAlign" val="r"/>
            </dgm:alg>
          </dgm:if>
          <dgm:else name="Name4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50">
        <dgm:if name="Name51" axis="par ch" ptType="all node" func="cnt" op="neq" val="5">
          <dgm:forEach name="Name52" axis="follow" ptType="sibTrans" cnt="1">
            <dgm:layoutNode name="dotNode5">
              <dgm:alg type="sp"/>
              <dgm:shape xmlns:r="http://schemas.openxmlformats.org/officeDocument/2006/relationships" r:blip="">
                <dgm:adjLst/>
              </dgm:shape>
              <dgm:presOf/>
              <dgm:forEach name="Name53" ref="dotRepeat"/>
            </dgm:layoutNode>
          </dgm:forEach>
        </dgm:if>
        <dgm:else name="Name54"/>
      </dgm:choose>
    </dgm:forEach>
    <dgm:forEach name="Name55" axis="ch" ptType="node" st="6" cnt="1">
      <dgm:layoutNode name="txNode6" styleLbl="revTx">
        <dgm:varLst>
          <dgm:bulletEnabled val="1"/>
        </dgm:varLst>
        <dgm:choose name="Name56">
          <dgm:if name="Name57" axis="self" ptType="node" func="revPos" op="equ" val="1">
            <dgm:alg type="tx">
              <dgm:param type="txAnchorVert" val="t"/>
            </dgm:alg>
          </dgm:if>
          <dgm:if name="Name58" axis="self" ptType="node" func="posOdd" op="equ" val="1">
            <dgm:alg type="tx">
              <dgm:param type="parTxLTRAlign" val="r"/>
              <dgm:param type="parTxRTLAlign" val="r"/>
            </dgm:alg>
          </dgm:if>
          <dgm:else name="Name5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60">
        <dgm:if name="Name61" axis="par ch" ptType="all node" func="cnt" op="neq" val="6">
          <dgm:forEach name="Name62" axis="follow" ptType="sibTrans" cnt="1">
            <dgm:layoutNode name="dotNode6">
              <dgm:alg type="sp"/>
              <dgm:shape xmlns:r="http://schemas.openxmlformats.org/officeDocument/2006/relationships" r:blip="">
                <dgm:adjLst/>
              </dgm:shape>
              <dgm:presOf/>
              <dgm:forEach name="Name63" ref="dotRepeat"/>
            </dgm:layoutNode>
          </dgm:forEach>
        </dgm:if>
        <dgm:else name="Name64"/>
      </dgm:choose>
    </dgm:forEach>
    <dgm:forEach name="Name65" axis="ch" ptType="node" st="7" cnt="1">
      <dgm:layoutNode name="txNode7" styleLbl="revTx">
        <dgm:varLst>
          <dgm:bulletEnabled val="1"/>
        </dgm:varLst>
        <dgm:alg type="tx">
          <dgm:param type="txAnchorVert" val="t"/>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r>
              <a:rPr lang="en-US"/>
              <a:t>24/5/2017</a:t>
            </a: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7EA21AD-3BA7-4B49-9DF1-2171993A8011}" type="slidenum">
              <a:rPr lang="en-US" smtClean="0"/>
              <a:t>‹#›</a:t>
            </a:fld>
            <a:endParaRPr lang="en-US"/>
          </a:p>
        </p:txBody>
      </p:sp>
    </p:spTree>
    <p:extLst>
      <p:ext uri="{BB962C8B-B14F-4D97-AF65-F5344CB8AC3E}">
        <p14:creationId xmlns:p14="http://schemas.microsoft.com/office/powerpoint/2010/main" val="39243499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r>
              <a:rPr lang="en-US"/>
              <a:t>24/5/2017</a:t>
            </a: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F669046-D62F-49D8-96B7-3C014DC234D7}" type="slidenum">
              <a:rPr lang="en-US" smtClean="0"/>
              <a:t>‹#›</a:t>
            </a:fld>
            <a:endParaRPr lang="en-US"/>
          </a:p>
        </p:txBody>
      </p:sp>
    </p:spTree>
    <p:extLst>
      <p:ext uri="{BB962C8B-B14F-4D97-AF65-F5344CB8AC3E}">
        <p14:creationId xmlns:p14="http://schemas.microsoft.com/office/powerpoint/2010/main" val="2293714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F669046-D62F-49D8-96B7-3C014DC234D7}" type="slidenum">
              <a:rPr lang="en-US" smtClean="0"/>
              <a:t>13</a:t>
            </a:fld>
            <a:endParaRPr lang="en-US"/>
          </a:p>
        </p:txBody>
      </p:sp>
    </p:spTree>
    <p:extLst>
      <p:ext uri="{BB962C8B-B14F-4D97-AF65-F5344CB8AC3E}">
        <p14:creationId xmlns:p14="http://schemas.microsoft.com/office/powerpoint/2010/main" val="2667376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F669046-D62F-49D8-96B7-3C014DC234D7}" type="slidenum">
              <a:rPr lang="en-US" smtClean="0"/>
              <a:t>15</a:t>
            </a:fld>
            <a:endParaRPr lang="en-US"/>
          </a:p>
        </p:txBody>
      </p:sp>
    </p:spTree>
    <p:extLst>
      <p:ext uri="{BB962C8B-B14F-4D97-AF65-F5344CB8AC3E}">
        <p14:creationId xmlns:p14="http://schemas.microsoft.com/office/powerpoint/2010/main" val="7316122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F669046-D62F-49D8-96B7-3C014DC234D7}" type="slidenum">
              <a:rPr lang="en-US" smtClean="0"/>
              <a:t>16</a:t>
            </a:fld>
            <a:endParaRPr lang="en-US"/>
          </a:p>
        </p:txBody>
      </p:sp>
    </p:spTree>
    <p:extLst>
      <p:ext uri="{BB962C8B-B14F-4D97-AF65-F5344CB8AC3E}">
        <p14:creationId xmlns:p14="http://schemas.microsoft.com/office/powerpoint/2010/main" val="3560176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F669046-D62F-49D8-96B7-3C014DC234D7}" type="slidenum">
              <a:rPr lang="en-US" smtClean="0"/>
              <a:t>17</a:t>
            </a:fld>
            <a:endParaRPr lang="en-US"/>
          </a:p>
        </p:txBody>
      </p:sp>
    </p:spTree>
    <p:extLst>
      <p:ext uri="{BB962C8B-B14F-4D97-AF65-F5344CB8AC3E}">
        <p14:creationId xmlns:p14="http://schemas.microsoft.com/office/powerpoint/2010/main" val="30184813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AD6EE87-EBD5-4F12-A48A-63ACA297AC8F}" type="datetimeFigureOut">
              <a:rPr lang="en-US" smtClean="0"/>
              <a:t>10/7/2025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610776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US"/>
              <a:t>24/5/2017</a:t>
            </a:r>
          </a:p>
        </p:txBody>
      </p:sp>
      <p:sp>
        <p:nvSpPr>
          <p:cNvPr id="5" name="Footer Placeholder 4"/>
          <p:cNvSpPr>
            <a:spLocks noGrp="1"/>
          </p:cNvSpPr>
          <p:nvPr>
            <p:ph type="ftr" sz="quarter" idx="11"/>
          </p:nvPr>
        </p:nvSpPr>
        <p:spPr/>
        <p:txBody>
          <a:bodyPr/>
          <a:lstStyle/>
          <a:p>
            <a:pPr rtl="0"/>
            <a:r>
              <a:rPr lang="en-gb"/>
              <a:t>Add a footer</a:t>
            </a:r>
          </a:p>
        </p:txBody>
      </p:sp>
      <p:sp>
        <p:nvSpPr>
          <p:cNvPr id="6" name="Slide Number Placeholder 5"/>
          <p:cNvSpPr>
            <a:spLocks noGrp="1"/>
          </p:cNvSpPr>
          <p:nvPr>
            <p:ph type="sldNum" sz="quarter" idx="12"/>
          </p:nvPr>
        </p:nvSpPr>
        <p:spPr/>
        <p:txBody>
          <a:bodyPr/>
          <a:lstStyle/>
          <a:p>
            <a:pPr rtl="0"/>
            <a:fld id="{484FD59D-33F1-4A76-843D-E67207CAFE54}" type="slidenum">
              <a:rPr lang="en-US" smtClean="0"/>
              <a:t>‹#›</a:t>
            </a:fld>
            <a:endParaRPr lang="en-US"/>
          </a:p>
        </p:txBody>
      </p:sp>
    </p:spTree>
    <p:extLst>
      <p:ext uri="{BB962C8B-B14F-4D97-AF65-F5344CB8AC3E}">
        <p14:creationId xmlns:p14="http://schemas.microsoft.com/office/powerpoint/2010/main" val="4253847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smtClean="0"/>
              <a:t>10/7/2025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920316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rtl="0"/>
            <a:r>
              <a:rPr lang="en-US"/>
              <a:t>24/5/2017</a:t>
            </a:r>
          </a:p>
        </p:txBody>
      </p:sp>
      <p:sp>
        <p:nvSpPr>
          <p:cNvPr id="6" name="Footer Placeholder 5"/>
          <p:cNvSpPr>
            <a:spLocks noGrp="1"/>
          </p:cNvSpPr>
          <p:nvPr>
            <p:ph type="ftr" sz="quarter" idx="11"/>
          </p:nvPr>
        </p:nvSpPr>
        <p:spPr/>
        <p:txBody>
          <a:bodyPr/>
          <a:lstStyle/>
          <a:p>
            <a:pPr rtl="0"/>
            <a:r>
              <a:rPr lang="en-gb"/>
              <a:t>Add a footer</a:t>
            </a:r>
          </a:p>
        </p:txBody>
      </p:sp>
      <p:sp>
        <p:nvSpPr>
          <p:cNvPr id="7" name="Slide Number Placeholder 6"/>
          <p:cNvSpPr>
            <a:spLocks noGrp="1"/>
          </p:cNvSpPr>
          <p:nvPr>
            <p:ph type="sldNum" sz="quarter" idx="12"/>
          </p:nvPr>
        </p:nvSpPr>
        <p:spPr/>
        <p:txBody>
          <a:bodyPr/>
          <a:lstStyle/>
          <a:p>
            <a:pPr rtl="0"/>
            <a:fld id="{484FD59D-33F1-4A76-843D-E67207CAFE54}" type="slidenum">
              <a:rPr lang="en-US" smtClean="0"/>
              <a:t>‹#›</a:t>
            </a:fld>
            <a:endParaRPr lang="en-US"/>
          </a:p>
        </p:txBody>
      </p:sp>
    </p:spTree>
    <p:extLst>
      <p:ext uri="{BB962C8B-B14F-4D97-AF65-F5344CB8AC3E}">
        <p14:creationId xmlns:p14="http://schemas.microsoft.com/office/powerpoint/2010/main" val="2245100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rtl="0"/>
            <a:r>
              <a:rPr lang="en-US"/>
              <a:t>24/5/2017</a:t>
            </a:r>
          </a:p>
        </p:txBody>
      </p:sp>
      <p:sp>
        <p:nvSpPr>
          <p:cNvPr id="8" name="Footer Placeholder 7"/>
          <p:cNvSpPr>
            <a:spLocks noGrp="1"/>
          </p:cNvSpPr>
          <p:nvPr>
            <p:ph type="ftr" sz="quarter" idx="11"/>
          </p:nvPr>
        </p:nvSpPr>
        <p:spPr/>
        <p:txBody>
          <a:bodyPr/>
          <a:lstStyle/>
          <a:p>
            <a:pPr rtl="0"/>
            <a:r>
              <a:rPr lang="en-gb"/>
              <a:t>Add a footer</a:t>
            </a:r>
          </a:p>
        </p:txBody>
      </p:sp>
      <p:sp>
        <p:nvSpPr>
          <p:cNvPr id="9" name="Slide Number Placeholder 8"/>
          <p:cNvSpPr>
            <a:spLocks noGrp="1"/>
          </p:cNvSpPr>
          <p:nvPr>
            <p:ph type="sldNum" sz="quarter" idx="12"/>
          </p:nvPr>
        </p:nvSpPr>
        <p:spPr/>
        <p:txBody>
          <a:bodyPr/>
          <a:lstStyle/>
          <a:p>
            <a:pPr rtl="0"/>
            <a:fld id="{484FD59D-33F1-4A76-843D-E67207CAFE54}" type="slidenum">
              <a:rPr lang="en-US" smtClean="0"/>
              <a:t>‹#›</a:t>
            </a:fld>
            <a:endParaRPr lang="en-US"/>
          </a:p>
        </p:txBody>
      </p:sp>
    </p:spTree>
    <p:extLst>
      <p:ext uri="{BB962C8B-B14F-4D97-AF65-F5344CB8AC3E}">
        <p14:creationId xmlns:p14="http://schemas.microsoft.com/office/powerpoint/2010/main" val="3182190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rtl="0"/>
            <a:r>
              <a:rPr lang="en-US"/>
              <a:t>24/5/2017</a:t>
            </a:r>
          </a:p>
        </p:txBody>
      </p:sp>
      <p:sp>
        <p:nvSpPr>
          <p:cNvPr id="4" name="Footer Placeholder 3"/>
          <p:cNvSpPr>
            <a:spLocks noGrp="1"/>
          </p:cNvSpPr>
          <p:nvPr>
            <p:ph type="ftr" sz="quarter" idx="11"/>
          </p:nvPr>
        </p:nvSpPr>
        <p:spPr/>
        <p:txBody>
          <a:bodyPr/>
          <a:lstStyle/>
          <a:p>
            <a:pPr rtl="0"/>
            <a:r>
              <a:rPr lang="en-gb"/>
              <a:t>Add a footer</a:t>
            </a:r>
          </a:p>
        </p:txBody>
      </p:sp>
      <p:sp>
        <p:nvSpPr>
          <p:cNvPr id="5" name="Slide Number Placeholder 4"/>
          <p:cNvSpPr>
            <a:spLocks noGrp="1"/>
          </p:cNvSpPr>
          <p:nvPr>
            <p:ph type="sldNum" sz="quarter" idx="12"/>
          </p:nvPr>
        </p:nvSpPr>
        <p:spPr/>
        <p:txBody>
          <a:bodyPr/>
          <a:lstStyle/>
          <a:p>
            <a:pPr rtl="0"/>
            <a:fld id="{484FD59D-33F1-4A76-843D-E67207CAFE54}" type="slidenum">
              <a:rPr lang="en-US" smtClean="0"/>
              <a:t>‹#›</a:t>
            </a:fld>
            <a:endParaRPr lang="en-US"/>
          </a:p>
        </p:txBody>
      </p:sp>
    </p:spTree>
    <p:extLst>
      <p:ext uri="{BB962C8B-B14F-4D97-AF65-F5344CB8AC3E}">
        <p14:creationId xmlns:p14="http://schemas.microsoft.com/office/powerpoint/2010/main" val="3654424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US"/>
              <a:t>24/5/2017</a:t>
            </a:r>
          </a:p>
        </p:txBody>
      </p:sp>
      <p:sp>
        <p:nvSpPr>
          <p:cNvPr id="3" name="Footer Placeholder 2"/>
          <p:cNvSpPr>
            <a:spLocks noGrp="1"/>
          </p:cNvSpPr>
          <p:nvPr>
            <p:ph type="ftr" sz="quarter" idx="11"/>
          </p:nvPr>
        </p:nvSpPr>
        <p:spPr/>
        <p:txBody>
          <a:bodyPr/>
          <a:lstStyle/>
          <a:p>
            <a:pPr rtl="0"/>
            <a:r>
              <a:rPr lang="en-gb"/>
              <a:t>Add a footer</a:t>
            </a:r>
          </a:p>
        </p:txBody>
      </p:sp>
      <p:sp>
        <p:nvSpPr>
          <p:cNvPr id="4" name="Slide Number Placeholder 3"/>
          <p:cNvSpPr>
            <a:spLocks noGrp="1"/>
          </p:cNvSpPr>
          <p:nvPr>
            <p:ph type="sldNum" sz="quarter" idx="12"/>
          </p:nvPr>
        </p:nvSpPr>
        <p:spPr/>
        <p:txBody>
          <a:bodyPr/>
          <a:lstStyle/>
          <a:p>
            <a:pPr rtl="0"/>
            <a:fld id="{484FD59D-33F1-4A76-843D-E67207CAFE54}" type="slidenum">
              <a:rPr lang="en-US" smtClean="0"/>
              <a:t>‹#›</a:t>
            </a:fld>
            <a:endParaRPr lang="en-US"/>
          </a:p>
        </p:txBody>
      </p:sp>
    </p:spTree>
    <p:extLst>
      <p:ext uri="{BB962C8B-B14F-4D97-AF65-F5344CB8AC3E}">
        <p14:creationId xmlns:p14="http://schemas.microsoft.com/office/powerpoint/2010/main" val="4233978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US"/>
              <a:t>24/5/2017</a:t>
            </a:r>
          </a:p>
        </p:txBody>
      </p:sp>
      <p:sp>
        <p:nvSpPr>
          <p:cNvPr id="6" name="Footer Placeholder 5"/>
          <p:cNvSpPr>
            <a:spLocks noGrp="1"/>
          </p:cNvSpPr>
          <p:nvPr>
            <p:ph type="ftr" sz="quarter" idx="11"/>
          </p:nvPr>
        </p:nvSpPr>
        <p:spPr/>
        <p:txBody>
          <a:bodyPr/>
          <a:lstStyle/>
          <a:p>
            <a:pPr rtl="0"/>
            <a:r>
              <a:rPr lang="en-gb"/>
              <a:t>Add a footer</a:t>
            </a:r>
          </a:p>
        </p:txBody>
      </p:sp>
      <p:sp>
        <p:nvSpPr>
          <p:cNvPr id="7" name="Slide Number Placeholder 6"/>
          <p:cNvSpPr>
            <a:spLocks noGrp="1"/>
          </p:cNvSpPr>
          <p:nvPr>
            <p:ph type="sldNum" sz="quarter" idx="12"/>
          </p:nvPr>
        </p:nvSpPr>
        <p:spPr/>
        <p:txBody>
          <a:bodyPr/>
          <a:lstStyle/>
          <a:p>
            <a:pPr rtl="0"/>
            <a:fld id="{484FD59D-33F1-4A76-843D-E67207CAFE54}" type="slidenum">
              <a:rPr lang="en-US" smtClean="0"/>
              <a:t>‹#›</a:t>
            </a:fld>
            <a:endParaRPr lang="en-US"/>
          </a:p>
        </p:txBody>
      </p:sp>
    </p:spTree>
    <p:extLst>
      <p:ext uri="{BB962C8B-B14F-4D97-AF65-F5344CB8AC3E}">
        <p14:creationId xmlns:p14="http://schemas.microsoft.com/office/powerpoint/2010/main" val="23168403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US"/>
              <a:t>24/5/2017</a:t>
            </a:r>
          </a:p>
        </p:txBody>
      </p:sp>
      <p:sp>
        <p:nvSpPr>
          <p:cNvPr id="6" name="Footer Placeholder 5"/>
          <p:cNvSpPr>
            <a:spLocks noGrp="1"/>
          </p:cNvSpPr>
          <p:nvPr>
            <p:ph type="ftr" sz="quarter" idx="11"/>
          </p:nvPr>
        </p:nvSpPr>
        <p:spPr/>
        <p:txBody>
          <a:bodyPr/>
          <a:lstStyle/>
          <a:p>
            <a:pPr rtl="0"/>
            <a:r>
              <a:rPr lang="en-gb"/>
              <a:t>Add a footer</a:t>
            </a:r>
          </a:p>
        </p:txBody>
      </p:sp>
      <p:sp>
        <p:nvSpPr>
          <p:cNvPr id="7" name="Slide Number Placeholder 6"/>
          <p:cNvSpPr>
            <a:spLocks noGrp="1"/>
          </p:cNvSpPr>
          <p:nvPr>
            <p:ph type="sldNum" sz="quarter" idx="12"/>
          </p:nvPr>
        </p:nvSpPr>
        <p:spPr/>
        <p:txBody>
          <a:bodyPr/>
          <a:lstStyle/>
          <a:p>
            <a:pPr rtl="0"/>
            <a:fld id="{484FD59D-33F1-4A76-843D-E67207CAFE54}" type="slidenum">
              <a:rPr lang="en-US" smtClean="0"/>
              <a:t>‹#›</a:t>
            </a:fld>
            <a:endParaRPr lang="en-US"/>
          </a:p>
        </p:txBody>
      </p:sp>
    </p:spTree>
    <p:extLst>
      <p:ext uri="{BB962C8B-B14F-4D97-AF65-F5344CB8AC3E}">
        <p14:creationId xmlns:p14="http://schemas.microsoft.com/office/powerpoint/2010/main" val="703689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US"/>
              <a:t>24/5/2017</a:t>
            </a:r>
          </a:p>
        </p:txBody>
      </p:sp>
      <p:sp>
        <p:nvSpPr>
          <p:cNvPr id="5" name="Footer Placeholder 4"/>
          <p:cNvSpPr>
            <a:spLocks noGrp="1"/>
          </p:cNvSpPr>
          <p:nvPr>
            <p:ph type="ftr" sz="quarter" idx="11"/>
          </p:nvPr>
        </p:nvSpPr>
        <p:spPr/>
        <p:txBody>
          <a:bodyPr/>
          <a:lstStyle/>
          <a:p>
            <a:pPr rtl="0"/>
            <a:r>
              <a:rPr lang="en-gb"/>
              <a:t>Add a footer</a:t>
            </a:r>
          </a:p>
        </p:txBody>
      </p:sp>
      <p:sp>
        <p:nvSpPr>
          <p:cNvPr id="6" name="Slide Number Placeholder 5"/>
          <p:cNvSpPr>
            <a:spLocks noGrp="1"/>
          </p:cNvSpPr>
          <p:nvPr>
            <p:ph type="sldNum" sz="quarter" idx="12"/>
          </p:nvPr>
        </p:nvSpPr>
        <p:spPr/>
        <p:txBody>
          <a:bodyPr/>
          <a:lstStyle/>
          <a:p>
            <a:pPr rtl="0"/>
            <a:fld id="{484FD59D-33F1-4A76-843D-E67207CAFE54}" type="slidenum">
              <a:rPr lang="en-US" smtClean="0"/>
              <a:pPr/>
              <a:t>‹#›</a:t>
            </a:fld>
            <a:endParaRPr lang="en-US"/>
          </a:p>
        </p:txBody>
      </p:sp>
    </p:spTree>
    <p:extLst>
      <p:ext uri="{BB962C8B-B14F-4D97-AF65-F5344CB8AC3E}">
        <p14:creationId xmlns:p14="http://schemas.microsoft.com/office/powerpoint/2010/main" val="68354705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US"/>
              <a:t>24/5/2017</a:t>
            </a:r>
          </a:p>
        </p:txBody>
      </p:sp>
      <p:sp>
        <p:nvSpPr>
          <p:cNvPr id="5" name="Footer Placeholder 4"/>
          <p:cNvSpPr>
            <a:spLocks noGrp="1"/>
          </p:cNvSpPr>
          <p:nvPr>
            <p:ph type="ftr" sz="quarter" idx="11"/>
          </p:nvPr>
        </p:nvSpPr>
        <p:spPr/>
        <p:txBody>
          <a:bodyPr/>
          <a:lstStyle/>
          <a:p>
            <a:pPr rtl="0"/>
            <a:r>
              <a:rPr lang="en-gb"/>
              <a:t>Add a footer</a:t>
            </a:r>
          </a:p>
        </p:txBody>
      </p:sp>
      <p:sp>
        <p:nvSpPr>
          <p:cNvPr id="6" name="Slide Number Placeholder 5"/>
          <p:cNvSpPr>
            <a:spLocks noGrp="1"/>
          </p:cNvSpPr>
          <p:nvPr>
            <p:ph type="sldNum" sz="quarter" idx="12"/>
          </p:nvPr>
        </p:nvSpPr>
        <p:spPr/>
        <p:txBody>
          <a:bodyPr/>
          <a:lstStyle/>
          <a:p>
            <a:pPr rtl="0"/>
            <a:fld id="{484FD59D-33F1-4A76-843D-E67207CAFE54}"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3621542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US"/>
              <a:t>24/5/2017</a:t>
            </a:r>
          </a:p>
        </p:txBody>
      </p:sp>
      <p:sp>
        <p:nvSpPr>
          <p:cNvPr id="5" name="Footer Placeholder 4"/>
          <p:cNvSpPr>
            <a:spLocks noGrp="1"/>
          </p:cNvSpPr>
          <p:nvPr>
            <p:ph type="ftr" sz="quarter" idx="11"/>
          </p:nvPr>
        </p:nvSpPr>
        <p:spPr/>
        <p:txBody>
          <a:bodyPr/>
          <a:lstStyle/>
          <a:p>
            <a:pPr rtl="0"/>
            <a:r>
              <a:rPr lang="en-gb"/>
              <a:t>Add a footer</a:t>
            </a:r>
          </a:p>
        </p:txBody>
      </p:sp>
      <p:sp>
        <p:nvSpPr>
          <p:cNvPr id="6" name="Slide Number Placeholder 5"/>
          <p:cNvSpPr>
            <a:spLocks noGrp="1"/>
          </p:cNvSpPr>
          <p:nvPr>
            <p:ph type="sldNum" sz="quarter" idx="12"/>
          </p:nvPr>
        </p:nvSpPr>
        <p:spPr/>
        <p:txBody>
          <a:bodyPr/>
          <a:lstStyle/>
          <a:p>
            <a:pPr rtl="0"/>
            <a:fld id="{484FD59D-33F1-4A76-843D-E67207CAFE54}" type="slidenum">
              <a:rPr lang="en-US" smtClean="0"/>
              <a:pPr/>
              <a:t>‹#›</a:t>
            </a:fld>
            <a:endParaRPr lang="en-US"/>
          </a:p>
        </p:txBody>
      </p:sp>
    </p:spTree>
    <p:extLst>
      <p:ext uri="{BB962C8B-B14F-4D97-AF65-F5344CB8AC3E}">
        <p14:creationId xmlns:p14="http://schemas.microsoft.com/office/powerpoint/2010/main" val="421778583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US"/>
              <a:t>24/5/2017</a:t>
            </a:r>
          </a:p>
        </p:txBody>
      </p:sp>
      <p:sp>
        <p:nvSpPr>
          <p:cNvPr id="5" name="Footer Placeholder 4"/>
          <p:cNvSpPr>
            <a:spLocks noGrp="1"/>
          </p:cNvSpPr>
          <p:nvPr>
            <p:ph type="ftr" sz="quarter" idx="11"/>
          </p:nvPr>
        </p:nvSpPr>
        <p:spPr/>
        <p:txBody>
          <a:bodyPr/>
          <a:lstStyle/>
          <a:p>
            <a:pPr rtl="0"/>
            <a:r>
              <a:rPr lang="en-gb"/>
              <a:t>Add a footer</a:t>
            </a:r>
          </a:p>
        </p:txBody>
      </p:sp>
      <p:sp>
        <p:nvSpPr>
          <p:cNvPr id="6" name="Slide Number Placeholder 5"/>
          <p:cNvSpPr>
            <a:spLocks noGrp="1"/>
          </p:cNvSpPr>
          <p:nvPr>
            <p:ph type="sldNum" sz="quarter" idx="12"/>
          </p:nvPr>
        </p:nvSpPr>
        <p:spPr/>
        <p:txBody>
          <a:bodyPr/>
          <a:lstStyle/>
          <a:p>
            <a:pPr rtl="0"/>
            <a:fld id="{484FD59D-33F1-4A76-843D-E67207CAFE54}"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7204176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US"/>
              <a:t>24/5/2017</a:t>
            </a:r>
          </a:p>
        </p:txBody>
      </p:sp>
      <p:sp>
        <p:nvSpPr>
          <p:cNvPr id="5" name="Footer Placeholder 4"/>
          <p:cNvSpPr>
            <a:spLocks noGrp="1"/>
          </p:cNvSpPr>
          <p:nvPr>
            <p:ph type="ftr" sz="quarter" idx="11"/>
          </p:nvPr>
        </p:nvSpPr>
        <p:spPr/>
        <p:txBody>
          <a:bodyPr/>
          <a:lstStyle/>
          <a:p>
            <a:pPr rtl="0"/>
            <a:r>
              <a:rPr lang="en-gb"/>
              <a:t>Add a footer</a:t>
            </a:r>
          </a:p>
        </p:txBody>
      </p:sp>
      <p:sp>
        <p:nvSpPr>
          <p:cNvPr id="6" name="Slide Number Placeholder 5"/>
          <p:cNvSpPr>
            <a:spLocks noGrp="1"/>
          </p:cNvSpPr>
          <p:nvPr>
            <p:ph type="sldNum" sz="quarter" idx="12"/>
          </p:nvPr>
        </p:nvSpPr>
        <p:spPr/>
        <p:txBody>
          <a:bodyPr/>
          <a:lstStyle/>
          <a:p>
            <a:pPr rtl="0"/>
            <a:fld id="{484FD59D-33F1-4A76-843D-E67207CAFE54}" type="slidenum">
              <a:rPr lang="en-US" smtClean="0"/>
              <a:pPr/>
              <a:t>‹#›</a:t>
            </a:fld>
            <a:endParaRPr lang="en-US"/>
          </a:p>
        </p:txBody>
      </p:sp>
    </p:spTree>
    <p:extLst>
      <p:ext uri="{BB962C8B-B14F-4D97-AF65-F5344CB8AC3E}">
        <p14:creationId xmlns:p14="http://schemas.microsoft.com/office/powerpoint/2010/main" val="2297152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US"/>
              <a:t>24/5/2017</a:t>
            </a:r>
          </a:p>
        </p:txBody>
      </p:sp>
      <p:sp>
        <p:nvSpPr>
          <p:cNvPr id="5" name="Footer Placeholder 4"/>
          <p:cNvSpPr>
            <a:spLocks noGrp="1"/>
          </p:cNvSpPr>
          <p:nvPr>
            <p:ph type="ftr" sz="quarter" idx="11"/>
          </p:nvPr>
        </p:nvSpPr>
        <p:spPr/>
        <p:txBody>
          <a:bodyPr/>
          <a:lstStyle/>
          <a:p>
            <a:pPr rtl="0"/>
            <a:r>
              <a:rPr lang="en-gb"/>
              <a:t>Add a footer</a:t>
            </a:r>
          </a:p>
        </p:txBody>
      </p:sp>
      <p:sp>
        <p:nvSpPr>
          <p:cNvPr id="6" name="Slide Number Placeholder 5"/>
          <p:cNvSpPr>
            <a:spLocks noGrp="1"/>
          </p:cNvSpPr>
          <p:nvPr>
            <p:ph type="sldNum" sz="quarter" idx="12"/>
          </p:nvPr>
        </p:nvSpPr>
        <p:spPr/>
        <p:txBody>
          <a:bodyPr/>
          <a:lstStyle/>
          <a:p>
            <a:pPr rtl="0"/>
            <a:fld id="{484FD59D-33F1-4A76-843D-E67207CAFE54}" type="slidenum">
              <a:rPr lang="en-US" smtClean="0"/>
              <a:t>‹#›</a:t>
            </a:fld>
            <a:endParaRPr lang="en-US"/>
          </a:p>
        </p:txBody>
      </p:sp>
    </p:spTree>
    <p:extLst>
      <p:ext uri="{BB962C8B-B14F-4D97-AF65-F5344CB8AC3E}">
        <p14:creationId xmlns:p14="http://schemas.microsoft.com/office/powerpoint/2010/main" val="1568117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US"/>
              <a:t>24/5/2017</a:t>
            </a:r>
          </a:p>
        </p:txBody>
      </p:sp>
      <p:sp>
        <p:nvSpPr>
          <p:cNvPr id="5" name="Footer Placeholder 4"/>
          <p:cNvSpPr>
            <a:spLocks noGrp="1"/>
          </p:cNvSpPr>
          <p:nvPr>
            <p:ph type="ftr" sz="quarter" idx="11"/>
          </p:nvPr>
        </p:nvSpPr>
        <p:spPr/>
        <p:txBody>
          <a:bodyPr/>
          <a:lstStyle/>
          <a:p>
            <a:pPr rtl="0"/>
            <a:r>
              <a:rPr lang="en-gb"/>
              <a:t>Add a footer</a:t>
            </a:r>
          </a:p>
        </p:txBody>
      </p:sp>
      <p:sp>
        <p:nvSpPr>
          <p:cNvPr id="6" name="Slide Number Placeholder 5"/>
          <p:cNvSpPr>
            <a:spLocks noGrp="1"/>
          </p:cNvSpPr>
          <p:nvPr>
            <p:ph type="sldNum" sz="quarter" idx="12"/>
          </p:nvPr>
        </p:nvSpPr>
        <p:spPr/>
        <p:txBody>
          <a:bodyPr/>
          <a:lstStyle/>
          <a:p>
            <a:pPr rtl="0"/>
            <a:fld id="{484FD59D-33F1-4A76-843D-E67207CAFE54}" type="slidenum">
              <a:rPr lang="en-US" smtClean="0"/>
              <a:t>‹#›</a:t>
            </a:fld>
            <a:endParaRPr lang="en-US"/>
          </a:p>
        </p:txBody>
      </p:sp>
    </p:spTree>
    <p:extLst>
      <p:ext uri="{BB962C8B-B14F-4D97-AF65-F5344CB8AC3E}">
        <p14:creationId xmlns:p14="http://schemas.microsoft.com/office/powerpoint/2010/main" val="2316135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r>
              <a:rPr lang="en-US"/>
              <a:t>24/5/2017</a:t>
            </a:r>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r>
              <a:rPr lang="en-gb"/>
              <a:t>Add a footer</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rtl="0"/>
            <a:fld id="{484FD59D-33F1-4A76-843D-E67207CAFE54}" type="slidenum">
              <a:rPr lang="en-US" smtClean="0"/>
              <a:pPr/>
              <a:t>‹#›</a:t>
            </a:fld>
            <a:endParaRPr lang="en-US"/>
          </a:p>
        </p:txBody>
      </p:sp>
      <p:grpSp>
        <p:nvGrpSpPr>
          <p:cNvPr id="8" name="Group 7" descr="Single flower on the right side of slide">
            <a:extLst>
              <a:ext uri="{FF2B5EF4-FFF2-40B4-BE49-F238E27FC236}">
                <a16:creationId xmlns:a16="http://schemas.microsoft.com/office/drawing/2014/main" id="{7A35BE58-63AD-4905-A6FC-D42818CD5D3D}"/>
              </a:ext>
            </a:extLst>
          </p:cNvPr>
          <p:cNvGrpSpPr/>
          <p:nvPr userDrawn="1"/>
        </p:nvGrpSpPr>
        <p:grpSpPr bwMode="gray">
          <a:xfrm>
            <a:off x="11123612" y="4051301"/>
            <a:ext cx="965215" cy="2807461"/>
            <a:chOff x="11123612" y="4051301"/>
            <a:chExt cx="965215" cy="2807461"/>
          </a:xfrm>
        </p:grpSpPr>
        <p:sp>
          <p:nvSpPr>
            <p:cNvPr id="9" name="Freeform 44">
              <a:extLst>
                <a:ext uri="{FF2B5EF4-FFF2-40B4-BE49-F238E27FC236}">
                  <a16:creationId xmlns:a16="http://schemas.microsoft.com/office/drawing/2014/main" id="{227B176D-2806-7630-D6A0-FEAB71DE1177}"/>
                </a:ext>
              </a:extLst>
            </p:cNvPr>
            <p:cNvSpPr>
              <a:spLocks/>
            </p:cNvSpPr>
            <p:nvPr userDrawn="1"/>
          </p:nvSpPr>
          <p:spPr bwMode="gray">
            <a:xfrm flipH="1">
              <a:off x="11669712" y="6858762"/>
              <a:ext cx="15875" cy="0"/>
            </a:xfrm>
            <a:custGeom>
              <a:avLst/>
              <a:gdLst>
                <a:gd name="T0" fmla="*/ 0 w 10"/>
                <a:gd name="T1" fmla="*/ 10 w 10"/>
                <a:gd name="T2" fmla="*/ 0 w 10"/>
              </a:gdLst>
              <a:ahLst/>
              <a:cxnLst>
                <a:cxn ang="0">
                  <a:pos x="T0" y="0"/>
                </a:cxn>
                <a:cxn ang="0">
                  <a:pos x="T1" y="0"/>
                </a:cxn>
                <a:cxn ang="0">
                  <a:pos x="T2" y="0"/>
                </a:cxn>
              </a:cxnLst>
              <a:rect l="0" t="0" r="r" b="b"/>
              <a:pathLst>
                <a:path w="10">
                  <a:moveTo>
                    <a:pt x="0" y="0"/>
                  </a:moveTo>
                  <a:lnTo>
                    <a:pt x="10" y="0"/>
                  </a:lnTo>
                  <a:lnTo>
                    <a:pt x="0"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10" name="Line 45">
              <a:extLst>
                <a:ext uri="{FF2B5EF4-FFF2-40B4-BE49-F238E27FC236}">
                  <a16:creationId xmlns:a16="http://schemas.microsoft.com/office/drawing/2014/main" id="{17396154-B74E-4792-7C77-1F42F1013037}"/>
                </a:ext>
              </a:extLst>
            </p:cNvPr>
            <p:cNvSpPr>
              <a:spLocks noChangeShapeType="1"/>
            </p:cNvSpPr>
            <p:nvPr userDrawn="1"/>
          </p:nvSpPr>
          <p:spPr bwMode="gray">
            <a:xfrm flipH="1">
              <a:off x="11669712" y="6858762"/>
              <a:ext cx="1587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11" name="Freeform 46">
              <a:extLst>
                <a:ext uri="{FF2B5EF4-FFF2-40B4-BE49-F238E27FC236}">
                  <a16:creationId xmlns:a16="http://schemas.microsoft.com/office/drawing/2014/main" id="{700A0611-7660-4E43-D608-A953F7040B90}"/>
                </a:ext>
              </a:extLst>
            </p:cNvPr>
            <p:cNvSpPr>
              <a:spLocks/>
            </p:cNvSpPr>
            <p:nvPr userDrawn="1"/>
          </p:nvSpPr>
          <p:spPr bwMode="gray">
            <a:xfrm flipH="1">
              <a:off x="11647487" y="5031550"/>
              <a:ext cx="90488" cy="1827212"/>
            </a:xfrm>
            <a:custGeom>
              <a:avLst/>
              <a:gdLst>
                <a:gd name="T0" fmla="*/ 18 w 24"/>
                <a:gd name="T1" fmla="*/ 485 h 485"/>
                <a:gd name="T2" fmla="*/ 24 w 24"/>
                <a:gd name="T3" fmla="*/ 0 h 485"/>
                <a:gd name="T4" fmla="*/ 20 w 24"/>
                <a:gd name="T5" fmla="*/ 0 h 485"/>
                <a:gd name="T6" fmla="*/ 14 w 24"/>
                <a:gd name="T7" fmla="*/ 485 h 485"/>
              </a:gdLst>
              <a:ahLst/>
              <a:cxnLst>
                <a:cxn ang="0">
                  <a:pos x="T0" y="T1"/>
                </a:cxn>
                <a:cxn ang="0">
                  <a:pos x="T2" y="T3"/>
                </a:cxn>
                <a:cxn ang="0">
                  <a:pos x="T4" y="T5"/>
                </a:cxn>
                <a:cxn ang="0">
                  <a:pos x="T6" y="T7"/>
                </a:cxn>
              </a:cxnLst>
              <a:rect l="0" t="0" r="r" b="b"/>
              <a:pathLst>
                <a:path w="24" h="485">
                  <a:moveTo>
                    <a:pt x="18" y="485"/>
                  </a:moveTo>
                  <a:cubicBezTo>
                    <a:pt x="12" y="372"/>
                    <a:pt x="3" y="131"/>
                    <a:pt x="24" y="0"/>
                  </a:cubicBezTo>
                  <a:cubicBezTo>
                    <a:pt x="20" y="0"/>
                    <a:pt x="20" y="0"/>
                    <a:pt x="20" y="0"/>
                  </a:cubicBezTo>
                  <a:cubicBezTo>
                    <a:pt x="0" y="130"/>
                    <a:pt x="9" y="372"/>
                    <a:pt x="14" y="485"/>
                  </a:cubicBezTo>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2" name="Freeform 47">
              <a:extLst>
                <a:ext uri="{FF2B5EF4-FFF2-40B4-BE49-F238E27FC236}">
                  <a16:creationId xmlns:a16="http://schemas.microsoft.com/office/drawing/2014/main" id="{9E69E08D-5CE1-F37F-CB1E-3A8013F4E73E}"/>
                </a:ext>
              </a:extLst>
            </p:cNvPr>
            <p:cNvSpPr>
              <a:spLocks/>
            </p:cNvSpPr>
            <p:nvPr userDrawn="1"/>
          </p:nvSpPr>
          <p:spPr bwMode="gray">
            <a:xfrm flipH="1">
              <a:off x="11123612" y="4545775"/>
              <a:ext cx="787400" cy="577850"/>
            </a:xfrm>
            <a:custGeom>
              <a:avLst/>
              <a:gdLst>
                <a:gd name="T0" fmla="*/ 36 w 174"/>
                <a:gd name="T1" fmla="*/ 3 h 129"/>
                <a:gd name="T2" fmla="*/ 81 w 174"/>
                <a:gd name="T3" fmla="*/ 30 h 129"/>
                <a:gd name="T4" fmla="*/ 130 w 174"/>
                <a:gd name="T5" fmla="*/ 32 h 129"/>
                <a:gd name="T6" fmla="*/ 55 w 174"/>
                <a:gd name="T7" fmla="*/ 120 h 129"/>
                <a:gd name="T8" fmla="*/ 6 w 174"/>
                <a:gd name="T9" fmla="*/ 66 h 129"/>
                <a:gd name="T10" fmla="*/ 36 w 174"/>
                <a:gd name="T11" fmla="*/ 3 h 129"/>
              </a:gdLst>
              <a:ahLst/>
              <a:cxnLst>
                <a:cxn ang="0">
                  <a:pos x="T0" y="T1"/>
                </a:cxn>
                <a:cxn ang="0">
                  <a:pos x="T2" y="T3"/>
                </a:cxn>
                <a:cxn ang="0">
                  <a:pos x="T4" y="T5"/>
                </a:cxn>
                <a:cxn ang="0">
                  <a:pos x="T6" y="T7"/>
                </a:cxn>
                <a:cxn ang="0">
                  <a:pos x="T8" y="T9"/>
                </a:cxn>
                <a:cxn ang="0">
                  <a:pos x="T10" y="T11"/>
                </a:cxn>
              </a:cxnLst>
              <a:rect l="0" t="0" r="r" b="b"/>
              <a:pathLst>
                <a:path w="174" h="129">
                  <a:moveTo>
                    <a:pt x="36" y="3"/>
                  </a:moveTo>
                  <a:cubicBezTo>
                    <a:pt x="61" y="0"/>
                    <a:pt x="75" y="12"/>
                    <a:pt x="81" y="30"/>
                  </a:cubicBezTo>
                  <a:cubicBezTo>
                    <a:pt x="101" y="21"/>
                    <a:pt x="122" y="23"/>
                    <a:pt x="130" y="32"/>
                  </a:cubicBezTo>
                  <a:cubicBezTo>
                    <a:pt x="174" y="81"/>
                    <a:pt x="89" y="129"/>
                    <a:pt x="55" y="120"/>
                  </a:cubicBezTo>
                  <a:cubicBezTo>
                    <a:pt x="40" y="121"/>
                    <a:pt x="12" y="91"/>
                    <a:pt x="6" y="66"/>
                  </a:cubicBezTo>
                  <a:cubicBezTo>
                    <a:pt x="0" y="34"/>
                    <a:pt x="21" y="5"/>
                    <a:pt x="36" y="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3" name="Freeform 48">
              <a:extLst>
                <a:ext uri="{FF2B5EF4-FFF2-40B4-BE49-F238E27FC236}">
                  <a16:creationId xmlns:a16="http://schemas.microsoft.com/office/drawing/2014/main" id="{5E645BAD-D74B-0FF4-FD91-5E5042E4B0BC}"/>
                </a:ext>
              </a:extLst>
            </p:cNvPr>
            <p:cNvSpPr>
              <a:spLocks/>
            </p:cNvSpPr>
            <p:nvPr userDrawn="1"/>
          </p:nvSpPr>
          <p:spPr bwMode="gray">
            <a:xfrm flipH="1">
              <a:off x="11226800" y="4707700"/>
              <a:ext cx="762000" cy="460375"/>
            </a:xfrm>
            <a:custGeom>
              <a:avLst/>
              <a:gdLst>
                <a:gd name="T0" fmla="*/ 4 w 200"/>
                <a:gd name="T1" fmla="*/ 25 h 122"/>
                <a:gd name="T2" fmla="*/ 77 w 200"/>
                <a:gd name="T3" fmla="*/ 97 h 122"/>
                <a:gd name="T4" fmla="*/ 83 w 200"/>
                <a:gd name="T5" fmla="*/ 55 h 122"/>
                <a:gd name="T6" fmla="*/ 112 w 200"/>
                <a:gd name="T7" fmla="*/ 2 h 122"/>
                <a:gd name="T8" fmla="*/ 94 w 200"/>
                <a:gd name="T9" fmla="*/ 101 h 122"/>
                <a:gd name="T10" fmla="*/ 131 w 200"/>
                <a:gd name="T11" fmla="*/ 78 h 122"/>
                <a:gd name="T12" fmla="*/ 191 w 200"/>
                <a:gd name="T13" fmla="*/ 67 h 122"/>
                <a:gd name="T14" fmla="*/ 83 w 200"/>
                <a:gd name="T15" fmla="*/ 115 h 122"/>
                <a:gd name="T16" fmla="*/ 81 w 200"/>
                <a:gd name="T17" fmla="*/ 116 h 122"/>
                <a:gd name="T18" fmla="*/ 79 w 200"/>
                <a:gd name="T19" fmla="*/ 114 h 122"/>
                <a:gd name="T20" fmla="*/ 32 w 200"/>
                <a:gd name="T21" fmla="*/ 79 h 122"/>
                <a:gd name="T22" fmla="*/ 4 w 200"/>
                <a:gd name="T23" fmla="*/ 25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0" h="122">
                  <a:moveTo>
                    <a:pt x="4" y="25"/>
                  </a:moveTo>
                  <a:cubicBezTo>
                    <a:pt x="19" y="12"/>
                    <a:pt x="62" y="67"/>
                    <a:pt x="77" y="97"/>
                  </a:cubicBezTo>
                  <a:cubicBezTo>
                    <a:pt x="78" y="84"/>
                    <a:pt x="79" y="68"/>
                    <a:pt x="83" y="55"/>
                  </a:cubicBezTo>
                  <a:cubicBezTo>
                    <a:pt x="91" y="23"/>
                    <a:pt x="106" y="0"/>
                    <a:pt x="112" y="2"/>
                  </a:cubicBezTo>
                  <a:cubicBezTo>
                    <a:pt x="130" y="7"/>
                    <a:pt x="110" y="70"/>
                    <a:pt x="94" y="101"/>
                  </a:cubicBezTo>
                  <a:cubicBezTo>
                    <a:pt x="104" y="93"/>
                    <a:pt x="118" y="84"/>
                    <a:pt x="131" y="78"/>
                  </a:cubicBezTo>
                  <a:cubicBezTo>
                    <a:pt x="161" y="64"/>
                    <a:pt x="189" y="62"/>
                    <a:pt x="191" y="67"/>
                  </a:cubicBezTo>
                  <a:cubicBezTo>
                    <a:pt x="200" y="90"/>
                    <a:pt x="97" y="122"/>
                    <a:pt x="83" y="115"/>
                  </a:cubicBezTo>
                  <a:cubicBezTo>
                    <a:pt x="82" y="116"/>
                    <a:pt x="82" y="116"/>
                    <a:pt x="81" y="116"/>
                  </a:cubicBezTo>
                  <a:cubicBezTo>
                    <a:pt x="80" y="116"/>
                    <a:pt x="80" y="115"/>
                    <a:pt x="79" y="114"/>
                  </a:cubicBezTo>
                  <a:cubicBezTo>
                    <a:pt x="71" y="112"/>
                    <a:pt x="47" y="95"/>
                    <a:pt x="32" y="79"/>
                  </a:cubicBezTo>
                  <a:cubicBezTo>
                    <a:pt x="10" y="54"/>
                    <a:pt x="0" y="29"/>
                    <a:pt x="4" y="2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4" name="Freeform 49">
              <a:extLst>
                <a:ext uri="{FF2B5EF4-FFF2-40B4-BE49-F238E27FC236}">
                  <a16:creationId xmlns:a16="http://schemas.microsoft.com/office/drawing/2014/main" id="{05E99278-BA10-71A9-B492-0CC272588D1C}"/>
                </a:ext>
              </a:extLst>
            </p:cNvPr>
            <p:cNvSpPr>
              <a:spLocks/>
            </p:cNvSpPr>
            <p:nvPr userDrawn="1"/>
          </p:nvSpPr>
          <p:spPr bwMode="gray">
            <a:xfrm flipH="1">
              <a:off x="11399837" y="6011037"/>
              <a:ext cx="604838" cy="466725"/>
            </a:xfrm>
            <a:custGeom>
              <a:avLst/>
              <a:gdLst>
                <a:gd name="T0" fmla="*/ 28 w 159"/>
                <a:gd name="T1" fmla="*/ 9 h 124"/>
                <a:gd name="T2" fmla="*/ 82 w 159"/>
                <a:gd name="T3" fmla="*/ 89 h 124"/>
                <a:gd name="T4" fmla="*/ 159 w 159"/>
                <a:gd name="T5" fmla="*/ 30 h 124"/>
                <a:gd name="T6" fmla="*/ 79 w 159"/>
                <a:gd name="T7" fmla="*/ 107 h 124"/>
                <a:gd name="T8" fmla="*/ 78 w 159"/>
                <a:gd name="T9" fmla="*/ 109 h 124"/>
                <a:gd name="T10" fmla="*/ 28 w 159"/>
                <a:gd name="T11" fmla="*/ 9 h 124"/>
              </a:gdLst>
              <a:ahLst/>
              <a:cxnLst>
                <a:cxn ang="0">
                  <a:pos x="T0" y="T1"/>
                </a:cxn>
                <a:cxn ang="0">
                  <a:pos x="T2" y="T3"/>
                </a:cxn>
                <a:cxn ang="0">
                  <a:pos x="T4" y="T5"/>
                </a:cxn>
                <a:cxn ang="0">
                  <a:pos x="T6" y="T7"/>
                </a:cxn>
                <a:cxn ang="0">
                  <a:pos x="T8" y="T9"/>
                </a:cxn>
                <a:cxn ang="0">
                  <a:pos x="T10" y="T11"/>
                </a:cxn>
              </a:cxnLst>
              <a:rect l="0" t="0" r="r" b="b"/>
              <a:pathLst>
                <a:path w="159" h="124">
                  <a:moveTo>
                    <a:pt x="28" y="9"/>
                  </a:moveTo>
                  <a:cubicBezTo>
                    <a:pt x="49" y="16"/>
                    <a:pt x="79" y="60"/>
                    <a:pt x="82" y="89"/>
                  </a:cubicBezTo>
                  <a:cubicBezTo>
                    <a:pt x="102" y="59"/>
                    <a:pt x="159" y="8"/>
                    <a:pt x="159" y="30"/>
                  </a:cubicBezTo>
                  <a:cubicBezTo>
                    <a:pt x="158" y="59"/>
                    <a:pt x="105" y="116"/>
                    <a:pt x="79" y="107"/>
                  </a:cubicBezTo>
                  <a:cubicBezTo>
                    <a:pt x="78" y="108"/>
                    <a:pt x="78" y="108"/>
                    <a:pt x="78" y="109"/>
                  </a:cubicBezTo>
                  <a:cubicBezTo>
                    <a:pt x="65" y="124"/>
                    <a:pt x="0" y="0"/>
                    <a:pt x="28" y="9"/>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5" name="Freeform 10">
              <a:extLst>
                <a:ext uri="{FF2B5EF4-FFF2-40B4-BE49-F238E27FC236}">
                  <a16:creationId xmlns:a16="http://schemas.microsoft.com/office/drawing/2014/main" id="{4844769B-8FB9-EA40-AA03-A3BCE37BCCD5}"/>
                </a:ext>
              </a:extLst>
            </p:cNvPr>
            <p:cNvSpPr>
              <a:spLocks/>
            </p:cNvSpPr>
            <p:nvPr userDrawn="1"/>
          </p:nvSpPr>
          <p:spPr bwMode="gray">
            <a:xfrm flipH="1">
              <a:off x="11902162" y="4590615"/>
              <a:ext cx="88900" cy="76200"/>
            </a:xfrm>
            <a:custGeom>
              <a:avLst/>
              <a:gdLst>
                <a:gd name="T0" fmla="*/ 16 w 36"/>
                <a:gd name="T1" fmla="*/ 0 h 31"/>
                <a:gd name="T2" fmla="*/ 6 w 36"/>
                <a:gd name="T3" fmla="*/ 4 h 31"/>
                <a:gd name="T4" fmla="*/ 8 w 36"/>
                <a:gd name="T5" fmla="*/ 26 h 31"/>
                <a:gd name="T6" fmla="*/ 20 w 36"/>
                <a:gd name="T7" fmla="*/ 31 h 31"/>
                <a:gd name="T8" fmla="*/ 30 w 36"/>
                <a:gd name="T9" fmla="*/ 27 h 31"/>
                <a:gd name="T10" fmla="*/ 28 w 36"/>
                <a:gd name="T11" fmla="*/ 5 h 31"/>
                <a:gd name="T12" fmla="*/ 16 w 36"/>
                <a:gd name="T13" fmla="*/ 0 h 31"/>
              </a:gdLst>
              <a:ahLst/>
              <a:cxnLst>
                <a:cxn ang="0">
                  <a:pos x="T0" y="T1"/>
                </a:cxn>
                <a:cxn ang="0">
                  <a:pos x="T2" y="T3"/>
                </a:cxn>
                <a:cxn ang="0">
                  <a:pos x="T4" y="T5"/>
                </a:cxn>
                <a:cxn ang="0">
                  <a:pos x="T6" y="T7"/>
                </a:cxn>
                <a:cxn ang="0">
                  <a:pos x="T8" y="T9"/>
                </a:cxn>
                <a:cxn ang="0">
                  <a:pos x="T10" y="T11"/>
                </a:cxn>
                <a:cxn ang="0">
                  <a:pos x="T12" y="T13"/>
                </a:cxn>
              </a:cxnLst>
              <a:rect l="0" t="0" r="r" b="b"/>
              <a:pathLst>
                <a:path w="36" h="31">
                  <a:moveTo>
                    <a:pt x="16" y="0"/>
                  </a:moveTo>
                  <a:cubicBezTo>
                    <a:pt x="12" y="0"/>
                    <a:pt x="9" y="1"/>
                    <a:pt x="6" y="4"/>
                  </a:cubicBezTo>
                  <a:cubicBezTo>
                    <a:pt x="0" y="9"/>
                    <a:pt x="1" y="19"/>
                    <a:pt x="8" y="26"/>
                  </a:cubicBezTo>
                  <a:cubicBezTo>
                    <a:pt x="11" y="29"/>
                    <a:pt x="16" y="31"/>
                    <a:pt x="20" y="31"/>
                  </a:cubicBezTo>
                  <a:cubicBezTo>
                    <a:pt x="24" y="31"/>
                    <a:pt x="27" y="30"/>
                    <a:pt x="30" y="27"/>
                  </a:cubicBezTo>
                  <a:cubicBezTo>
                    <a:pt x="36" y="21"/>
                    <a:pt x="35" y="11"/>
                    <a:pt x="28" y="5"/>
                  </a:cubicBezTo>
                  <a:cubicBezTo>
                    <a:pt x="25" y="1"/>
                    <a:pt x="20" y="0"/>
                    <a:pt x="16" y="0"/>
                  </a:cubicBezTo>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6" name="Freeform 16">
              <a:extLst>
                <a:ext uri="{FF2B5EF4-FFF2-40B4-BE49-F238E27FC236}">
                  <a16:creationId xmlns:a16="http://schemas.microsoft.com/office/drawing/2014/main" id="{53F52AE4-20BF-C27D-D78E-106CB8878582}"/>
                </a:ext>
              </a:extLst>
            </p:cNvPr>
            <p:cNvSpPr>
              <a:spLocks/>
            </p:cNvSpPr>
            <p:nvPr userDrawn="1"/>
          </p:nvSpPr>
          <p:spPr bwMode="gray">
            <a:xfrm flipH="1">
              <a:off x="11963414" y="4051301"/>
              <a:ext cx="125413" cy="125412"/>
            </a:xfrm>
            <a:custGeom>
              <a:avLst/>
              <a:gdLst>
                <a:gd name="T0" fmla="*/ 51 w 51"/>
                <a:gd name="T1" fmla="*/ 25 h 51"/>
                <a:gd name="T2" fmla="*/ 42 w 51"/>
                <a:gd name="T3" fmla="*/ 20 h 51"/>
                <a:gd name="T4" fmla="*/ 46 w 51"/>
                <a:gd name="T5" fmla="*/ 11 h 51"/>
                <a:gd name="T6" fmla="*/ 39 w 51"/>
                <a:gd name="T7" fmla="*/ 11 h 51"/>
                <a:gd name="T8" fmla="*/ 38 w 51"/>
                <a:gd name="T9" fmla="*/ 4 h 51"/>
                <a:gd name="T10" fmla="*/ 32 w 51"/>
                <a:gd name="T11" fmla="*/ 7 h 51"/>
                <a:gd name="T12" fmla="*/ 28 w 51"/>
                <a:gd name="T13" fmla="*/ 0 h 51"/>
                <a:gd name="T14" fmla="*/ 23 w 51"/>
                <a:gd name="T15" fmla="*/ 5 h 51"/>
                <a:gd name="T16" fmla="*/ 18 w 51"/>
                <a:gd name="T17" fmla="*/ 1 h 51"/>
                <a:gd name="T18" fmla="*/ 16 w 51"/>
                <a:gd name="T19" fmla="*/ 9 h 51"/>
                <a:gd name="T20" fmla="*/ 8 w 51"/>
                <a:gd name="T21" fmla="*/ 7 h 51"/>
                <a:gd name="T22" fmla="*/ 10 w 51"/>
                <a:gd name="T23" fmla="*/ 16 h 51"/>
                <a:gd name="T24" fmla="*/ 1 w 51"/>
                <a:gd name="T25" fmla="*/ 18 h 51"/>
                <a:gd name="T26" fmla="*/ 4 w 51"/>
                <a:gd name="T27" fmla="*/ 22 h 51"/>
                <a:gd name="T28" fmla="*/ 0 w 51"/>
                <a:gd name="T29" fmla="*/ 26 h 51"/>
                <a:gd name="T30" fmla="*/ 9 w 51"/>
                <a:gd name="T31" fmla="*/ 31 h 51"/>
                <a:gd name="T32" fmla="*/ 4 w 51"/>
                <a:gd name="T33" fmla="*/ 40 h 51"/>
                <a:gd name="T34" fmla="*/ 12 w 51"/>
                <a:gd name="T35" fmla="*/ 40 h 51"/>
                <a:gd name="T36" fmla="*/ 12 w 51"/>
                <a:gd name="T37" fmla="*/ 47 h 51"/>
                <a:gd name="T38" fmla="*/ 19 w 51"/>
                <a:gd name="T39" fmla="*/ 44 h 51"/>
                <a:gd name="T40" fmla="*/ 22 w 51"/>
                <a:gd name="T41" fmla="*/ 51 h 51"/>
                <a:gd name="T42" fmla="*/ 27 w 51"/>
                <a:gd name="T43" fmla="*/ 46 h 51"/>
                <a:gd name="T44" fmla="*/ 32 w 51"/>
                <a:gd name="T45" fmla="*/ 50 h 51"/>
                <a:gd name="T46" fmla="*/ 35 w 51"/>
                <a:gd name="T47" fmla="*/ 42 h 51"/>
                <a:gd name="T48" fmla="*/ 43 w 51"/>
                <a:gd name="T49" fmla="*/ 44 h 51"/>
                <a:gd name="T50" fmla="*/ 41 w 51"/>
                <a:gd name="T51" fmla="*/ 36 h 51"/>
                <a:gd name="T52" fmla="*/ 49 w 51"/>
                <a:gd name="T53" fmla="*/ 34 h 51"/>
                <a:gd name="T54" fmla="*/ 46 w 51"/>
                <a:gd name="T55" fmla="*/ 29 h 51"/>
                <a:gd name="T56" fmla="*/ 51 w 51"/>
                <a:gd name="T57" fmla="*/ 25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1">
                  <a:moveTo>
                    <a:pt x="51" y="25"/>
                  </a:moveTo>
                  <a:cubicBezTo>
                    <a:pt x="51" y="23"/>
                    <a:pt x="47" y="21"/>
                    <a:pt x="42" y="20"/>
                  </a:cubicBezTo>
                  <a:cubicBezTo>
                    <a:pt x="45" y="16"/>
                    <a:pt x="47" y="13"/>
                    <a:pt x="46" y="11"/>
                  </a:cubicBezTo>
                  <a:cubicBezTo>
                    <a:pt x="45" y="10"/>
                    <a:pt x="42" y="10"/>
                    <a:pt x="39" y="11"/>
                  </a:cubicBezTo>
                  <a:cubicBezTo>
                    <a:pt x="40" y="7"/>
                    <a:pt x="40" y="5"/>
                    <a:pt x="38" y="4"/>
                  </a:cubicBezTo>
                  <a:cubicBezTo>
                    <a:pt x="37" y="3"/>
                    <a:pt x="34" y="4"/>
                    <a:pt x="32" y="7"/>
                  </a:cubicBezTo>
                  <a:cubicBezTo>
                    <a:pt x="31" y="3"/>
                    <a:pt x="30" y="1"/>
                    <a:pt x="28" y="0"/>
                  </a:cubicBezTo>
                  <a:cubicBezTo>
                    <a:pt x="26" y="0"/>
                    <a:pt x="25" y="2"/>
                    <a:pt x="23" y="5"/>
                  </a:cubicBezTo>
                  <a:cubicBezTo>
                    <a:pt x="21" y="2"/>
                    <a:pt x="20" y="1"/>
                    <a:pt x="18" y="1"/>
                  </a:cubicBezTo>
                  <a:cubicBezTo>
                    <a:pt x="16" y="2"/>
                    <a:pt x="16" y="5"/>
                    <a:pt x="16" y="9"/>
                  </a:cubicBezTo>
                  <a:cubicBezTo>
                    <a:pt x="12" y="7"/>
                    <a:pt x="9" y="6"/>
                    <a:pt x="8" y="7"/>
                  </a:cubicBezTo>
                  <a:cubicBezTo>
                    <a:pt x="7" y="8"/>
                    <a:pt x="7" y="12"/>
                    <a:pt x="10" y="16"/>
                  </a:cubicBezTo>
                  <a:cubicBezTo>
                    <a:pt x="5" y="15"/>
                    <a:pt x="2" y="16"/>
                    <a:pt x="1" y="18"/>
                  </a:cubicBezTo>
                  <a:cubicBezTo>
                    <a:pt x="1" y="19"/>
                    <a:pt x="2" y="21"/>
                    <a:pt x="4" y="22"/>
                  </a:cubicBezTo>
                  <a:cubicBezTo>
                    <a:pt x="1" y="24"/>
                    <a:pt x="0" y="25"/>
                    <a:pt x="0" y="26"/>
                  </a:cubicBezTo>
                  <a:cubicBezTo>
                    <a:pt x="0" y="28"/>
                    <a:pt x="3" y="30"/>
                    <a:pt x="9" y="31"/>
                  </a:cubicBezTo>
                  <a:cubicBezTo>
                    <a:pt x="5" y="35"/>
                    <a:pt x="3" y="38"/>
                    <a:pt x="4" y="40"/>
                  </a:cubicBezTo>
                  <a:cubicBezTo>
                    <a:pt x="5" y="41"/>
                    <a:pt x="8" y="41"/>
                    <a:pt x="12" y="40"/>
                  </a:cubicBezTo>
                  <a:cubicBezTo>
                    <a:pt x="11" y="44"/>
                    <a:pt x="11" y="47"/>
                    <a:pt x="12" y="47"/>
                  </a:cubicBezTo>
                  <a:cubicBezTo>
                    <a:pt x="13" y="48"/>
                    <a:pt x="16" y="47"/>
                    <a:pt x="19" y="44"/>
                  </a:cubicBezTo>
                  <a:cubicBezTo>
                    <a:pt x="20" y="48"/>
                    <a:pt x="21" y="51"/>
                    <a:pt x="22" y="51"/>
                  </a:cubicBezTo>
                  <a:cubicBezTo>
                    <a:pt x="24" y="51"/>
                    <a:pt x="26" y="49"/>
                    <a:pt x="27" y="46"/>
                  </a:cubicBezTo>
                  <a:cubicBezTo>
                    <a:pt x="29" y="49"/>
                    <a:pt x="31" y="50"/>
                    <a:pt x="32" y="50"/>
                  </a:cubicBezTo>
                  <a:cubicBezTo>
                    <a:pt x="34" y="49"/>
                    <a:pt x="35" y="47"/>
                    <a:pt x="35" y="42"/>
                  </a:cubicBezTo>
                  <a:cubicBezTo>
                    <a:pt x="38" y="44"/>
                    <a:pt x="41" y="45"/>
                    <a:pt x="43" y="44"/>
                  </a:cubicBezTo>
                  <a:cubicBezTo>
                    <a:pt x="44" y="43"/>
                    <a:pt x="43" y="40"/>
                    <a:pt x="41" y="36"/>
                  </a:cubicBezTo>
                  <a:cubicBezTo>
                    <a:pt x="46" y="36"/>
                    <a:pt x="49" y="35"/>
                    <a:pt x="49" y="34"/>
                  </a:cubicBezTo>
                  <a:cubicBezTo>
                    <a:pt x="50" y="32"/>
                    <a:pt x="49" y="31"/>
                    <a:pt x="46" y="29"/>
                  </a:cubicBezTo>
                  <a:cubicBezTo>
                    <a:pt x="49" y="28"/>
                    <a:pt x="51" y="26"/>
                    <a:pt x="51" y="2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7" name="Freeform 18">
              <a:extLst>
                <a:ext uri="{FF2B5EF4-FFF2-40B4-BE49-F238E27FC236}">
                  <a16:creationId xmlns:a16="http://schemas.microsoft.com/office/drawing/2014/main" id="{6DEFE62D-8017-1C83-40A6-8712DF18EA5F}"/>
                </a:ext>
              </a:extLst>
            </p:cNvPr>
            <p:cNvSpPr>
              <a:spLocks/>
            </p:cNvSpPr>
            <p:nvPr userDrawn="1"/>
          </p:nvSpPr>
          <p:spPr bwMode="gray">
            <a:xfrm flipH="1">
              <a:off x="11836637" y="5670550"/>
              <a:ext cx="154425" cy="154425"/>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grpSp>
        <p:nvGrpSpPr>
          <p:cNvPr id="18" name="Group 17" descr="Group of flowers on the left side of slide">
            <a:extLst>
              <a:ext uri="{FF2B5EF4-FFF2-40B4-BE49-F238E27FC236}">
                <a16:creationId xmlns:a16="http://schemas.microsoft.com/office/drawing/2014/main" id="{3C6196DB-1C65-EF74-2974-61733795B473}"/>
              </a:ext>
            </a:extLst>
          </p:cNvPr>
          <p:cNvGrpSpPr/>
          <p:nvPr userDrawn="1"/>
        </p:nvGrpSpPr>
        <p:grpSpPr bwMode="gray">
          <a:xfrm>
            <a:off x="44450" y="1370013"/>
            <a:ext cx="1198563" cy="5487987"/>
            <a:chOff x="44450" y="1370013"/>
            <a:chExt cx="1198563" cy="5487987"/>
          </a:xfrm>
        </p:grpSpPr>
        <p:sp>
          <p:nvSpPr>
            <p:cNvPr id="19" name="Freeform 5">
              <a:extLst>
                <a:ext uri="{FF2B5EF4-FFF2-40B4-BE49-F238E27FC236}">
                  <a16:creationId xmlns:a16="http://schemas.microsoft.com/office/drawing/2014/main" id="{12219866-99CB-4AFC-8C24-A182CC7CDD12}"/>
                </a:ext>
              </a:extLst>
            </p:cNvPr>
            <p:cNvSpPr>
              <a:spLocks/>
            </p:cNvSpPr>
            <p:nvPr userDrawn="1"/>
          </p:nvSpPr>
          <p:spPr bwMode="gray">
            <a:xfrm flipH="1">
              <a:off x="277813" y="6858000"/>
              <a:ext cx="12700" cy="0"/>
            </a:xfrm>
            <a:custGeom>
              <a:avLst/>
              <a:gdLst>
                <a:gd name="T0" fmla="*/ 8 w 8"/>
                <a:gd name="T1" fmla="*/ 0 w 8"/>
                <a:gd name="T2" fmla="*/ 8 w 8"/>
              </a:gdLst>
              <a:ahLst/>
              <a:cxnLst>
                <a:cxn ang="0">
                  <a:pos x="T0" y="0"/>
                </a:cxn>
                <a:cxn ang="0">
                  <a:pos x="T1" y="0"/>
                </a:cxn>
                <a:cxn ang="0">
                  <a:pos x="T2" y="0"/>
                </a:cxn>
              </a:cxnLst>
              <a:rect l="0" t="0" r="r" b="b"/>
              <a:pathLst>
                <a:path w="8">
                  <a:moveTo>
                    <a:pt x="8" y="0"/>
                  </a:moveTo>
                  <a:lnTo>
                    <a:pt x="0" y="0"/>
                  </a:lnTo>
                  <a:lnTo>
                    <a:pt x="8"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30" name="Line 6">
              <a:extLst>
                <a:ext uri="{FF2B5EF4-FFF2-40B4-BE49-F238E27FC236}">
                  <a16:creationId xmlns:a16="http://schemas.microsoft.com/office/drawing/2014/main" id="{2D7BD0D6-5ACA-5600-5AC4-6EB68581ECDC}"/>
                </a:ext>
              </a:extLst>
            </p:cNvPr>
            <p:cNvSpPr>
              <a:spLocks noChangeShapeType="1"/>
            </p:cNvSpPr>
            <p:nvPr userDrawn="1"/>
          </p:nvSpPr>
          <p:spPr bwMode="gray">
            <a:xfrm>
              <a:off x="277813" y="6858000"/>
              <a:ext cx="127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31" name="Freeform 7">
              <a:extLst>
                <a:ext uri="{FF2B5EF4-FFF2-40B4-BE49-F238E27FC236}">
                  <a16:creationId xmlns:a16="http://schemas.microsoft.com/office/drawing/2014/main" id="{1CBE87A0-DC1D-42CD-FF50-E94739F130F4}"/>
                </a:ext>
              </a:extLst>
            </p:cNvPr>
            <p:cNvSpPr>
              <a:spLocks/>
            </p:cNvSpPr>
            <p:nvPr userDrawn="1"/>
          </p:nvSpPr>
          <p:spPr bwMode="gray">
            <a:xfrm flipH="1">
              <a:off x="117475" y="5873750"/>
              <a:ext cx="173038" cy="984250"/>
            </a:xfrm>
            <a:custGeom>
              <a:avLst/>
              <a:gdLst>
                <a:gd name="T0" fmla="*/ 0 w 70"/>
                <a:gd name="T1" fmla="*/ 402 h 402"/>
                <a:gd name="T2" fmla="*/ 0 w 70"/>
                <a:gd name="T3" fmla="*/ 1 h 402"/>
                <a:gd name="T4" fmla="*/ 4 w 70"/>
                <a:gd name="T5" fmla="*/ 0 h 402"/>
                <a:gd name="T6" fmla="*/ 5 w 70"/>
                <a:gd name="T7" fmla="*/ 402 h 402"/>
              </a:gdLst>
              <a:ahLst/>
              <a:cxnLst>
                <a:cxn ang="0">
                  <a:pos x="T0" y="T1"/>
                </a:cxn>
                <a:cxn ang="0">
                  <a:pos x="T2" y="T3"/>
                </a:cxn>
                <a:cxn ang="0">
                  <a:pos x="T4" y="T5"/>
                </a:cxn>
                <a:cxn ang="0">
                  <a:pos x="T6" y="T7"/>
                </a:cxn>
              </a:cxnLst>
              <a:rect l="0" t="0" r="r" b="b"/>
              <a:pathLst>
                <a:path w="70" h="402">
                  <a:moveTo>
                    <a:pt x="0" y="402"/>
                  </a:moveTo>
                  <a:cubicBezTo>
                    <a:pt x="66" y="232"/>
                    <a:pt x="1" y="4"/>
                    <a:pt x="0" y="1"/>
                  </a:cubicBezTo>
                  <a:cubicBezTo>
                    <a:pt x="4" y="0"/>
                    <a:pt x="4" y="0"/>
                    <a:pt x="4" y="0"/>
                  </a:cubicBezTo>
                  <a:cubicBezTo>
                    <a:pt x="5" y="2"/>
                    <a:pt x="70" y="231"/>
                    <a:pt x="5" y="402"/>
                  </a:cubicBezTo>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2" name="Freeform 8">
              <a:extLst>
                <a:ext uri="{FF2B5EF4-FFF2-40B4-BE49-F238E27FC236}">
                  <a16:creationId xmlns:a16="http://schemas.microsoft.com/office/drawing/2014/main" id="{6BABF3D9-D2C5-687E-A948-248CDEDF9A76}"/>
                </a:ext>
              </a:extLst>
            </p:cNvPr>
            <p:cNvSpPr>
              <a:spLocks/>
            </p:cNvSpPr>
            <p:nvPr userDrawn="1"/>
          </p:nvSpPr>
          <p:spPr bwMode="gray">
            <a:xfrm flipH="1">
              <a:off x="79375" y="3760788"/>
              <a:ext cx="87313" cy="76200"/>
            </a:xfrm>
            <a:custGeom>
              <a:avLst/>
              <a:gdLst>
                <a:gd name="T0" fmla="*/ 21 w 36"/>
                <a:gd name="T1" fmla="*/ 29 h 31"/>
                <a:gd name="T2" fmla="*/ 1 w 36"/>
                <a:gd name="T3" fmla="*/ 19 h 31"/>
                <a:gd name="T4" fmla="*/ 16 w 36"/>
                <a:gd name="T5" fmla="*/ 2 h 31"/>
                <a:gd name="T6" fmla="*/ 35 w 36"/>
                <a:gd name="T7" fmla="*/ 13 h 31"/>
                <a:gd name="T8" fmla="*/ 21 w 36"/>
                <a:gd name="T9" fmla="*/ 29 h 31"/>
              </a:gdLst>
              <a:ahLst/>
              <a:cxnLst>
                <a:cxn ang="0">
                  <a:pos x="T0" y="T1"/>
                </a:cxn>
                <a:cxn ang="0">
                  <a:pos x="T2" y="T3"/>
                </a:cxn>
                <a:cxn ang="0">
                  <a:pos x="T4" y="T5"/>
                </a:cxn>
                <a:cxn ang="0">
                  <a:pos x="T6" y="T7"/>
                </a:cxn>
                <a:cxn ang="0">
                  <a:pos x="T8" y="T9"/>
                </a:cxn>
              </a:cxnLst>
              <a:rect l="0" t="0" r="r" b="b"/>
              <a:pathLst>
                <a:path w="36" h="31">
                  <a:moveTo>
                    <a:pt x="21" y="29"/>
                  </a:moveTo>
                  <a:cubicBezTo>
                    <a:pt x="11" y="31"/>
                    <a:pt x="3" y="26"/>
                    <a:pt x="1" y="19"/>
                  </a:cubicBezTo>
                  <a:cubicBezTo>
                    <a:pt x="0" y="11"/>
                    <a:pt x="7" y="4"/>
                    <a:pt x="16" y="2"/>
                  </a:cubicBezTo>
                  <a:cubicBezTo>
                    <a:pt x="25" y="0"/>
                    <a:pt x="34" y="5"/>
                    <a:pt x="35" y="13"/>
                  </a:cubicBezTo>
                  <a:cubicBezTo>
                    <a:pt x="36" y="20"/>
                    <a:pt x="30" y="28"/>
                    <a:pt x="21" y="29"/>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3" name="Freeform 12">
              <a:extLst>
                <a:ext uri="{FF2B5EF4-FFF2-40B4-BE49-F238E27FC236}">
                  <a16:creationId xmlns:a16="http://schemas.microsoft.com/office/drawing/2014/main" id="{A14A6BCB-5F6E-D6D4-087E-89F1777BA2D4}"/>
                </a:ext>
              </a:extLst>
            </p:cNvPr>
            <p:cNvSpPr>
              <a:spLocks/>
            </p:cNvSpPr>
            <p:nvPr userDrawn="1"/>
          </p:nvSpPr>
          <p:spPr bwMode="gray">
            <a:xfrm flipH="1">
              <a:off x="241300" y="4100513"/>
              <a:ext cx="88900" cy="76200"/>
            </a:xfrm>
            <a:custGeom>
              <a:avLst/>
              <a:gdLst>
                <a:gd name="T0" fmla="*/ 16 w 36"/>
                <a:gd name="T1" fmla="*/ 0 h 31"/>
                <a:gd name="T2" fmla="*/ 6 w 36"/>
                <a:gd name="T3" fmla="*/ 4 h 31"/>
                <a:gd name="T4" fmla="*/ 8 w 36"/>
                <a:gd name="T5" fmla="*/ 26 h 31"/>
                <a:gd name="T6" fmla="*/ 20 w 36"/>
                <a:gd name="T7" fmla="*/ 31 h 31"/>
                <a:gd name="T8" fmla="*/ 30 w 36"/>
                <a:gd name="T9" fmla="*/ 27 h 31"/>
                <a:gd name="T10" fmla="*/ 28 w 36"/>
                <a:gd name="T11" fmla="*/ 5 h 31"/>
                <a:gd name="T12" fmla="*/ 16 w 36"/>
                <a:gd name="T13" fmla="*/ 0 h 31"/>
              </a:gdLst>
              <a:ahLst/>
              <a:cxnLst>
                <a:cxn ang="0">
                  <a:pos x="T0" y="T1"/>
                </a:cxn>
                <a:cxn ang="0">
                  <a:pos x="T2" y="T3"/>
                </a:cxn>
                <a:cxn ang="0">
                  <a:pos x="T4" y="T5"/>
                </a:cxn>
                <a:cxn ang="0">
                  <a:pos x="T6" y="T7"/>
                </a:cxn>
                <a:cxn ang="0">
                  <a:pos x="T8" y="T9"/>
                </a:cxn>
                <a:cxn ang="0">
                  <a:pos x="T10" y="T11"/>
                </a:cxn>
                <a:cxn ang="0">
                  <a:pos x="T12" y="T13"/>
                </a:cxn>
              </a:cxnLst>
              <a:rect l="0" t="0" r="r" b="b"/>
              <a:pathLst>
                <a:path w="36" h="31">
                  <a:moveTo>
                    <a:pt x="16" y="0"/>
                  </a:moveTo>
                  <a:cubicBezTo>
                    <a:pt x="12" y="0"/>
                    <a:pt x="9" y="1"/>
                    <a:pt x="6" y="4"/>
                  </a:cubicBezTo>
                  <a:cubicBezTo>
                    <a:pt x="0" y="9"/>
                    <a:pt x="1" y="19"/>
                    <a:pt x="8" y="26"/>
                  </a:cubicBezTo>
                  <a:cubicBezTo>
                    <a:pt x="11" y="29"/>
                    <a:pt x="16" y="31"/>
                    <a:pt x="20" y="31"/>
                  </a:cubicBezTo>
                  <a:cubicBezTo>
                    <a:pt x="24" y="31"/>
                    <a:pt x="27" y="30"/>
                    <a:pt x="30" y="27"/>
                  </a:cubicBezTo>
                  <a:cubicBezTo>
                    <a:pt x="36" y="21"/>
                    <a:pt x="35" y="11"/>
                    <a:pt x="28" y="5"/>
                  </a:cubicBezTo>
                  <a:cubicBezTo>
                    <a:pt x="25" y="1"/>
                    <a:pt x="20" y="0"/>
                    <a:pt x="16" y="0"/>
                  </a:cubicBezTo>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4" name="Freeform 13">
              <a:extLst>
                <a:ext uri="{FF2B5EF4-FFF2-40B4-BE49-F238E27FC236}">
                  <a16:creationId xmlns:a16="http://schemas.microsoft.com/office/drawing/2014/main" id="{A1C053CE-6576-4BF1-8107-9804F0F37CAD}"/>
                </a:ext>
              </a:extLst>
            </p:cNvPr>
            <p:cNvSpPr>
              <a:spLocks/>
            </p:cNvSpPr>
            <p:nvPr userDrawn="1"/>
          </p:nvSpPr>
          <p:spPr bwMode="gray">
            <a:xfrm flipH="1">
              <a:off x="762001" y="4652963"/>
              <a:ext cx="88900" cy="85725"/>
            </a:xfrm>
            <a:custGeom>
              <a:avLst/>
              <a:gdLst>
                <a:gd name="T0" fmla="*/ 28 w 36"/>
                <a:gd name="T1" fmla="*/ 7 h 35"/>
                <a:gd name="T2" fmla="*/ 30 w 36"/>
                <a:gd name="T3" fmla="*/ 29 h 35"/>
                <a:gd name="T4" fmla="*/ 8 w 36"/>
                <a:gd name="T5" fmla="*/ 27 h 35"/>
                <a:gd name="T6" fmla="*/ 6 w 36"/>
                <a:gd name="T7" fmla="*/ 5 h 35"/>
                <a:gd name="T8" fmla="*/ 28 w 36"/>
                <a:gd name="T9" fmla="*/ 7 h 35"/>
              </a:gdLst>
              <a:ahLst/>
              <a:cxnLst>
                <a:cxn ang="0">
                  <a:pos x="T0" y="T1"/>
                </a:cxn>
                <a:cxn ang="0">
                  <a:pos x="T2" y="T3"/>
                </a:cxn>
                <a:cxn ang="0">
                  <a:pos x="T4" y="T5"/>
                </a:cxn>
                <a:cxn ang="0">
                  <a:pos x="T6" y="T7"/>
                </a:cxn>
                <a:cxn ang="0">
                  <a:pos x="T8" y="T9"/>
                </a:cxn>
              </a:cxnLst>
              <a:rect l="0" t="0" r="r" b="b"/>
              <a:pathLst>
                <a:path w="36" h="35">
                  <a:moveTo>
                    <a:pt x="28" y="7"/>
                  </a:moveTo>
                  <a:cubicBezTo>
                    <a:pt x="35" y="13"/>
                    <a:pt x="36" y="23"/>
                    <a:pt x="30" y="29"/>
                  </a:cubicBezTo>
                  <a:cubicBezTo>
                    <a:pt x="24" y="35"/>
                    <a:pt x="14" y="34"/>
                    <a:pt x="8" y="27"/>
                  </a:cubicBezTo>
                  <a:cubicBezTo>
                    <a:pt x="1" y="21"/>
                    <a:pt x="0" y="11"/>
                    <a:pt x="6" y="5"/>
                  </a:cubicBezTo>
                  <a:cubicBezTo>
                    <a:pt x="12" y="0"/>
                    <a:pt x="22" y="0"/>
                    <a:pt x="28" y="7"/>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5" name="Freeform 14">
              <a:extLst>
                <a:ext uri="{FF2B5EF4-FFF2-40B4-BE49-F238E27FC236}">
                  <a16:creationId xmlns:a16="http://schemas.microsoft.com/office/drawing/2014/main" id="{CA0BB6C4-63A4-69F9-4C3C-BABDA52BD5B0}"/>
                </a:ext>
              </a:extLst>
            </p:cNvPr>
            <p:cNvSpPr>
              <a:spLocks/>
            </p:cNvSpPr>
            <p:nvPr userDrawn="1"/>
          </p:nvSpPr>
          <p:spPr bwMode="gray">
            <a:xfrm flipH="1">
              <a:off x="312738" y="2260600"/>
              <a:ext cx="730251" cy="4597400"/>
            </a:xfrm>
            <a:custGeom>
              <a:avLst/>
              <a:gdLst>
                <a:gd name="T0" fmla="*/ 171 w 297"/>
                <a:gd name="T1" fmla="*/ 0 h 1879"/>
                <a:gd name="T2" fmla="*/ 168 w 297"/>
                <a:gd name="T3" fmla="*/ 3 h 1879"/>
                <a:gd name="T4" fmla="*/ 264 w 297"/>
                <a:gd name="T5" fmla="*/ 422 h 1879"/>
                <a:gd name="T6" fmla="*/ 222 w 297"/>
                <a:gd name="T7" fmla="*/ 365 h 1879"/>
                <a:gd name="T8" fmla="*/ 219 w 297"/>
                <a:gd name="T9" fmla="*/ 368 h 1879"/>
                <a:gd name="T10" fmla="*/ 264 w 297"/>
                <a:gd name="T11" fmla="*/ 428 h 1879"/>
                <a:gd name="T12" fmla="*/ 264 w 297"/>
                <a:gd name="T13" fmla="*/ 428 h 1879"/>
                <a:gd name="T14" fmla="*/ 232 w 297"/>
                <a:gd name="T15" fmla="*/ 984 h 1879"/>
                <a:gd name="T16" fmla="*/ 0 w 297"/>
                <a:gd name="T17" fmla="*/ 1879 h 1879"/>
                <a:gd name="T18" fmla="*/ 5 w 297"/>
                <a:gd name="T19" fmla="*/ 1879 h 1879"/>
                <a:gd name="T20" fmla="*/ 236 w 297"/>
                <a:gd name="T21" fmla="*/ 985 h 1879"/>
                <a:gd name="T22" fmla="*/ 171 w 297"/>
                <a:gd name="T23" fmla="*/ 0 h 18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97" h="1879">
                  <a:moveTo>
                    <a:pt x="171" y="0"/>
                  </a:moveTo>
                  <a:cubicBezTo>
                    <a:pt x="168" y="3"/>
                    <a:pt x="168" y="3"/>
                    <a:pt x="168" y="3"/>
                  </a:cubicBezTo>
                  <a:cubicBezTo>
                    <a:pt x="225" y="70"/>
                    <a:pt x="258" y="217"/>
                    <a:pt x="264" y="422"/>
                  </a:cubicBezTo>
                  <a:cubicBezTo>
                    <a:pt x="222" y="365"/>
                    <a:pt x="222" y="365"/>
                    <a:pt x="222" y="365"/>
                  </a:cubicBezTo>
                  <a:cubicBezTo>
                    <a:pt x="219" y="368"/>
                    <a:pt x="219" y="368"/>
                    <a:pt x="219" y="368"/>
                  </a:cubicBezTo>
                  <a:cubicBezTo>
                    <a:pt x="264" y="428"/>
                    <a:pt x="264" y="428"/>
                    <a:pt x="264" y="428"/>
                  </a:cubicBezTo>
                  <a:cubicBezTo>
                    <a:pt x="264" y="428"/>
                    <a:pt x="264" y="428"/>
                    <a:pt x="264" y="428"/>
                  </a:cubicBezTo>
                  <a:cubicBezTo>
                    <a:pt x="269" y="583"/>
                    <a:pt x="258" y="772"/>
                    <a:pt x="232" y="984"/>
                  </a:cubicBezTo>
                  <a:cubicBezTo>
                    <a:pt x="181" y="1404"/>
                    <a:pt x="83" y="1780"/>
                    <a:pt x="0" y="1879"/>
                  </a:cubicBezTo>
                  <a:cubicBezTo>
                    <a:pt x="5" y="1879"/>
                    <a:pt x="5" y="1879"/>
                    <a:pt x="5" y="1879"/>
                  </a:cubicBezTo>
                  <a:cubicBezTo>
                    <a:pt x="88" y="1775"/>
                    <a:pt x="185" y="1401"/>
                    <a:pt x="236" y="985"/>
                  </a:cubicBezTo>
                  <a:cubicBezTo>
                    <a:pt x="297" y="487"/>
                    <a:pt x="273" y="119"/>
                    <a:pt x="171" y="0"/>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6" name="Freeform 15">
              <a:extLst>
                <a:ext uri="{FF2B5EF4-FFF2-40B4-BE49-F238E27FC236}">
                  <a16:creationId xmlns:a16="http://schemas.microsoft.com/office/drawing/2014/main" id="{F1C8A497-6D9E-A521-6065-D937CEF2D81B}"/>
                </a:ext>
              </a:extLst>
            </p:cNvPr>
            <p:cNvSpPr>
              <a:spLocks/>
            </p:cNvSpPr>
            <p:nvPr userDrawn="1"/>
          </p:nvSpPr>
          <p:spPr bwMode="gray">
            <a:xfrm flipH="1">
              <a:off x="273050" y="6858000"/>
              <a:ext cx="9525" cy="0"/>
            </a:xfrm>
            <a:custGeom>
              <a:avLst/>
              <a:gdLst>
                <a:gd name="T0" fmla="*/ 6 w 6"/>
                <a:gd name="T1" fmla="*/ 0 w 6"/>
                <a:gd name="T2" fmla="*/ 6 w 6"/>
              </a:gdLst>
              <a:ahLst/>
              <a:cxnLst>
                <a:cxn ang="0">
                  <a:pos x="T0" y="0"/>
                </a:cxn>
                <a:cxn ang="0">
                  <a:pos x="T1" y="0"/>
                </a:cxn>
                <a:cxn ang="0">
                  <a:pos x="T2" y="0"/>
                </a:cxn>
              </a:cxnLst>
              <a:rect l="0" t="0" r="r" b="b"/>
              <a:pathLst>
                <a:path w="6">
                  <a:moveTo>
                    <a:pt x="6" y="0"/>
                  </a:moveTo>
                  <a:lnTo>
                    <a:pt x="0" y="0"/>
                  </a:lnTo>
                  <a:lnTo>
                    <a:pt x="6"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37" name="Line 14">
              <a:extLst>
                <a:ext uri="{FF2B5EF4-FFF2-40B4-BE49-F238E27FC236}">
                  <a16:creationId xmlns:a16="http://schemas.microsoft.com/office/drawing/2014/main" id="{5AF53304-EA7C-5462-DDF6-F37833F06C76}"/>
                </a:ext>
              </a:extLst>
            </p:cNvPr>
            <p:cNvSpPr>
              <a:spLocks noChangeShapeType="1"/>
            </p:cNvSpPr>
            <p:nvPr userDrawn="1"/>
          </p:nvSpPr>
          <p:spPr bwMode="gray">
            <a:xfrm>
              <a:off x="273050" y="6858000"/>
              <a:ext cx="952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38" name="Freeform 17">
              <a:extLst>
                <a:ext uri="{FF2B5EF4-FFF2-40B4-BE49-F238E27FC236}">
                  <a16:creationId xmlns:a16="http://schemas.microsoft.com/office/drawing/2014/main" id="{F0029E4E-5BF2-6FB8-CD7A-7B3B800D85C5}"/>
                </a:ext>
              </a:extLst>
            </p:cNvPr>
            <p:cNvSpPr>
              <a:spLocks/>
            </p:cNvSpPr>
            <p:nvPr userDrawn="1"/>
          </p:nvSpPr>
          <p:spPr bwMode="gray">
            <a:xfrm flipH="1">
              <a:off x="273050" y="3594100"/>
              <a:ext cx="554038" cy="3263900"/>
            </a:xfrm>
            <a:custGeom>
              <a:avLst/>
              <a:gdLst>
                <a:gd name="T0" fmla="*/ 221 w 225"/>
                <a:gd name="T1" fmla="*/ 1334 h 1334"/>
                <a:gd name="T2" fmla="*/ 145 w 225"/>
                <a:gd name="T3" fmla="*/ 843 h 1334"/>
                <a:gd name="T4" fmla="*/ 0 w 225"/>
                <a:gd name="T5" fmla="*/ 1 h 1334"/>
                <a:gd name="T6" fmla="*/ 4 w 225"/>
                <a:gd name="T7" fmla="*/ 0 h 1334"/>
                <a:gd name="T8" fmla="*/ 149 w 225"/>
                <a:gd name="T9" fmla="*/ 842 h 1334"/>
                <a:gd name="T10" fmla="*/ 225 w 225"/>
                <a:gd name="T11" fmla="*/ 1334 h 1334"/>
              </a:gdLst>
              <a:ahLst/>
              <a:cxnLst>
                <a:cxn ang="0">
                  <a:pos x="T0" y="T1"/>
                </a:cxn>
                <a:cxn ang="0">
                  <a:pos x="T2" y="T3"/>
                </a:cxn>
                <a:cxn ang="0">
                  <a:pos x="T4" y="T5"/>
                </a:cxn>
                <a:cxn ang="0">
                  <a:pos x="T6" y="T7"/>
                </a:cxn>
                <a:cxn ang="0">
                  <a:pos x="T8" y="T9"/>
                </a:cxn>
                <a:cxn ang="0">
                  <a:pos x="T10" y="T11"/>
                </a:cxn>
              </a:cxnLst>
              <a:rect l="0" t="0" r="r" b="b"/>
              <a:pathLst>
                <a:path w="225" h="1334">
                  <a:moveTo>
                    <a:pt x="221" y="1334"/>
                  </a:moveTo>
                  <a:cubicBezTo>
                    <a:pt x="200" y="1243"/>
                    <a:pt x="174" y="1055"/>
                    <a:pt x="145" y="843"/>
                  </a:cubicBezTo>
                  <a:cubicBezTo>
                    <a:pt x="101" y="518"/>
                    <a:pt x="52" y="149"/>
                    <a:pt x="0" y="1"/>
                  </a:cubicBezTo>
                  <a:cubicBezTo>
                    <a:pt x="4" y="0"/>
                    <a:pt x="4" y="0"/>
                    <a:pt x="4" y="0"/>
                  </a:cubicBezTo>
                  <a:cubicBezTo>
                    <a:pt x="55" y="148"/>
                    <a:pt x="105" y="517"/>
                    <a:pt x="149" y="842"/>
                  </a:cubicBezTo>
                  <a:cubicBezTo>
                    <a:pt x="178" y="1055"/>
                    <a:pt x="204" y="1244"/>
                    <a:pt x="225" y="1334"/>
                  </a:cubicBezTo>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9" name="Freeform 18">
              <a:extLst>
                <a:ext uri="{FF2B5EF4-FFF2-40B4-BE49-F238E27FC236}">
                  <a16:creationId xmlns:a16="http://schemas.microsoft.com/office/drawing/2014/main" id="{2661F274-6D8F-2B40-4AE8-0CF7619F5A17}"/>
                </a:ext>
              </a:extLst>
            </p:cNvPr>
            <p:cNvSpPr>
              <a:spLocks/>
            </p:cNvSpPr>
            <p:nvPr userDrawn="1"/>
          </p:nvSpPr>
          <p:spPr bwMode="gray">
            <a:xfrm flipH="1">
              <a:off x="133350" y="3444875"/>
              <a:ext cx="125413" cy="125412"/>
            </a:xfrm>
            <a:custGeom>
              <a:avLst/>
              <a:gdLst>
                <a:gd name="T0" fmla="*/ 51 w 51"/>
                <a:gd name="T1" fmla="*/ 25 h 51"/>
                <a:gd name="T2" fmla="*/ 42 w 51"/>
                <a:gd name="T3" fmla="*/ 20 h 51"/>
                <a:gd name="T4" fmla="*/ 46 w 51"/>
                <a:gd name="T5" fmla="*/ 11 h 51"/>
                <a:gd name="T6" fmla="*/ 39 w 51"/>
                <a:gd name="T7" fmla="*/ 11 h 51"/>
                <a:gd name="T8" fmla="*/ 38 w 51"/>
                <a:gd name="T9" fmla="*/ 4 h 51"/>
                <a:gd name="T10" fmla="*/ 32 w 51"/>
                <a:gd name="T11" fmla="*/ 7 h 51"/>
                <a:gd name="T12" fmla="*/ 28 w 51"/>
                <a:gd name="T13" fmla="*/ 0 h 51"/>
                <a:gd name="T14" fmla="*/ 23 w 51"/>
                <a:gd name="T15" fmla="*/ 5 h 51"/>
                <a:gd name="T16" fmla="*/ 18 w 51"/>
                <a:gd name="T17" fmla="*/ 1 h 51"/>
                <a:gd name="T18" fmla="*/ 16 w 51"/>
                <a:gd name="T19" fmla="*/ 9 h 51"/>
                <a:gd name="T20" fmla="*/ 8 w 51"/>
                <a:gd name="T21" fmla="*/ 7 h 51"/>
                <a:gd name="T22" fmla="*/ 10 w 51"/>
                <a:gd name="T23" fmla="*/ 16 h 51"/>
                <a:gd name="T24" fmla="*/ 1 w 51"/>
                <a:gd name="T25" fmla="*/ 18 h 51"/>
                <a:gd name="T26" fmla="*/ 4 w 51"/>
                <a:gd name="T27" fmla="*/ 22 h 51"/>
                <a:gd name="T28" fmla="*/ 0 w 51"/>
                <a:gd name="T29" fmla="*/ 26 h 51"/>
                <a:gd name="T30" fmla="*/ 9 w 51"/>
                <a:gd name="T31" fmla="*/ 31 h 51"/>
                <a:gd name="T32" fmla="*/ 4 w 51"/>
                <a:gd name="T33" fmla="*/ 40 h 51"/>
                <a:gd name="T34" fmla="*/ 12 w 51"/>
                <a:gd name="T35" fmla="*/ 40 h 51"/>
                <a:gd name="T36" fmla="*/ 12 w 51"/>
                <a:gd name="T37" fmla="*/ 47 h 51"/>
                <a:gd name="T38" fmla="*/ 19 w 51"/>
                <a:gd name="T39" fmla="*/ 44 h 51"/>
                <a:gd name="T40" fmla="*/ 22 w 51"/>
                <a:gd name="T41" fmla="*/ 51 h 51"/>
                <a:gd name="T42" fmla="*/ 27 w 51"/>
                <a:gd name="T43" fmla="*/ 46 h 51"/>
                <a:gd name="T44" fmla="*/ 32 w 51"/>
                <a:gd name="T45" fmla="*/ 50 h 51"/>
                <a:gd name="T46" fmla="*/ 35 w 51"/>
                <a:gd name="T47" fmla="*/ 42 h 51"/>
                <a:gd name="T48" fmla="*/ 43 w 51"/>
                <a:gd name="T49" fmla="*/ 44 h 51"/>
                <a:gd name="T50" fmla="*/ 41 w 51"/>
                <a:gd name="T51" fmla="*/ 36 h 51"/>
                <a:gd name="T52" fmla="*/ 49 w 51"/>
                <a:gd name="T53" fmla="*/ 34 h 51"/>
                <a:gd name="T54" fmla="*/ 46 w 51"/>
                <a:gd name="T55" fmla="*/ 29 h 51"/>
                <a:gd name="T56" fmla="*/ 51 w 51"/>
                <a:gd name="T57" fmla="*/ 25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1">
                  <a:moveTo>
                    <a:pt x="51" y="25"/>
                  </a:moveTo>
                  <a:cubicBezTo>
                    <a:pt x="51" y="23"/>
                    <a:pt x="47" y="21"/>
                    <a:pt x="42" y="20"/>
                  </a:cubicBezTo>
                  <a:cubicBezTo>
                    <a:pt x="45" y="16"/>
                    <a:pt x="47" y="13"/>
                    <a:pt x="46" y="11"/>
                  </a:cubicBezTo>
                  <a:cubicBezTo>
                    <a:pt x="45" y="10"/>
                    <a:pt x="42" y="10"/>
                    <a:pt x="39" y="11"/>
                  </a:cubicBezTo>
                  <a:cubicBezTo>
                    <a:pt x="40" y="7"/>
                    <a:pt x="40" y="5"/>
                    <a:pt x="38" y="4"/>
                  </a:cubicBezTo>
                  <a:cubicBezTo>
                    <a:pt x="37" y="3"/>
                    <a:pt x="34" y="4"/>
                    <a:pt x="32" y="7"/>
                  </a:cubicBezTo>
                  <a:cubicBezTo>
                    <a:pt x="31" y="3"/>
                    <a:pt x="30" y="1"/>
                    <a:pt x="28" y="0"/>
                  </a:cubicBezTo>
                  <a:cubicBezTo>
                    <a:pt x="26" y="0"/>
                    <a:pt x="25" y="2"/>
                    <a:pt x="23" y="5"/>
                  </a:cubicBezTo>
                  <a:cubicBezTo>
                    <a:pt x="21" y="2"/>
                    <a:pt x="20" y="1"/>
                    <a:pt x="18" y="1"/>
                  </a:cubicBezTo>
                  <a:cubicBezTo>
                    <a:pt x="16" y="2"/>
                    <a:pt x="16" y="5"/>
                    <a:pt x="16" y="9"/>
                  </a:cubicBezTo>
                  <a:cubicBezTo>
                    <a:pt x="12" y="7"/>
                    <a:pt x="9" y="6"/>
                    <a:pt x="8" y="7"/>
                  </a:cubicBezTo>
                  <a:cubicBezTo>
                    <a:pt x="7" y="8"/>
                    <a:pt x="7" y="12"/>
                    <a:pt x="10" y="16"/>
                  </a:cubicBezTo>
                  <a:cubicBezTo>
                    <a:pt x="5" y="15"/>
                    <a:pt x="2" y="16"/>
                    <a:pt x="1" y="18"/>
                  </a:cubicBezTo>
                  <a:cubicBezTo>
                    <a:pt x="1" y="19"/>
                    <a:pt x="2" y="21"/>
                    <a:pt x="4" y="22"/>
                  </a:cubicBezTo>
                  <a:cubicBezTo>
                    <a:pt x="1" y="24"/>
                    <a:pt x="0" y="25"/>
                    <a:pt x="0" y="26"/>
                  </a:cubicBezTo>
                  <a:cubicBezTo>
                    <a:pt x="0" y="28"/>
                    <a:pt x="3" y="30"/>
                    <a:pt x="9" y="31"/>
                  </a:cubicBezTo>
                  <a:cubicBezTo>
                    <a:pt x="5" y="35"/>
                    <a:pt x="3" y="38"/>
                    <a:pt x="4" y="40"/>
                  </a:cubicBezTo>
                  <a:cubicBezTo>
                    <a:pt x="5" y="41"/>
                    <a:pt x="8" y="41"/>
                    <a:pt x="12" y="40"/>
                  </a:cubicBezTo>
                  <a:cubicBezTo>
                    <a:pt x="11" y="44"/>
                    <a:pt x="11" y="47"/>
                    <a:pt x="12" y="47"/>
                  </a:cubicBezTo>
                  <a:cubicBezTo>
                    <a:pt x="13" y="48"/>
                    <a:pt x="16" y="47"/>
                    <a:pt x="19" y="44"/>
                  </a:cubicBezTo>
                  <a:cubicBezTo>
                    <a:pt x="20" y="48"/>
                    <a:pt x="21" y="51"/>
                    <a:pt x="22" y="51"/>
                  </a:cubicBezTo>
                  <a:cubicBezTo>
                    <a:pt x="24" y="51"/>
                    <a:pt x="26" y="49"/>
                    <a:pt x="27" y="46"/>
                  </a:cubicBezTo>
                  <a:cubicBezTo>
                    <a:pt x="29" y="49"/>
                    <a:pt x="31" y="50"/>
                    <a:pt x="32" y="50"/>
                  </a:cubicBezTo>
                  <a:cubicBezTo>
                    <a:pt x="34" y="49"/>
                    <a:pt x="35" y="47"/>
                    <a:pt x="35" y="42"/>
                  </a:cubicBezTo>
                  <a:cubicBezTo>
                    <a:pt x="38" y="44"/>
                    <a:pt x="41" y="45"/>
                    <a:pt x="43" y="44"/>
                  </a:cubicBezTo>
                  <a:cubicBezTo>
                    <a:pt x="44" y="43"/>
                    <a:pt x="43" y="40"/>
                    <a:pt x="41" y="36"/>
                  </a:cubicBezTo>
                  <a:cubicBezTo>
                    <a:pt x="46" y="36"/>
                    <a:pt x="49" y="35"/>
                    <a:pt x="49" y="34"/>
                  </a:cubicBezTo>
                  <a:cubicBezTo>
                    <a:pt x="50" y="32"/>
                    <a:pt x="49" y="31"/>
                    <a:pt x="46" y="29"/>
                  </a:cubicBezTo>
                  <a:cubicBezTo>
                    <a:pt x="49" y="28"/>
                    <a:pt x="51" y="26"/>
                    <a:pt x="51" y="25"/>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0" name="Freeform 19">
              <a:extLst>
                <a:ext uri="{FF2B5EF4-FFF2-40B4-BE49-F238E27FC236}">
                  <a16:creationId xmlns:a16="http://schemas.microsoft.com/office/drawing/2014/main" id="{42A0D199-04C1-0B14-F631-281835F51F13}"/>
                </a:ext>
              </a:extLst>
            </p:cNvPr>
            <p:cNvSpPr>
              <a:spLocks/>
            </p:cNvSpPr>
            <p:nvPr userDrawn="1"/>
          </p:nvSpPr>
          <p:spPr bwMode="gray">
            <a:xfrm flipH="1">
              <a:off x="936626" y="4335463"/>
              <a:ext cx="133350" cy="131762"/>
            </a:xfrm>
            <a:custGeom>
              <a:avLst/>
              <a:gdLst>
                <a:gd name="T0" fmla="*/ 54 w 54"/>
                <a:gd name="T1" fmla="*/ 31 h 54"/>
                <a:gd name="T2" fmla="*/ 50 w 54"/>
                <a:gd name="T3" fmla="*/ 26 h 54"/>
                <a:gd name="T4" fmla="*/ 54 w 54"/>
                <a:gd name="T5" fmla="*/ 22 h 54"/>
                <a:gd name="T6" fmla="*/ 43 w 54"/>
                <a:gd name="T7" fmla="*/ 18 h 54"/>
                <a:gd name="T8" fmla="*/ 47 w 54"/>
                <a:gd name="T9" fmla="*/ 8 h 54"/>
                <a:gd name="T10" fmla="*/ 39 w 54"/>
                <a:gd name="T11" fmla="*/ 9 h 54"/>
                <a:gd name="T12" fmla="*/ 37 w 54"/>
                <a:gd name="T13" fmla="*/ 1 h 54"/>
                <a:gd name="T14" fmla="*/ 30 w 54"/>
                <a:gd name="T15" fmla="*/ 6 h 54"/>
                <a:gd name="T16" fmla="*/ 25 w 54"/>
                <a:gd name="T17" fmla="*/ 0 h 54"/>
                <a:gd name="T18" fmla="*/ 21 w 54"/>
                <a:gd name="T19" fmla="*/ 6 h 54"/>
                <a:gd name="T20" fmla="*/ 15 w 54"/>
                <a:gd name="T21" fmla="*/ 2 h 54"/>
                <a:gd name="T22" fmla="*/ 14 w 54"/>
                <a:gd name="T23" fmla="*/ 11 h 54"/>
                <a:gd name="T24" fmla="*/ 5 w 54"/>
                <a:gd name="T25" fmla="*/ 10 h 54"/>
                <a:gd name="T26" fmla="*/ 9 w 54"/>
                <a:gd name="T27" fmla="*/ 19 h 54"/>
                <a:gd name="T28" fmla="*/ 0 w 54"/>
                <a:gd name="T29" fmla="*/ 23 h 54"/>
                <a:gd name="T30" fmla="*/ 4 w 54"/>
                <a:gd name="T31" fmla="*/ 27 h 54"/>
                <a:gd name="T32" fmla="*/ 0 w 54"/>
                <a:gd name="T33" fmla="*/ 32 h 54"/>
                <a:gd name="T34" fmla="*/ 11 w 54"/>
                <a:gd name="T35" fmla="*/ 36 h 54"/>
                <a:gd name="T36" fmla="*/ 8 w 54"/>
                <a:gd name="T37" fmla="*/ 46 h 54"/>
                <a:gd name="T38" fmla="*/ 15 w 54"/>
                <a:gd name="T39" fmla="*/ 45 h 54"/>
                <a:gd name="T40" fmla="*/ 17 w 54"/>
                <a:gd name="T41" fmla="*/ 52 h 54"/>
                <a:gd name="T42" fmla="*/ 24 w 54"/>
                <a:gd name="T43" fmla="*/ 48 h 54"/>
                <a:gd name="T44" fmla="*/ 29 w 54"/>
                <a:gd name="T45" fmla="*/ 54 h 54"/>
                <a:gd name="T46" fmla="*/ 33 w 54"/>
                <a:gd name="T47" fmla="*/ 48 h 54"/>
                <a:gd name="T48" fmla="*/ 39 w 54"/>
                <a:gd name="T49" fmla="*/ 51 h 54"/>
                <a:gd name="T50" fmla="*/ 40 w 54"/>
                <a:gd name="T51" fmla="*/ 43 h 54"/>
                <a:gd name="T52" fmla="*/ 49 w 54"/>
                <a:gd name="T53" fmla="*/ 43 h 54"/>
                <a:gd name="T54" fmla="*/ 46 w 54"/>
                <a:gd name="T55" fmla="*/ 35 h 54"/>
                <a:gd name="T56" fmla="*/ 54 w 54"/>
                <a:gd name="T57" fmla="*/ 31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4" h="54">
                  <a:moveTo>
                    <a:pt x="54" y="31"/>
                  </a:moveTo>
                  <a:cubicBezTo>
                    <a:pt x="54" y="29"/>
                    <a:pt x="53" y="28"/>
                    <a:pt x="50" y="26"/>
                  </a:cubicBezTo>
                  <a:cubicBezTo>
                    <a:pt x="53" y="25"/>
                    <a:pt x="54" y="23"/>
                    <a:pt x="54" y="22"/>
                  </a:cubicBezTo>
                  <a:cubicBezTo>
                    <a:pt x="53" y="20"/>
                    <a:pt x="49" y="18"/>
                    <a:pt x="43" y="18"/>
                  </a:cubicBezTo>
                  <a:cubicBezTo>
                    <a:pt x="47" y="13"/>
                    <a:pt x="48" y="9"/>
                    <a:pt x="47" y="8"/>
                  </a:cubicBezTo>
                  <a:cubicBezTo>
                    <a:pt x="45" y="7"/>
                    <a:pt x="43" y="7"/>
                    <a:pt x="39" y="9"/>
                  </a:cubicBezTo>
                  <a:cubicBezTo>
                    <a:pt x="39" y="5"/>
                    <a:pt x="39" y="2"/>
                    <a:pt x="37" y="1"/>
                  </a:cubicBezTo>
                  <a:cubicBezTo>
                    <a:pt x="35" y="1"/>
                    <a:pt x="33" y="3"/>
                    <a:pt x="30" y="6"/>
                  </a:cubicBezTo>
                  <a:cubicBezTo>
                    <a:pt x="29" y="2"/>
                    <a:pt x="27" y="0"/>
                    <a:pt x="25" y="0"/>
                  </a:cubicBezTo>
                  <a:cubicBezTo>
                    <a:pt x="24" y="0"/>
                    <a:pt x="22" y="2"/>
                    <a:pt x="21" y="6"/>
                  </a:cubicBezTo>
                  <a:cubicBezTo>
                    <a:pt x="19" y="3"/>
                    <a:pt x="16" y="2"/>
                    <a:pt x="15" y="2"/>
                  </a:cubicBezTo>
                  <a:cubicBezTo>
                    <a:pt x="13" y="3"/>
                    <a:pt x="13" y="6"/>
                    <a:pt x="14" y="11"/>
                  </a:cubicBezTo>
                  <a:cubicBezTo>
                    <a:pt x="10" y="9"/>
                    <a:pt x="6" y="9"/>
                    <a:pt x="5" y="10"/>
                  </a:cubicBezTo>
                  <a:cubicBezTo>
                    <a:pt x="4" y="12"/>
                    <a:pt x="5" y="15"/>
                    <a:pt x="9" y="19"/>
                  </a:cubicBezTo>
                  <a:cubicBezTo>
                    <a:pt x="4" y="20"/>
                    <a:pt x="0" y="21"/>
                    <a:pt x="0" y="23"/>
                  </a:cubicBezTo>
                  <a:cubicBezTo>
                    <a:pt x="0" y="24"/>
                    <a:pt x="1" y="26"/>
                    <a:pt x="4" y="27"/>
                  </a:cubicBezTo>
                  <a:cubicBezTo>
                    <a:pt x="1" y="29"/>
                    <a:pt x="0" y="31"/>
                    <a:pt x="0" y="32"/>
                  </a:cubicBezTo>
                  <a:cubicBezTo>
                    <a:pt x="1" y="34"/>
                    <a:pt x="5" y="35"/>
                    <a:pt x="11" y="36"/>
                  </a:cubicBezTo>
                  <a:cubicBezTo>
                    <a:pt x="7" y="41"/>
                    <a:pt x="6" y="45"/>
                    <a:pt x="8" y="46"/>
                  </a:cubicBezTo>
                  <a:cubicBezTo>
                    <a:pt x="9" y="47"/>
                    <a:pt x="12" y="47"/>
                    <a:pt x="15" y="45"/>
                  </a:cubicBezTo>
                  <a:cubicBezTo>
                    <a:pt x="15" y="49"/>
                    <a:pt x="16" y="52"/>
                    <a:pt x="17" y="52"/>
                  </a:cubicBezTo>
                  <a:cubicBezTo>
                    <a:pt x="19" y="53"/>
                    <a:pt x="21" y="51"/>
                    <a:pt x="24" y="48"/>
                  </a:cubicBezTo>
                  <a:cubicBezTo>
                    <a:pt x="25" y="52"/>
                    <a:pt x="27" y="54"/>
                    <a:pt x="29" y="54"/>
                  </a:cubicBezTo>
                  <a:cubicBezTo>
                    <a:pt x="30" y="54"/>
                    <a:pt x="32" y="52"/>
                    <a:pt x="33" y="48"/>
                  </a:cubicBezTo>
                  <a:cubicBezTo>
                    <a:pt x="35" y="51"/>
                    <a:pt x="38" y="52"/>
                    <a:pt x="39" y="51"/>
                  </a:cubicBezTo>
                  <a:cubicBezTo>
                    <a:pt x="41" y="51"/>
                    <a:pt x="41" y="47"/>
                    <a:pt x="40" y="43"/>
                  </a:cubicBezTo>
                  <a:cubicBezTo>
                    <a:pt x="45" y="44"/>
                    <a:pt x="48" y="45"/>
                    <a:pt x="49" y="43"/>
                  </a:cubicBezTo>
                  <a:cubicBezTo>
                    <a:pt x="50" y="42"/>
                    <a:pt x="49" y="39"/>
                    <a:pt x="46" y="35"/>
                  </a:cubicBezTo>
                  <a:cubicBezTo>
                    <a:pt x="51" y="34"/>
                    <a:pt x="54" y="33"/>
                    <a:pt x="54" y="31"/>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1" name="Freeform 20">
              <a:extLst>
                <a:ext uri="{FF2B5EF4-FFF2-40B4-BE49-F238E27FC236}">
                  <a16:creationId xmlns:a16="http://schemas.microsoft.com/office/drawing/2014/main" id="{D76D02B4-9182-79AF-4925-DD4CC2D6C2FE}"/>
                </a:ext>
              </a:extLst>
            </p:cNvPr>
            <p:cNvSpPr>
              <a:spLocks/>
            </p:cNvSpPr>
            <p:nvPr userDrawn="1"/>
          </p:nvSpPr>
          <p:spPr bwMode="gray">
            <a:xfrm flipH="1">
              <a:off x="44450" y="5021263"/>
              <a:ext cx="317500" cy="317500"/>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2" name="Freeform 21">
              <a:extLst>
                <a:ext uri="{FF2B5EF4-FFF2-40B4-BE49-F238E27FC236}">
                  <a16:creationId xmlns:a16="http://schemas.microsoft.com/office/drawing/2014/main" id="{F32C4C90-2DEE-48D4-D37A-CEDB261D6C59}"/>
                </a:ext>
              </a:extLst>
            </p:cNvPr>
            <p:cNvSpPr>
              <a:spLocks/>
            </p:cNvSpPr>
            <p:nvPr userDrawn="1"/>
          </p:nvSpPr>
          <p:spPr bwMode="gray">
            <a:xfrm flipH="1">
              <a:off x="771526" y="3168650"/>
              <a:ext cx="131763" cy="131762"/>
            </a:xfrm>
            <a:custGeom>
              <a:avLst/>
              <a:gdLst>
                <a:gd name="T0" fmla="*/ 52 w 53"/>
                <a:gd name="T1" fmla="*/ 31 h 54"/>
                <a:gd name="T2" fmla="*/ 49 w 53"/>
                <a:gd name="T3" fmla="*/ 27 h 54"/>
                <a:gd name="T4" fmla="*/ 52 w 53"/>
                <a:gd name="T5" fmla="*/ 22 h 54"/>
                <a:gd name="T6" fmla="*/ 42 w 53"/>
                <a:gd name="T7" fmla="*/ 19 h 54"/>
                <a:gd name="T8" fmla="*/ 45 w 53"/>
                <a:gd name="T9" fmla="*/ 8 h 54"/>
                <a:gd name="T10" fmla="*/ 38 w 53"/>
                <a:gd name="T11" fmla="*/ 10 h 54"/>
                <a:gd name="T12" fmla="*/ 36 w 53"/>
                <a:gd name="T13" fmla="*/ 2 h 54"/>
                <a:gd name="T14" fmla="*/ 29 w 53"/>
                <a:gd name="T15" fmla="*/ 7 h 54"/>
                <a:gd name="T16" fmla="*/ 24 w 53"/>
                <a:gd name="T17" fmla="*/ 1 h 54"/>
                <a:gd name="T18" fmla="*/ 21 w 53"/>
                <a:gd name="T19" fmla="*/ 6 h 54"/>
                <a:gd name="T20" fmla="*/ 14 w 53"/>
                <a:gd name="T21" fmla="*/ 3 h 54"/>
                <a:gd name="T22" fmla="*/ 13 w 53"/>
                <a:gd name="T23" fmla="*/ 12 h 54"/>
                <a:gd name="T24" fmla="*/ 5 w 53"/>
                <a:gd name="T25" fmla="*/ 11 h 54"/>
                <a:gd name="T26" fmla="*/ 8 w 53"/>
                <a:gd name="T27" fmla="*/ 20 h 54"/>
                <a:gd name="T28" fmla="*/ 0 w 53"/>
                <a:gd name="T29" fmla="*/ 23 h 54"/>
                <a:gd name="T30" fmla="*/ 4 w 53"/>
                <a:gd name="T31" fmla="*/ 28 h 54"/>
                <a:gd name="T32" fmla="*/ 0 w 53"/>
                <a:gd name="T33" fmla="*/ 32 h 54"/>
                <a:gd name="T34" fmla="*/ 10 w 53"/>
                <a:gd name="T35" fmla="*/ 36 h 54"/>
                <a:gd name="T36" fmla="*/ 7 w 53"/>
                <a:gd name="T37" fmla="*/ 46 h 54"/>
                <a:gd name="T38" fmla="*/ 15 w 53"/>
                <a:gd name="T39" fmla="*/ 45 h 54"/>
                <a:gd name="T40" fmla="*/ 16 w 53"/>
                <a:gd name="T41" fmla="*/ 52 h 54"/>
                <a:gd name="T42" fmla="*/ 23 w 53"/>
                <a:gd name="T43" fmla="*/ 48 h 54"/>
                <a:gd name="T44" fmla="*/ 28 w 53"/>
                <a:gd name="T45" fmla="*/ 54 h 54"/>
                <a:gd name="T46" fmla="*/ 32 w 53"/>
                <a:gd name="T47" fmla="*/ 48 h 54"/>
                <a:gd name="T48" fmla="*/ 38 w 53"/>
                <a:gd name="T49" fmla="*/ 51 h 54"/>
                <a:gd name="T50" fmla="*/ 39 w 53"/>
                <a:gd name="T51" fmla="*/ 43 h 54"/>
                <a:gd name="T52" fmla="*/ 47 w 53"/>
                <a:gd name="T53" fmla="*/ 43 h 54"/>
                <a:gd name="T54" fmla="*/ 44 w 53"/>
                <a:gd name="T55" fmla="*/ 35 h 54"/>
                <a:gd name="T56" fmla="*/ 52 w 53"/>
                <a:gd name="T57" fmla="*/ 31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3" h="54">
                  <a:moveTo>
                    <a:pt x="52" y="31"/>
                  </a:moveTo>
                  <a:cubicBezTo>
                    <a:pt x="53" y="30"/>
                    <a:pt x="51" y="28"/>
                    <a:pt x="49" y="27"/>
                  </a:cubicBezTo>
                  <a:cubicBezTo>
                    <a:pt x="51" y="25"/>
                    <a:pt x="52" y="23"/>
                    <a:pt x="52" y="22"/>
                  </a:cubicBezTo>
                  <a:cubicBezTo>
                    <a:pt x="52" y="20"/>
                    <a:pt x="48" y="19"/>
                    <a:pt x="42" y="19"/>
                  </a:cubicBezTo>
                  <a:cubicBezTo>
                    <a:pt x="45" y="14"/>
                    <a:pt x="47" y="10"/>
                    <a:pt x="45" y="8"/>
                  </a:cubicBezTo>
                  <a:cubicBezTo>
                    <a:pt x="44" y="7"/>
                    <a:pt x="41" y="8"/>
                    <a:pt x="38" y="10"/>
                  </a:cubicBezTo>
                  <a:cubicBezTo>
                    <a:pt x="38" y="6"/>
                    <a:pt x="37" y="3"/>
                    <a:pt x="36" y="2"/>
                  </a:cubicBezTo>
                  <a:cubicBezTo>
                    <a:pt x="34" y="2"/>
                    <a:pt x="32" y="3"/>
                    <a:pt x="29" y="7"/>
                  </a:cubicBezTo>
                  <a:cubicBezTo>
                    <a:pt x="28" y="3"/>
                    <a:pt x="26" y="0"/>
                    <a:pt x="24" y="1"/>
                  </a:cubicBezTo>
                  <a:cubicBezTo>
                    <a:pt x="23" y="1"/>
                    <a:pt x="22" y="3"/>
                    <a:pt x="21" y="6"/>
                  </a:cubicBezTo>
                  <a:cubicBezTo>
                    <a:pt x="18" y="4"/>
                    <a:pt x="16" y="3"/>
                    <a:pt x="14" y="3"/>
                  </a:cubicBezTo>
                  <a:cubicBezTo>
                    <a:pt x="13" y="4"/>
                    <a:pt x="13" y="7"/>
                    <a:pt x="13" y="12"/>
                  </a:cubicBezTo>
                  <a:cubicBezTo>
                    <a:pt x="9" y="10"/>
                    <a:pt x="6" y="10"/>
                    <a:pt x="5" y="11"/>
                  </a:cubicBezTo>
                  <a:cubicBezTo>
                    <a:pt x="4" y="13"/>
                    <a:pt x="5" y="16"/>
                    <a:pt x="8" y="20"/>
                  </a:cubicBezTo>
                  <a:cubicBezTo>
                    <a:pt x="3" y="20"/>
                    <a:pt x="0" y="21"/>
                    <a:pt x="0" y="23"/>
                  </a:cubicBezTo>
                  <a:cubicBezTo>
                    <a:pt x="0" y="25"/>
                    <a:pt x="1" y="26"/>
                    <a:pt x="4" y="28"/>
                  </a:cubicBezTo>
                  <a:cubicBezTo>
                    <a:pt x="1" y="29"/>
                    <a:pt x="0" y="31"/>
                    <a:pt x="0" y="32"/>
                  </a:cubicBezTo>
                  <a:cubicBezTo>
                    <a:pt x="0" y="34"/>
                    <a:pt x="4" y="35"/>
                    <a:pt x="10" y="36"/>
                  </a:cubicBezTo>
                  <a:cubicBezTo>
                    <a:pt x="7" y="40"/>
                    <a:pt x="6" y="44"/>
                    <a:pt x="7" y="46"/>
                  </a:cubicBezTo>
                  <a:cubicBezTo>
                    <a:pt x="8" y="47"/>
                    <a:pt x="11" y="46"/>
                    <a:pt x="15" y="45"/>
                  </a:cubicBezTo>
                  <a:cubicBezTo>
                    <a:pt x="14" y="49"/>
                    <a:pt x="15" y="51"/>
                    <a:pt x="16" y="52"/>
                  </a:cubicBezTo>
                  <a:cubicBezTo>
                    <a:pt x="18" y="53"/>
                    <a:pt x="20" y="51"/>
                    <a:pt x="23" y="48"/>
                  </a:cubicBezTo>
                  <a:cubicBezTo>
                    <a:pt x="24" y="51"/>
                    <a:pt x="26" y="54"/>
                    <a:pt x="28" y="54"/>
                  </a:cubicBezTo>
                  <a:cubicBezTo>
                    <a:pt x="29" y="54"/>
                    <a:pt x="31" y="51"/>
                    <a:pt x="32" y="48"/>
                  </a:cubicBezTo>
                  <a:cubicBezTo>
                    <a:pt x="34" y="50"/>
                    <a:pt x="36" y="52"/>
                    <a:pt x="38" y="51"/>
                  </a:cubicBezTo>
                  <a:cubicBezTo>
                    <a:pt x="39" y="50"/>
                    <a:pt x="40" y="47"/>
                    <a:pt x="39" y="43"/>
                  </a:cubicBezTo>
                  <a:cubicBezTo>
                    <a:pt x="43" y="44"/>
                    <a:pt x="46" y="45"/>
                    <a:pt x="47" y="43"/>
                  </a:cubicBezTo>
                  <a:cubicBezTo>
                    <a:pt x="48" y="42"/>
                    <a:pt x="47" y="39"/>
                    <a:pt x="44" y="35"/>
                  </a:cubicBezTo>
                  <a:cubicBezTo>
                    <a:pt x="49" y="34"/>
                    <a:pt x="52" y="33"/>
                    <a:pt x="52" y="31"/>
                  </a:cubicBezTo>
                  <a:close/>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3" name="Freeform 22">
              <a:extLst>
                <a:ext uri="{FF2B5EF4-FFF2-40B4-BE49-F238E27FC236}">
                  <a16:creationId xmlns:a16="http://schemas.microsoft.com/office/drawing/2014/main" id="{80596FAC-2157-B6DB-F421-9C41F3E605E3}"/>
                </a:ext>
              </a:extLst>
            </p:cNvPr>
            <p:cNvSpPr>
              <a:spLocks/>
            </p:cNvSpPr>
            <p:nvPr userDrawn="1"/>
          </p:nvSpPr>
          <p:spPr bwMode="gray">
            <a:xfrm flipH="1">
              <a:off x="118857" y="1370013"/>
              <a:ext cx="260350" cy="258762"/>
            </a:xfrm>
            <a:custGeom>
              <a:avLst/>
              <a:gdLst>
                <a:gd name="T0" fmla="*/ 50 w 106"/>
                <a:gd name="T1" fmla="*/ 0 h 106"/>
                <a:gd name="T2" fmla="*/ 50 w 106"/>
                <a:gd name="T3" fmla="*/ 0 h 106"/>
                <a:gd name="T4" fmla="*/ 42 w 106"/>
                <a:gd name="T5" fmla="*/ 12 h 106"/>
                <a:gd name="T6" fmla="*/ 32 w 106"/>
                <a:gd name="T7" fmla="*/ 5 h 106"/>
                <a:gd name="T8" fmla="*/ 30 w 106"/>
                <a:gd name="T9" fmla="*/ 5 h 106"/>
                <a:gd name="T10" fmla="*/ 28 w 106"/>
                <a:gd name="T11" fmla="*/ 22 h 106"/>
                <a:gd name="T12" fmla="*/ 16 w 106"/>
                <a:gd name="T13" fmla="*/ 19 h 106"/>
                <a:gd name="T14" fmla="*/ 11 w 106"/>
                <a:gd name="T15" fmla="*/ 21 h 106"/>
                <a:gd name="T16" fmla="*/ 17 w 106"/>
                <a:gd name="T17" fmla="*/ 38 h 106"/>
                <a:gd name="T18" fmla="*/ 1 w 106"/>
                <a:gd name="T19" fmla="*/ 45 h 106"/>
                <a:gd name="T20" fmla="*/ 8 w 106"/>
                <a:gd name="T21" fmla="*/ 54 h 106"/>
                <a:gd name="T22" fmla="*/ 1 w 106"/>
                <a:gd name="T23" fmla="*/ 63 h 106"/>
                <a:gd name="T24" fmla="*/ 21 w 106"/>
                <a:gd name="T25" fmla="*/ 70 h 106"/>
                <a:gd name="T26" fmla="*/ 15 w 106"/>
                <a:gd name="T27" fmla="*/ 91 h 106"/>
                <a:gd name="T28" fmla="*/ 19 w 106"/>
                <a:gd name="T29" fmla="*/ 92 h 106"/>
                <a:gd name="T30" fmla="*/ 30 w 106"/>
                <a:gd name="T31" fmla="*/ 88 h 106"/>
                <a:gd name="T32" fmla="*/ 34 w 106"/>
                <a:gd name="T33" fmla="*/ 103 h 106"/>
                <a:gd name="T34" fmla="*/ 35 w 106"/>
                <a:gd name="T35" fmla="*/ 103 h 106"/>
                <a:gd name="T36" fmla="*/ 47 w 106"/>
                <a:gd name="T37" fmla="*/ 94 h 106"/>
                <a:gd name="T38" fmla="*/ 56 w 106"/>
                <a:gd name="T39" fmla="*/ 106 h 106"/>
                <a:gd name="T40" fmla="*/ 57 w 106"/>
                <a:gd name="T41" fmla="*/ 106 h 106"/>
                <a:gd name="T42" fmla="*/ 64 w 106"/>
                <a:gd name="T43" fmla="*/ 95 h 106"/>
                <a:gd name="T44" fmla="*/ 75 w 106"/>
                <a:gd name="T45" fmla="*/ 101 h 106"/>
                <a:gd name="T46" fmla="*/ 77 w 106"/>
                <a:gd name="T47" fmla="*/ 101 h 106"/>
                <a:gd name="T48" fmla="*/ 79 w 106"/>
                <a:gd name="T49" fmla="*/ 84 h 106"/>
                <a:gd name="T50" fmla="*/ 91 w 106"/>
                <a:gd name="T51" fmla="*/ 87 h 106"/>
                <a:gd name="T52" fmla="*/ 96 w 106"/>
                <a:gd name="T53" fmla="*/ 85 h 106"/>
                <a:gd name="T54" fmla="*/ 89 w 106"/>
                <a:gd name="T55" fmla="*/ 68 h 106"/>
                <a:gd name="T56" fmla="*/ 106 w 106"/>
                <a:gd name="T57" fmla="*/ 61 h 106"/>
                <a:gd name="T58" fmla="*/ 98 w 106"/>
                <a:gd name="T59" fmla="*/ 52 h 106"/>
                <a:gd name="T60" fmla="*/ 106 w 106"/>
                <a:gd name="T61" fmla="*/ 43 h 106"/>
                <a:gd name="T62" fmla="*/ 85 w 106"/>
                <a:gd name="T63" fmla="*/ 36 h 106"/>
                <a:gd name="T64" fmla="*/ 91 w 106"/>
                <a:gd name="T65" fmla="*/ 16 h 106"/>
                <a:gd name="T66" fmla="*/ 88 w 106"/>
                <a:gd name="T67" fmla="*/ 15 h 106"/>
                <a:gd name="T68" fmla="*/ 76 w 106"/>
                <a:gd name="T69" fmla="*/ 18 h 106"/>
                <a:gd name="T70" fmla="*/ 73 w 106"/>
                <a:gd name="T71" fmla="*/ 4 h 106"/>
                <a:gd name="T72" fmla="*/ 71 w 106"/>
                <a:gd name="T73" fmla="*/ 3 h 106"/>
                <a:gd name="T74" fmla="*/ 60 w 106"/>
                <a:gd name="T75" fmla="*/ 12 h 106"/>
                <a:gd name="T76" fmla="*/ 50 w 106"/>
                <a:gd name="T77"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06" h="106">
                  <a:moveTo>
                    <a:pt x="50" y="0"/>
                  </a:moveTo>
                  <a:cubicBezTo>
                    <a:pt x="50" y="0"/>
                    <a:pt x="50" y="0"/>
                    <a:pt x="50" y="0"/>
                  </a:cubicBezTo>
                  <a:cubicBezTo>
                    <a:pt x="47" y="0"/>
                    <a:pt x="44" y="5"/>
                    <a:pt x="42" y="12"/>
                  </a:cubicBezTo>
                  <a:cubicBezTo>
                    <a:pt x="38" y="7"/>
                    <a:pt x="34" y="5"/>
                    <a:pt x="32" y="5"/>
                  </a:cubicBezTo>
                  <a:cubicBezTo>
                    <a:pt x="31" y="5"/>
                    <a:pt x="30" y="5"/>
                    <a:pt x="30" y="5"/>
                  </a:cubicBezTo>
                  <a:cubicBezTo>
                    <a:pt x="27" y="7"/>
                    <a:pt x="26" y="13"/>
                    <a:pt x="28" y="22"/>
                  </a:cubicBezTo>
                  <a:cubicBezTo>
                    <a:pt x="23" y="20"/>
                    <a:pt x="19" y="19"/>
                    <a:pt x="16" y="19"/>
                  </a:cubicBezTo>
                  <a:cubicBezTo>
                    <a:pt x="13" y="19"/>
                    <a:pt x="12" y="20"/>
                    <a:pt x="11" y="21"/>
                  </a:cubicBezTo>
                  <a:cubicBezTo>
                    <a:pt x="8" y="24"/>
                    <a:pt x="11" y="30"/>
                    <a:pt x="17" y="38"/>
                  </a:cubicBezTo>
                  <a:cubicBezTo>
                    <a:pt x="7" y="39"/>
                    <a:pt x="1" y="42"/>
                    <a:pt x="1" y="45"/>
                  </a:cubicBezTo>
                  <a:cubicBezTo>
                    <a:pt x="0" y="48"/>
                    <a:pt x="3" y="51"/>
                    <a:pt x="8" y="54"/>
                  </a:cubicBezTo>
                  <a:cubicBezTo>
                    <a:pt x="3" y="57"/>
                    <a:pt x="0" y="61"/>
                    <a:pt x="1" y="63"/>
                  </a:cubicBezTo>
                  <a:cubicBezTo>
                    <a:pt x="2" y="67"/>
                    <a:pt x="10" y="70"/>
                    <a:pt x="21" y="70"/>
                  </a:cubicBezTo>
                  <a:cubicBezTo>
                    <a:pt x="15" y="80"/>
                    <a:pt x="12" y="88"/>
                    <a:pt x="15" y="91"/>
                  </a:cubicBezTo>
                  <a:cubicBezTo>
                    <a:pt x="16" y="91"/>
                    <a:pt x="17" y="92"/>
                    <a:pt x="19" y="92"/>
                  </a:cubicBezTo>
                  <a:cubicBezTo>
                    <a:pt x="22" y="92"/>
                    <a:pt x="26" y="91"/>
                    <a:pt x="30" y="88"/>
                  </a:cubicBezTo>
                  <a:cubicBezTo>
                    <a:pt x="30" y="96"/>
                    <a:pt x="31" y="102"/>
                    <a:pt x="34" y="103"/>
                  </a:cubicBezTo>
                  <a:cubicBezTo>
                    <a:pt x="34" y="103"/>
                    <a:pt x="35" y="103"/>
                    <a:pt x="35" y="103"/>
                  </a:cubicBezTo>
                  <a:cubicBezTo>
                    <a:pt x="38" y="103"/>
                    <a:pt x="42" y="100"/>
                    <a:pt x="47" y="94"/>
                  </a:cubicBezTo>
                  <a:cubicBezTo>
                    <a:pt x="50" y="102"/>
                    <a:pt x="53" y="106"/>
                    <a:pt x="56" y="106"/>
                  </a:cubicBezTo>
                  <a:cubicBezTo>
                    <a:pt x="56" y="106"/>
                    <a:pt x="57" y="106"/>
                    <a:pt x="57" y="106"/>
                  </a:cubicBezTo>
                  <a:cubicBezTo>
                    <a:pt x="60" y="106"/>
                    <a:pt x="62" y="102"/>
                    <a:pt x="64" y="95"/>
                  </a:cubicBezTo>
                  <a:cubicBezTo>
                    <a:pt x="69" y="99"/>
                    <a:pt x="72" y="101"/>
                    <a:pt x="75" y="101"/>
                  </a:cubicBezTo>
                  <a:cubicBezTo>
                    <a:pt x="76" y="101"/>
                    <a:pt x="76" y="101"/>
                    <a:pt x="77" y="101"/>
                  </a:cubicBezTo>
                  <a:cubicBezTo>
                    <a:pt x="80" y="99"/>
                    <a:pt x="81" y="93"/>
                    <a:pt x="79" y="84"/>
                  </a:cubicBezTo>
                  <a:cubicBezTo>
                    <a:pt x="84" y="86"/>
                    <a:pt x="88" y="87"/>
                    <a:pt x="91" y="87"/>
                  </a:cubicBezTo>
                  <a:cubicBezTo>
                    <a:pt x="93" y="87"/>
                    <a:pt x="95" y="87"/>
                    <a:pt x="96" y="85"/>
                  </a:cubicBezTo>
                  <a:cubicBezTo>
                    <a:pt x="98" y="82"/>
                    <a:pt x="95" y="76"/>
                    <a:pt x="89" y="68"/>
                  </a:cubicBezTo>
                  <a:cubicBezTo>
                    <a:pt x="99" y="67"/>
                    <a:pt x="105" y="65"/>
                    <a:pt x="106" y="61"/>
                  </a:cubicBezTo>
                  <a:cubicBezTo>
                    <a:pt x="106" y="58"/>
                    <a:pt x="104" y="55"/>
                    <a:pt x="98" y="52"/>
                  </a:cubicBezTo>
                  <a:cubicBezTo>
                    <a:pt x="103" y="49"/>
                    <a:pt x="106" y="46"/>
                    <a:pt x="106" y="43"/>
                  </a:cubicBezTo>
                  <a:cubicBezTo>
                    <a:pt x="105" y="39"/>
                    <a:pt x="97" y="37"/>
                    <a:pt x="85" y="36"/>
                  </a:cubicBezTo>
                  <a:cubicBezTo>
                    <a:pt x="92" y="27"/>
                    <a:pt x="94" y="19"/>
                    <a:pt x="91" y="16"/>
                  </a:cubicBezTo>
                  <a:cubicBezTo>
                    <a:pt x="90" y="15"/>
                    <a:pt x="89" y="15"/>
                    <a:pt x="88" y="15"/>
                  </a:cubicBezTo>
                  <a:cubicBezTo>
                    <a:pt x="85" y="15"/>
                    <a:pt x="81" y="16"/>
                    <a:pt x="76" y="18"/>
                  </a:cubicBezTo>
                  <a:cubicBezTo>
                    <a:pt x="77" y="10"/>
                    <a:pt x="76" y="5"/>
                    <a:pt x="73" y="4"/>
                  </a:cubicBezTo>
                  <a:cubicBezTo>
                    <a:pt x="72" y="3"/>
                    <a:pt x="72" y="3"/>
                    <a:pt x="71" y="3"/>
                  </a:cubicBezTo>
                  <a:cubicBezTo>
                    <a:pt x="68" y="3"/>
                    <a:pt x="64" y="7"/>
                    <a:pt x="60" y="12"/>
                  </a:cubicBezTo>
                  <a:cubicBezTo>
                    <a:pt x="57" y="5"/>
                    <a:pt x="54" y="0"/>
                    <a:pt x="50" y="0"/>
                  </a:cubicBezTo>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4" name="Freeform 23">
              <a:extLst>
                <a:ext uri="{FF2B5EF4-FFF2-40B4-BE49-F238E27FC236}">
                  <a16:creationId xmlns:a16="http://schemas.microsoft.com/office/drawing/2014/main" id="{E3CA9CF4-8350-672A-536B-B83328063DF6}"/>
                </a:ext>
              </a:extLst>
            </p:cNvPr>
            <p:cNvSpPr>
              <a:spLocks/>
            </p:cNvSpPr>
            <p:nvPr userDrawn="1"/>
          </p:nvSpPr>
          <p:spPr bwMode="gray">
            <a:xfrm flipH="1">
              <a:off x="309563" y="4675188"/>
              <a:ext cx="246063" cy="347662"/>
            </a:xfrm>
            <a:custGeom>
              <a:avLst/>
              <a:gdLst>
                <a:gd name="T0" fmla="*/ 78 w 100"/>
                <a:gd name="T1" fmla="*/ 15 h 142"/>
                <a:gd name="T2" fmla="*/ 30 w 100"/>
                <a:gd name="T3" fmla="*/ 130 h 142"/>
                <a:gd name="T4" fmla="*/ 78 w 100"/>
                <a:gd name="T5" fmla="*/ 15 h 142"/>
              </a:gdLst>
              <a:ahLst/>
              <a:cxnLst>
                <a:cxn ang="0">
                  <a:pos x="T0" y="T1"/>
                </a:cxn>
                <a:cxn ang="0">
                  <a:pos x="T2" y="T3"/>
                </a:cxn>
                <a:cxn ang="0">
                  <a:pos x="T4" y="T5"/>
                </a:cxn>
              </a:cxnLst>
              <a:rect l="0" t="0" r="r" b="b"/>
              <a:pathLst>
                <a:path w="100" h="142">
                  <a:moveTo>
                    <a:pt x="78" y="15"/>
                  </a:moveTo>
                  <a:cubicBezTo>
                    <a:pt x="100" y="37"/>
                    <a:pt x="60" y="118"/>
                    <a:pt x="30" y="130"/>
                  </a:cubicBezTo>
                  <a:cubicBezTo>
                    <a:pt x="0" y="142"/>
                    <a:pt x="63" y="0"/>
                    <a:pt x="78" y="1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5" name="Freeform 24">
              <a:extLst>
                <a:ext uri="{FF2B5EF4-FFF2-40B4-BE49-F238E27FC236}">
                  <a16:creationId xmlns:a16="http://schemas.microsoft.com/office/drawing/2014/main" id="{E20E24E9-E68D-4CB5-EF44-49C03194EFF6}"/>
                </a:ext>
              </a:extLst>
            </p:cNvPr>
            <p:cNvSpPr>
              <a:spLocks/>
            </p:cNvSpPr>
            <p:nvPr userDrawn="1"/>
          </p:nvSpPr>
          <p:spPr bwMode="gray">
            <a:xfrm flipH="1">
              <a:off x="608013" y="6858000"/>
              <a:ext cx="9525" cy="0"/>
            </a:xfrm>
            <a:custGeom>
              <a:avLst/>
              <a:gdLst>
                <a:gd name="T0" fmla="*/ 6 w 6"/>
                <a:gd name="T1" fmla="*/ 0 w 6"/>
                <a:gd name="T2" fmla="*/ 6 w 6"/>
              </a:gdLst>
              <a:ahLst/>
              <a:cxnLst>
                <a:cxn ang="0">
                  <a:pos x="T0" y="0"/>
                </a:cxn>
                <a:cxn ang="0">
                  <a:pos x="T1" y="0"/>
                </a:cxn>
                <a:cxn ang="0">
                  <a:pos x="T2" y="0"/>
                </a:cxn>
              </a:cxnLst>
              <a:rect l="0" t="0" r="r" b="b"/>
              <a:pathLst>
                <a:path w="6">
                  <a:moveTo>
                    <a:pt x="6" y="0"/>
                  </a:moveTo>
                  <a:lnTo>
                    <a:pt x="0" y="0"/>
                  </a:lnTo>
                  <a:lnTo>
                    <a:pt x="6"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46" name="Line 27">
              <a:extLst>
                <a:ext uri="{FF2B5EF4-FFF2-40B4-BE49-F238E27FC236}">
                  <a16:creationId xmlns:a16="http://schemas.microsoft.com/office/drawing/2014/main" id="{E6B88AE7-6E14-8368-C456-6419ED012DD4}"/>
                </a:ext>
              </a:extLst>
            </p:cNvPr>
            <p:cNvSpPr>
              <a:spLocks noChangeShapeType="1"/>
            </p:cNvSpPr>
            <p:nvPr userDrawn="1"/>
          </p:nvSpPr>
          <p:spPr bwMode="gray">
            <a:xfrm>
              <a:off x="608013" y="6858000"/>
              <a:ext cx="952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47" name="Freeform 26">
              <a:extLst>
                <a:ext uri="{FF2B5EF4-FFF2-40B4-BE49-F238E27FC236}">
                  <a16:creationId xmlns:a16="http://schemas.microsoft.com/office/drawing/2014/main" id="{2745E03A-BD3D-C5BC-809B-F8286EAE3F77}"/>
                </a:ext>
              </a:extLst>
            </p:cNvPr>
            <p:cNvSpPr>
              <a:spLocks/>
            </p:cNvSpPr>
            <p:nvPr userDrawn="1"/>
          </p:nvSpPr>
          <p:spPr bwMode="gray">
            <a:xfrm flipH="1">
              <a:off x="600075" y="5172075"/>
              <a:ext cx="339725" cy="1685925"/>
            </a:xfrm>
            <a:custGeom>
              <a:avLst/>
              <a:gdLst>
                <a:gd name="T0" fmla="*/ 131 w 138"/>
                <a:gd name="T1" fmla="*/ 689 h 689"/>
                <a:gd name="T2" fmla="*/ 0 w 138"/>
                <a:gd name="T3" fmla="*/ 4 h 689"/>
                <a:gd name="T4" fmla="*/ 1 w 138"/>
                <a:gd name="T5" fmla="*/ 0 h 689"/>
                <a:gd name="T6" fmla="*/ 132 w 138"/>
                <a:gd name="T7" fmla="*/ 403 h 689"/>
                <a:gd name="T8" fmla="*/ 135 w 138"/>
                <a:gd name="T9" fmla="*/ 689 h 689"/>
              </a:gdLst>
              <a:ahLst/>
              <a:cxnLst>
                <a:cxn ang="0">
                  <a:pos x="T0" y="T1"/>
                </a:cxn>
                <a:cxn ang="0">
                  <a:pos x="T2" y="T3"/>
                </a:cxn>
                <a:cxn ang="0">
                  <a:pos x="T4" y="T5"/>
                </a:cxn>
                <a:cxn ang="0">
                  <a:pos x="T6" y="T7"/>
                </a:cxn>
                <a:cxn ang="0">
                  <a:pos x="T8" y="T9"/>
                </a:cxn>
              </a:cxnLst>
              <a:rect l="0" t="0" r="r" b="b"/>
              <a:pathLst>
                <a:path w="138" h="689">
                  <a:moveTo>
                    <a:pt x="131" y="689"/>
                  </a:moveTo>
                  <a:cubicBezTo>
                    <a:pt x="136" y="509"/>
                    <a:pt x="136" y="50"/>
                    <a:pt x="0" y="4"/>
                  </a:cubicBezTo>
                  <a:cubicBezTo>
                    <a:pt x="1" y="0"/>
                    <a:pt x="1" y="0"/>
                    <a:pt x="1" y="0"/>
                  </a:cubicBezTo>
                  <a:cubicBezTo>
                    <a:pt x="73" y="25"/>
                    <a:pt x="117" y="161"/>
                    <a:pt x="132" y="403"/>
                  </a:cubicBezTo>
                  <a:cubicBezTo>
                    <a:pt x="138" y="513"/>
                    <a:pt x="137" y="621"/>
                    <a:pt x="135" y="689"/>
                  </a:cubicBezTo>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nvGrpSpPr>
            <p:cNvPr id="48" name="Group 47">
              <a:extLst>
                <a:ext uri="{FF2B5EF4-FFF2-40B4-BE49-F238E27FC236}">
                  <a16:creationId xmlns:a16="http://schemas.microsoft.com/office/drawing/2014/main" id="{6FB48F4E-6D1E-84EE-0C37-85B4C0D61EBE}"/>
                </a:ext>
              </a:extLst>
            </p:cNvPr>
            <p:cNvGrpSpPr/>
            <p:nvPr userDrawn="1"/>
          </p:nvGrpSpPr>
          <p:grpSpPr bwMode="gray">
            <a:xfrm rot="21049918">
              <a:off x="516851" y="3319634"/>
              <a:ext cx="682233" cy="504823"/>
              <a:chOff x="452438" y="3540125"/>
              <a:chExt cx="750888" cy="555625"/>
            </a:xfrm>
          </p:grpSpPr>
          <p:sp>
            <p:nvSpPr>
              <p:cNvPr id="71" name="Freeform 28">
                <a:extLst>
                  <a:ext uri="{FF2B5EF4-FFF2-40B4-BE49-F238E27FC236}">
                    <a16:creationId xmlns:a16="http://schemas.microsoft.com/office/drawing/2014/main" id="{E21F6533-EB9B-4350-615D-098EF09718B7}"/>
                  </a:ext>
                </a:extLst>
              </p:cNvPr>
              <p:cNvSpPr>
                <a:spLocks/>
              </p:cNvSpPr>
              <p:nvPr userDrawn="1"/>
            </p:nvSpPr>
            <p:spPr bwMode="gray">
              <a:xfrm flipH="1">
                <a:off x="546100" y="3540125"/>
                <a:ext cx="657226" cy="555625"/>
              </a:xfrm>
              <a:custGeom>
                <a:avLst/>
                <a:gdLst>
                  <a:gd name="T0" fmla="*/ 265 w 267"/>
                  <a:gd name="T1" fmla="*/ 93 h 227"/>
                  <a:gd name="T2" fmla="*/ 192 w 267"/>
                  <a:gd name="T3" fmla="*/ 3 h 227"/>
                  <a:gd name="T4" fmla="*/ 130 w 267"/>
                  <a:gd name="T5" fmla="*/ 64 h 227"/>
                  <a:gd name="T6" fmla="*/ 52 w 267"/>
                  <a:gd name="T7" fmla="*/ 86 h 227"/>
                  <a:gd name="T8" fmla="*/ 208 w 267"/>
                  <a:gd name="T9" fmla="*/ 200 h 227"/>
                  <a:gd name="T10" fmla="*/ 265 w 267"/>
                  <a:gd name="T11" fmla="*/ 93 h 227"/>
                </a:gdLst>
                <a:ahLst/>
                <a:cxnLst>
                  <a:cxn ang="0">
                    <a:pos x="T0" y="T1"/>
                  </a:cxn>
                  <a:cxn ang="0">
                    <a:pos x="T2" y="T3"/>
                  </a:cxn>
                  <a:cxn ang="0">
                    <a:pos x="T4" y="T5"/>
                  </a:cxn>
                  <a:cxn ang="0">
                    <a:pos x="T6" y="T7"/>
                  </a:cxn>
                  <a:cxn ang="0">
                    <a:pos x="T8" y="T9"/>
                  </a:cxn>
                  <a:cxn ang="0">
                    <a:pos x="T10" y="T11"/>
                  </a:cxn>
                </a:cxnLst>
                <a:rect l="0" t="0" r="r" b="b"/>
                <a:pathLst>
                  <a:path w="267" h="227">
                    <a:moveTo>
                      <a:pt x="265" y="93"/>
                    </a:moveTo>
                    <a:cubicBezTo>
                      <a:pt x="263" y="39"/>
                      <a:pt x="218" y="0"/>
                      <a:pt x="192" y="3"/>
                    </a:cubicBezTo>
                    <a:cubicBezTo>
                      <a:pt x="151" y="8"/>
                      <a:pt x="133" y="33"/>
                      <a:pt x="130" y="64"/>
                    </a:cubicBezTo>
                    <a:cubicBezTo>
                      <a:pt x="95" y="57"/>
                      <a:pt x="61" y="69"/>
                      <a:pt x="52" y="86"/>
                    </a:cubicBezTo>
                    <a:cubicBezTo>
                      <a:pt x="0" y="183"/>
                      <a:pt x="156" y="227"/>
                      <a:pt x="208" y="200"/>
                    </a:cubicBezTo>
                    <a:cubicBezTo>
                      <a:pt x="232" y="195"/>
                      <a:pt x="267" y="136"/>
                      <a:pt x="265" y="9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2" name="Freeform 29">
                <a:extLst>
                  <a:ext uri="{FF2B5EF4-FFF2-40B4-BE49-F238E27FC236}">
                    <a16:creationId xmlns:a16="http://schemas.microsoft.com/office/drawing/2014/main" id="{3E319782-DA9A-0D24-7BCA-41EE91E94DFF}"/>
                  </a:ext>
                </a:extLst>
              </p:cNvPr>
              <p:cNvSpPr>
                <a:spLocks/>
              </p:cNvSpPr>
              <p:nvPr userDrawn="1"/>
            </p:nvSpPr>
            <p:spPr bwMode="gray">
              <a:xfrm flipH="1">
                <a:off x="452438" y="3581400"/>
                <a:ext cx="735013" cy="509587"/>
              </a:xfrm>
              <a:custGeom>
                <a:avLst/>
                <a:gdLst>
                  <a:gd name="T0" fmla="*/ 291 w 299"/>
                  <a:gd name="T1" fmla="*/ 15 h 208"/>
                  <a:gd name="T2" fmla="*/ 201 w 299"/>
                  <a:gd name="T3" fmla="*/ 160 h 208"/>
                  <a:gd name="T4" fmla="*/ 176 w 299"/>
                  <a:gd name="T5" fmla="*/ 94 h 208"/>
                  <a:gd name="T6" fmla="*/ 108 w 299"/>
                  <a:gd name="T7" fmla="*/ 20 h 208"/>
                  <a:gd name="T8" fmla="*/ 176 w 299"/>
                  <a:gd name="T9" fmla="*/ 172 h 208"/>
                  <a:gd name="T10" fmla="*/ 107 w 299"/>
                  <a:gd name="T11" fmla="*/ 150 h 208"/>
                  <a:gd name="T12" fmla="*/ 6 w 299"/>
                  <a:gd name="T13" fmla="*/ 157 h 208"/>
                  <a:gd name="T14" fmla="*/ 199 w 299"/>
                  <a:gd name="T15" fmla="*/ 192 h 208"/>
                  <a:gd name="T16" fmla="*/ 203 w 299"/>
                  <a:gd name="T17" fmla="*/ 192 h 208"/>
                  <a:gd name="T18" fmla="*/ 205 w 299"/>
                  <a:gd name="T19" fmla="*/ 189 h 208"/>
                  <a:gd name="T20" fmla="*/ 267 w 299"/>
                  <a:gd name="T21" fmla="*/ 113 h 208"/>
                  <a:gd name="T22" fmla="*/ 291 w 299"/>
                  <a:gd name="T23" fmla="*/ 15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99" h="208">
                    <a:moveTo>
                      <a:pt x="291" y="15"/>
                    </a:moveTo>
                    <a:cubicBezTo>
                      <a:pt x="262" y="0"/>
                      <a:pt x="214" y="106"/>
                      <a:pt x="201" y="160"/>
                    </a:cubicBezTo>
                    <a:cubicBezTo>
                      <a:pt x="196" y="140"/>
                      <a:pt x="186" y="115"/>
                      <a:pt x="176" y="94"/>
                    </a:cubicBezTo>
                    <a:cubicBezTo>
                      <a:pt x="150" y="46"/>
                      <a:pt x="116" y="15"/>
                      <a:pt x="108" y="20"/>
                    </a:cubicBezTo>
                    <a:cubicBezTo>
                      <a:pt x="80" y="36"/>
                      <a:pt x="138" y="130"/>
                      <a:pt x="176" y="172"/>
                    </a:cubicBezTo>
                    <a:cubicBezTo>
                      <a:pt x="157" y="164"/>
                      <a:pt x="130" y="154"/>
                      <a:pt x="107" y="150"/>
                    </a:cubicBezTo>
                    <a:cubicBezTo>
                      <a:pt x="53" y="140"/>
                      <a:pt x="7" y="148"/>
                      <a:pt x="6" y="157"/>
                    </a:cubicBezTo>
                    <a:cubicBezTo>
                      <a:pt x="0" y="197"/>
                      <a:pt x="179" y="208"/>
                      <a:pt x="199" y="192"/>
                    </a:cubicBezTo>
                    <a:cubicBezTo>
                      <a:pt x="200" y="193"/>
                      <a:pt x="202" y="193"/>
                      <a:pt x="203" y="192"/>
                    </a:cubicBezTo>
                    <a:cubicBezTo>
                      <a:pt x="204" y="192"/>
                      <a:pt x="205" y="191"/>
                      <a:pt x="205" y="189"/>
                    </a:cubicBezTo>
                    <a:cubicBezTo>
                      <a:pt x="218" y="182"/>
                      <a:pt x="249" y="146"/>
                      <a:pt x="267" y="113"/>
                    </a:cubicBezTo>
                    <a:cubicBezTo>
                      <a:pt x="292" y="65"/>
                      <a:pt x="299" y="19"/>
                      <a:pt x="291" y="1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sp>
          <p:nvSpPr>
            <p:cNvPr id="49" name="Oval 48">
              <a:extLst>
                <a:ext uri="{FF2B5EF4-FFF2-40B4-BE49-F238E27FC236}">
                  <a16:creationId xmlns:a16="http://schemas.microsoft.com/office/drawing/2014/main" id="{1BC77589-C586-AA6D-D479-2EA8CECFF341}"/>
                </a:ext>
              </a:extLst>
            </p:cNvPr>
            <p:cNvSpPr>
              <a:spLocks noChangeArrowheads="1"/>
            </p:cNvSpPr>
            <p:nvPr userDrawn="1"/>
          </p:nvSpPr>
          <p:spPr bwMode="gray">
            <a:xfrm flipH="1">
              <a:off x="822178" y="5832156"/>
              <a:ext cx="82550" cy="69850"/>
            </a:xfrm>
            <a:prstGeom prst="ellipse">
              <a:avLst/>
            </a:pr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0" name="Freeform 31">
              <a:extLst>
                <a:ext uri="{FF2B5EF4-FFF2-40B4-BE49-F238E27FC236}">
                  <a16:creationId xmlns:a16="http://schemas.microsoft.com/office/drawing/2014/main" id="{21C203AC-6F58-AFAC-EE95-8B1AEC90C7F7}"/>
                </a:ext>
              </a:extLst>
            </p:cNvPr>
            <p:cNvSpPr>
              <a:spLocks/>
            </p:cNvSpPr>
            <p:nvPr userDrawn="1"/>
          </p:nvSpPr>
          <p:spPr bwMode="gray">
            <a:xfrm flipH="1">
              <a:off x="125840" y="3663574"/>
              <a:ext cx="519113" cy="444500"/>
            </a:xfrm>
            <a:custGeom>
              <a:avLst/>
              <a:gdLst>
                <a:gd name="T0" fmla="*/ 174 w 211"/>
                <a:gd name="T1" fmla="*/ 17 h 182"/>
                <a:gd name="T2" fmla="*/ 92 w 211"/>
                <a:gd name="T3" fmla="*/ 159 h 182"/>
                <a:gd name="T4" fmla="*/ 1 w 211"/>
                <a:gd name="T5" fmla="*/ 83 h 182"/>
                <a:gd name="T6" fmla="*/ 89 w 211"/>
                <a:gd name="T7" fmla="*/ 169 h 182"/>
                <a:gd name="T8" fmla="*/ 174 w 211"/>
                <a:gd name="T9" fmla="*/ 17 h 182"/>
              </a:gdLst>
              <a:ahLst/>
              <a:cxnLst>
                <a:cxn ang="0">
                  <a:pos x="T0" y="T1"/>
                </a:cxn>
                <a:cxn ang="0">
                  <a:pos x="T2" y="T3"/>
                </a:cxn>
                <a:cxn ang="0">
                  <a:pos x="T4" y="T5"/>
                </a:cxn>
                <a:cxn ang="0">
                  <a:pos x="T6" y="T7"/>
                </a:cxn>
                <a:cxn ang="0">
                  <a:pos x="T8" y="T9"/>
                </a:cxn>
              </a:cxnLst>
              <a:rect l="0" t="0" r="r" b="b"/>
              <a:pathLst>
                <a:path w="211" h="182">
                  <a:moveTo>
                    <a:pt x="174" y="17"/>
                  </a:moveTo>
                  <a:cubicBezTo>
                    <a:pt x="146" y="0"/>
                    <a:pt x="104" y="130"/>
                    <a:pt x="92" y="159"/>
                  </a:cubicBezTo>
                  <a:cubicBezTo>
                    <a:pt x="81" y="131"/>
                    <a:pt x="0" y="55"/>
                    <a:pt x="1" y="83"/>
                  </a:cubicBezTo>
                  <a:cubicBezTo>
                    <a:pt x="1" y="115"/>
                    <a:pt x="59" y="178"/>
                    <a:pt x="89" y="169"/>
                  </a:cubicBezTo>
                  <a:cubicBezTo>
                    <a:pt x="92" y="182"/>
                    <a:pt x="211" y="39"/>
                    <a:pt x="174" y="17"/>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1" name="Freeform 32">
              <a:extLst>
                <a:ext uri="{FF2B5EF4-FFF2-40B4-BE49-F238E27FC236}">
                  <a16:creationId xmlns:a16="http://schemas.microsoft.com/office/drawing/2014/main" id="{0F0399A1-685E-DC76-CD82-E54DACF26688}"/>
                </a:ext>
              </a:extLst>
            </p:cNvPr>
            <p:cNvSpPr>
              <a:spLocks/>
            </p:cNvSpPr>
            <p:nvPr userDrawn="1"/>
          </p:nvSpPr>
          <p:spPr bwMode="gray">
            <a:xfrm flipH="1">
              <a:off x="725487" y="6030892"/>
              <a:ext cx="201613" cy="536575"/>
            </a:xfrm>
            <a:custGeom>
              <a:avLst/>
              <a:gdLst>
                <a:gd name="T0" fmla="*/ 35 w 82"/>
                <a:gd name="T1" fmla="*/ 3 h 219"/>
                <a:gd name="T2" fmla="*/ 24 w 82"/>
                <a:gd name="T3" fmla="*/ 171 h 219"/>
                <a:gd name="T4" fmla="*/ 35 w 82"/>
                <a:gd name="T5" fmla="*/ 3 h 219"/>
              </a:gdLst>
              <a:ahLst/>
              <a:cxnLst>
                <a:cxn ang="0">
                  <a:pos x="T0" y="T1"/>
                </a:cxn>
                <a:cxn ang="0">
                  <a:pos x="T2" y="T3"/>
                </a:cxn>
                <a:cxn ang="0">
                  <a:pos x="T4" y="T5"/>
                </a:cxn>
              </a:cxnLst>
              <a:rect l="0" t="0" r="r" b="b"/>
              <a:pathLst>
                <a:path w="82" h="219">
                  <a:moveTo>
                    <a:pt x="35" y="3"/>
                  </a:moveTo>
                  <a:cubicBezTo>
                    <a:pt x="0" y="0"/>
                    <a:pt x="23" y="150"/>
                    <a:pt x="24" y="171"/>
                  </a:cubicBezTo>
                  <a:cubicBezTo>
                    <a:pt x="25" y="219"/>
                    <a:pt x="82" y="7"/>
                    <a:pt x="35" y="3"/>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2" name="Freeform 33">
              <a:extLst>
                <a:ext uri="{FF2B5EF4-FFF2-40B4-BE49-F238E27FC236}">
                  <a16:creationId xmlns:a16="http://schemas.microsoft.com/office/drawing/2014/main" id="{99C17A43-42C2-960D-BF6B-C8C5A8641655}"/>
                </a:ext>
              </a:extLst>
            </p:cNvPr>
            <p:cNvSpPr>
              <a:spLocks/>
            </p:cNvSpPr>
            <p:nvPr userDrawn="1"/>
          </p:nvSpPr>
          <p:spPr bwMode="gray">
            <a:xfrm flipH="1">
              <a:off x="675480" y="6365050"/>
              <a:ext cx="188913" cy="112712"/>
            </a:xfrm>
            <a:custGeom>
              <a:avLst/>
              <a:gdLst>
                <a:gd name="T0" fmla="*/ 73 w 77"/>
                <a:gd name="T1" fmla="*/ 6 h 46"/>
                <a:gd name="T2" fmla="*/ 0 w 77"/>
                <a:gd name="T3" fmla="*/ 46 h 46"/>
                <a:gd name="T4" fmla="*/ 73 w 77"/>
                <a:gd name="T5" fmla="*/ 6 h 46"/>
              </a:gdLst>
              <a:ahLst/>
              <a:cxnLst>
                <a:cxn ang="0">
                  <a:pos x="T0" y="T1"/>
                </a:cxn>
                <a:cxn ang="0">
                  <a:pos x="T2" y="T3"/>
                </a:cxn>
                <a:cxn ang="0">
                  <a:pos x="T4" y="T5"/>
                </a:cxn>
              </a:cxnLst>
              <a:rect l="0" t="0" r="r" b="b"/>
              <a:pathLst>
                <a:path w="77" h="46">
                  <a:moveTo>
                    <a:pt x="73" y="6"/>
                  </a:moveTo>
                  <a:cubicBezTo>
                    <a:pt x="72" y="0"/>
                    <a:pt x="45" y="1"/>
                    <a:pt x="0" y="46"/>
                  </a:cubicBezTo>
                  <a:cubicBezTo>
                    <a:pt x="24" y="43"/>
                    <a:pt x="77" y="29"/>
                    <a:pt x="73" y="6"/>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3" name="Freeform 38">
              <a:extLst>
                <a:ext uri="{FF2B5EF4-FFF2-40B4-BE49-F238E27FC236}">
                  <a16:creationId xmlns:a16="http://schemas.microsoft.com/office/drawing/2014/main" id="{1B4408F2-FFB2-F21F-1E17-278BB1FFFF9A}"/>
                </a:ext>
              </a:extLst>
            </p:cNvPr>
            <p:cNvSpPr>
              <a:spLocks/>
            </p:cNvSpPr>
            <p:nvPr userDrawn="1"/>
          </p:nvSpPr>
          <p:spPr bwMode="gray">
            <a:xfrm flipH="1">
              <a:off x="444500" y="3063875"/>
              <a:ext cx="168275" cy="177800"/>
            </a:xfrm>
            <a:custGeom>
              <a:avLst/>
              <a:gdLst>
                <a:gd name="T0" fmla="*/ 8 w 68"/>
                <a:gd name="T1" fmla="*/ 25 h 73"/>
                <a:gd name="T2" fmla="*/ 21 w 68"/>
                <a:gd name="T3" fmla="*/ 67 h 73"/>
                <a:gd name="T4" fmla="*/ 61 w 68"/>
                <a:gd name="T5" fmla="*/ 48 h 73"/>
                <a:gd name="T6" fmla="*/ 48 w 68"/>
                <a:gd name="T7" fmla="*/ 6 h 73"/>
                <a:gd name="T8" fmla="*/ 8 w 68"/>
                <a:gd name="T9" fmla="*/ 25 h 73"/>
              </a:gdLst>
              <a:ahLst/>
              <a:cxnLst>
                <a:cxn ang="0">
                  <a:pos x="T0" y="T1"/>
                </a:cxn>
                <a:cxn ang="0">
                  <a:pos x="T2" y="T3"/>
                </a:cxn>
                <a:cxn ang="0">
                  <a:pos x="T4" y="T5"/>
                </a:cxn>
                <a:cxn ang="0">
                  <a:pos x="T6" y="T7"/>
                </a:cxn>
                <a:cxn ang="0">
                  <a:pos x="T8" y="T9"/>
                </a:cxn>
              </a:cxnLst>
              <a:rect l="0" t="0" r="r" b="b"/>
              <a:pathLst>
                <a:path w="68" h="73">
                  <a:moveTo>
                    <a:pt x="8" y="25"/>
                  </a:moveTo>
                  <a:cubicBezTo>
                    <a:pt x="0" y="41"/>
                    <a:pt x="6" y="60"/>
                    <a:pt x="21" y="67"/>
                  </a:cubicBezTo>
                  <a:cubicBezTo>
                    <a:pt x="36" y="73"/>
                    <a:pt x="53" y="65"/>
                    <a:pt x="61" y="48"/>
                  </a:cubicBezTo>
                  <a:cubicBezTo>
                    <a:pt x="68" y="32"/>
                    <a:pt x="63" y="13"/>
                    <a:pt x="48" y="6"/>
                  </a:cubicBezTo>
                  <a:cubicBezTo>
                    <a:pt x="33" y="0"/>
                    <a:pt x="15" y="8"/>
                    <a:pt x="8" y="25"/>
                  </a:cubicBezTo>
                  <a:close/>
                </a:path>
              </a:pathLst>
            </a:custGeom>
            <a:solidFill>
              <a:schemeClr val="accent1">
                <a:lumMod val="40000"/>
                <a:lumOff val="6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4" name="Freeform 39">
              <a:extLst>
                <a:ext uri="{FF2B5EF4-FFF2-40B4-BE49-F238E27FC236}">
                  <a16:creationId xmlns:a16="http://schemas.microsoft.com/office/drawing/2014/main" id="{32B68AEA-285F-8F33-CA11-6C0C8E6EE281}"/>
                </a:ext>
              </a:extLst>
            </p:cNvPr>
            <p:cNvSpPr>
              <a:spLocks/>
            </p:cNvSpPr>
            <p:nvPr userDrawn="1"/>
          </p:nvSpPr>
          <p:spPr bwMode="gray">
            <a:xfrm flipH="1">
              <a:off x="161925" y="5654675"/>
              <a:ext cx="357188" cy="257175"/>
            </a:xfrm>
            <a:custGeom>
              <a:avLst/>
              <a:gdLst>
                <a:gd name="T0" fmla="*/ 116 w 145"/>
                <a:gd name="T1" fmla="*/ 3 h 105"/>
                <a:gd name="T2" fmla="*/ 78 w 145"/>
                <a:gd name="T3" fmla="*/ 23 h 105"/>
                <a:gd name="T4" fmla="*/ 38 w 145"/>
                <a:gd name="T5" fmla="*/ 23 h 105"/>
                <a:gd name="T6" fmla="*/ 97 w 145"/>
                <a:gd name="T7" fmla="*/ 99 h 105"/>
                <a:gd name="T8" fmla="*/ 139 w 145"/>
                <a:gd name="T9" fmla="*/ 56 h 105"/>
                <a:gd name="T10" fmla="*/ 116 w 145"/>
                <a:gd name="T11" fmla="*/ 3 h 105"/>
              </a:gdLst>
              <a:ahLst/>
              <a:cxnLst>
                <a:cxn ang="0">
                  <a:pos x="T0" y="T1"/>
                </a:cxn>
                <a:cxn ang="0">
                  <a:pos x="T2" y="T3"/>
                </a:cxn>
                <a:cxn ang="0">
                  <a:pos x="T4" y="T5"/>
                </a:cxn>
                <a:cxn ang="0">
                  <a:pos x="T6" y="T7"/>
                </a:cxn>
                <a:cxn ang="0">
                  <a:pos x="T8" y="T9"/>
                </a:cxn>
                <a:cxn ang="0">
                  <a:pos x="T10" y="T11"/>
                </a:cxn>
              </a:cxnLst>
              <a:rect l="0" t="0" r="r" b="b"/>
              <a:pathLst>
                <a:path w="145" h="105">
                  <a:moveTo>
                    <a:pt x="116" y="3"/>
                  </a:moveTo>
                  <a:cubicBezTo>
                    <a:pt x="96" y="0"/>
                    <a:pt x="84" y="9"/>
                    <a:pt x="78" y="23"/>
                  </a:cubicBezTo>
                  <a:cubicBezTo>
                    <a:pt x="62" y="15"/>
                    <a:pt x="45" y="16"/>
                    <a:pt x="38" y="23"/>
                  </a:cubicBezTo>
                  <a:cubicBezTo>
                    <a:pt x="0" y="62"/>
                    <a:pt x="69" y="105"/>
                    <a:pt x="97" y="99"/>
                  </a:cubicBezTo>
                  <a:cubicBezTo>
                    <a:pt x="109" y="100"/>
                    <a:pt x="134" y="76"/>
                    <a:pt x="139" y="56"/>
                  </a:cubicBezTo>
                  <a:cubicBezTo>
                    <a:pt x="145" y="29"/>
                    <a:pt x="129" y="5"/>
                    <a:pt x="116" y="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5" name="Freeform 40">
              <a:extLst>
                <a:ext uri="{FF2B5EF4-FFF2-40B4-BE49-F238E27FC236}">
                  <a16:creationId xmlns:a16="http://schemas.microsoft.com/office/drawing/2014/main" id="{C2D3B761-278D-A900-FD23-65BFCA4B3FBA}"/>
                </a:ext>
              </a:extLst>
            </p:cNvPr>
            <p:cNvSpPr>
              <a:spLocks/>
            </p:cNvSpPr>
            <p:nvPr userDrawn="1"/>
          </p:nvSpPr>
          <p:spPr bwMode="gray">
            <a:xfrm flipH="1">
              <a:off x="111125" y="5670550"/>
              <a:ext cx="412750" cy="247650"/>
            </a:xfrm>
            <a:custGeom>
              <a:avLst/>
              <a:gdLst>
                <a:gd name="T0" fmla="*/ 164 w 168"/>
                <a:gd name="T1" fmla="*/ 24 h 101"/>
                <a:gd name="T2" fmla="*/ 101 w 168"/>
                <a:gd name="T3" fmla="*/ 80 h 101"/>
                <a:gd name="T4" fmla="*/ 98 w 168"/>
                <a:gd name="T5" fmla="*/ 46 h 101"/>
                <a:gd name="T6" fmla="*/ 76 w 168"/>
                <a:gd name="T7" fmla="*/ 1 h 101"/>
                <a:gd name="T8" fmla="*/ 88 w 168"/>
                <a:gd name="T9" fmla="*/ 83 h 101"/>
                <a:gd name="T10" fmla="*/ 58 w 168"/>
                <a:gd name="T11" fmla="*/ 63 h 101"/>
                <a:gd name="T12" fmla="*/ 9 w 168"/>
                <a:gd name="T13" fmla="*/ 52 h 101"/>
                <a:gd name="T14" fmla="*/ 96 w 168"/>
                <a:gd name="T15" fmla="*/ 96 h 101"/>
                <a:gd name="T16" fmla="*/ 98 w 168"/>
                <a:gd name="T17" fmla="*/ 96 h 101"/>
                <a:gd name="T18" fmla="*/ 99 w 168"/>
                <a:gd name="T19" fmla="*/ 95 h 101"/>
                <a:gd name="T20" fmla="*/ 139 w 168"/>
                <a:gd name="T21" fmla="*/ 67 h 101"/>
                <a:gd name="T22" fmla="*/ 164 w 168"/>
                <a:gd name="T23" fmla="*/ 24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8" h="101">
                  <a:moveTo>
                    <a:pt x="164" y="24"/>
                  </a:moveTo>
                  <a:cubicBezTo>
                    <a:pt x="152" y="13"/>
                    <a:pt x="115" y="56"/>
                    <a:pt x="101" y="80"/>
                  </a:cubicBezTo>
                  <a:cubicBezTo>
                    <a:pt x="102" y="70"/>
                    <a:pt x="101" y="57"/>
                    <a:pt x="98" y="46"/>
                  </a:cubicBezTo>
                  <a:cubicBezTo>
                    <a:pt x="93" y="20"/>
                    <a:pt x="81" y="0"/>
                    <a:pt x="76" y="1"/>
                  </a:cubicBezTo>
                  <a:cubicBezTo>
                    <a:pt x="61" y="5"/>
                    <a:pt x="75" y="58"/>
                    <a:pt x="88" y="83"/>
                  </a:cubicBezTo>
                  <a:cubicBezTo>
                    <a:pt x="80" y="76"/>
                    <a:pt x="68" y="68"/>
                    <a:pt x="58" y="63"/>
                  </a:cubicBezTo>
                  <a:cubicBezTo>
                    <a:pt x="34" y="51"/>
                    <a:pt x="11" y="48"/>
                    <a:pt x="9" y="52"/>
                  </a:cubicBezTo>
                  <a:cubicBezTo>
                    <a:pt x="0" y="71"/>
                    <a:pt x="85" y="101"/>
                    <a:pt x="96" y="96"/>
                  </a:cubicBezTo>
                  <a:cubicBezTo>
                    <a:pt x="97" y="96"/>
                    <a:pt x="97" y="96"/>
                    <a:pt x="98" y="96"/>
                  </a:cubicBezTo>
                  <a:cubicBezTo>
                    <a:pt x="99" y="96"/>
                    <a:pt x="99" y="96"/>
                    <a:pt x="99" y="95"/>
                  </a:cubicBezTo>
                  <a:cubicBezTo>
                    <a:pt x="106" y="94"/>
                    <a:pt x="126" y="80"/>
                    <a:pt x="139" y="67"/>
                  </a:cubicBezTo>
                  <a:cubicBezTo>
                    <a:pt x="158" y="48"/>
                    <a:pt x="168" y="27"/>
                    <a:pt x="164" y="24"/>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6" name="Oval 33">
              <a:extLst>
                <a:ext uri="{FF2B5EF4-FFF2-40B4-BE49-F238E27FC236}">
                  <a16:creationId xmlns:a16="http://schemas.microsoft.com/office/drawing/2014/main" id="{496ED105-551D-728C-F62F-8C6D2E9E344E}"/>
                </a:ext>
              </a:extLst>
            </p:cNvPr>
            <p:cNvSpPr>
              <a:spLocks noChangeArrowheads="1"/>
            </p:cNvSpPr>
            <p:nvPr userDrawn="1"/>
          </p:nvSpPr>
          <p:spPr bwMode="gray">
            <a:xfrm flipH="1">
              <a:off x="546100" y="1807440"/>
              <a:ext cx="82550" cy="69850"/>
            </a:xfrm>
            <a:prstGeom prst="ellipse">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7" name="Freeform 18">
              <a:extLst>
                <a:ext uri="{FF2B5EF4-FFF2-40B4-BE49-F238E27FC236}">
                  <a16:creationId xmlns:a16="http://schemas.microsoft.com/office/drawing/2014/main" id="{F8504E5D-BDB9-59CF-0EFA-F3CC8C4B30B0}"/>
                </a:ext>
              </a:extLst>
            </p:cNvPr>
            <p:cNvSpPr>
              <a:spLocks/>
            </p:cNvSpPr>
            <p:nvPr userDrawn="1"/>
          </p:nvSpPr>
          <p:spPr bwMode="gray">
            <a:xfrm flipH="1">
              <a:off x="1088588" y="6153943"/>
              <a:ext cx="154425" cy="154425"/>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nvGrpSpPr>
            <p:cNvPr id="58" name="Group 57">
              <a:extLst>
                <a:ext uri="{FF2B5EF4-FFF2-40B4-BE49-F238E27FC236}">
                  <a16:creationId xmlns:a16="http://schemas.microsoft.com/office/drawing/2014/main" id="{A5522DBF-CC67-42F0-C8E1-640A6BD71900}"/>
                </a:ext>
              </a:extLst>
            </p:cNvPr>
            <p:cNvGrpSpPr/>
            <p:nvPr userDrawn="1"/>
          </p:nvGrpSpPr>
          <p:grpSpPr bwMode="gray">
            <a:xfrm>
              <a:off x="603252" y="4833897"/>
              <a:ext cx="607348" cy="609642"/>
              <a:chOff x="2051052" y="5522596"/>
              <a:chExt cx="892175" cy="895542"/>
            </a:xfrm>
          </p:grpSpPr>
          <p:sp>
            <p:nvSpPr>
              <p:cNvPr id="65" name="Freeform 5">
                <a:extLst>
                  <a:ext uri="{FF2B5EF4-FFF2-40B4-BE49-F238E27FC236}">
                    <a16:creationId xmlns:a16="http://schemas.microsoft.com/office/drawing/2014/main" id="{C605D323-41F6-49A6-060C-2105EFA8CD30}"/>
                  </a:ext>
                </a:extLst>
              </p:cNvPr>
              <p:cNvSpPr>
                <a:spLocks/>
              </p:cNvSpPr>
              <p:nvPr userDrawn="1"/>
            </p:nvSpPr>
            <p:spPr bwMode="gray">
              <a:xfrm flipH="1">
                <a:off x="2411413" y="6283770"/>
                <a:ext cx="6350" cy="12700"/>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66" name="Line 6">
                <a:extLst>
                  <a:ext uri="{FF2B5EF4-FFF2-40B4-BE49-F238E27FC236}">
                    <a16:creationId xmlns:a16="http://schemas.microsoft.com/office/drawing/2014/main" id="{32CC8A56-149B-9292-42E3-F2552801949F}"/>
                  </a:ext>
                </a:extLst>
              </p:cNvPr>
              <p:cNvSpPr>
                <a:spLocks noChangeShapeType="1"/>
              </p:cNvSpPr>
              <p:nvPr userDrawn="1"/>
            </p:nvSpPr>
            <p:spPr bwMode="gray">
              <a:xfrm flipV="1">
                <a:off x="2411413" y="6283770"/>
                <a:ext cx="6350"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67" name="Freeform 32">
                <a:extLst>
                  <a:ext uri="{FF2B5EF4-FFF2-40B4-BE49-F238E27FC236}">
                    <a16:creationId xmlns:a16="http://schemas.microsoft.com/office/drawing/2014/main" id="{E11000B9-CEDC-85AC-4038-744E0A76C153}"/>
                  </a:ext>
                </a:extLst>
              </p:cNvPr>
              <p:cNvSpPr>
                <a:spLocks/>
              </p:cNvSpPr>
              <p:nvPr userDrawn="1"/>
            </p:nvSpPr>
            <p:spPr bwMode="gray">
              <a:xfrm flipH="1">
                <a:off x="2051052" y="5522596"/>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68" name="Freeform 33">
                <a:extLst>
                  <a:ext uri="{FF2B5EF4-FFF2-40B4-BE49-F238E27FC236}">
                    <a16:creationId xmlns:a16="http://schemas.microsoft.com/office/drawing/2014/main" id="{5C71A472-0C37-230A-DD96-BECED6494898}"/>
                  </a:ext>
                </a:extLst>
              </p:cNvPr>
              <p:cNvSpPr>
                <a:spLocks/>
              </p:cNvSpPr>
              <p:nvPr userDrawn="1"/>
            </p:nvSpPr>
            <p:spPr bwMode="gray">
              <a:xfrm flipH="1">
                <a:off x="2216501" y="5688259"/>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69" name="Freeform 32">
                <a:extLst>
                  <a:ext uri="{FF2B5EF4-FFF2-40B4-BE49-F238E27FC236}">
                    <a16:creationId xmlns:a16="http://schemas.microsoft.com/office/drawing/2014/main" id="{320D32EA-27C3-258D-17DD-CC292644A63A}"/>
                  </a:ext>
                </a:extLst>
              </p:cNvPr>
              <p:cNvSpPr>
                <a:spLocks/>
              </p:cNvSpPr>
              <p:nvPr userDrawn="1"/>
            </p:nvSpPr>
            <p:spPr bwMode="gray">
              <a:xfrm flipH="1">
                <a:off x="2304860" y="5777362"/>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0" name="Oval 69">
                <a:extLst>
                  <a:ext uri="{FF2B5EF4-FFF2-40B4-BE49-F238E27FC236}">
                    <a16:creationId xmlns:a16="http://schemas.microsoft.com/office/drawing/2014/main" id="{09AE4D0E-BB28-F969-05EF-8CD75DC0F6E1}"/>
                  </a:ext>
                </a:extLst>
              </p:cNvPr>
              <p:cNvSpPr/>
              <p:nvPr userDrawn="1"/>
            </p:nvSpPr>
            <p:spPr bwMode="gray">
              <a:xfrm>
                <a:off x="2420939" y="5894167"/>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grpSp>
          <p:nvGrpSpPr>
            <p:cNvPr id="59" name="Group 58">
              <a:extLst>
                <a:ext uri="{FF2B5EF4-FFF2-40B4-BE49-F238E27FC236}">
                  <a16:creationId xmlns:a16="http://schemas.microsoft.com/office/drawing/2014/main" id="{F9667F91-6E67-67A8-A128-258A4B735A2A}"/>
                </a:ext>
              </a:extLst>
            </p:cNvPr>
            <p:cNvGrpSpPr/>
            <p:nvPr userDrawn="1"/>
          </p:nvGrpSpPr>
          <p:grpSpPr bwMode="gray">
            <a:xfrm rot="19876682">
              <a:off x="80098" y="1916305"/>
              <a:ext cx="878030" cy="874332"/>
              <a:chOff x="4277517" y="3752400"/>
              <a:chExt cx="1154448" cy="1149586"/>
            </a:xfrm>
          </p:grpSpPr>
          <p:sp>
            <p:nvSpPr>
              <p:cNvPr id="60" name="Freeform 56">
                <a:extLst>
                  <a:ext uri="{FF2B5EF4-FFF2-40B4-BE49-F238E27FC236}">
                    <a16:creationId xmlns:a16="http://schemas.microsoft.com/office/drawing/2014/main" id="{DD9424F9-3BE8-381C-A12F-D922E8A7E490}"/>
                  </a:ext>
                </a:extLst>
              </p:cNvPr>
              <p:cNvSpPr>
                <a:spLocks/>
              </p:cNvSpPr>
              <p:nvPr userDrawn="1"/>
            </p:nvSpPr>
            <p:spPr bwMode="gray">
              <a:xfrm rot="21259688" flipH="1">
                <a:off x="4277517" y="3752400"/>
                <a:ext cx="1154448" cy="1149586"/>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1" name="Freeform 35">
                <a:extLst>
                  <a:ext uri="{FF2B5EF4-FFF2-40B4-BE49-F238E27FC236}">
                    <a16:creationId xmlns:a16="http://schemas.microsoft.com/office/drawing/2014/main" id="{12C06802-F6FB-E4E0-DECB-A5A07BF7AF80}"/>
                  </a:ext>
                </a:extLst>
              </p:cNvPr>
              <p:cNvSpPr>
                <a:spLocks/>
              </p:cNvSpPr>
              <p:nvPr userDrawn="1"/>
            </p:nvSpPr>
            <p:spPr bwMode="gray">
              <a:xfrm rot="18790958" flipH="1">
                <a:off x="4338999" y="3813623"/>
                <a:ext cx="1031484" cy="1027140"/>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gradFill flip="none" rotWithShape="1">
                <a:gsLst>
                  <a:gs pos="0">
                    <a:schemeClr val="accent1">
                      <a:lumMod val="20000"/>
                      <a:lumOff val="80000"/>
                    </a:schemeClr>
                  </a:gs>
                  <a:gs pos="46000">
                    <a:schemeClr val="accent1">
                      <a:lumMod val="60000"/>
                      <a:lumOff val="40000"/>
                    </a:schemeClr>
                  </a:gs>
                  <a:gs pos="100000">
                    <a:schemeClr val="accent1"/>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2" name="Freeform 41">
                <a:extLst>
                  <a:ext uri="{FF2B5EF4-FFF2-40B4-BE49-F238E27FC236}">
                    <a16:creationId xmlns:a16="http://schemas.microsoft.com/office/drawing/2014/main" id="{17DC1A9A-68C5-76FB-EAEC-13E95D462220}"/>
                  </a:ext>
                </a:extLst>
              </p:cNvPr>
              <p:cNvSpPr>
                <a:spLocks/>
              </p:cNvSpPr>
              <p:nvPr userDrawn="1"/>
            </p:nvSpPr>
            <p:spPr bwMode="gray">
              <a:xfrm rot="756312" flipH="1">
                <a:off x="4402943" y="3855259"/>
                <a:ext cx="903597" cy="943869"/>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accent1">
                  <a:lumMod val="20000"/>
                  <a:lumOff val="80000"/>
                  <a:alpha val="6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3" name="Freeform 41">
                <a:extLst>
                  <a:ext uri="{FF2B5EF4-FFF2-40B4-BE49-F238E27FC236}">
                    <a16:creationId xmlns:a16="http://schemas.microsoft.com/office/drawing/2014/main" id="{EB5ED33E-5693-880E-4068-F1FD6B4A7C1C}"/>
                  </a:ext>
                </a:extLst>
              </p:cNvPr>
              <p:cNvSpPr>
                <a:spLocks/>
              </p:cNvSpPr>
              <p:nvPr userDrawn="1"/>
            </p:nvSpPr>
            <p:spPr bwMode="gray">
              <a:xfrm rot="19656312" flipH="1">
                <a:off x="4620471" y="4082482"/>
                <a:ext cx="468541" cy="489422"/>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4" name="Freeform 42">
                <a:extLst>
                  <a:ext uri="{FF2B5EF4-FFF2-40B4-BE49-F238E27FC236}">
                    <a16:creationId xmlns:a16="http://schemas.microsoft.com/office/drawing/2014/main" id="{16401F8A-9E43-4B0D-4253-FA94143D38F2}"/>
                  </a:ext>
                </a:extLst>
              </p:cNvPr>
              <p:cNvSpPr>
                <a:spLocks/>
              </p:cNvSpPr>
              <p:nvPr userDrawn="1"/>
            </p:nvSpPr>
            <p:spPr bwMode="gray">
              <a:xfrm rot="19656312" flipH="1">
                <a:off x="4765993" y="4239097"/>
                <a:ext cx="177497" cy="176192"/>
              </a:xfrm>
              <a:custGeom>
                <a:avLst/>
                <a:gdLst>
                  <a:gd name="T0" fmla="*/ 68 w 68"/>
                  <a:gd name="T1" fmla="*/ 31 h 67"/>
                  <a:gd name="T2" fmla="*/ 59 w 68"/>
                  <a:gd name="T3" fmla="*/ 26 h 67"/>
                  <a:gd name="T4" fmla="*/ 63 w 68"/>
                  <a:gd name="T5" fmla="*/ 17 h 67"/>
                  <a:gd name="T6" fmla="*/ 55 w 68"/>
                  <a:gd name="T7" fmla="*/ 16 h 67"/>
                  <a:gd name="T8" fmla="*/ 55 w 68"/>
                  <a:gd name="T9" fmla="*/ 7 h 67"/>
                  <a:gd name="T10" fmla="*/ 45 w 68"/>
                  <a:gd name="T11" fmla="*/ 10 h 67"/>
                  <a:gd name="T12" fmla="*/ 41 w 68"/>
                  <a:gd name="T13" fmla="*/ 0 h 67"/>
                  <a:gd name="T14" fmla="*/ 33 w 68"/>
                  <a:gd name="T15" fmla="*/ 9 h 67"/>
                  <a:gd name="T16" fmla="*/ 24 w 68"/>
                  <a:gd name="T17" fmla="*/ 1 h 67"/>
                  <a:gd name="T18" fmla="*/ 21 w 68"/>
                  <a:gd name="T19" fmla="*/ 8 h 67"/>
                  <a:gd name="T20" fmla="*/ 14 w 68"/>
                  <a:gd name="T21" fmla="*/ 6 h 67"/>
                  <a:gd name="T22" fmla="*/ 15 w 68"/>
                  <a:gd name="T23" fmla="*/ 20 h 67"/>
                  <a:gd name="T24" fmla="*/ 2 w 68"/>
                  <a:gd name="T25" fmla="*/ 22 h 67"/>
                  <a:gd name="T26" fmla="*/ 7 w 68"/>
                  <a:gd name="T27" fmla="*/ 30 h 67"/>
                  <a:gd name="T28" fmla="*/ 0 w 68"/>
                  <a:gd name="T29" fmla="*/ 36 h 67"/>
                  <a:gd name="T30" fmla="*/ 9 w 68"/>
                  <a:gd name="T31" fmla="*/ 41 h 67"/>
                  <a:gd name="T32" fmla="*/ 4 w 68"/>
                  <a:gd name="T33" fmla="*/ 50 h 67"/>
                  <a:gd name="T34" fmla="*/ 13 w 68"/>
                  <a:gd name="T35" fmla="*/ 51 h 67"/>
                  <a:gd name="T36" fmla="*/ 13 w 68"/>
                  <a:gd name="T37" fmla="*/ 60 h 67"/>
                  <a:gd name="T38" fmla="*/ 23 w 68"/>
                  <a:gd name="T39" fmla="*/ 56 h 67"/>
                  <a:gd name="T40" fmla="*/ 27 w 68"/>
                  <a:gd name="T41" fmla="*/ 67 h 67"/>
                  <a:gd name="T42" fmla="*/ 35 w 68"/>
                  <a:gd name="T43" fmla="*/ 58 h 67"/>
                  <a:gd name="T44" fmla="*/ 44 w 68"/>
                  <a:gd name="T45" fmla="*/ 66 h 67"/>
                  <a:gd name="T46" fmla="*/ 47 w 68"/>
                  <a:gd name="T47" fmla="*/ 59 h 67"/>
                  <a:gd name="T48" fmla="*/ 54 w 68"/>
                  <a:gd name="T49" fmla="*/ 61 h 67"/>
                  <a:gd name="T50" fmla="*/ 52 w 68"/>
                  <a:gd name="T51" fmla="*/ 47 h 67"/>
                  <a:gd name="T52" fmla="*/ 66 w 68"/>
                  <a:gd name="T53" fmla="*/ 45 h 67"/>
                  <a:gd name="T54" fmla="*/ 60 w 68"/>
                  <a:gd name="T55" fmla="*/ 37 h 67"/>
                  <a:gd name="T56" fmla="*/ 68 w 68"/>
                  <a:gd name="T57" fmla="*/ 31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8" h="67">
                    <a:moveTo>
                      <a:pt x="68" y="31"/>
                    </a:moveTo>
                    <a:cubicBezTo>
                      <a:pt x="67" y="29"/>
                      <a:pt x="64" y="27"/>
                      <a:pt x="59" y="26"/>
                    </a:cubicBezTo>
                    <a:cubicBezTo>
                      <a:pt x="63" y="22"/>
                      <a:pt x="64" y="19"/>
                      <a:pt x="63" y="17"/>
                    </a:cubicBezTo>
                    <a:cubicBezTo>
                      <a:pt x="62" y="15"/>
                      <a:pt x="59" y="15"/>
                      <a:pt x="55" y="16"/>
                    </a:cubicBezTo>
                    <a:cubicBezTo>
                      <a:pt x="56" y="11"/>
                      <a:pt x="56" y="8"/>
                      <a:pt x="55" y="7"/>
                    </a:cubicBezTo>
                    <a:cubicBezTo>
                      <a:pt x="53" y="5"/>
                      <a:pt x="49" y="7"/>
                      <a:pt x="45" y="10"/>
                    </a:cubicBezTo>
                    <a:cubicBezTo>
                      <a:pt x="44" y="4"/>
                      <a:pt x="43" y="1"/>
                      <a:pt x="41" y="0"/>
                    </a:cubicBezTo>
                    <a:cubicBezTo>
                      <a:pt x="38" y="0"/>
                      <a:pt x="35" y="3"/>
                      <a:pt x="33" y="9"/>
                    </a:cubicBezTo>
                    <a:cubicBezTo>
                      <a:pt x="29" y="3"/>
                      <a:pt x="26" y="0"/>
                      <a:pt x="24" y="1"/>
                    </a:cubicBezTo>
                    <a:cubicBezTo>
                      <a:pt x="22" y="1"/>
                      <a:pt x="21" y="4"/>
                      <a:pt x="21" y="8"/>
                    </a:cubicBezTo>
                    <a:cubicBezTo>
                      <a:pt x="18" y="6"/>
                      <a:pt x="15" y="5"/>
                      <a:pt x="14" y="6"/>
                    </a:cubicBezTo>
                    <a:cubicBezTo>
                      <a:pt x="12" y="8"/>
                      <a:pt x="12" y="13"/>
                      <a:pt x="15" y="20"/>
                    </a:cubicBezTo>
                    <a:cubicBezTo>
                      <a:pt x="8" y="19"/>
                      <a:pt x="3" y="19"/>
                      <a:pt x="2" y="22"/>
                    </a:cubicBezTo>
                    <a:cubicBezTo>
                      <a:pt x="1" y="24"/>
                      <a:pt x="3" y="27"/>
                      <a:pt x="7" y="30"/>
                    </a:cubicBezTo>
                    <a:cubicBezTo>
                      <a:pt x="3" y="32"/>
                      <a:pt x="0" y="34"/>
                      <a:pt x="0" y="36"/>
                    </a:cubicBezTo>
                    <a:cubicBezTo>
                      <a:pt x="0" y="38"/>
                      <a:pt x="3" y="40"/>
                      <a:pt x="9" y="41"/>
                    </a:cubicBezTo>
                    <a:cubicBezTo>
                      <a:pt x="5" y="45"/>
                      <a:pt x="3" y="48"/>
                      <a:pt x="4" y="50"/>
                    </a:cubicBezTo>
                    <a:cubicBezTo>
                      <a:pt x="5" y="52"/>
                      <a:pt x="8" y="52"/>
                      <a:pt x="13" y="51"/>
                    </a:cubicBezTo>
                    <a:cubicBezTo>
                      <a:pt x="11" y="55"/>
                      <a:pt x="11" y="59"/>
                      <a:pt x="13" y="60"/>
                    </a:cubicBezTo>
                    <a:cubicBezTo>
                      <a:pt x="15" y="61"/>
                      <a:pt x="18" y="60"/>
                      <a:pt x="23" y="56"/>
                    </a:cubicBezTo>
                    <a:cubicBezTo>
                      <a:pt x="23" y="62"/>
                      <a:pt x="25" y="66"/>
                      <a:pt x="27" y="67"/>
                    </a:cubicBezTo>
                    <a:cubicBezTo>
                      <a:pt x="29" y="67"/>
                      <a:pt x="32" y="64"/>
                      <a:pt x="35" y="58"/>
                    </a:cubicBezTo>
                    <a:cubicBezTo>
                      <a:pt x="38" y="64"/>
                      <a:pt x="41" y="66"/>
                      <a:pt x="44" y="66"/>
                    </a:cubicBezTo>
                    <a:cubicBezTo>
                      <a:pt x="45" y="65"/>
                      <a:pt x="46" y="63"/>
                      <a:pt x="47" y="59"/>
                    </a:cubicBezTo>
                    <a:cubicBezTo>
                      <a:pt x="50" y="61"/>
                      <a:pt x="52" y="62"/>
                      <a:pt x="54" y="61"/>
                    </a:cubicBezTo>
                    <a:cubicBezTo>
                      <a:pt x="56" y="59"/>
                      <a:pt x="55" y="54"/>
                      <a:pt x="52" y="47"/>
                    </a:cubicBezTo>
                    <a:cubicBezTo>
                      <a:pt x="59" y="48"/>
                      <a:pt x="65" y="47"/>
                      <a:pt x="66" y="45"/>
                    </a:cubicBezTo>
                    <a:cubicBezTo>
                      <a:pt x="66" y="43"/>
                      <a:pt x="64" y="40"/>
                      <a:pt x="60" y="37"/>
                    </a:cubicBezTo>
                    <a:cubicBezTo>
                      <a:pt x="65" y="35"/>
                      <a:pt x="68" y="33"/>
                      <a:pt x="68" y="31"/>
                    </a:cubicBezTo>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lvl="0" rtl="0"/>
                <a:endParaRPr lang="en-US"/>
              </a:p>
            </p:txBody>
          </p:sp>
        </p:grpSp>
      </p:grpSp>
    </p:spTree>
    <p:extLst>
      <p:ext uri="{BB962C8B-B14F-4D97-AF65-F5344CB8AC3E}">
        <p14:creationId xmlns:p14="http://schemas.microsoft.com/office/powerpoint/2010/main" val="375601259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3" Type="http://schemas.openxmlformats.org/officeDocument/2006/relationships/hyperlink" Target="https://thebusinessanalystjobdescription.com/pestel-analysis-application-examples-and-best-practices/" TargetMode="External"/><Relationship Id="rId7" Type="http://schemas.openxmlformats.org/officeDocument/2006/relationships/hyperlink" Target="https://www.grandviewresearch.com/industry-analysis/cut-flowers-market-report" TargetMode="External"/><Relationship Id="rId2" Type="http://schemas.openxmlformats.org/officeDocument/2006/relationships/hyperlink" Target="https://pestleanalysis.com/what-is-pestle-analysis/#:~:text=PESTLE%20analysis%20identifies" TargetMode="External"/><Relationship Id="rId1" Type="http://schemas.openxmlformats.org/officeDocument/2006/relationships/slideLayout" Target="../slideLayouts/slideLayout3.xml"/><Relationship Id="rId6" Type="http://schemas.openxmlformats.org/officeDocument/2006/relationships/hyperlink" Target="https://www.freshproduce.com/siteassets/files/floral/2025-floral-consumer-trends-mid-year-update.pdf" TargetMode="External"/><Relationship Id="rId5" Type="http://schemas.openxmlformats.org/officeDocument/2006/relationships/hyperlink" Target="https://www.freshproduce.com/resources/floral/2025-floral-industry-trends/" TargetMode="External"/><Relationship Id="rId4" Type="http://schemas.openxmlformats.org/officeDocument/2006/relationships/hyperlink" Target="https://sixsigmadsi.com/what-is-the-cause-and-effect-analysis/"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rtl="0"/>
            <a:r>
              <a:rPr lang="en-GB" sz="5400" dirty="0"/>
              <a:t>S</a:t>
            </a:r>
            <a:r>
              <a:rPr lang="en-gb" sz="5400" dirty="0"/>
              <a:t>alaha Begum </a:t>
            </a:r>
          </a:p>
        </p:txBody>
      </p:sp>
      <p:sp>
        <p:nvSpPr>
          <p:cNvPr id="3" name="Content Placeholder 2"/>
          <p:cNvSpPr>
            <a:spLocks noGrp="1"/>
          </p:cNvSpPr>
          <p:nvPr>
            <p:ph idx="1"/>
          </p:nvPr>
        </p:nvSpPr>
        <p:spPr/>
        <p:txBody>
          <a:bodyPr rtlCol="0"/>
          <a:lstStyle/>
          <a:p>
            <a:pPr rtl="0"/>
            <a:r>
              <a:rPr lang="en-gb" dirty="0"/>
              <a:t>Student Number - 			2433612</a:t>
            </a:r>
          </a:p>
          <a:p>
            <a:r>
              <a:rPr lang="en-GB" dirty="0"/>
              <a:t>M</a:t>
            </a:r>
            <a:r>
              <a:rPr lang="en-gb" dirty="0"/>
              <a:t>odule code-				 LCLM 4004 </a:t>
            </a:r>
          </a:p>
          <a:p>
            <a:pPr rtl="0"/>
            <a:r>
              <a:rPr lang="en-gb" dirty="0"/>
              <a:t>Module name -			Problem solving and decision making </a:t>
            </a:r>
          </a:p>
          <a:p>
            <a:pPr rtl="0"/>
            <a:r>
              <a:rPr lang="en-GB" dirty="0"/>
              <a:t>Lecture name -	 		Annamarie Dufficy </a:t>
            </a:r>
          </a:p>
          <a:p>
            <a:r>
              <a:rPr lang="en-GB" dirty="0">
                <a:latin typeface="Century Schoolbook" panose="02040604050505020304" pitchFamily="18" charset="0"/>
                <a:cs typeface="Arial" panose="020B0604020202020204" pitchFamily="34" charset="0"/>
              </a:rPr>
              <a:t>Component 1- 			Green Haven Florists</a:t>
            </a:r>
          </a:p>
          <a:p>
            <a:pPr rtl="0"/>
            <a:endParaRPr lang="en-gb" dirty="0"/>
          </a:p>
        </p:txBody>
      </p:sp>
    </p:spTree>
    <p:extLst>
      <p:ext uri="{BB962C8B-B14F-4D97-AF65-F5344CB8AC3E}">
        <p14:creationId xmlns:p14="http://schemas.microsoft.com/office/powerpoint/2010/main" val="611571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53686-7F24-0CD7-14C7-D0EBD673A4E7}"/>
              </a:ext>
            </a:extLst>
          </p:cNvPr>
          <p:cNvSpPr>
            <a:spLocks noGrp="1"/>
          </p:cNvSpPr>
          <p:nvPr>
            <p:ph type="title"/>
          </p:nvPr>
        </p:nvSpPr>
        <p:spPr>
          <a:xfrm>
            <a:off x="1524000" y="258793"/>
            <a:ext cx="9144000" cy="862641"/>
          </a:xfrm>
        </p:spPr>
        <p:txBody>
          <a:bodyPr/>
          <a:lstStyle/>
          <a:p>
            <a:r>
              <a:rPr lang="en-GB" dirty="0"/>
              <a:t>Overview of my presentation </a:t>
            </a:r>
          </a:p>
        </p:txBody>
      </p:sp>
      <p:sp>
        <p:nvSpPr>
          <p:cNvPr id="3" name="Content Placeholder 2">
            <a:extLst>
              <a:ext uri="{FF2B5EF4-FFF2-40B4-BE49-F238E27FC236}">
                <a16:creationId xmlns:a16="http://schemas.microsoft.com/office/drawing/2014/main" id="{FB497FB0-9DE5-6E44-4DCD-CBEE13C80DF9}"/>
              </a:ext>
            </a:extLst>
          </p:cNvPr>
          <p:cNvSpPr>
            <a:spLocks noGrp="1"/>
          </p:cNvSpPr>
          <p:nvPr>
            <p:ph idx="1"/>
          </p:nvPr>
        </p:nvSpPr>
        <p:spPr>
          <a:xfrm>
            <a:off x="1524000" y="1121435"/>
            <a:ext cx="9679806" cy="5589916"/>
          </a:xfrm>
        </p:spPr>
        <p:txBody>
          <a:bodyPr/>
          <a:lstStyle/>
          <a:p>
            <a:pPr marL="45720" indent="0">
              <a:buNone/>
            </a:pPr>
            <a:r>
              <a:rPr lang="en-GB" dirty="0"/>
              <a:t>Good morning fellow students and lecturer</a:t>
            </a:r>
          </a:p>
          <a:p>
            <a:pPr marL="45720" indent="0">
              <a:buNone/>
            </a:pPr>
            <a:r>
              <a:rPr lang="en-GB" dirty="0"/>
              <a:t>My name is Salaha Begum, and I would like to present to you my presentation on Green Haven Florist </a:t>
            </a:r>
          </a:p>
          <a:p>
            <a:pPr marL="45720" indent="0">
              <a:buNone/>
            </a:pPr>
            <a:r>
              <a:rPr lang="en-GB" dirty="0"/>
              <a:t>Today I'm an going to:</a:t>
            </a:r>
          </a:p>
          <a:p>
            <a:endParaRPr lang="en-GB" dirty="0"/>
          </a:p>
        </p:txBody>
      </p:sp>
      <p:graphicFrame>
        <p:nvGraphicFramePr>
          <p:cNvPr id="4" name="Diagram 3">
            <a:extLst>
              <a:ext uri="{FF2B5EF4-FFF2-40B4-BE49-F238E27FC236}">
                <a16:creationId xmlns:a16="http://schemas.microsoft.com/office/drawing/2014/main" id="{F4BDE9A1-27BB-955D-AF92-C0AB45BBAC5E}"/>
              </a:ext>
            </a:extLst>
          </p:cNvPr>
          <p:cNvGraphicFramePr/>
          <p:nvPr>
            <p:extLst>
              <p:ext uri="{D42A27DB-BD31-4B8C-83A1-F6EECF244321}">
                <p14:modId xmlns:p14="http://schemas.microsoft.com/office/powerpoint/2010/main" val="3073458997"/>
              </p:ext>
            </p:extLst>
          </p:nvPr>
        </p:nvGraphicFramePr>
        <p:xfrm>
          <a:off x="1704740" y="2743201"/>
          <a:ext cx="9056304" cy="2924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5" name="Group 4">
            <a:extLst>
              <a:ext uri="{FF2B5EF4-FFF2-40B4-BE49-F238E27FC236}">
                <a16:creationId xmlns:a16="http://schemas.microsoft.com/office/drawing/2014/main" id="{2E85B386-C06C-0064-6D25-A32BAE9BD196}"/>
              </a:ext>
            </a:extLst>
          </p:cNvPr>
          <p:cNvGrpSpPr/>
          <p:nvPr/>
        </p:nvGrpSpPr>
        <p:grpSpPr>
          <a:xfrm>
            <a:off x="1704740" y="5447900"/>
            <a:ext cx="778578" cy="1074305"/>
            <a:chOff x="0" y="2054657"/>
            <a:chExt cx="859374" cy="1227676"/>
          </a:xfrm>
        </p:grpSpPr>
        <p:sp>
          <p:nvSpPr>
            <p:cNvPr id="6" name="Arrow: Chevron 5">
              <a:extLst>
                <a:ext uri="{FF2B5EF4-FFF2-40B4-BE49-F238E27FC236}">
                  <a16:creationId xmlns:a16="http://schemas.microsoft.com/office/drawing/2014/main" id="{E65B86DE-5286-E574-7A67-A90711E94BBE}"/>
                </a:ext>
              </a:extLst>
            </p:cNvPr>
            <p:cNvSpPr/>
            <p:nvPr/>
          </p:nvSpPr>
          <p:spPr>
            <a:xfrm rot="5400000">
              <a:off x="-184151" y="2238808"/>
              <a:ext cx="1227676" cy="859373"/>
            </a:xfrm>
            <a:prstGeom prst="chevron">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7" name="Arrow: Chevron 4">
              <a:extLst>
                <a:ext uri="{FF2B5EF4-FFF2-40B4-BE49-F238E27FC236}">
                  <a16:creationId xmlns:a16="http://schemas.microsoft.com/office/drawing/2014/main" id="{FD4C7BC6-4323-A7F2-3056-D7FBA805C5A5}"/>
                </a:ext>
              </a:extLst>
            </p:cNvPr>
            <p:cNvSpPr txBox="1"/>
            <p:nvPr/>
          </p:nvSpPr>
          <p:spPr>
            <a:xfrm>
              <a:off x="1" y="2484344"/>
              <a:ext cx="859373" cy="36830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Century Schoolbook" panose="02040604050505020304" pitchFamily="18" charset="0"/>
                  <a:cs typeface="Arial" panose="020B0604020202020204" pitchFamily="34" charset="0"/>
                </a:rPr>
                <a:t> </a:t>
              </a:r>
            </a:p>
            <a:p>
              <a:pPr marL="0" lvl="0" indent="0" algn="ctr" defTabSz="444500">
                <a:lnSpc>
                  <a:spcPct val="90000"/>
                </a:lnSpc>
                <a:spcBef>
                  <a:spcPct val="0"/>
                </a:spcBef>
                <a:spcAft>
                  <a:spcPct val="35000"/>
                </a:spcAft>
                <a:buNone/>
              </a:pPr>
              <a:r>
                <a:rPr lang="en-GB" sz="1000" b="1" kern="1200" dirty="0">
                  <a:latin typeface="Century Schoolbook" panose="02040604050505020304" pitchFamily="18" charset="0"/>
                  <a:cs typeface="Arial" panose="020B0604020202020204" pitchFamily="34" charset="0"/>
                </a:rPr>
                <a:t>FISH BONE MODEL</a:t>
              </a:r>
              <a:endParaRPr lang="en-GB" sz="1000" b="1" kern="1200" dirty="0"/>
            </a:p>
          </p:txBody>
        </p:sp>
      </p:grpSp>
      <p:grpSp>
        <p:nvGrpSpPr>
          <p:cNvPr id="12" name="Group 11">
            <a:extLst>
              <a:ext uri="{FF2B5EF4-FFF2-40B4-BE49-F238E27FC236}">
                <a16:creationId xmlns:a16="http://schemas.microsoft.com/office/drawing/2014/main" id="{D67C0326-AF79-19DF-503F-03E9C54E3BF6}"/>
              </a:ext>
            </a:extLst>
          </p:cNvPr>
          <p:cNvGrpSpPr/>
          <p:nvPr/>
        </p:nvGrpSpPr>
        <p:grpSpPr>
          <a:xfrm>
            <a:off x="2483318" y="5429602"/>
            <a:ext cx="8108613" cy="632529"/>
            <a:chOff x="776710" y="1813871"/>
            <a:chExt cx="8279593" cy="721231"/>
          </a:xfrm>
        </p:grpSpPr>
        <p:sp>
          <p:nvSpPr>
            <p:cNvPr id="13" name="Rectangle: Top Corners Rounded 12">
              <a:extLst>
                <a:ext uri="{FF2B5EF4-FFF2-40B4-BE49-F238E27FC236}">
                  <a16:creationId xmlns:a16="http://schemas.microsoft.com/office/drawing/2014/main" id="{701371D9-3007-763D-A789-A8259D65AE93}"/>
                </a:ext>
              </a:extLst>
            </p:cNvPr>
            <p:cNvSpPr/>
            <p:nvPr/>
          </p:nvSpPr>
          <p:spPr>
            <a:xfrm rot="5400000">
              <a:off x="4555891" y="-1965310"/>
              <a:ext cx="721231" cy="8279593"/>
            </a:xfrm>
            <a:prstGeom prst="round2Same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Rectangle: Top Corners Rounded 4">
              <a:extLst>
                <a:ext uri="{FF2B5EF4-FFF2-40B4-BE49-F238E27FC236}">
                  <a16:creationId xmlns:a16="http://schemas.microsoft.com/office/drawing/2014/main" id="{922BD1F7-4751-81E6-290E-9F4FE0507110}"/>
                </a:ext>
              </a:extLst>
            </p:cNvPr>
            <p:cNvSpPr txBox="1"/>
            <p:nvPr/>
          </p:nvSpPr>
          <p:spPr>
            <a:xfrm>
              <a:off x="776710" y="2263471"/>
              <a:ext cx="8244385" cy="236423"/>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42240" tIns="12700" rIns="12700" bIns="12700" numCol="1" spcCol="1270" anchor="ctr" anchorCtr="0">
              <a:noAutofit/>
            </a:bodyPr>
            <a:lstStyle/>
            <a:p>
              <a:pPr marL="228600" lvl="1" indent="-228600" defTabSz="889000">
                <a:lnSpc>
                  <a:spcPct val="90000"/>
                </a:lnSpc>
                <a:spcBef>
                  <a:spcPct val="0"/>
                </a:spcBef>
                <a:spcAft>
                  <a:spcPct val="15000"/>
                </a:spcAft>
                <a:buChar char="•"/>
              </a:pPr>
              <a:r>
                <a:rPr lang="en-GB" dirty="0">
                  <a:latin typeface="Comic Sans MS" panose="030F0702030302020204" pitchFamily="66" charset="0"/>
                  <a:cs typeface="Arial"/>
                </a:rPr>
                <a:t>Application of the Cause-and-Effect Fishbone model</a:t>
              </a:r>
              <a:endParaRPr lang="en-GB" kern="1200" dirty="0">
                <a:latin typeface="Comic Sans MS" panose="030F0702030302020204" pitchFamily="66" charset="0"/>
              </a:endParaRPr>
            </a:p>
            <a:p>
              <a:pPr marL="228600" lvl="1" indent="-228600" defTabSz="889000">
                <a:lnSpc>
                  <a:spcPct val="90000"/>
                </a:lnSpc>
                <a:spcBef>
                  <a:spcPct val="0"/>
                </a:spcBef>
                <a:spcAft>
                  <a:spcPct val="15000"/>
                </a:spcAft>
                <a:buFontTx/>
                <a:buChar char="•"/>
              </a:pPr>
              <a:r>
                <a:rPr lang="en-GB" dirty="0">
                  <a:latin typeface="Comic Sans MS" panose="030F0702030302020204" pitchFamily="66" charset="0"/>
                  <a:cs typeface="Arial" panose="020B0604020202020204" pitchFamily="34" charset="0"/>
                </a:rPr>
                <a:t>Provide a summary of the key findings</a:t>
              </a:r>
              <a:r>
                <a:rPr lang="en-GB" sz="2000" dirty="0">
                  <a:latin typeface="Comic Sans MS" panose="030F0702030302020204" pitchFamily="66" charset="0"/>
                  <a:cs typeface="Arial" panose="020B0604020202020204" pitchFamily="34" charset="0"/>
                </a:rPr>
                <a:t>.</a:t>
              </a:r>
            </a:p>
            <a:p>
              <a:pPr marL="228600" lvl="1" indent="-228600" algn="l" defTabSz="889000">
                <a:lnSpc>
                  <a:spcPct val="90000"/>
                </a:lnSpc>
                <a:spcBef>
                  <a:spcPct val="0"/>
                </a:spcBef>
                <a:spcAft>
                  <a:spcPct val="15000"/>
                </a:spcAft>
                <a:buChar char="•"/>
              </a:pPr>
              <a:endParaRPr lang="en-GB" sz="2000" kern="1200" dirty="0"/>
            </a:p>
          </p:txBody>
        </p:sp>
      </p:grpSp>
    </p:spTree>
    <p:extLst>
      <p:ext uri="{BB962C8B-B14F-4D97-AF65-F5344CB8AC3E}">
        <p14:creationId xmlns:p14="http://schemas.microsoft.com/office/powerpoint/2010/main" val="2096154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pPr rtl="0"/>
            <a:r>
              <a:rPr lang="en-GB" dirty="0"/>
              <a:t>Green Haven Florist </a:t>
            </a:r>
            <a:endParaRPr lang="en-gb" dirty="0"/>
          </a:p>
        </p:txBody>
      </p:sp>
      <p:sp>
        <p:nvSpPr>
          <p:cNvPr id="3" name="Subtitle 2"/>
          <p:cNvSpPr>
            <a:spLocks noGrp="1"/>
          </p:cNvSpPr>
          <p:nvPr>
            <p:ph type="subTitle" idx="1"/>
          </p:nvPr>
        </p:nvSpPr>
        <p:spPr/>
        <p:txBody>
          <a:bodyPr rtlCol="0"/>
          <a:lstStyle/>
          <a:p>
            <a:pPr rtl="0"/>
            <a:r>
              <a:rPr lang="en-GB" dirty="0"/>
              <a:t>Norwich UK</a:t>
            </a:r>
          </a:p>
          <a:p>
            <a:pPr rtl="0"/>
            <a:r>
              <a:rPr lang="en-GB" dirty="0"/>
              <a:t>Founded in 2016 </a:t>
            </a:r>
            <a:endParaRPr lang="en-gb" dirty="0"/>
          </a:p>
        </p:txBody>
      </p:sp>
    </p:spTree>
    <p:extLst>
      <p:ext uri="{BB962C8B-B14F-4D97-AF65-F5344CB8AC3E}">
        <p14:creationId xmlns:p14="http://schemas.microsoft.com/office/powerpoint/2010/main" val="3266759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053" y="617304"/>
            <a:ext cx="9655834" cy="5623391"/>
          </a:xfrm>
        </p:spPr>
        <p:txBody>
          <a:bodyPr rtlCol="0">
            <a:noAutofit/>
          </a:bodyPr>
          <a:lstStyle/>
          <a:p>
            <a:pPr algn="ctr"/>
            <a:r>
              <a:rPr lang="en-GB" sz="4000" b="1" dirty="0"/>
              <a:t>Green Haven Florists </a:t>
            </a:r>
            <a:br>
              <a:rPr lang="en-GB" sz="4000" b="1" dirty="0"/>
            </a:br>
            <a:r>
              <a:rPr lang="en-GB" sz="4000" dirty="0"/>
              <a:t>is a small, independent flower shop located in Norwich, UK. Founded in 2016 by partners Liam and Priya Patel</a:t>
            </a:r>
            <a:endParaRPr lang="en-gb" sz="4000" dirty="0"/>
          </a:p>
        </p:txBody>
      </p:sp>
      <p:sp>
        <p:nvSpPr>
          <p:cNvPr id="3" name="Footer Placeholder 1">
            <a:extLst>
              <a:ext uri="{FF2B5EF4-FFF2-40B4-BE49-F238E27FC236}">
                <a16:creationId xmlns:a16="http://schemas.microsoft.com/office/drawing/2014/main" id="{B825D5CD-67FE-F8D5-00AA-1D1E1D01C649}"/>
              </a:ext>
            </a:extLst>
          </p:cNvPr>
          <p:cNvSpPr>
            <a:spLocks noGrp="1"/>
          </p:cNvSpPr>
          <p:nvPr>
            <p:ph type="ftr" sz="quarter" idx="11"/>
          </p:nvPr>
        </p:nvSpPr>
        <p:spPr>
          <a:xfrm>
            <a:off x="1454309" y="6019800"/>
            <a:ext cx="2362682" cy="365125"/>
          </a:xfrm>
        </p:spPr>
        <p:txBody>
          <a:bodyPr/>
          <a:lstStyle/>
          <a:p>
            <a:r>
              <a:rPr lang="en-GB" dirty="0"/>
              <a:t>*Information Sourced from case study</a:t>
            </a:r>
            <a:endParaRPr lang="en-US" dirty="0"/>
          </a:p>
        </p:txBody>
      </p:sp>
    </p:spTree>
    <p:extLst>
      <p:ext uri="{BB962C8B-B14F-4D97-AF65-F5344CB8AC3E}">
        <p14:creationId xmlns:p14="http://schemas.microsoft.com/office/powerpoint/2010/main" val="508878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2252C6A-B6C9-C730-2699-3E97FC9DD1D3}"/>
              </a:ext>
            </a:extLst>
          </p:cNvPr>
          <p:cNvSpPr txBox="1"/>
          <p:nvPr/>
        </p:nvSpPr>
        <p:spPr>
          <a:xfrm>
            <a:off x="1561381" y="1216325"/>
            <a:ext cx="8419381" cy="2554545"/>
          </a:xfrm>
          <a:prstGeom prst="rect">
            <a:avLst/>
          </a:prstGeom>
          <a:noFill/>
        </p:spPr>
        <p:txBody>
          <a:bodyPr wrap="square" rtlCol="0">
            <a:spAutoFit/>
          </a:bodyPr>
          <a:lstStyle/>
          <a:p>
            <a:pPr algn="ctr"/>
            <a:r>
              <a:rPr lang="en-GB" sz="4000" dirty="0"/>
              <a:t>Green Haven catered to a wide range of customers—from walk-in clients buying bouquets to corporate clients and weddings.</a:t>
            </a:r>
          </a:p>
        </p:txBody>
      </p:sp>
      <p:sp>
        <p:nvSpPr>
          <p:cNvPr id="2" name="Footer Placeholder 1">
            <a:extLst>
              <a:ext uri="{FF2B5EF4-FFF2-40B4-BE49-F238E27FC236}">
                <a16:creationId xmlns:a16="http://schemas.microsoft.com/office/drawing/2014/main" id="{E314F610-BD19-21E8-5E9A-0C1528FD059C}"/>
              </a:ext>
            </a:extLst>
          </p:cNvPr>
          <p:cNvSpPr>
            <a:spLocks noGrp="1"/>
          </p:cNvSpPr>
          <p:nvPr>
            <p:ph type="ftr" sz="quarter" idx="11"/>
          </p:nvPr>
        </p:nvSpPr>
        <p:spPr>
          <a:xfrm>
            <a:off x="1454309" y="6019800"/>
            <a:ext cx="2362682" cy="365125"/>
          </a:xfrm>
        </p:spPr>
        <p:txBody>
          <a:bodyPr/>
          <a:lstStyle/>
          <a:p>
            <a:r>
              <a:rPr lang="en-GB" dirty="0"/>
              <a:t>*Information Sourced from case study</a:t>
            </a:r>
            <a:endParaRPr lang="en-US" dirty="0"/>
          </a:p>
        </p:txBody>
      </p:sp>
    </p:spTree>
    <p:extLst>
      <p:ext uri="{BB962C8B-B14F-4D97-AF65-F5344CB8AC3E}">
        <p14:creationId xmlns:p14="http://schemas.microsoft.com/office/powerpoint/2010/main" val="2591723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2E28E-780F-1994-4365-FE0810AB5A0A}"/>
              </a:ext>
            </a:extLst>
          </p:cNvPr>
          <p:cNvSpPr>
            <a:spLocks noGrp="1"/>
          </p:cNvSpPr>
          <p:nvPr>
            <p:ph type="title"/>
          </p:nvPr>
        </p:nvSpPr>
        <p:spPr>
          <a:xfrm>
            <a:off x="1524000" y="565652"/>
            <a:ext cx="9144000" cy="5334634"/>
          </a:xfrm>
        </p:spPr>
        <p:txBody>
          <a:bodyPr>
            <a:noAutofit/>
          </a:bodyPr>
          <a:lstStyle/>
          <a:p>
            <a:pPr algn="ctr"/>
            <a:r>
              <a:rPr lang="en-GB" sz="4000" dirty="0"/>
              <a:t>The shop quickly gained a reputation for its bespoke floral arrangements, </a:t>
            </a:r>
            <a:br>
              <a:rPr lang="en-GB" sz="4000" dirty="0"/>
            </a:br>
            <a:r>
              <a:rPr lang="en-GB" sz="4000" dirty="0"/>
              <a:t>eco-friendly packaging, and strong community ties.</a:t>
            </a:r>
          </a:p>
        </p:txBody>
      </p:sp>
      <p:sp>
        <p:nvSpPr>
          <p:cNvPr id="3" name="Footer Placeholder 1">
            <a:extLst>
              <a:ext uri="{FF2B5EF4-FFF2-40B4-BE49-F238E27FC236}">
                <a16:creationId xmlns:a16="http://schemas.microsoft.com/office/drawing/2014/main" id="{3000154B-FF90-D893-4B9B-EF75A51A57B6}"/>
              </a:ext>
            </a:extLst>
          </p:cNvPr>
          <p:cNvSpPr>
            <a:spLocks noGrp="1"/>
          </p:cNvSpPr>
          <p:nvPr>
            <p:ph type="ftr" sz="quarter" idx="11"/>
          </p:nvPr>
        </p:nvSpPr>
        <p:spPr>
          <a:xfrm>
            <a:off x="1454309" y="6019800"/>
            <a:ext cx="2362682" cy="365125"/>
          </a:xfrm>
        </p:spPr>
        <p:txBody>
          <a:bodyPr/>
          <a:lstStyle/>
          <a:p>
            <a:r>
              <a:rPr lang="en-GB" dirty="0"/>
              <a:t>*Information Sourced from case study</a:t>
            </a:r>
            <a:endParaRPr lang="en-US" dirty="0"/>
          </a:p>
        </p:txBody>
      </p:sp>
    </p:spTree>
    <p:extLst>
      <p:ext uri="{BB962C8B-B14F-4D97-AF65-F5344CB8AC3E}">
        <p14:creationId xmlns:p14="http://schemas.microsoft.com/office/powerpoint/2010/main" val="31704470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F2F9894-8B5A-B8D9-A80F-484BB089C964}"/>
              </a:ext>
            </a:extLst>
          </p:cNvPr>
          <p:cNvSpPr>
            <a:spLocks noGrp="1"/>
          </p:cNvSpPr>
          <p:nvPr>
            <p:ph type="body" idx="1"/>
          </p:nvPr>
        </p:nvSpPr>
        <p:spPr>
          <a:xfrm>
            <a:off x="1524000" y="1086928"/>
            <a:ext cx="9144000" cy="4782695"/>
          </a:xfrm>
        </p:spPr>
        <p:txBody>
          <a:bodyPr>
            <a:noAutofit/>
          </a:bodyPr>
          <a:lstStyle/>
          <a:p>
            <a:pPr algn="ctr"/>
            <a:r>
              <a:rPr lang="en-GB" sz="4000" dirty="0">
                <a:solidFill>
                  <a:schemeClr val="tx1"/>
                </a:solidFill>
              </a:rPr>
              <a:t>The business thrived on its personal touch and sustainable ethos, which resonated with environmentally conscious consumers.</a:t>
            </a:r>
            <a:br>
              <a:rPr lang="en-GB" sz="4000" dirty="0">
                <a:solidFill>
                  <a:schemeClr val="tx1"/>
                </a:solidFill>
              </a:rPr>
            </a:br>
            <a:endParaRPr lang="en-GB" sz="4000" dirty="0">
              <a:solidFill>
                <a:schemeClr val="tx1"/>
              </a:solidFill>
            </a:endParaRPr>
          </a:p>
        </p:txBody>
      </p:sp>
      <p:sp>
        <p:nvSpPr>
          <p:cNvPr id="2" name="Footer Placeholder 1">
            <a:extLst>
              <a:ext uri="{FF2B5EF4-FFF2-40B4-BE49-F238E27FC236}">
                <a16:creationId xmlns:a16="http://schemas.microsoft.com/office/drawing/2014/main" id="{8B49AA40-53AA-E684-4023-0DD5568FCDCD}"/>
              </a:ext>
            </a:extLst>
          </p:cNvPr>
          <p:cNvSpPr>
            <a:spLocks noGrp="1"/>
          </p:cNvSpPr>
          <p:nvPr>
            <p:ph type="ftr" sz="quarter" idx="11"/>
          </p:nvPr>
        </p:nvSpPr>
        <p:spPr>
          <a:xfrm>
            <a:off x="1174459" y="6019800"/>
            <a:ext cx="2642532" cy="365125"/>
          </a:xfrm>
        </p:spPr>
        <p:txBody>
          <a:bodyPr/>
          <a:lstStyle/>
          <a:p>
            <a:r>
              <a:rPr lang="en-GB" dirty="0"/>
              <a:t>*Information Sourced from case study</a:t>
            </a:r>
            <a:endParaRPr lang="en-US" dirty="0"/>
          </a:p>
        </p:txBody>
      </p:sp>
    </p:spTree>
    <p:extLst>
      <p:ext uri="{BB962C8B-B14F-4D97-AF65-F5344CB8AC3E}">
        <p14:creationId xmlns:p14="http://schemas.microsoft.com/office/powerpoint/2010/main" val="756431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9A726C6A-8BEB-D532-0B2A-C0946369D8FE}"/>
              </a:ext>
            </a:extLst>
          </p:cNvPr>
          <p:cNvGraphicFramePr/>
          <p:nvPr>
            <p:extLst>
              <p:ext uri="{D42A27DB-BD31-4B8C-83A1-F6EECF244321}">
                <p14:modId xmlns:p14="http://schemas.microsoft.com/office/powerpoint/2010/main" val="4029396338"/>
              </p:ext>
            </p:extLst>
          </p:nvPr>
        </p:nvGraphicFramePr>
        <p:xfrm>
          <a:off x="1199073" y="719666"/>
          <a:ext cx="9411418" cy="5888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A6BCA895-A342-22CA-C740-BA2A78295C5B}"/>
              </a:ext>
            </a:extLst>
          </p:cNvPr>
          <p:cNvSpPr txBox="1"/>
          <p:nvPr/>
        </p:nvSpPr>
        <p:spPr>
          <a:xfrm>
            <a:off x="5581291" y="2971800"/>
            <a:ext cx="914400" cy="914400"/>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4B2D792F-D959-B4EC-A6F0-0C57E074AB2F}"/>
              </a:ext>
            </a:extLst>
          </p:cNvPr>
          <p:cNvSpPr txBox="1"/>
          <p:nvPr/>
        </p:nvSpPr>
        <p:spPr>
          <a:xfrm>
            <a:off x="4226943" y="474453"/>
            <a:ext cx="3200400" cy="369332"/>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CA9D3996-C0A5-6A73-CD9C-7963E4CD4A9B}"/>
              </a:ext>
            </a:extLst>
          </p:cNvPr>
          <p:cNvSpPr txBox="1"/>
          <p:nvPr/>
        </p:nvSpPr>
        <p:spPr>
          <a:xfrm>
            <a:off x="6760029" y="1034143"/>
            <a:ext cx="4604657" cy="646331"/>
          </a:xfrm>
          <a:prstGeom prst="rect">
            <a:avLst/>
          </a:prstGeom>
          <a:noFill/>
        </p:spPr>
        <p:txBody>
          <a:bodyPr wrap="square" rtlCol="0">
            <a:spAutoFit/>
          </a:bodyPr>
          <a:lstStyle/>
          <a:p>
            <a:r>
              <a:rPr lang="en-GB" b="1" dirty="0"/>
              <a:t>Supply chain disruptions and inflation</a:t>
            </a:r>
          </a:p>
        </p:txBody>
      </p:sp>
      <p:sp>
        <p:nvSpPr>
          <p:cNvPr id="9" name="TextBox 8">
            <a:extLst>
              <a:ext uri="{FF2B5EF4-FFF2-40B4-BE49-F238E27FC236}">
                <a16:creationId xmlns:a16="http://schemas.microsoft.com/office/drawing/2014/main" id="{F0250B86-5359-03A1-BCB0-DA41A5CA650E}"/>
              </a:ext>
            </a:extLst>
          </p:cNvPr>
          <p:cNvSpPr txBox="1"/>
          <p:nvPr/>
        </p:nvSpPr>
        <p:spPr>
          <a:xfrm>
            <a:off x="1052011" y="2579915"/>
            <a:ext cx="3015343" cy="646331"/>
          </a:xfrm>
          <a:prstGeom prst="rect">
            <a:avLst/>
          </a:prstGeom>
          <a:noFill/>
        </p:spPr>
        <p:txBody>
          <a:bodyPr wrap="square" rtlCol="0">
            <a:spAutoFit/>
          </a:bodyPr>
          <a:lstStyle/>
          <a:p>
            <a:r>
              <a:rPr lang="en-GB" b="1" dirty="0"/>
              <a:t>Rising operational costs</a:t>
            </a:r>
          </a:p>
        </p:txBody>
      </p:sp>
      <p:sp>
        <p:nvSpPr>
          <p:cNvPr id="11" name="TextBox 10">
            <a:extLst>
              <a:ext uri="{FF2B5EF4-FFF2-40B4-BE49-F238E27FC236}">
                <a16:creationId xmlns:a16="http://schemas.microsoft.com/office/drawing/2014/main" id="{A4DF1F22-C365-DD7F-206A-707D22376214}"/>
              </a:ext>
            </a:extLst>
          </p:cNvPr>
          <p:cNvSpPr txBox="1"/>
          <p:nvPr/>
        </p:nvSpPr>
        <p:spPr>
          <a:xfrm>
            <a:off x="6760029" y="6074229"/>
            <a:ext cx="3850462" cy="369332"/>
          </a:xfrm>
          <a:prstGeom prst="rect">
            <a:avLst/>
          </a:prstGeom>
          <a:noFill/>
        </p:spPr>
        <p:txBody>
          <a:bodyPr wrap="square" rtlCol="0">
            <a:spAutoFit/>
          </a:bodyPr>
          <a:lstStyle/>
          <a:p>
            <a:r>
              <a:rPr lang="en-GB" b="1" dirty="0"/>
              <a:t>30% decline in in-store sales</a:t>
            </a:r>
          </a:p>
        </p:txBody>
      </p:sp>
      <p:sp>
        <p:nvSpPr>
          <p:cNvPr id="15" name="TextBox 14">
            <a:extLst>
              <a:ext uri="{FF2B5EF4-FFF2-40B4-BE49-F238E27FC236}">
                <a16:creationId xmlns:a16="http://schemas.microsoft.com/office/drawing/2014/main" id="{05FE97BB-B876-CC24-FE58-FBC8EC2AACAB}"/>
              </a:ext>
            </a:extLst>
          </p:cNvPr>
          <p:cNvSpPr txBox="1"/>
          <p:nvPr/>
        </p:nvSpPr>
        <p:spPr>
          <a:xfrm>
            <a:off x="8980714" y="3657600"/>
            <a:ext cx="2960915" cy="923330"/>
          </a:xfrm>
          <a:prstGeom prst="rect">
            <a:avLst/>
          </a:prstGeom>
          <a:noFill/>
        </p:spPr>
        <p:txBody>
          <a:bodyPr wrap="square" rtlCol="0">
            <a:spAutoFit/>
          </a:bodyPr>
          <a:lstStyle/>
          <a:p>
            <a:r>
              <a:rPr lang="en-GB" b="1" dirty="0"/>
              <a:t>Store website is outdated and difficult to navigate</a:t>
            </a:r>
          </a:p>
        </p:txBody>
      </p:sp>
      <p:sp>
        <p:nvSpPr>
          <p:cNvPr id="3" name="TextBox 2">
            <a:extLst>
              <a:ext uri="{FF2B5EF4-FFF2-40B4-BE49-F238E27FC236}">
                <a16:creationId xmlns:a16="http://schemas.microsoft.com/office/drawing/2014/main" id="{56478132-BE10-0CEF-8BF8-256AD06A3FBC}"/>
              </a:ext>
            </a:extLst>
          </p:cNvPr>
          <p:cNvSpPr txBox="1"/>
          <p:nvPr/>
        </p:nvSpPr>
        <p:spPr>
          <a:xfrm>
            <a:off x="611893" y="6260678"/>
            <a:ext cx="6148136" cy="369332"/>
          </a:xfrm>
          <a:prstGeom prst="rect">
            <a:avLst/>
          </a:prstGeom>
          <a:noFill/>
        </p:spPr>
        <p:txBody>
          <a:bodyPr wrap="square">
            <a:spAutoFit/>
          </a:bodyPr>
          <a:lstStyle/>
          <a:p>
            <a:r>
              <a:rPr lang="en-GB" i="1" dirty="0"/>
              <a:t>*</a:t>
            </a:r>
            <a:r>
              <a:rPr lang="en-GB" sz="1100" i="1" dirty="0"/>
              <a:t>Information sourced from Case study </a:t>
            </a:r>
          </a:p>
        </p:txBody>
      </p:sp>
    </p:spTree>
    <p:extLst>
      <p:ext uri="{BB962C8B-B14F-4D97-AF65-F5344CB8AC3E}">
        <p14:creationId xmlns:p14="http://schemas.microsoft.com/office/powerpoint/2010/main" val="3617538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F581842-80ED-EE2B-D00E-9B31763D5C6B}"/>
              </a:ext>
            </a:extLst>
          </p:cNvPr>
          <p:cNvGraphicFramePr/>
          <p:nvPr>
            <p:extLst>
              <p:ext uri="{D42A27DB-BD31-4B8C-83A1-F6EECF244321}">
                <p14:modId xmlns:p14="http://schemas.microsoft.com/office/powerpoint/2010/main" val="3218840567"/>
              </p:ext>
            </p:extLst>
          </p:nvPr>
        </p:nvGraphicFramePr>
        <p:xfrm>
          <a:off x="1428151" y="523118"/>
          <a:ext cx="8128000" cy="5811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2AA7FEE6-7D0D-40CA-4ECF-F79B3B492DA0}"/>
              </a:ext>
            </a:extLst>
          </p:cNvPr>
          <p:cNvSpPr txBox="1"/>
          <p:nvPr/>
        </p:nvSpPr>
        <p:spPr>
          <a:xfrm>
            <a:off x="6228683" y="881741"/>
            <a:ext cx="4223657" cy="646331"/>
          </a:xfrm>
          <a:prstGeom prst="rect">
            <a:avLst/>
          </a:prstGeom>
          <a:noFill/>
        </p:spPr>
        <p:txBody>
          <a:bodyPr wrap="square" rtlCol="0">
            <a:spAutoFit/>
          </a:bodyPr>
          <a:lstStyle/>
          <a:p>
            <a:r>
              <a:rPr lang="en-GB" b="1" dirty="0"/>
              <a:t>Struggling to maintain profitability</a:t>
            </a:r>
          </a:p>
        </p:txBody>
      </p:sp>
      <p:sp>
        <p:nvSpPr>
          <p:cNvPr id="8" name="TextBox 7">
            <a:extLst>
              <a:ext uri="{FF2B5EF4-FFF2-40B4-BE49-F238E27FC236}">
                <a16:creationId xmlns:a16="http://schemas.microsoft.com/office/drawing/2014/main" id="{5C893A54-95D6-E5AA-3AA1-24ABF34646F4}"/>
              </a:ext>
            </a:extLst>
          </p:cNvPr>
          <p:cNvSpPr txBox="1"/>
          <p:nvPr/>
        </p:nvSpPr>
        <p:spPr>
          <a:xfrm>
            <a:off x="8455735" y="3244333"/>
            <a:ext cx="2394857" cy="369332"/>
          </a:xfrm>
          <a:prstGeom prst="rect">
            <a:avLst/>
          </a:prstGeom>
          <a:noFill/>
        </p:spPr>
        <p:txBody>
          <a:bodyPr wrap="square" rtlCol="0">
            <a:spAutoFit/>
          </a:bodyPr>
          <a:lstStyle/>
          <a:p>
            <a:r>
              <a:rPr lang="en-GB" b="1" dirty="0"/>
              <a:t>Store location</a:t>
            </a:r>
          </a:p>
        </p:txBody>
      </p:sp>
      <p:sp>
        <p:nvSpPr>
          <p:cNvPr id="9" name="TextBox 8">
            <a:extLst>
              <a:ext uri="{FF2B5EF4-FFF2-40B4-BE49-F238E27FC236}">
                <a16:creationId xmlns:a16="http://schemas.microsoft.com/office/drawing/2014/main" id="{36A6F0A4-1815-B0A6-5494-CD15001DD31F}"/>
              </a:ext>
            </a:extLst>
          </p:cNvPr>
          <p:cNvSpPr txBox="1"/>
          <p:nvPr/>
        </p:nvSpPr>
        <p:spPr>
          <a:xfrm>
            <a:off x="6164772" y="5494510"/>
            <a:ext cx="4038600" cy="646331"/>
          </a:xfrm>
          <a:prstGeom prst="rect">
            <a:avLst/>
          </a:prstGeom>
          <a:noFill/>
        </p:spPr>
        <p:txBody>
          <a:bodyPr wrap="square" rtlCol="0">
            <a:spAutoFit/>
          </a:bodyPr>
          <a:lstStyle/>
          <a:p>
            <a:r>
              <a:rPr lang="en-GB" b="1" dirty="0"/>
              <a:t>Shop’s commitment to sustainable materials</a:t>
            </a:r>
          </a:p>
        </p:txBody>
      </p:sp>
      <p:sp>
        <p:nvSpPr>
          <p:cNvPr id="10" name="TextBox 9">
            <a:extLst>
              <a:ext uri="{FF2B5EF4-FFF2-40B4-BE49-F238E27FC236}">
                <a16:creationId xmlns:a16="http://schemas.microsoft.com/office/drawing/2014/main" id="{A3DE140E-E4F8-9AEE-463E-AC886393348D}"/>
              </a:ext>
            </a:extLst>
          </p:cNvPr>
          <p:cNvSpPr txBox="1"/>
          <p:nvPr/>
        </p:nvSpPr>
        <p:spPr>
          <a:xfrm>
            <a:off x="1341408" y="2044004"/>
            <a:ext cx="2394856" cy="1200329"/>
          </a:xfrm>
          <a:prstGeom prst="rect">
            <a:avLst/>
          </a:prstGeom>
          <a:noFill/>
        </p:spPr>
        <p:txBody>
          <a:bodyPr wrap="square" rtlCol="0">
            <a:spAutoFit/>
          </a:bodyPr>
          <a:lstStyle/>
          <a:p>
            <a:r>
              <a:rPr lang="en-GB" b="1" dirty="0"/>
              <a:t>Flexible delivery options &amp; subscription services</a:t>
            </a:r>
          </a:p>
        </p:txBody>
      </p:sp>
      <p:sp>
        <p:nvSpPr>
          <p:cNvPr id="2" name="TextBox 1">
            <a:extLst>
              <a:ext uri="{FF2B5EF4-FFF2-40B4-BE49-F238E27FC236}">
                <a16:creationId xmlns:a16="http://schemas.microsoft.com/office/drawing/2014/main" id="{88C57B7B-5516-93B4-F991-70202C32CC9E}"/>
              </a:ext>
            </a:extLst>
          </p:cNvPr>
          <p:cNvSpPr txBox="1"/>
          <p:nvPr/>
        </p:nvSpPr>
        <p:spPr>
          <a:xfrm>
            <a:off x="601133" y="6316133"/>
            <a:ext cx="4224867" cy="276999"/>
          </a:xfrm>
          <a:prstGeom prst="rect">
            <a:avLst/>
          </a:prstGeom>
          <a:noFill/>
        </p:spPr>
        <p:txBody>
          <a:bodyPr wrap="square" rtlCol="0">
            <a:spAutoFit/>
          </a:bodyPr>
          <a:lstStyle/>
          <a:p>
            <a:r>
              <a:rPr lang="en-GB" sz="1200" i="1" dirty="0"/>
              <a:t>*Information sourced from Case study </a:t>
            </a:r>
          </a:p>
        </p:txBody>
      </p:sp>
    </p:spTree>
    <p:extLst>
      <p:ext uri="{BB962C8B-B14F-4D97-AF65-F5344CB8AC3E}">
        <p14:creationId xmlns:p14="http://schemas.microsoft.com/office/powerpoint/2010/main" val="153289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B57F4F2D-78D0-2350-7946-1AD96325046B}"/>
              </a:ext>
            </a:extLst>
          </p:cNvPr>
          <p:cNvGraphicFramePr/>
          <p:nvPr>
            <p:extLst>
              <p:ext uri="{D42A27DB-BD31-4B8C-83A1-F6EECF244321}">
                <p14:modId xmlns:p14="http://schemas.microsoft.com/office/powerpoint/2010/main" val="3768374655"/>
              </p:ext>
            </p:extLst>
          </p:nvPr>
        </p:nvGraphicFramePr>
        <p:xfrm>
          <a:off x="861977" y="522694"/>
          <a:ext cx="9161252" cy="5801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3EDE95A1-4E11-4C85-5C3C-73AA928E539A}"/>
              </a:ext>
            </a:extLst>
          </p:cNvPr>
          <p:cNvSpPr txBox="1"/>
          <p:nvPr/>
        </p:nvSpPr>
        <p:spPr>
          <a:xfrm>
            <a:off x="6096000" y="346987"/>
            <a:ext cx="4158343" cy="646331"/>
          </a:xfrm>
          <a:prstGeom prst="rect">
            <a:avLst/>
          </a:prstGeom>
          <a:noFill/>
        </p:spPr>
        <p:txBody>
          <a:bodyPr wrap="square" rtlCol="0">
            <a:spAutoFit/>
          </a:bodyPr>
          <a:lstStyle/>
          <a:p>
            <a:r>
              <a:rPr lang="en-GB" b="1" dirty="0"/>
              <a:t>Significant downturn in revenue and foot traffic </a:t>
            </a:r>
          </a:p>
        </p:txBody>
      </p:sp>
      <p:sp>
        <p:nvSpPr>
          <p:cNvPr id="7" name="TextBox 6">
            <a:extLst>
              <a:ext uri="{FF2B5EF4-FFF2-40B4-BE49-F238E27FC236}">
                <a16:creationId xmlns:a16="http://schemas.microsoft.com/office/drawing/2014/main" id="{650A3E1A-ECEB-B2F8-291A-993C81079177}"/>
              </a:ext>
            </a:extLst>
          </p:cNvPr>
          <p:cNvSpPr txBox="1"/>
          <p:nvPr/>
        </p:nvSpPr>
        <p:spPr>
          <a:xfrm>
            <a:off x="7065856" y="5539769"/>
            <a:ext cx="2895600" cy="646331"/>
          </a:xfrm>
          <a:prstGeom prst="rect">
            <a:avLst/>
          </a:prstGeom>
          <a:noFill/>
        </p:spPr>
        <p:txBody>
          <a:bodyPr wrap="square" rtlCol="0">
            <a:spAutoFit/>
          </a:bodyPr>
          <a:lstStyle/>
          <a:p>
            <a:r>
              <a:rPr lang="en-GB" b="1" dirty="0"/>
              <a:t>Keeping up with Digital marketing trends</a:t>
            </a:r>
          </a:p>
        </p:txBody>
      </p:sp>
      <p:sp>
        <p:nvSpPr>
          <p:cNvPr id="8" name="TextBox 7">
            <a:extLst>
              <a:ext uri="{FF2B5EF4-FFF2-40B4-BE49-F238E27FC236}">
                <a16:creationId xmlns:a16="http://schemas.microsoft.com/office/drawing/2014/main" id="{813C3288-5237-3694-FA7B-447970115541}"/>
              </a:ext>
            </a:extLst>
          </p:cNvPr>
          <p:cNvSpPr txBox="1"/>
          <p:nvPr/>
        </p:nvSpPr>
        <p:spPr>
          <a:xfrm>
            <a:off x="1441433" y="3805276"/>
            <a:ext cx="1796143" cy="369332"/>
          </a:xfrm>
          <a:prstGeom prst="rect">
            <a:avLst/>
          </a:prstGeom>
          <a:noFill/>
        </p:spPr>
        <p:txBody>
          <a:bodyPr wrap="square" rtlCol="0">
            <a:spAutoFit/>
          </a:bodyPr>
          <a:lstStyle/>
          <a:p>
            <a:r>
              <a:rPr lang="en-GB" b="1" dirty="0"/>
              <a:t>Competitors</a:t>
            </a:r>
            <a:r>
              <a:rPr lang="en-GB" dirty="0"/>
              <a:t> </a:t>
            </a:r>
          </a:p>
        </p:txBody>
      </p:sp>
      <p:sp>
        <p:nvSpPr>
          <p:cNvPr id="4" name="TextBox 3">
            <a:extLst>
              <a:ext uri="{FF2B5EF4-FFF2-40B4-BE49-F238E27FC236}">
                <a16:creationId xmlns:a16="http://schemas.microsoft.com/office/drawing/2014/main" id="{52625370-EDB8-AF43-F732-B5BC8E0F7D9B}"/>
              </a:ext>
            </a:extLst>
          </p:cNvPr>
          <p:cNvSpPr txBox="1"/>
          <p:nvPr/>
        </p:nvSpPr>
        <p:spPr>
          <a:xfrm>
            <a:off x="861977" y="6324599"/>
            <a:ext cx="6093994" cy="369332"/>
          </a:xfrm>
          <a:prstGeom prst="rect">
            <a:avLst/>
          </a:prstGeom>
          <a:noFill/>
        </p:spPr>
        <p:txBody>
          <a:bodyPr wrap="square">
            <a:spAutoFit/>
          </a:bodyPr>
          <a:lstStyle/>
          <a:p>
            <a:r>
              <a:rPr lang="en-GB" i="1" dirty="0"/>
              <a:t>*</a:t>
            </a:r>
            <a:r>
              <a:rPr lang="en-GB" sz="1200" i="1" dirty="0"/>
              <a:t>Information sourced from Case study </a:t>
            </a:r>
          </a:p>
        </p:txBody>
      </p:sp>
    </p:spTree>
    <p:extLst>
      <p:ext uri="{BB962C8B-B14F-4D97-AF65-F5344CB8AC3E}">
        <p14:creationId xmlns:p14="http://schemas.microsoft.com/office/powerpoint/2010/main" val="874495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91F50CB4-AF5B-14C7-AF61-3BC11BC88D9D}"/>
              </a:ext>
            </a:extLst>
          </p:cNvPr>
          <p:cNvGraphicFramePr/>
          <p:nvPr>
            <p:extLst>
              <p:ext uri="{D42A27DB-BD31-4B8C-83A1-F6EECF244321}">
                <p14:modId xmlns:p14="http://schemas.microsoft.com/office/powerpoint/2010/main" val="1571160905"/>
              </p:ext>
            </p:extLst>
          </p:nvPr>
        </p:nvGraphicFramePr>
        <p:xfrm>
          <a:off x="1480457" y="1545771"/>
          <a:ext cx="9089571" cy="4985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964C4B99-AD45-7253-C1BE-0516A4557351}"/>
              </a:ext>
            </a:extLst>
          </p:cNvPr>
          <p:cNvSpPr txBox="1"/>
          <p:nvPr/>
        </p:nvSpPr>
        <p:spPr>
          <a:xfrm>
            <a:off x="2032000" y="326571"/>
            <a:ext cx="8222343" cy="1077218"/>
          </a:xfrm>
          <a:prstGeom prst="rect">
            <a:avLst/>
          </a:prstGeom>
          <a:noFill/>
        </p:spPr>
        <p:txBody>
          <a:bodyPr wrap="square" rtlCol="0">
            <a:spAutoFit/>
          </a:bodyPr>
          <a:lstStyle/>
          <a:p>
            <a:pPr algn="ctr"/>
            <a:r>
              <a:rPr lang="en-GB" sz="3200" b="1" u="sng" dirty="0"/>
              <a:t>Internal problems facing By Green Haven Florist </a:t>
            </a:r>
          </a:p>
        </p:txBody>
      </p:sp>
      <p:sp>
        <p:nvSpPr>
          <p:cNvPr id="3" name="TextBox 2">
            <a:extLst>
              <a:ext uri="{FF2B5EF4-FFF2-40B4-BE49-F238E27FC236}">
                <a16:creationId xmlns:a16="http://schemas.microsoft.com/office/drawing/2014/main" id="{FB94B560-472F-FF05-EB1B-3E37AA54299C}"/>
              </a:ext>
            </a:extLst>
          </p:cNvPr>
          <p:cNvSpPr txBox="1"/>
          <p:nvPr/>
        </p:nvSpPr>
        <p:spPr>
          <a:xfrm>
            <a:off x="884321" y="6304079"/>
            <a:ext cx="6148136" cy="369332"/>
          </a:xfrm>
          <a:prstGeom prst="rect">
            <a:avLst/>
          </a:prstGeom>
          <a:noFill/>
        </p:spPr>
        <p:txBody>
          <a:bodyPr wrap="square">
            <a:spAutoFit/>
          </a:bodyPr>
          <a:lstStyle/>
          <a:p>
            <a:r>
              <a:rPr lang="en-GB" i="1" dirty="0"/>
              <a:t>*</a:t>
            </a:r>
            <a:r>
              <a:rPr lang="en-GB" sz="1200" i="1" dirty="0"/>
              <a:t>Information sourced from Case study </a:t>
            </a:r>
          </a:p>
        </p:txBody>
      </p:sp>
    </p:spTree>
    <p:extLst>
      <p:ext uri="{BB962C8B-B14F-4D97-AF65-F5344CB8AC3E}">
        <p14:creationId xmlns:p14="http://schemas.microsoft.com/office/powerpoint/2010/main" val="373246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401ECA2-D38B-287B-0A00-ED426916A113}"/>
              </a:ext>
            </a:extLst>
          </p:cNvPr>
          <p:cNvSpPr txBox="1"/>
          <p:nvPr/>
        </p:nvSpPr>
        <p:spPr>
          <a:xfrm>
            <a:off x="1534886" y="838200"/>
            <a:ext cx="9470571" cy="1077218"/>
          </a:xfrm>
          <a:prstGeom prst="rect">
            <a:avLst/>
          </a:prstGeom>
          <a:noFill/>
        </p:spPr>
        <p:txBody>
          <a:bodyPr wrap="square" rtlCol="0">
            <a:spAutoFit/>
          </a:bodyPr>
          <a:lstStyle/>
          <a:p>
            <a:pPr algn="ctr"/>
            <a:r>
              <a:rPr lang="en-GB" sz="3200" b="1" dirty="0"/>
              <a:t>External problems facing By Green Haven Florist </a:t>
            </a:r>
          </a:p>
        </p:txBody>
      </p:sp>
      <p:graphicFrame>
        <p:nvGraphicFramePr>
          <p:cNvPr id="6" name="Diagram 5">
            <a:extLst>
              <a:ext uri="{FF2B5EF4-FFF2-40B4-BE49-F238E27FC236}">
                <a16:creationId xmlns:a16="http://schemas.microsoft.com/office/drawing/2014/main" id="{F2C13495-464B-1030-43A0-E4DEC7CC6E34}"/>
              </a:ext>
            </a:extLst>
          </p:cNvPr>
          <p:cNvGraphicFramePr/>
          <p:nvPr>
            <p:extLst>
              <p:ext uri="{D42A27DB-BD31-4B8C-83A1-F6EECF244321}">
                <p14:modId xmlns:p14="http://schemas.microsoft.com/office/powerpoint/2010/main" val="4027270895"/>
              </p:ext>
            </p:extLst>
          </p:nvPr>
        </p:nvGraphicFramePr>
        <p:xfrm>
          <a:off x="1609271" y="1242056"/>
          <a:ext cx="8973458" cy="51380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027D454-B982-2B24-788B-E78B2A30EA76}"/>
              </a:ext>
            </a:extLst>
          </p:cNvPr>
          <p:cNvSpPr txBox="1"/>
          <p:nvPr/>
        </p:nvSpPr>
        <p:spPr>
          <a:xfrm>
            <a:off x="8940223" y="6556214"/>
            <a:ext cx="6148136" cy="276999"/>
          </a:xfrm>
          <a:prstGeom prst="rect">
            <a:avLst/>
          </a:prstGeom>
          <a:noFill/>
        </p:spPr>
        <p:txBody>
          <a:bodyPr wrap="square">
            <a:spAutoFit/>
          </a:bodyPr>
          <a:lstStyle/>
          <a:p>
            <a:r>
              <a:rPr lang="en-GB" sz="1200" i="1" dirty="0"/>
              <a:t>*Information sourced from Case study </a:t>
            </a:r>
          </a:p>
        </p:txBody>
      </p:sp>
      <p:sp>
        <p:nvSpPr>
          <p:cNvPr id="7" name="Footer Placeholder 1">
            <a:extLst>
              <a:ext uri="{FF2B5EF4-FFF2-40B4-BE49-F238E27FC236}">
                <a16:creationId xmlns:a16="http://schemas.microsoft.com/office/drawing/2014/main" id="{703A2C60-7A39-9887-4CE1-69643ECD0982}"/>
              </a:ext>
            </a:extLst>
          </p:cNvPr>
          <p:cNvSpPr>
            <a:spLocks noGrp="1"/>
          </p:cNvSpPr>
          <p:nvPr>
            <p:ph type="ftr" sz="quarter" idx="11"/>
          </p:nvPr>
        </p:nvSpPr>
        <p:spPr>
          <a:xfrm>
            <a:off x="1534886" y="6103038"/>
            <a:ext cx="2362682" cy="365125"/>
          </a:xfrm>
        </p:spPr>
        <p:txBody>
          <a:bodyPr/>
          <a:lstStyle/>
          <a:p>
            <a:r>
              <a:rPr lang="en-GB" dirty="0"/>
              <a:t>Information Sourced from case study</a:t>
            </a:r>
            <a:endParaRPr lang="en-US" dirty="0"/>
          </a:p>
        </p:txBody>
      </p:sp>
    </p:spTree>
    <p:extLst>
      <p:ext uri="{BB962C8B-B14F-4D97-AF65-F5344CB8AC3E}">
        <p14:creationId xmlns:p14="http://schemas.microsoft.com/office/powerpoint/2010/main" val="2101954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8BB91EDB-3659-D840-EAA9-97C40894BCA2}"/>
              </a:ext>
            </a:extLst>
          </p:cNvPr>
          <p:cNvGraphicFramePr>
            <a:graphicFrameLocks noGrp="1"/>
          </p:cNvGraphicFramePr>
          <p:nvPr>
            <p:extLst>
              <p:ext uri="{D42A27DB-BD31-4B8C-83A1-F6EECF244321}">
                <p14:modId xmlns:p14="http://schemas.microsoft.com/office/powerpoint/2010/main" val="797662389"/>
              </p:ext>
            </p:extLst>
          </p:nvPr>
        </p:nvGraphicFramePr>
        <p:xfrm>
          <a:off x="375385" y="558633"/>
          <a:ext cx="11703839" cy="418331"/>
        </p:xfrm>
        <a:graphic>
          <a:graphicData uri="http://schemas.openxmlformats.org/drawingml/2006/table">
            <a:tbl>
              <a:tblPr firstRow="1" bandRow="1">
                <a:tableStyleId>{5C22544A-7EE6-4342-B048-85BDC9FD1C3A}</a:tableStyleId>
              </a:tblPr>
              <a:tblGrid>
                <a:gridCol w="1671977">
                  <a:extLst>
                    <a:ext uri="{9D8B030D-6E8A-4147-A177-3AD203B41FA5}">
                      <a16:colId xmlns:a16="http://schemas.microsoft.com/office/drawing/2014/main" val="1051713675"/>
                    </a:ext>
                  </a:extLst>
                </a:gridCol>
                <a:gridCol w="1671977">
                  <a:extLst>
                    <a:ext uri="{9D8B030D-6E8A-4147-A177-3AD203B41FA5}">
                      <a16:colId xmlns:a16="http://schemas.microsoft.com/office/drawing/2014/main" val="2395505285"/>
                    </a:ext>
                  </a:extLst>
                </a:gridCol>
                <a:gridCol w="1671977">
                  <a:extLst>
                    <a:ext uri="{9D8B030D-6E8A-4147-A177-3AD203B41FA5}">
                      <a16:colId xmlns:a16="http://schemas.microsoft.com/office/drawing/2014/main" val="1753452731"/>
                    </a:ext>
                  </a:extLst>
                </a:gridCol>
                <a:gridCol w="1671977">
                  <a:extLst>
                    <a:ext uri="{9D8B030D-6E8A-4147-A177-3AD203B41FA5}">
                      <a16:colId xmlns:a16="http://schemas.microsoft.com/office/drawing/2014/main" val="2881354993"/>
                    </a:ext>
                  </a:extLst>
                </a:gridCol>
                <a:gridCol w="1671977">
                  <a:extLst>
                    <a:ext uri="{9D8B030D-6E8A-4147-A177-3AD203B41FA5}">
                      <a16:colId xmlns:a16="http://schemas.microsoft.com/office/drawing/2014/main" val="2860085654"/>
                    </a:ext>
                  </a:extLst>
                </a:gridCol>
                <a:gridCol w="1671977">
                  <a:extLst>
                    <a:ext uri="{9D8B030D-6E8A-4147-A177-3AD203B41FA5}">
                      <a16:colId xmlns:a16="http://schemas.microsoft.com/office/drawing/2014/main" val="4015287246"/>
                    </a:ext>
                  </a:extLst>
                </a:gridCol>
                <a:gridCol w="1671977">
                  <a:extLst>
                    <a:ext uri="{9D8B030D-6E8A-4147-A177-3AD203B41FA5}">
                      <a16:colId xmlns:a16="http://schemas.microsoft.com/office/drawing/2014/main" val="4281717335"/>
                    </a:ext>
                  </a:extLst>
                </a:gridCol>
              </a:tblGrid>
              <a:tr h="418331">
                <a:tc>
                  <a:txBody>
                    <a:bodyPr/>
                    <a:lstStyle/>
                    <a:p>
                      <a:pPr algn="ctr"/>
                      <a:r>
                        <a:rPr lang="en-GB" dirty="0">
                          <a:solidFill>
                            <a:schemeClr val="tx2">
                              <a:lumMod val="95000"/>
                              <a:lumOff val="5000"/>
                            </a:schemeClr>
                          </a:solidFill>
                        </a:rPr>
                        <a:t>WHAT?</a:t>
                      </a:r>
                    </a:p>
                  </a:txBody>
                  <a:tcPr/>
                </a:tc>
                <a:tc>
                  <a:txBody>
                    <a:bodyPr/>
                    <a:lstStyle/>
                    <a:p>
                      <a:pPr algn="ctr"/>
                      <a:r>
                        <a:rPr lang="en-GB" dirty="0">
                          <a:solidFill>
                            <a:schemeClr val="tx2">
                              <a:lumMod val="95000"/>
                              <a:lumOff val="5000"/>
                            </a:schemeClr>
                          </a:solidFill>
                        </a:rPr>
                        <a:t>WHERE?</a:t>
                      </a:r>
                    </a:p>
                  </a:txBody>
                  <a:tcPr/>
                </a:tc>
                <a:tc>
                  <a:txBody>
                    <a:bodyPr/>
                    <a:lstStyle/>
                    <a:p>
                      <a:pPr algn="ctr"/>
                      <a:r>
                        <a:rPr lang="en-GB" dirty="0">
                          <a:solidFill>
                            <a:schemeClr val="tx2">
                              <a:lumMod val="95000"/>
                              <a:lumOff val="5000"/>
                            </a:schemeClr>
                          </a:solidFill>
                        </a:rPr>
                        <a:t>WHEN?</a:t>
                      </a:r>
                    </a:p>
                  </a:txBody>
                  <a:tcPr/>
                </a:tc>
                <a:tc>
                  <a:txBody>
                    <a:bodyPr/>
                    <a:lstStyle/>
                    <a:p>
                      <a:pPr algn="ctr"/>
                      <a:r>
                        <a:rPr lang="en-GB" dirty="0">
                          <a:solidFill>
                            <a:schemeClr val="tx2">
                              <a:lumMod val="95000"/>
                              <a:lumOff val="5000"/>
                            </a:schemeClr>
                          </a:solidFill>
                        </a:rPr>
                        <a:t>WHO?</a:t>
                      </a:r>
                    </a:p>
                  </a:txBody>
                  <a:tcPr/>
                </a:tc>
                <a:tc>
                  <a:txBody>
                    <a:bodyPr/>
                    <a:lstStyle/>
                    <a:p>
                      <a:pPr algn="ctr"/>
                      <a:r>
                        <a:rPr lang="en-GB" dirty="0">
                          <a:solidFill>
                            <a:schemeClr val="tx2">
                              <a:lumMod val="95000"/>
                              <a:lumOff val="5000"/>
                            </a:schemeClr>
                          </a:solidFill>
                        </a:rPr>
                        <a:t>WHY?</a:t>
                      </a:r>
                    </a:p>
                  </a:txBody>
                  <a:tcPr/>
                </a:tc>
                <a:tc>
                  <a:txBody>
                    <a:bodyPr/>
                    <a:lstStyle/>
                    <a:p>
                      <a:pPr algn="ctr"/>
                      <a:r>
                        <a:rPr lang="en-GB" dirty="0">
                          <a:solidFill>
                            <a:schemeClr val="tx2">
                              <a:lumMod val="95000"/>
                              <a:lumOff val="5000"/>
                            </a:schemeClr>
                          </a:solidFill>
                        </a:rPr>
                        <a:t>HOW?</a:t>
                      </a:r>
                    </a:p>
                  </a:txBody>
                  <a:tcPr/>
                </a:tc>
                <a:tc>
                  <a:txBody>
                    <a:bodyPr/>
                    <a:lstStyle/>
                    <a:p>
                      <a:pPr algn="ctr"/>
                      <a:r>
                        <a:rPr lang="en-GB" dirty="0">
                          <a:solidFill>
                            <a:schemeClr val="tx2">
                              <a:lumMod val="95000"/>
                              <a:lumOff val="5000"/>
                            </a:schemeClr>
                          </a:solidFill>
                        </a:rPr>
                        <a:t>HOW MUCH?</a:t>
                      </a:r>
                    </a:p>
                  </a:txBody>
                  <a:tcPr/>
                </a:tc>
                <a:extLst>
                  <a:ext uri="{0D108BD9-81ED-4DB2-BD59-A6C34878D82A}">
                    <a16:rowId xmlns:a16="http://schemas.microsoft.com/office/drawing/2014/main" val="3462506340"/>
                  </a:ext>
                </a:extLst>
              </a:tr>
            </a:tbl>
          </a:graphicData>
        </a:graphic>
      </p:graphicFrame>
      <p:sp>
        <p:nvSpPr>
          <p:cNvPr id="3" name="TextBox 2">
            <a:extLst>
              <a:ext uri="{FF2B5EF4-FFF2-40B4-BE49-F238E27FC236}">
                <a16:creationId xmlns:a16="http://schemas.microsoft.com/office/drawing/2014/main" id="{22581E4A-CDB4-45D7-2BC4-B2116BC13004}"/>
              </a:ext>
            </a:extLst>
          </p:cNvPr>
          <p:cNvSpPr txBox="1"/>
          <p:nvPr/>
        </p:nvSpPr>
        <p:spPr>
          <a:xfrm>
            <a:off x="1134178" y="116366"/>
            <a:ext cx="9923643" cy="523220"/>
          </a:xfrm>
          <a:prstGeom prst="rect">
            <a:avLst/>
          </a:prstGeom>
          <a:noFill/>
        </p:spPr>
        <p:txBody>
          <a:bodyPr wrap="square" rtlCol="0">
            <a:spAutoFit/>
          </a:bodyPr>
          <a:lstStyle/>
          <a:p>
            <a:pPr algn="ctr"/>
            <a:r>
              <a:rPr lang="en-GB" sz="2800" b="1" dirty="0"/>
              <a:t>Green Haven Florist 5W2H Model</a:t>
            </a:r>
          </a:p>
        </p:txBody>
      </p:sp>
      <p:graphicFrame>
        <p:nvGraphicFramePr>
          <p:cNvPr id="7" name="Table 6">
            <a:extLst>
              <a:ext uri="{FF2B5EF4-FFF2-40B4-BE49-F238E27FC236}">
                <a16:creationId xmlns:a16="http://schemas.microsoft.com/office/drawing/2014/main" id="{38FE05E3-12AB-560F-C79F-C641C4865994}"/>
              </a:ext>
            </a:extLst>
          </p:cNvPr>
          <p:cNvGraphicFramePr>
            <a:graphicFrameLocks noGrp="1"/>
          </p:cNvGraphicFramePr>
          <p:nvPr>
            <p:extLst>
              <p:ext uri="{D42A27DB-BD31-4B8C-83A1-F6EECF244321}">
                <p14:modId xmlns:p14="http://schemas.microsoft.com/office/powerpoint/2010/main" val="957536086"/>
              </p:ext>
            </p:extLst>
          </p:nvPr>
        </p:nvGraphicFramePr>
        <p:xfrm>
          <a:off x="368300" y="1198713"/>
          <a:ext cx="11710924" cy="5576088"/>
        </p:xfrm>
        <a:graphic>
          <a:graphicData uri="http://schemas.openxmlformats.org/drawingml/2006/table">
            <a:tbl>
              <a:tblPr firstRow="1" bandRow="1">
                <a:tableStyleId>{5C22544A-7EE6-4342-B048-85BDC9FD1C3A}</a:tableStyleId>
              </a:tblPr>
              <a:tblGrid>
                <a:gridCol w="1644640">
                  <a:extLst>
                    <a:ext uri="{9D8B030D-6E8A-4147-A177-3AD203B41FA5}">
                      <a16:colId xmlns:a16="http://schemas.microsoft.com/office/drawing/2014/main" val="3497157674"/>
                    </a:ext>
                  </a:extLst>
                </a:gridCol>
                <a:gridCol w="1677714">
                  <a:extLst>
                    <a:ext uri="{9D8B030D-6E8A-4147-A177-3AD203B41FA5}">
                      <a16:colId xmlns:a16="http://schemas.microsoft.com/office/drawing/2014/main" val="1447032539"/>
                    </a:ext>
                  </a:extLst>
                </a:gridCol>
                <a:gridCol w="1677714">
                  <a:extLst>
                    <a:ext uri="{9D8B030D-6E8A-4147-A177-3AD203B41FA5}">
                      <a16:colId xmlns:a16="http://schemas.microsoft.com/office/drawing/2014/main" val="2193779171"/>
                    </a:ext>
                  </a:extLst>
                </a:gridCol>
                <a:gridCol w="1677714">
                  <a:extLst>
                    <a:ext uri="{9D8B030D-6E8A-4147-A177-3AD203B41FA5}">
                      <a16:colId xmlns:a16="http://schemas.microsoft.com/office/drawing/2014/main" val="2332470783"/>
                    </a:ext>
                  </a:extLst>
                </a:gridCol>
                <a:gridCol w="1677714">
                  <a:extLst>
                    <a:ext uri="{9D8B030D-6E8A-4147-A177-3AD203B41FA5}">
                      <a16:colId xmlns:a16="http://schemas.microsoft.com/office/drawing/2014/main" val="3005632905"/>
                    </a:ext>
                  </a:extLst>
                </a:gridCol>
                <a:gridCol w="1677714">
                  <a:extLst>
                    <a:ext uri="{9D8B030D-6E8A-4147-A177-3AD203B41FA5}">
                      <a16:colId xmlns:a16="http://schemas.microsoft.com/office/drawing/2014/main" val="1674150124"/>
                    </a:ext>
                  </a:extLst>
                </a:gridCol>
                <a:gridCol w="1677714">
                  <a:extLst>
                    <a:ext uri="{9D8B030D-6E8A-4147-A177-3AD203B41FA5}">
                      <a16:colId xmlns:a16="http://schemas.microsoft.com/office/drawing/2014/main" val="1961247355"/>
                    </a:ext>
                  </a:extLst>
                </a:gridCol>
              </a:tblGrid>
              <a:tr h="1186968">
                <a:tc>
                  <a:txBody>
                    <a:bodyPr/>
                    <a:lstStyle/>
                    <a:p>
                      <a:pPr algn="ctr"/>
                      <a:r>
                        <a:rPr lang="en-GB" sz="1400" dirty="0">
                          <a:solidFill>
                            <a:schemeClr val="tx2">
                              <a:lumMod val="95000"/>
                              <a:lumOff val="5000"/>
                            </a:schemeClr>
                          </a:solidFill>
                        </a:rPr>
                        <a:t>What problems are Green Haven florist facing?</a:t>
                      </a:r>
                    </a:p>
                  </a:txBody>
                  <a:tcPr/>
                </a:tc>
                <a:tc>
                  <a:txBody>
                    <a:bodyPr/>
                    <a:lstStyle/>
                    <a:p>
                      <a:pPr algn="ctr"/>
                      <a:r>
                        <a:rPr lang="en-GB" sz="1400" dirty="0">
                          <a:solidFill>
                            <a:schemeClr val="tx2">
                              <a:lumMod val="95000"/>
                              <a:lumOff val="5000"/>
                            </a:schemeClr>
                          </a:solidFill>
                        </a:rPr>
                        <a:t>Where was the problem accord?</a:t>
                      </a:r>
                    </a:p>
                  </a:txBody>
                  <a:tcPr/>
                </a:tc>
                <a:tc>
                  <a:txBody>
                    <a:bodyPr/>
                    <a:lstStyle/>
                    <a:p>
                      <a:pPr algn="ctr"/>
                      <a:r>
                        <a:rPr lang="en-GB" sz="1400" dirty="0">
                          <a:solidFill>
                            <a:schemeClr val="tx2">
                              <a:lumMod val="95000"/>
                              <a:lumOff val="5000"/>
                            </a:schemeClr>
                          </a:solidFill>
                        </a:rPr>
                        <a:t>When did the problem start?</a:t>
                      </a:r>
                    </a:p>
                  </a:txBody>
                  <a:tcPr/>
                </a:tc>
                <a:tc>
                  <a:txBody>
                    <a:bodyPr/>
                    <a:lstStyle/>
                    <a:p>
                      <a:pPr algn="ctr"/>
                      <a:r>
                        <a:rPr lang="en-GB" sz="1400" dirty="0">
                          <a:solidFill>
                            <a:schemeClr val="tx2">
                              <a:lumMod val="95000"/>
                              <a:lumOff val="5000"/>
                            </a:schemeClr>
                          </a:solidFill>
                        </a:rPr>
                        <a:t>Who has it affected?</a:t>
                      </a:r>
                    </a:p>
                  </a:txBody>
                  <a:tcPr/>
                </a:tc>
                <a:tc>
                  <a:txBody>
                    <a:bodyPr/>
                    <a:lstStyle/>
                    <a:p>
                      <a:pPr algn="ctr"/>
                      <a:r>
                        <a:rPr lang="en-GB" sz="1400" dirty="0">
                          <a:solidFill>
                            <a:schemeClr val="tx2">
                              <a:lumMod val="95000"/>
                              <a:lumOff val="5000"/>
                            </a:schemeClr>
                          </a:solidFill>
                        </a:rPr>
                        <a:t>Why is Green Haven florist facing issues?</a:t>
                      </a:r>
                    </a:p>
                  </a:txBody>
                  <a:tcPr/>
                </a:tc>
                <a:tc>
                  <a:txBody>
                    <a:bodyPr/>
                    <a:lstStyle/>
                    <a:p>
                      <a:pPr algn="ctr"/>
                      <a:r>
                        <a:rPr lang="en-GB" sz="1400" dirty="0">
                          <a:solidFill>
                            <a:schemeClr val="tx2">
                              <a:lumMod val="95000"/>
                              <a:lumOff val="5000"/>
                            </a:schemeClr>
                          </a:solidFill>
                        </a:rPr>
                        <a:t>How has it affected Green Haven florist? </a:t>
                      </a:r>
                    </a:p>
                  </a:txBody>
                  <a:tcPr/>
                </a:tc>
                <a:tc>
                  <a:txBody>
                    <a:bodyPr/>
                    <a:lstStyle/>
                    <a:p>
                      <a:pPr algn="ctr"/>
                      <a:r>
                        <a:rPr lang="en-GB" sz="1400" dirty="0">
                          <a:solidFill>
                            <a:schemeClr val="tx2">
                              <a:lumMod val="95000"/>
                              <a:lumOff val="5000"/>
                            </a:schemeClr>
                          </a:solidFill>
                        </a:rPr>
                        <a:t>How much has it affected Green Haven florist?</a:t>
                      </a:r>
                    </a:p>
                  </a:txBody>
                  <a:tcPr/>
                </a:tc>
                <a:extLst>
                  <a:ext uri="{0D108BD9-81ED-4DB2-BD59-A6C34878D82A}">
                    <a16:rowId xmlns:a16="http://schemas.microsoft.com/office/drawing/2014/main" val="3806583625"/>
                  </a:ext>
                </a:extLst>
              </a:tr>
              <a:tr h="4266580">
                <a:tc>
                  <a:txBody>
                    <a:bodyPr/>
                    <a:lstStyle/>
                    <a:p>
                      <a:pPr marL="285750" indent="-285750" algn="l">
                        <a:buFont typeface="Arial" panose="020B0604020202020204" pitchFamily="34" charset="0"/>
                        <a:buChar char="•"/>
                      </a:pPr>
                      <a:r>
                        <a:rPr lang="en-GB" sz="1400" b="0" kern="1200" dirty="0">
                          <a:solidFill>
                            <a:schemeClr val="tx1"/>
                          </a:solidFill>
                          <a:effectLst/>
                          <a:latin typeface="+mj-lt"/>
                          <a:ea typeface="+mn-ea"/>
                          <a:cs typeface="+mn-cs"/>
                        </a:rPr>
                        <a:t>Struggling to maintain profitability</a:t>
                      </a:r>
                    </a:p>
                    <a:p>
                      <a:pPr marL="285750" indent="-285750" algn="l">
                        <a:buFont typeface="Arial" panose="020B0604020202020204" pitchFamily="34" charset="0"/>
                        <a:buChar char="•"/>
                      </a:pPr>
                      <a:endParaRPr lang="en-GB" sz="1400" b="0" kern="1200" dirty="0">
                        <a:solidFill>
                          <a:schemeClr val="tx1"/>
                        </a:solidFill>
                        <a:effectLst/>
                        <a:latin typeface="+mj-l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0" dirty="0">
                          <a:solidFill>
                            <a:schemeClr val="tx1"/>
                          </a:solidFill>
                          <a:latin typeface="+mj-lt"/>
                        </a:rPr>
                        <a:t>Supply chain disruptions and inflation</a:t>
                      </a:r>
                    </a:p>
                    <a:p>
                      <a:pPr marL="285750" indent="-285750" algn="l">
                        <a:buFont typeface="Arial" panose="020B0604020202020204" pitchFamily="34" charset="0"/>
                        <a:buChar char="•"/>
                      </a:pPr>
                      <a:endParaRPr lang="en-GB" sz="1400" b="0" dirty="0">
                        <a:solidFill>
                          <a:schemeClr val="tx1"/>
                        </a:solidFill>
                        <a:latin typeface="+mj-lt"/>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0" kern="1200" dirty="0">
                          <a:solidFill>
                            <a:schemeClr val="tx1"/>
                          </a:solidFill>
                          <a:effectLst/>
                          <a:latin typeface="+mj-lt"/>
                          <a:ea typeface="+mn-ea"/>
                          <a:cs typeface="+mn-cs"/>
                        </a:rPr>
                        <a:t>Rising operational costs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400" b="0" kern="1200" dirty="0">
                        <a:solidFill>
                          <a:schemeClr val="tx1"/>
                        </a:solidFill>
                        <a:effectLst/>
                        <a:latin typeface="+mj-l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0" kern="1200" dirty="0">
                          <a:solidFill>
                            <a:schemeClr val="tx1"/>
                          </a:solidFill>
                          <a:effectLst/>
                          <a:latin typeface="+mj-lt"/>
                          <a:ea typeface="+mn-ea"/>
                          <a:cs typeface="+mn-cs"/>
                        </a:rPr>
                        <a:t>Increased competition from online flower delivery services </a:t>
                      </a:r>
                      <a:endParaRPr lang="en-GB" sz="1400" b="0" dirty="0">
                        <a:solidFill>
                          <a:schemeClr val="tx1"/>
                        </a:solidFill>
                        <a:latin typeface="+mj-lt"/>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400" b="0" kern="1200" dirty="0">
                        <a:solidFill>
                          <a:schemeClr val="tx1"/>
                        </a:solidFill>
                        <a:effectLst/>
                        <a:latin typeface="+mj-lt"/>
                        <a:ea typeface="+mn-ea"/>
                        <a:cs typeface="+mn-cs"/>
                      </a:endParaRPr>
                    </a:p>
                    <a:p>
                      <a:pPr marL="285750" indent="-285750" algn="l">
                        <a:buFont typeface="Arial" panose="020B0604020202020204" pitchFamily="34" charset="0"/>
                        <a:buChar char="•"/>
                      </a:pPr>
                      <a:endParaRPr lang="en-GB" sz="1400" b="0" dirty="0">
                        <a:solidFill>
                          <a:schemeClr val="tx1"/>
                        </a:solidFill>
                        <a:latin typeface="+mj-lt"/>
                      </a:endParaRPr>
                    </a:p>
                  </a:txBody>
                  <a:tcPr/>
                </a:tc>
                <a:tc>
                  <a:txBody>
                    <a:bodyPr/>
                    <a:lstStyle/>
                    <a:p>
                      <a:pPr marL="285750" indent="-285750" algn="l">
                        <a:buFont typeface="Arial" panose="020B0604020202020204" pitchFamily="34" charset="0"/>
                        <a:buChar char="•"/>
                      </a:pPr>
                      <a:r>
                        <a:rPr lang="en-GB" sz="1400" b="0" kern="1200" dirty="0">
                          <a:solidFill>
                            <a:schemeClr val="tx1"/>
                          </a:solidFill>
                          <a:effectLst/>
                          <a:latin typeface="+mj-lt"/>
                          <a:ea typeface="+mn-ea"/>
                          <a:cs typeface="+mn-cs"/>
                        </a:rPr>
                        <a:t>Flower shop located in Norwich, UK. </a:t>
                      </a:r>
                    </a:p>
                    <a:p>
                      <a:pPr marL="285750" indent="-285750" algn="l">
                        <a:buFont typeface="Arial" panose="020B0604020202020204" pitchFamily="34" charset="0"/>
                        <a:buChar char="•"/>
                      </a:pPr>
                      <a:endParaRPr lang="en-GB" sz="1400" b="0" kern="1200" dirty="0">
                        <a:solidFill>
                          <a:schemeClr val="tx1"/>
                        </a:solidFill>
                        <a:effectLst/>
                        <a:latin typeface="+mj-l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0" kern="1200" dirty="0">
                          <a:solidFill>
                            <a:schemeClr val="tx1"/>
                          </a:solidFill>
                          <a:effectLst/>
                          <a:latin typeface="+mj-lt"/>
                          <a:ea typeface="+mn-ea"/>
                          <a:cs typeface="+mn-cs"/>
                        </a:rPr>
                        <a:t>loss of foot traffic</a:t>
                      </a:r>
                      <a:endParaRPr lang="en-GB" sz="1400" b="0" dirty="0">
                        <a:solidFill>
                          <a:schemeClr val="tx1"/>
                        </a:solidFill>
                        <a:latin typeface="+mj-lt"/>
                      </a:endParaRPr>
                    </a:p>
                    <a:p>
                      <a:pPr marL="285750" indent="-285750" algn="l">
                        <a:buFont typeface="Arial" panose="020B0604020202020204" pitchFamily="34" charset="0"/>
                        <a:buChar char="•"/>
                      </a:pPr>
                      <a:endParaRPr lang="en-GB" sz="1400" b="0" dirty="0">
                        <a:solidFill>
                          <a:schemeClr val="tx1"/>
                        </a:solidFill>
                        <a:latin typeface="+mj-lt"/>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0" dirty="0">
                          <a:solidFill>
                            <a:schemeClr val="tx1"/>
                          </a:solidFill>
                          <a:latin typeface="+mj-lt"/>
                        </a:rPr>
                        <a:t>Reduced activity due to the closure of nearby businesses </a:t>
                      </a:r>
                    </a:p>
                    <a:p>
                      <a:pPr marL="285750" indent="-285750" algn="l">
                        <a:buFont typeface="Arial" panose="020B0604020202020204" pitchFamily="34" charset="0"/>
                        <a:buChar char="•"/>
                      </a:pPr>
                      <a:endParaRPr lang="en-GB" sz="1400" b="0" dirty="0">
                        <a:solidFill>
                          <a:schemeClr val="tx1"/>
                        </a:solidFill>
                        <a:latin typeface="+mj-lt"/>
                      </a:endParaRPr>
                    </a:p>
                  </a:txBody>
                  <a:tcPr/>
                </a:tc>
                <a:tc>
                  <a:txBody>
                    <a:bodyPr/>
                    <a:lstStyle/>
                    <a:p>
                      <a:pPr marL="285750" indent="-285750" algn="l">
                        <a:buFont typeface="Arial" panose="020B0604020202020204" pitchFamily="34" charset="0"/>
                        <a:buChar char="•"/>
                      </a:pPr>
                      <a:r>
                        <a:rPr lang="en-GB" sz="1400" b="0" kern="1200" dirty="0">
                          <a:solidFill>
                            <a:schemeClr val="tx1"/>
                          </a:solidFill>
                          <a:effectLst/>
                          <a:latin typeface="+mj-lt"/>
                          <a:ea typeface="+mn-ea"/>
                          <a:cs typeface="+mn-cs"/>
                        </a:rPr>
                        <a:t>The last 12 months</a:t>
                      </a:r>
                    </a:p>
                    <a:p>
                      <a:pPr marL="285750" indent="-285750" algn="l">
                        <a:buFont typeface="Arial" panose="020B0604020202020204" pitchFamily="34" charset="0"/>
                        <a:buChar char="•"/>
                      </a:pPr>
                      <a:endParaRPr lang="en-GB" sz="1400" b="0" kern="1200" dirty="0">
                        <a:solidFill>
                          <a:schemeClr val="tx1"/>
                        </a:solidFill>
                        <a:effectLst/>
                        <a:latin typeface="+mj-l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0" kern="1200" dirty="0">
                          <a:solidFill>
                            <a:schemeClr val="tx1"/>
                          </a:solidFill>
                          <a:effectLst/>
                          <a:latin typeface="+mj-lt"/>
                          <a:ea typeface="+mn-ea"/>
                          <a:cs typeface="+mn-cs"/>
                        </a:rPr>
                        <a:t>Challenge of adapting their business model   </a:t>
                      </a:r>
                    </a:p>
                    <a:p>
                      <a:pPr marL="285750" indent="-285750" algn="l">
                        <a:buFont typeface="Arial" panose="020B0604020202020204" pitchFamily="34" charset="0"/>
                        <a:buChar char="•"/>
                      </a:pPr>
                      <a:endParaRPr lang="en-GB" sz="1400" b="0" dirty="0">
                        <a:solidFill>
                          <a:schemeClr val="tx1"/>
                        </a:solidFill>
                        <a:latin typeface="+mj-lt"/>
                      </a:endParaRPr>
                    </a:p>
                  </a:txBody>
                  <a:tcPr/>
                </a:tc>
                <a:tc>
                  <a:txBody>
                    <a:bodyPr/>
                    <a:lstStyle/>
                    <a:p>
                      <a:pPr marL="285750" indent="-285750" algn="l">
                        <a:buFont typeface="Arial" panose="020B0604020202020204" pitchFamily="34" charset="0"/>
                        <a:buChar char="•"/>
                      </a:pPr>
                      <a:r>
                        <a:rPr lang="en-GB" sz="1400" b="0" kern="1200" dirty="0">
                          <a:solidFill>
                            <a:schemeClr val="tx1"/>
                          </a:solidFill>
                          <a:effectLst/>
                          <a:latin typeface="+mj-lt"/>
                          <a:ea typeface="+mn-ea"/>
                          <a:cs typeface="+mn-cs"/>
                        </a:rPr>
                        <a:t>Liam and Priya who are the owner of Green Haven Florist</a:t>
                      </a:r>
                    </a:p>
                    <a:p>
                      <a:pPr marL="285750" indent="-285750" algn="l">
                        <a:buFont typeface="Arial" panose="020B0604020202020204" pitchFamily="34" charset="0"/>
                        <a:buChar char="•"/>
                      </a:pPr>
                      <a:endParaRPr lang="en-GB" sz="1400" b="0" kern="1200" dirty="0">
                        <a:solidFill>
                          <a:schemeClr val="tx1"/>
                        </a:solidFill>
                        <a:effectLst/>
                        <a:latin typeface="+mj-lt"/>
                        <a:ea typeface="+mn-ea"/>
                        <a:cs typeface="+mn-cs"/>
                      </a:endParaRPr>
                    </a:p>
                    <a:p>
                      <a:pPr marL="285750" indent="-285750" algn="l">
                        <a:buFont typeface="Arial" panose="020B0604020202020204" pitchFamily="34" charset="0"/>
                        <a:buChar char="•"/>
                      </a:pPr>
                      <a:r>
                        <a:rPr lang="en-GB" sz="1400" b="0" kern="1200" dirty="0">
                          <a:solidFill>
                            <a:schemeClr val="tx1"/>
                          </a:solidFill>
                          <a:effectLst/>
                          <a:latin typeface="+mj-lt"/>
                          <a:ea typeface="+mn-ea"/>
                          <a:cs typeface="+mn-cs"/>
                        </a:rPr>
                        <a:t>Many long-time customers </a:t>
                      </a:r>
                    </a:p>
                    <a:p>
                      <a:pPr marL="285750" indent="-285750" algn="l">
                        <a:buFont typeface="Arial" panose="020B0604020202020204" pitchFamily="34" charset="0"/>
                        <a:buChar char="•"/>
                      </a:pPr>
                      <a:endParaRPr lang="en-GB" sz="1400" b="0" kern="1200" dirty="0">
                        <a:solidFill>
                          <a:schemeClr val="tx1"/>
                        </a:solidFill>
                        <a:effectLst/>
                        <a:latin typeface="+mj-l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0" dirty="0">
                          <a:solidFill>
                            <a:schemeClr val="tx1"/>
                          </a:solidFill>
                          <a:latin typeface="+mj-lt"/>
                        </a:rPr>
                        <a:t>Strained the business</a:t>
                      </a:r>
                    </a:p>
                    <a:p>
                      <a:pPr marL="285750" indent="-285750" algn="l">
                        <a:buFont typeface="Arial" panose="020B0604020202020204" pitchFamily="34" charset="0"/>
                        <a:buChar char="•"/>
                      </a:pPr>
                      <a:endParaRPr lang="en-GB" sz="1400" b="0" dirty="0">
                        <a:solidFill>
                          <a:schemeClr val="tx1"/>
                        </a:solidFill>
                        <a:latin typeface="+mj-lt"/>
                      </a:endParaRPr>
                    </a:p>
                  </a:txBody>
                  <a:tcPr/>
                </a:tc>
                <a:tc>
                  <a:txBody>
                    <a:bodyPr/>
                    <a:lstStyle/>
                    <a:p>
                      <a:pPr marL="285750" indent="-285750" algn="l">
                        <a:buFont typeface="Arial" panose="020B0604020202020204" pitchFamily="34" charset="0"/>
                        <a:buChar char="•"/>
                      </a:pPr>
                      <a:r>
                        <a:rPr lang="en-GB" sz="1400" b="0" kern="1200" dirty="0">
                          <a:solidFill>
                            <a:schemeClr val="tx1"/>
                          </a:solidFill>
                          <a:effectLst/>
                          <a:latin typeface="+mj-lt"/>
                          <a:ea typeface="+mn-ea"/>
                          <a:cs typeface="+mn-cs"/>
                        </a:rPr>
                        <a:t>Closure of nearby businesses </a:t>
                      </a:r>
                    </a:p>
                    <a:p>
                      <a:pPr marL="285750" indent="-285750" algn="l">
                        <a:buFont typeface="Arial" panose="020B0604020202020204" pitchFamily="34" charset="0"/>
                        <a:buChar char="•"/>
                      </a:pPr>
                      <a:endParaRPr lang="en-GB" sz="1400" b="0" dirty="0">
                        <a:solidFill>
                          <a:schemeClr val="tx1"/>
                        </a:solidFill>
                        <a:latin typeface="+mj-lt"/>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0" dirty="0">
                          <a:solidFill>
                            <a:schemeClr val="tx1"/>
                          </a:solidFill>
                          <a:latin typeface="+mj-lt"/>
                        </a:rPr>
                        <a:t>Digital marketing trends</a:t>
                      </a:r>
                    </a:p>
                    <a:p>
                      <a:pPr marL="285750" indent="-285750" algn="l">
                        <a:buFont typeface="Arial" panose="020B0604020202020204" pitchFamily="34" charset="0"/>
                        <a:buChar char="•"/>
                      </a:pPr>
                      <a:endParaRPr lang="en-GB" sz="1400" b="0" dirty="0">
                        <a:solidFill>
                          <a:schemeClr val="tx1"/>
                        </a:solidFill>
                        <a:latin typeface="+mj-lt"/>
                      </a:endParaRPr>
                    </a:p>
                    <a:p>
                      <a:pPr marL="285750" indent="-285750" algn="l">
                        <a:buFont typeface="Arial" panose="020B0604020202020204" pitchFamily="34" charset="0"/>
                        <a:buChar char="•"/>
                      </a:pPr>
                      <a:r>
                        <a:rPr lang="en-GB" sz="1400" b="0" kern="1200" dirty="0">
                          <a:solidFill>
                            <a:schemeClr val="tx1"/>
                          </a:solidFill>
                          <a:effectLst/>
                          <a:latin typeface="+mj-lt"/>
                          <a:ea typeface="+mn-ea"/>
                          <a:cs typeface="+mn-cs"/>
                        </a:rPr>
                        <a:t>Shop’s commitment to sustainable materials</a:t>
                      </a:r>
                    </a:p>
                    <a:p>
                      <a:pPr marL="285750" indent="-285750" algn="l">
                        <a:buFont typeface="Arial" panose="020B0604020202020204" pitchFamily="34" charset="0"/>
                        <a:buChar char="•"/>
                      </a:pPr>
                      <a:endParaRPr lang="en-GB" sz="1400" b="0" kern="1200" dirty="0">
                        <a:solidFill>
                          <a:schemeClr val="tx1"/>
                        </a:solidFill>
                        <a:effectLst/>
                        <a:latin typeface="+mj-l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0" dirty="0">
                          <a:solidFill>
                            <a:schemeClr val="tx1"/>
                          </a:solidFill>
                          <a:latin typeface="+mj-lt"/>
                        </a:rPr>
                        <a:t>Competitors </a:t>
                      </a:r>
                    </a:p>
                    <a:p>
                      <a:pPr marL="0" indent="0" algn="l">
                        <a:buFont typeface="Arial" panose="020B0604020202020204" pitchFamily="34" charset="0"/>
                        <a:buNone/>
                      </a:pPr>
                      <a:endParaRPr lang="en-GB" sz="1400" b="0" dirty="0">
                        <a:solidFill>
                          <a:schemeClr val="tx1"/>
                        </a:solidFill>
                        <a:latin typeface="+mj-lt"/>
                      </a:endParaRPr>
                    </a:p>
                  </a:txBody>
                  <a:tcPr/>
                </a:tc>
                <a:tc>
                  <a:txBody>
                    <a:bodyPr/>
                    <a:lstStyle/>
                    <a:p>
                      <a:pPr marL="285750" indent="-285750">
                        <a:buFont typeface="Arial" panose="020B0604020202020204" pitchFamily="34" charset="0"/>
                        <a:buChar char="•"/>
                      </a:pPr>
                      <a:r>
                        <a:rPr lang="en-GB" sz="1400" b="0" kern="1200" dirty="0">
                          <a:solidFill>
                            <a:schemeClr val="tx1"/>
                          </a:solidFill>
                          <a:effectLst/>
                          <a:latin typeface="+mj-lt"/>
                          <a:ea typeface="+mn-ea"/>
                          <a:cs typeface="+mn-cs"/>
                        </a:rPr>
                        <a:t>Declining performance</a:t>
                      </a:r>
                    </a:p>
                    <a:p>
                      <a:pPr marL="285750" indent="-285750">
                        <a:buFont typeface="Arial" panose="020B0604020202020204" pitchFamily="34" charset="0"/>
                        <a:buChar char="•"/>
                      </a:pPr>
                      <a:endParaRPr lang="en-GB" sz="1400" b="0" kern="1200" dirty="0">
                        <a:solidFill>
                          <a:schemeClr val="tx1"/>
                        </a:solidFill>
                        <a:effectLst/>
                        <a:latin typeface="+mj-l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0" dirty="0">
                          <a:solidFill>
                            <a:schemeClr val="tx1"/>
                          </a:solidFill>
                          <a:latin typeface="+mj-lt"/>
                        </a:rPr>
                        <a:t>Trying to survive in a rapidly changing retail environment.</a:t>
                      </a:r>
                    </a:p>
                    <a:p>
                      <a:pPr marL="285750" indent="-285750">
                        <a:buFont typeface="Arial" panose="020B0604020202020204" pitchFamily="34" charset="0"/>
                        <a:buChar char="•"/>
                      </a:pPr>
                      <a:endParaRPr lang="en-GB" sz="1400" b="0" dirty="0">
                        <a:solidFill>
                          <a:schemeClr val="tx1"/>
                        </a:solidFill>
                        <a:latin typeface="+mj-lt"/>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chemeClr val="tx1"/>
                          </a:solidFill>
                          <a:effectLst/>
                          <a:uLnTx/>
                          <a:uFillTx/>
                          <a:latin typeface="+mj-lt"/>
                          <a:ea typeface="+mn-ea"/>
                          <a:cs typeface="+mn-cs"/>
                        </a:rPr>
                        <a:t>Consumer behaviour</a:t>
                      </a:r>
                    </a:p>
                    <a:p>
                      <a:pPr marL="285750" indent="-285750">
                        <a:buFont typeface="Arial" panose="020B0604020202020204" pitchFamily="34" charset="0"/>
                        <a:buChar char="•"/>
                      </a:pPr>
                      <a:endParaRPr lang="en-GB" sz="1400" b="0" dirty="0">
                        <a:solidFill>
                          <a:schemeClr val="tx1"/>
                        </a:solidFill>
                        <a:latin typeface="+mj-lt"/>
                      </a:endParaRPr>
                    </a:p>
                  </a:txBody>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0" kern="1200" dirty="0">
                          <a:solidFill>
                            <a:schemeClr val="tx1"/>
                          </a:solidFill>
                          <a:effectLst/>
                          <a:latin typeface="+mj-lt"/>
                          <a:ea typeface="+mn-ea"/>
                          <a:cs typeface="+mn-cs"/>
                        </a:rPr>
                        <a:t>A 30% decline in in-store sales. </a:t>
                      </a:r>
                      <a:endParaRPr lang="en-GB" sz="1400" b="0" dirty="0">
                        <a:solidFill>
                          <a:schemeClr val="tx1"/>
                        </a:solidFill>
                        <a:latin typeface="+mj-lt"/>
                      </a:endParaRPr>
                    </a:p>
                    <a:p>
                      <a:endParaRPr lang="en-GB" sz="1400" b="0" dirty="0">
                        <a:solidFill>
                          <a:schemeClr val="tx1"/>
                        </a:solidFill>
                        <a:latin typeface="+mj-lt"/>
                      </a:endParaRPr>
                    </a:p>
                    <a:p>
                      <a:pPr marL="171450" indent="-171450">
                        <a:buFont typeface="Arial" panose="020B0604020202020204" pitchFamily="34" charset="0"/>
                        <a:buChar char="•"/>
                      </a:pPr>
                      <a:r>
                        <a:rPr lang="en-GB" sz="1400" b="0" kern="1200" dirty="0">
                          <a:solidFill>
                            <a:schemeClr val="tx1"/>
                          </a:solidFill>
                          <a:effectLst/>
                          <a:latin typeface="+mj-lt"/>
                          <a:ea typeface="+mn-ea"/>
                          <a:cs typeface="+mn-cs"/>
                        </a:rPr>
                        <a:t>Significant turn down in revenue </a:t>
                      </a:r>
                    </a:p>
                    <a:p>
                      <a:pPr marL="171450" indent="-171450">
                        <a:buFont typeface="Arial" panose="020B0604020202020204" pitchFamily="34" charset="0"/>
                        <a:buChar char="•"/>
                      </a:pPr>
                      <a:endParaRPr lang="en-GB" sz="1400" b="0" kern="1200" dirty="0">
                        <a:solidFill>
                          <a:schemeClr val="tx1"/>
                        </a:solidFill>
                        <a:effectLst/>
                        <a:latin typeface="+mj-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0" kern="1200" dirty="0">
                          <a:solidFill>
                            <a:schemeClr val="tx1"/>
                          </a:solidFill>
                          <a:effectLst/>
                          <a:latin typeface="+mj-lt"/>
                          <a:ea typeface="+mn-ea"/>
                          <a:cs typeface="+mn-cs"/>
                        </a:rPr>
                        <a:t>National chain offering aggressive pricing and wide delivery coverage</a:t>
                      </a:r>
                      <a:endParaRPr lang="en-GB" sz="1400" b="0" dirty="0">
                        <a:solidFill>
                          <a:schemeClr val="tx1"/>
                        </a:solidFill>
                        <a:latin typeface="+mj-l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400" i="1" dirty="0">
                        <a:solidFill>
                          <a:schemeClr val="tx1"/>
                        </a:solidFill>
                        <a:latin typeface="+mj-l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400" i="1" dirty="0">
                        <a:solidFill>
                          <a:schemeClr val="tx1"/>
                        </a:solidFill>
                        <a:latin typeface="+mj-l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i="1" dirty="0">
                        <a:solidFill>
                          <a:schemeClr val="tx1"/>
                        </a:solidFill>
                        <a:latin typeface="+mj-l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i="1" dirty="0">
                        <a:solidFill>
                          <a:schemeClr val="tx1"/>
                        </a:solidFill>
                        <a:latin typeface="+mj-l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i="1" dirty="0">
                        <a:solidFill>
                          <a:schemeClr val="tx1"/>
                        </a:solidFill>
                        <a:latin typeface="+mj-l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i="1" dirty="0">
                        <a:solidFill>
                          <a:schemeClr val="tx1"/>
                        </a:solidFill>
                        <a:latin typeface="+mj-l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i="1" dirty="0">
                          <a:solidFill>
                            <a:schemeClr val="tx1"/>
                          </a:solidFill>
                          <a:latin typeface="+mj-lt"/>
                        </a:rPr>
                        <a:t>*Information sourced from Case study </a:t>
                      </a:r>
                    </a:p>
                    <a:p>
                      <a:pPr marL="171450" indent="-171450">
                        <a:buFont typeface="Arial" panose="020B0604020202020204" pitchFamily="34" charset="0"/>
                        <a:buChar char="•"/>
                      </a:pPr>
                      <a:endParaRPr lang="en-GB" sz="1400" b="0" dirty="0">
                        <a:solidFill>
                          <a:schemeClr val="tx1"/>
                        </a:solidFill>
                        <a:latin typeface="+mj-lt"/>
                      </a:endParaRPr>
                    </a:p>
                  </a:txBody>
                  <a:tcPr/>
                </a:tc>
                <a:extLst>
                  <a:ext uri="{0D108BD9-81ED-4DB2-BD59-A6C34878D82A}">
                    <a16:rowId xmlns:a16="http://schemas.microsoft.com/office/drawing/2014/main" val="3687759624"/>
                  </a:ext>
                </a:extLst>
              </a:tr>
            </a:tbl>
          </a:graphicData>
        </a:graphic>
      </p:graphicFrame>
    </p:spTree>
    <p:extLst>
      <p:ext uri="{BB962C8B-B14F-4D97-AF65-F5344CB8AC3E}">
        <p14:creationId xmlns:p14="http://schemas.microsoft.com/office/powerpoint/2010/main" val="154204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57FC137-1C21-1C8A-C695-CA3773042D09}"/>
              </a:ext>
            </a:extLst>
          </p:cNvPr>
          <p:cNvSpPr txBox="1"/>
          <p:nvPr/>
        </p:nvSpPr>
        <p:spPr>
          <a:xfrm>
            <a:off x="1216325" y="370936"/>
            <a:ext cx="10041148" cy="369332"/>
          </a:xfrm>
          <a:prstGeom prst="rect">
            <a:avLst/>
          </a:prstGeom>
          <a:noFill/>
        </p:spPr>
        <p:txBody>
          <a:bodyPr wrap="square" rtlCol="0">
            <a:spAutoFit/>
          </a:bodyPr>
          <a:lstStyle/>
          <a:p>
            <a:pPr algn="ctr"/>
            <a:r>
              <a:rPr lang="en-GB" b="1" u="sng" dirty="0">
                <a:latin typeface="Arial" panose="020B0604020202020204" pitchFamily="34" charset="0"/>
                <a:cs typeface="Arial" panose="020B0604020202020204" pitchFamily="34" charset="0"/>
              </a:rPr>
              <a:t>Critique of the PESTEL Framework about Green Haven Florist  </a:t>
            </a:r>
            <a:endParaRPr lang="en-GB" dirty="0"/>
          </a:p>
        </p:txBody>
      </p:sp>
      <p:graphicFrame>
        <p:nvGraphicFramePr>
          <p:cNvPr id="5" name="Table 4">
            <a:extLst>
              <a:ext uri="{FF2B5EF4-FFF2-40B4-BE49-F238E27FC236}">
                <a16:creationId xmlns:a16="http://schemas.microsoft.com/office/drawing/2014/main" id="{2BDC9B22-6522-DFBB-BA01-904ED23A0ABE}"/>
              </a:ext>
            </a:extLst>
          </p:cNvPr>
          <p:cNvGraphicFramePr>
            <a:graphicFrameLocks noGrp="1"/>
          </p:cNvGraphicFramePr>
          <p:nvPr>
            <p:extLst>
              <p:ext uri="{D42A27DB-BD31-4B8C-83A1-F6EECF244321}">
                <p14:modId xmlns:p14="http://schemas.microsoft.com/office/powerpoint/2010/main" val="608420363"/>
              </p:ext>
            </p:extLst>
          </p:nvPr>
        </p:nvGraphicFramePr>
        <p:xfrm>
          <a:off x="411480" y="1052297"/>
          <a:ext cx="11430000" cy="5724048"/>
        </p:xfrm>
        <a:graphic>
          <a:graphicData uri="http://schemas.openxmlformats.org/drawingml/2006/table">
            <a:tbl>
              <a:tblPr firstRow="1" bandRow="1">
                <a:tableStyleId>{5C22544A-7EE6-4342-B048-85BDC9FD1C3A}</a:tableStyleId>
              </a:tblPr>
              <a:tblGrid>
                <a:gridCol w="5793931">
                  <a:extLst>
                    <a:ext uri="{9D8B030D-6E8A-4147-A177-3AD203B41FA5}">
                      <a16:colId xmlns:a16="http://schemas.microsoft.com/office/drawing/2014/main" val="3728428417"/>
                    </a:ext>
                  </a:extLst>
                </a:gridCol>
                <a:gridCol w="5636069">
                  <a:extLst>
                    <a:ext uri="{9D8B030D-6E8A-4147-A177-3AD203B41FA5}">
                      <a16:colId xmlns:a16="http://schemas.microsoft.com/office/drawing/2014/main" val="1755166068"/>
                    </a:ext>
                  </a:extLst>
                </a:gridCol>
              </a:tblGrid>
              <a:tr h="1517808">
                <a:tc>
                  <a:txBody>
                    <a:bodyPr/>
                    <a:lstStyle/>
                    <a:p>
                      <a:r>
                        <a:rPr lang="en-GB" dirty="0">
                          <a:solidFill>
                            <a:schemeClr val="tx2">
                              <a:lumMod val="95000"/>
                              <a:lumOff val="5000"/>
                            </a:schemeClr>
                          </a:solidFill>
                        </a:rPr>
                        <a:t>What is PESTEL?</a:t>
                      </a:r>
                    </a:p>
                  </a:txBody>
                  <a:tcPr/>
                </a:tc>
                <a:tc>
                  <a:txBody>
                    <a:bodyPr/>
                    <a:lstStyle/>
                    <a:p>
                      <a:r>
                        <a:rPr lang="en-GB" dirty="0">
                          <a:solidFill>
                            <a:schemeClr val="tx2">
                              <a:lumMod val="95000"/>
                              <a:lumOff val="5000"/>
                            </a:schemeClr>
                          </a:solidFill>
                        </a:rPr>
                        <a:t>PESTEL (Political, Economic, Social, Technological, Environmental, Legal) is a strategic tool used to analyse external macro-environmental factors which influence the running of Green Haven florist </a:t>
                      </a:r>
                    </a:p>
                  </a:txBody>
                  <a:tcPr/>
                </a:tc>
                <a:extLst>
                  <a:ext uri="{0D108BD9-81ED-4DB2-BD59-A6C34878D82A}">
                    <a16:rowId xmlns:a16="http://schemas.microsoft.com/office/drawing/2014/main" val="1498627448"/>
                  </a:ext>
                </a:extLst>
              </a:tr>
              <a:tr h="892508">
                <a:tc>
                  <a:txBody>
                    <a:bodyPr/>
                    <a:lstStyle/>
                    <a:p>
                      <a:r>
                        <a:rPr lang="en-GB" dirty="0"/>
                        <a:t>Why is it used?</a:t>
                      </a:r>
                    </a:p>
                  </a:txBody>
                  <a:tcPr/>
                </a:tc>
                <a:tc>
                  <a:txBody>
                    <a:bodyPr/>
                    <a:lstStyle/>
                    <a:p>
                      <a:r>
                        <a:rPr lang="en-GB" dirty="0"/>
                        <a:t>It helps Green Haven florist to identify opportunities and threats and support strategic planning and risk management </a:t>
                      </a:r>
                    </a:p>
                  </a:txBody>
                  <a:tcPr/>
                </a:tc>
                <a:extLst>
                  <a:ext uri="{0D108BD9-81ED-4DB2-BD59-A6C34878D82A}">
                    <a16:rowId xmlns:a16="http://schemas.microsoft.com/office/drawing/2014/main" val="1096500435"/>
                  </a:ext>
                </a:extLst>
              </a:tr>
              <a:tr h="892508">
                <a:tc>
                  <a:txBody>
                    <a:bodyPr/>
                    <a:lstStyle/>
                    <a:p>
                      <a:r>
                        <a:rPr lang="en-GB" dirty="0"/>
                        <a:t>Where/how is it used?</a:t>
                      </a:r>
                    </a:p>
                  </a:txBody>
                  <a:tcPr/>
                </a:tc>
                <a:tc>
                  <a:txBody>
                    <a:bodyPr/>
                    <a:lstStyle/>
                    <a:p>
                      <a:r>
                        <a:rPr lang="en-GB" dirty="0"/>
                        <a:t>Green Haven florist will apply it on their business strategy, market entry decision and long-term planning </a:t>
                      </a:r>
                    </a:p>
                  </a:txBody>
                  <a:tcPr/>
                </a:tc>
                <a:extLst>
                  <a:ext uri="{0D108BD9-81ED-4DB2-BD59-A6C34878D82A}">
                    <a16:rowId xmlns:a16="http://schemas.microsoft.com/office/drawing/2014/main" val="3738559932"/>
                  </a:ext>
                </a:extLst>
              </a:tr>
              <a:tr h="1160260">
                <a:tc>
                  <a:txBody>
                    <a:bodyPr/>
                    <a:lstStyle/>
                    <a:p>
                      <a:r>
                        <a:rPr lang="en-GB" sz="1800" dirty="0">
                          <a:latin typeface="Arial" panose="020B0604020202020204" pitchFamily="34" charset="0"/>
                          <a:cs typeface="Arial" panose="020B0604020202020204" pitchFamily="34" charset="0"/>
                        </a:rPr>
                        <a:t>What are the benefits of this framework?</a:t>
                      </a:r>
                      <a:endParaRPr lang="en-GB" dirty="0"/>
                    </a:p>
                  </a:txBody>
                  <a:tcPr/>
                </a:tc>
                <a:tc>
                  <a:txBody>
                    <a:bodyPr/>
                    <a:lstStyle/>
                    <a:p>
                      <a:r>
                        <a:rPr lang="en-GB" dirty="0"/>
                        <a:t>It will help Green Haven florist encourage a broad, structured analysis of external factors and help anticipate change, trends as well for scanning complex environments</a:t>
                      </a:r>
                    </a:p>
                  </a:txBody>
                  <a:tcPr/>
                </a:tc>
                <a:extLst>
                  <a:ext uri="{0D108BD9-81ED-4DB2-BD59-A6C34878D82A}">
                    <a16:rowId xmlns:a16="http://schemas.microsoft.com/office/drawing/2014/main" val="2030605296"/>
                  </a:ext>
                </a:extLst>
              </a:tr>
              <a:tr h="1160260">
                <a:tc>
                  <a:txBody>
                    <a:bodyPr/>
                    <a:lstStyle/>
                    <a:p>
                      <a:r>
                        <a:rPr lang="en-GB" sz="1800" dirty="0">
                          <a:latin typeface="Arial" panose="020B0604020202020204" pitchFamily="34" charset="0"/>
                          <a:cs typeface="Arial" panose="020B0604020202020204" pitchFamily="34" charset="0"/>
                        </a:rPr>
                        <a:t>What are the criticisms of this framework</a:t>
                      </a:r>
                      <a:endParaRPr lang="en-GB" dirty="0"/>
                    </a:p>
                  </a:txBody>
                  <a:tcPr/>
                </a:tc>
                <a:tc>
                  <a:txBody>
                    <a:bodyPr/>
                    <a:lstStyle/>
                    <a:p>
                      <a:r>
                        <a:rPr lang="en-GB" dirty="0"/>
                        <a:t>It can be too general that doesn’t adapt well to rapid change and doesn’t prioritise which factor are the most important to the running of Green Haven florist. </a:t>
                      </a:r>
                    </a:p>
                  </a:txBody>
                  <a:tcPr/>
                </a:tc>
                <a:extLst>
                  <a:ext uri="{0D108BD9-81ED-4DB2-BD59-A6C34878D82A}">
                    <a16:rowId xmlns:a16="http://schemas.microsoft.com/office/drawing/2014/main" val="2109859843"/>
                  </a:ext>
                </a:extLst>
              </a:tr>
            </a:tbl>
          </a:graphicData>
        </a:graphic>
      </p:graphicFrame>
      <p:sp>
        <p:nvSpPr>
          <p:cNvPr id="2" name="Footer Placeholder 1">
            <a:extLst>
              <a:ext uri="{FF2B5EF4-FFF2-40B4-BE49-F238E27FC236}">
                <a16:creationId xmlns:a16="http://schemas.microsoft.com/office/drawing/2014/main" id="{C4C8428E-AA64-D201-5CF6-F7A33930282F}"/>
              </a:ext>
            </a:extLst>
          </p:cNvPr>
          <p:cNvSpPr>
            <a:spLocks noGrp="1"/>
          </p:cNvSpPr>
          <p:nvPr>
            <p:ph type="ftr" sz="quarter" idx="11"/>
          </p:nvPr>
        </p:nvSpPr>
        <p:spPr>
          <a:xfrm>
            <a:off x="350520" y="6121939"/>
            <a:ext cx="5647608" cy="365125"/>
          </a:xfrm>
        </p:spPr>
        <p:txBody>
          <a:bodyPr/>
          <a:lstStyle/>
          <a:p>
            <a:r>
              <a:rPr lang="en-GB" dirty="0"/>
              <a:t>Information sourced from https://thebusinessanalystjobdescription.com/pestel-analysis-application-examples-and-best-practices/</a:t>
            </a:r>
            <a:endParaRPr lang="en-US" dirty="0"/>
          </a:p>
        </p:txBody>
      </p:sp>
    </p:spTree>
    <p:extLst>
      <p:ext uri="{BB962C8B-B14F-4D97-AF65-F5344CB8AC3E}">
        <p14:creationId xmlns:p14="http://schemas.microsoft.com/office/powerpoint/2010/main" val="2317867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718C062D-6BC4-2235-427E-92C0CC7B2265}"/>
              </a:ext>
            </a:extLst>
          </p:cNvPr>
          <p:cNvGraphicFramePr>
            <a:graphicFrameLocks noGrp="1"/>
          </p:cNvGraphicFramePr>
          <p:nvPr>
            <p:extLst>
              <p:ext uri="{D42A27DB-BD31-4B8C-83A1-F6EECF244321}">
                <p14:modId xmlns:p14="http://schemas.microsoft.com/office/powerpoint/2010/main" val="562494432"/>
              </p:ext>
            </p:extLst>
          </p:nvPr>
        </p:nvGraphicFramePr>
        <p:xfrm>
          <a:off x="196646" y="94793"/>
          <a:ext cx="11769210" cy="6705600"/>
        </p:xfrm>
        <a:graphic>
          <a:graphicData uri="http://schemas.openxmlformats.org/drawingml/2006/table">
            <a:tbl>
              <a:tblPr firstRow="1" bandRow="1">
                <a:tableStyleId>{5C22544A-7EE6-4342-B048-85BDC9FD1C3A}</a:tableStyleId>
              </a:tblPr>
              <a:tblGrid>
                <a:gridCol w="1960414">
                  <a:extLst>
                    <a:ext uri="{9D8B030D-6E8A-4147-A177-3AD203B41FA5}">
                      <a16:colId xmlns:a16="http://schemas.microsoft.com/office/drawing/2014/main" val="2413623294"/>
                    </a:ext>
                  </a:extLst>
                </a:gridCol>
                <a:gridCol w="1922099">
                  <a:extLst>
                    <a:ext uri="{9D8B030D-6E8A-4147-A177-3AD203B41FA5}">
                      <a16:colId xmlns:a16="http://schemas.microsoft.com/office/drawing/2014/main" val="418600765"/>
                    </a:ext>
                  </a:extLst>
                </a:gridCol>
                <a:gridCol w="1922099">
                  <a:extLst>
                    <a:ext uri="{9D8B030D-6E8A-4147-A177-3AD203B41FA5}">
                      <a16:colId xmlns:a16="http://schemas.microsoft.com/office/drawing/2014/main" val="3615096670"/>
                    </a:ext>
                  </a:extLst>
                </a:gridCol>
                <a:gridCol w="1922099">
                  <a:extLst>
                    <a:ext uri="{9D8B030D-6E8A-4147-A177-3AD203B41FA5}">
                      <a16:colId xmlns:a16="http://schemas.microsoft.com/office/drawing/2014/main" val="3959005358"/>
                    </a:ext>
                  </a:extLst>
                </a:gridCol>
                <a:gridCol w="2196683">
                  <a:extLst>
                    <a:ext uri="{9D8B030D-6E8A-4147-A177-3AD203B41FA5}">
                      <a16:colId xmlns:a16="http://schemas.microsoft.com/office/drawing/2014/main" val="1578311532"/>
                    </a:ext>
                  </a:extLst>
                </a:gridCol>
                <a:gridCol w="1845816">
                  <a:extLst>
                    <a:ext uri="{9D8B030D-6E8A-4147-A177-3AD203B41FA5}">
                      <a16:colId xmlns:a16="http://schemas.microsoft.com/office/drawing/2014/main" val="3449660876"/>
                    </a:ext>
                  </a:extLst>
                </a:gridCol>
              </a:tblGrid>
              <a:tr h="912126">
                <a:tc>
                  <a:txBody>
                    <a:bodyPr/>
                    <a:lstStyle/>
                    <a:p>
                      <a:pPr algn="ctr"/>
                      <a:endParaRPr lang="en-GB" sz="2800" dirty="0"/>
                    </a:p>
                    <a:p>
                      <a:pPr algn="ctr"/>
                      <a:r>
                        <a:rPr lang="en-GB" sz="2800" dirty="0"/>
                        <a:t>P</a:t>
                      </a:r>
                    </a:p>
                  </a:txBody>
                  <a:tcPr/>
                </a:tc>
                <a:tc>
                  <a:txBody>
                    <a:bodyPr/>
                    <a:lstStyle/>
                    <a:p>
                      <a:pPr algn="ctr"/>
                      <a:endParaRPr lang="en-GB" sz="2800" dirty="0"/>
                    </a:p>
                    <a:p>
                      <a:pPr algn="ctr"/>
                      <a:r>
                        <a:rPr lang="en-GB" sz="2800" dirty="0"/>
                        <a:t>E</a:t>
                      </a:r>
                    </a:p>
                  </a:txBody>
                  <a:tcPr/>
                </a:tc>
                <a:tc>
                  <a:txBody>
                    <a:bodyPr/>
                    <a:lstStyle/>
                    <a:p>
                      <a:pPr algn="ctr"/>
                      <a:endParaRPr lang="en-GB" sz="2800" dirty="0"/>
                    </a:p>
                    <a:p>
                      <a:pPr algn="ctr"/>
                      <a:r>
                        <a:rPr lang="en-GB" sz="2800" dirty="0"/>
                        <a:t>S</a:t>
                      </a:r>
                    </a:p>
                  </a:txBody>
                  <a:tcPr/>
                </a:tc>
                <a:tc>
                  <a:txBody>
                    <a:bodyPr/>
                    <a:lstStyle/>
                    <a:p>
                      <a:pPr algn="ctr"/>
                      <a:endParaRPr lang="en-GB" sz="2800" dirty="0"/>
                    </a:p>
                    <a:p>
                      <a:pPr algn="ctr"/>
                      <a:r>
                        <a:rPr lang="en-GB" sz="2800" dirty="0"/>
                        <a:t>T</a:t>
                      </a:r>
                    </a:p>
                  </a:txBody>
                  <a:tcPr/>
                </a:tc>
                <a:tc>
                  <a:txBody>
                    <a:bodyPr/>
                    <a:lstStyle/>
                    <a:p>
                      <a:pPr algn="ctr"/>
                      <a:endParaRPr lang="en-GB" sz="2800" dirty="0"/>
                    </a:p>
                    <a:p>
                      <a:pPr algn="ctr"/>
                      <a:r>
                        <a:rPr lang="en-GB" sz="2800" dirty="0"/>
                        <a:t>E</a:t>
                      </a:r>
                    </a:p>
                  </a:txBody>
                  <a:tcPr/>
                </a:tc>
                <a:tc>
                  <a:txBody>
                    <a:bodyPr/>
                    <a:lstStyle/>
                    <a:p>
                      <a:pPr algn="ctr"/>
                      <a:endParaRPr lang="en-GB" sz="2800" dirty="0"/>
                    </a:p>
                    <a:p>
                      <a:pPr algn="ctr"/>
                      <a:r>
                        <a:rPr lang="en-GB" sz="2800" dirty="0"/>
                        <a:t>L</a:t>
                      </a:r>
                    </a:p>
                  </a:txBody>
                  <a:tcPr/>
                </a:tc>
                <a:extLst>
                  <a:ext uri="{0D108BD9-81ED-4DB2-BD59-A6C34878D82A}">
                    <a16:rowId xmlns:a16="http://schemas.microsoft.com/office/drawing/2014/main" val="4274387266"/>
                  </a:ext>
                </a:extLst>
              </a:tr>
              <a:tr h="353081">
                <a:tc>
                  <a:txBody>
                    <a:bodyPr/>
                    <a:lstStyle/>
                    <a:p>
                      <a:pPr algn="ctr"/>
                      <a:r>
                        <a:rPr lang="en-GB" sz="1800" b="1" kern="1200" dirty="0">
                          <a:solidFill>
                            <a:schemeClr val="accent1"/>
                          </a:solidFill>
                          <a:effectLst/>
                          <a:latin typeface="+mn-lt"/>
                          <a:ea typeface="+mn-ea"/>
                          <a:cs typeface="+mn-cs"/>
                        </a:rPr>
                        <a:t>Political</a:t>
                      </a:r>
                      <a:endParaRPr lang="en-GB" sz="1800" b="1" dirty="0">
                        <a:solidFill>
                          <a:schemeClr val="accent1"/>
                        </a:solidFill>
                      </a:endParaRPr>
                    </a:p>
                  </a:txBody>
                  <a:tcPr/>
                </a:tc>
                <a:tc>
                  <a:txBody>
                    <a:bodyPr/>
                    <a:lstStyle/>
                    <a:p>
                      <a:pPr algn="ctr"/>
                      <a:r>
                        <a:rPr lang="en-GB" sz="1800" b="1" kern="1200" dirty="0">
                          <a:solidFill>
                            <a:schemeClr val="accent1"/>
                          </a:solidFill>
                          <a:effectLst/>
                          <a:latin typeface="+mn-lt"/>
                          <a:ea typeface="+mn-ea"/>
                          <a:cs typeface="+mn-cs"/>
                        </a:rPr>
                        <a:t>Economical</a:t>
                      </a:r>
                      <a:endParaRPr lang="en-GB" sz="1800" b="1" dirty="0">
                        <a:solidFill>
                          <a:schemeClr val="accent1"/>
                        </a:solidFill>
                      </a:endParaRPr>
                    </a:p>
                  </a:txBody>
                  <a:tcPr/>
                </a:tc>
                <a:tc>
                  <a:txBody>
                    <a:bodyPr/>
                    <a:lstStyle/>
                    <a:p>
                      <a:pPr algn="ctr"/>
                      <a:r>
                        <a:rPr lang="en-GB" sz="1800" b="1" kern="1200" dirty="0">
                          <a:solidFill>
                            <a:schemeClr val="accent1"/>
                          </a:solidFill>
                          <a:effectLst/>
                          <a:latin typeface="+mn-lt"/>
                          <a:ea typeface="+mn-ea"/>
                          <a:cs typeface="+mn-cs"/>
                        </a:rPr>
                        <a:t>Social</a:t>
                      </a:r>
                      <a:endParaRPr lang="en-GB" sz="1800" b="1" dirty="0">
                        <a:solidFill>
                          <a:schemeClr val="accent1"/>
                        </a:solidFill>
                      </a:endParaRPr>
                    </a:p>
                  </a:txBody>
                  <a:tcPr/>
                </a:tc>
                <a:tc>
                  <a:txBody>
                    <a:bodyPr/>
                    <a:lstStyle/>
                    <a:p>
                      <a:pPr algn="ctr">
                        <a:lnSpc>
                          <a:spcPct val="115000"/>
                        </a:lnSpc>
                        <a:spcAft>
                          <a:spcPts val="800"/>
                        </a:spcAft>
                        <a:buNone/>
                      </a:pPr>
                      <a:r>
                        <a:rPr lang="en-GB" sz="1800" b="1" kern="100" dirty="0">
                          <a:solidFill>
                            <a:schemeClr val="accent1"/>
                          </a:solidFill>
                          <a:effectLst/>
                          <a:latin typeface="Century Schoolbook" panose="02040604050505020304" pitchFamily="18" charset="0"/>
                          <a:ea typeface="Aptos" panose="020B0004020202020204" pitchFamily="34" charset="0"/>
                          <a:cs typeface="Times New Roman" panose="02020603050405020304" pitchFamily="18" charset="0"/>
                        </a:rPr>
                        <a:t>Technological</a:t>
                      </a:r>
                    </a:p>
                  </a:txBody>
                  <a:tcPr marL="68580" marR="68580" marT="0" marB="0"/>
                </a:tc>
                <a:tc>
                  <a:txBody>
                    <a:bodyPr/>
                    <a:lstStyle/>
                    <a:p>
                      <a:pPr algn="ctr"/>
                      <a:r>
                        <a:rPr lang="en-GB" sz="1800" b="1" kern="1200" dirty="0">
                          <a:solidFill>
                            <a:schemeClr val="accent1"/>
                          </a:solidFill>
                          <a:effectLst/>
                          <a:latin typeface="+mn-lt"/>
                          <a:ea typeface="+mn-ea"/>
                          <a:cs typeface="+mn-cs"/>
                        </a:rPr>
                        <a:t>Environmental</a:t>
                      </a:r>
                      <a:endParaRPr lang="en-GB" sz="1800" b="1" dirty="0">
                        <a:solidFill>
                          <a:schemeClr val="accent1"/>
                        </a:solidFill>
                      </a:endParaRPr>
                    </a:p>
                  </a:txBody>
                  <a:tcPr/>
                </a:tc>
                <a:tc>
                  <a:txBody>
                    <a:bodyPr/>
                    <a:lstStyle/>
                    <a:p>
                      <a:pPr algn="ctr"/>
                      <a:r>
                        <a:rPr lang="en-GB" sz="1800" b="1" kern="1200" dirty="0">
                          <a:solidFill>
                            <a:schemeClr val="accent1"/>
                          </a:solidFill>
                          <a:effectLst/>
                          <a:latin typeface="+mn-lt"/>
                          <a:ea typeface="+mn-ea"/>
                          <a:cs typeface="+mn-cs"/>
                        </a:rPr>
                        <a:t>Legal</a:t>
                      </a:r>
                      <a:endParaRPr lang="en-GB" sz="1800" b="1" dirty="0">
                        <a:solidFill>
                          <a:schemeClr val="accent1"/>
                        </a:solidFill>
                      </a:endParaRPr>
                    </a:p>
                  </a:txBody>
                  <a:tcPr/>
                </a:tc>
                <a:extLst>
                  <a:ext uri="{0D108BD9-81ED-4DB2-BD59-A6C34878D82A}">
                    <a16:rowId xmlns:a16="http://schemas.microsoft.com/office/drawing/2014/main" val="732539973"/>
                  </a:ext>
                </a:extLst>
              </a:tr>
              <a:tr h="882703">
                <a:tc>
                  <a:txBody>
                    <a:bodyPr/>
                    <a:lstStyle/>
                    <a:p>
                      <a:r>
                        <a:rPr lang="en-GB" sz="1800" kern="1200" dirty="0">
                          <a:solidFill>
                            <a:schemeClr val="dk1"/>
                          </a:solidFill>
                          <a:effectLst/>
                          <a:latin typeface="+mn-lt"/>
                          <a:ea typeface="+mn-ea"/>
                          <a:cs typeface="+mn-cs"/>
                        </a:rPr>
                        <a:t>Competitors</a:t>
                      </a:r>
                      <a:endParaRPr lang="en-GB" dirty="0"/>
                    </a:p>
                  </a:txBody>
                  <a:tcPr/>
                </a:tc>
                <a:tc>
                  <a:txBody>
                    <a:bodyPr/>
                    <a:lstStyle/>
                    <a:p>
                      <a:r>
                        <a:rPr lang="en-GB" sz="1800" kern="1200" dirty="0">
                          <a:solidFill>
                            <a:schemeClr val="dk1"/>
                          </a:solidFill>
                          <a:effectLst/>
                          <a:latin typeface="+mn-lt"/>
                          <a:ea typeface="+mn-ea"/>
                          <a:cs typeface="+mn-cs"/>
                        </a:rPr>
                        <a:t>Struggling to maintain profitability</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Frequent discounts</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lower prices of large online flower retailers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loss of foot traffic</a:t>
                      </a:r>
                      <a:endParaRPr lang="en-GB" dirty="0"/>
                    </a:p>
                    <a:p>
                      <a:endParaRPr lang="en-GB" dirty="0"/>
                    </a:p>
                  </a:txBody>
                  <a:tcPr/>
                </a:tc>
                <a:tc>
                  <a:txBody>
                    <a:bodyPr/>
                    <a:lstStyle/>
                    <a:p>
                      <a:r>
                        <a:rPr lang="en-GB" sz="1800" kern="1200" dirty="0">
                          <a:solidFill>
                            <a:schemeClr val="dk1"/>
                          </a:solidFill>
                          <a:effectLst/>
                          <a:latin typeface="+mn-lt"/>
                          <a:ea typeface="+mn-ea"/>
                          <a:cs typeface="+mn-cs"/>
                        </a:rPr>
                        <a:t>Biodegradable wrapping</a:t>
                      </a:r>
                      <a:endParaRPr lang="en-GB" dirty="0"/>
                    </a:p>
                  </a:txBody>
                  <a:tcPr/>
                </a:tc>
                <a:extLst>
                  <a:ext uri="{0D108BD9-81ED-4DB2-BD59-A6C34878D82A}">
                    <a16:rowId xmlns:a16="http://schemas.microsoft.com/office/drawing/2014/main" val="3979847237"/>
                  </a:ext>
                </a:extLst>
              </a:tr>
              <a:tr h="1412325">
                <a:tc>
                  <a:txBody>
                    <a:bodyPr/>
                    <a:lstStyle/>
                    <a:p>
                      <a:r>
                        <a:rPr lang="en-GB" sz="1800" kern="1200" dirty="0">
                          <a:solidFill>
                            <a:schemeClr val="dk1"/>
                          </a:solidFill>
                          <a:effectLst/>
                          <a:latin typeface="+mn-lt"/>
                          <a:ea typeface="+mn-ea"/>
                          <a:cs typeface="+mn-cs"/>
                        </a:rPr>
                        <a:t>Rising costs </a:t>
                      </a:r>
                      <a:endParaRPr lang="en-GB" dirty="0"/>
                    </a:p>
                  </a:txBody>
                  <a:tcPr/>
                </a:tc>
                <a:tc>
                  <a:txBody>
                    <a:bodyPr/>
                    <a:lstStyle/>
                    <a:p>
                      <a:r>
                        <a:rPr lang="en-GB" sz="1800" kern="1200" dirty="0">
                          <a:solidFill>
                            <a:schemeClr val="dk1"/>
                          </a:solidFill>
                          <a:effectLst/>
                          <a:latin typeface="+mn-lt"/>
                          <a:ea typeface="+mn-ea"/>
                          <a:cs typeface="+mn-cs"/>
                        </a:rPr>
                        <a:t>30% decline in in-store sales</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Declining performance</a:t>
                      </a:r>
                      <a:endParaRPr lang="en-GB" dirty="0"/>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Shop’s website is outdated and difficult to navigate</a:t>
                      </a:r>
                      <a:endParaRPr lang="en-GB" dirty="0"/>
                    </a:p>
                    <a:p>
                      <a:endParaRPr lang="en-GB" dirty="0"/>
                    </a:p>
                  </a:txBody>
                  <a:tcPr/>
                </a:tc>
                <a:tc>
                  <a:txBody>
                    <a:bodyPr/>
                    <a:lstStyle/>
                    <a:p>
                      <a:r>
                        <a:rPr lang="en-GB" sz="1800" kern="1200" dirty="0">
                          <a:solidFill>
                            <a:schemeClr val="dk1"/>
                          </a:solidFill>
                          <a:effectLst/>
                          <a:latin typeface="+mn-lt"/>
                          <a:ea typeface="+mn-ea"/>
                          <a:cs typeface="+mn-cs"/>
                        </a:rPr>
                        <a:t>Rapidly changing retail environment</a:t>
                      </a:r>
                      <a:endParaRPr lang="en-GB" dirty="0"/>
                    </a:p>
                  </a:txBody>
                  <a:tcPr/>
                </a:tc>
                <a:tc>
                  <a:txBody>
                    <a:bodyPr/>
                    <a:lstStyle/>
                    <a:p>
                      <a:r>
                        <a:rPr lang="en-GB" sz="1800" kern="1200" dirty="0">
                          <a:solidFill>
                            <a:schemeClr val="dk1"/>
                          </a:solidFill>
                          <a:effectLst/>
                          <a:latin typeface="+mn-lt"/>
                          <a:ea typeface="+mn-ea"/>
                          <a:cs typeface="+mn-cs"/>
                        </a:rPr>
                        <a:t>locally sourced blooms</a:t>
                      </a:r>
                      <a:endParaRPr lang="en-GB" dirty="0"/>
                    </a:p>
                  </a:txBody>
                  <a:tcPr/>
                </a:tc>
                <a:extLst>
                  <a:ext uri="{0D108BD9-81ED-4DB2-BD59-A6C34878D82A}">
                    <a16:rowId xmlns:a16="http://schemas.microsoft.com/office/drawing/2014/main" val="66968914"/>
                  </a:ext>
                </a:extLst>
              </a:tr>
              <a:tr h="1147514">
                <a:tc>
                  <a:txBody>
                    <a:bodyPr/>
                    <a:lstStyle/>
                    <a:p>
                      <a:r>
                        <a:rPr lang="en-GB" sz="1800" kern="1200" dirty="0">
                          <a:solidFill>
                            <a:schemeClr val="dk1"/>
                          </a:solidFill>
                          <a:effectLst/>
                          <a:latin typeface="+mn-lt"/>
                          <a:ea typeface="+mn-ea"/>
                          <a:cs typeface="+mn-cs"/>
                        </a:rPr>
                        <a:t>Supply chain disruptions and inflation</a:t>
                      </a:r>
                      <a:endParaRPr lang="en-GB" dirty="0"/>
                    </a:p>
                  </a:txBody>
                  <a:tcPr/>
                </a:tc>
                <a:tc>
                  <a:txBody>
                    <a:bodyPr/>
                    <a:lstStyle/>
                    <a:p>
                      <a:r>
                        <a:rPr lang="en-GB" sz="1800" kern="1200" dirty="0">
                          <a:solidFill>
                            <a:schemeClr val="dk1"/>
                          </a:solidFill>
                          <a:effectLst/>
                          <a:latin typeface="+mn-lt"/>
                          <a:ea typeface="+mn-ea"/>
                          <a:cs typeface="+mn-cs"/>
                        </a:rPr>
                        <a:t>National chain offering aggressive pricing </a:t>
                      </a:r>
                      <a:endParaRPr lang="en-GB" dirty="0"/>
                    </a:p>
                  </a:txBody>
                  <a:tcPr/>
                </a:tc>
                <a:tc>
                  <a:txBody>
                    <a:bodyPr/>
                    <a:lstStyle/>
                    <a:p>
                      <a:r>
                        <a:rPr lang="en-GB" sz="1800" kern="1200" dirty="0">
                          <a:solidFill>
                            <a:schemeClr val="dk1"/>
                          </a:solidFill>
                          <a:effectLst/>
                          <a:latin typeface="+mn-lt"/>
                          <a:ea typeface="+mn-ea"/>
                          <a:cs typeface="+mn-cs"/>
                        </a:rPr>
                        <a:t>Subscription services</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General shift toward online shopping</a:t>
                      </a:r>
                      <a:endParaRPr lang="en-GB" dirty="0"/>
                    </a:p>
                    <a:p>
                      <a:endParaRPr lang="en-GB" dirty="0"/>
                    </a:p>
                  </a:txBody>
                  <a:tcPr/>
                </a:tc>
                <a:tc>
                  <a:txBody>
                    <a:bodyPr/>
                    <a:lstStyle/>
                    <a:p>
                      <a:r>
                        <a:rPr lang="en-GB" sz="1800" kern="1200" dirty="0">
                          <a:solidFill>
                            <a:schemeClr val="dk1"/>
                          </a:solidFill>
                          <a:effectLst/>
                          <a:latin typeface="+mn-lt"/>
                          <a:ea typeface="+mn-ea"/>
                          <a:cs typeface="+mn-cs"/>
                        </a:rPr>
                        <a:t>The shop’s location</a:t>
                      </a:r>
                      <a:endParaRPr lang="en-GB" dirty="0"/>
                    </a:p>
                  </a:txBody>
                  <a:tcPr/>
                </a:tc>
                <a:tc>
                  <a:txBody>
                    <a:bodyPr/>
                    <a:lstStyle/>
                    <a:p>
                      <a:r>
                        <a:rPr lang="en-GB" sz="1800" kern="1200" dirty="0">
                          <a:solidFill>
                            <a:schemeClr val="dk1"/>
                          </a:solidFill>
                          <a:effectLst/>
                          <a:latin typeface="+mn-lt"/>
                          <a:ea typeface="+mn-ea"/>
                          <a:cs typeface="+mn-cs"/>
                        </a:rPr>
                        <a:t>Consumer behaviour</a:t>
                      </a:r>
                      <a:endParaRPr lang="en-GB" dirty="0"/>
                    </a:p>
                  </a:txBody>
                  <a:tcPr/>
                </a:tc>
                <a:extLst>
                  <a:ext uri="{0D108BD9-81ED-4DB2-BD59-A6C34878D82A}">
                    <a16:rowId xmlns:a16="http://schemas.microsoft.com/office/drawing/2014/main" val="2398929597"/>
                  </a:ext>
                </a:extLst>
              </a:tr>
              <a:tr h="1765406">
                <a:tc>
                  <a:txBody>
                    <a:bodyPr/>
                    <a:lstStyle/>
                    <a:p>
                      <a:r>
                        <a:rPr lang="en-GB" sz="1800" kern="1200" dirty="0">
                          <a:solidFill>
                            <a:schemeClr val="dk1"/>
                          </a:solidFill>
                          <a:effectLst/>
                          <a:latin typeface="+mn-lt"/>
                          <a:ea typeface="+mn-ea"/>
                          <a:cs typeface="+mn-cs"/>
                        </a:rPr>
                        <a:t>Market dynamics</a:t>
                      </a:r>
                      <a:endParaRPr lang="en-GB" dirty="0"/>
                    </a:p>
                  </a:txBody>
                  <a:tcPr/>
                </a:tc>
                <a:tc>
                  <a:txBody>
                    <a:bodyPr/>
                    <a:lstStyle/>
                    <a:p>
                      <a:r>
                        <a:rPr lang="en-GB" sz="1800" kern="1200" dirty="0">
                          <a:solidFill>
                            <a:schemeClr val="dk1"/>
                          </a:solidFill>
                          <a:effectLst/>
                          <a:latin typeface="+mn-lt"/>
                          <a:ea typeface="+mn-ea"/>
                          <a:cs typeface="+mn-cs"/>
                        </a:rPr>
                        <a:t>long-term sustainability</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Competitors offering same-day delivery </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Keeping up with digital marketing trends</a:t>
                      </a:r>
                      <a:endParaRPr lang="en-GB" dirty="0"/>
                    </a:p>
                    <a:p>
                      <a:endParaRPr lang="en-GB" dirty="0"/>
                    </a:p>
                  </a:txBody>
                  <a:tcPr/>
                </a:tc>
                <a:tc>
                  <a:txBody>
                    <a:bodyPr/>
                    <a:lstStyle/>
                    <a:p>
                      <a:r>
                        <a:rPr lang="en-GB" sz="1800" kern="1200" dirty="0">
                          <a:solidFill>
                            <a:schemeClr val="dk1"/>
                          </a:solidFill>
                          <a:effectLst/>
                          <a:latin typeface="+mn-lt"/>
                          <a:ea typeface="+mn-ea"/>
                          <a:cs typeface="+mn-cs"/>
                        </a:rPr>
                        <a:t>Sustainable materials</a:t>
                      </a:r>
                      <a:endParaRPr lang="en-GB" dirty="0"/>
                    </a:p>
                  </a:txBody>
                  <a:tcPr/>
                </a:tc>
                <a:tc>
                  <a:txBody>
                    <a:bodyPr/>
                    <a:lstStyle/>
                    <a:p>
                      <a:r>
                        <a:rPr lang="en-GB" sz="1800" kern="1200" dirty="0">
                          <a:solidFill>
                            <a:schemeClr val="dk1"/>
                          </a:solidFill>
                          <a:effectLst/>
                          <a:latin typeface="+mn-lt"/>
                          <a:ea typeface="+mn-ea"/>
                          <a:cs typeface="+mn-cs"/>
                        </a:rPr>
                        <a:t>Imported varieties </a:t>
                      </a:r>
                    </a:p>
                    <a:p>
                      <a:endParaRPr lang="en-GB" sz="1800" kern="1200" dirty="0">
                        <a:solidFill>
                          <a:schemeClr val="dk1"/>
                        </a:solidFill>
                        <a:effectLst/>
                        <a:latin typeface="+mn-lt"/>
                        <a:ea typeface="+mn-ea"/>
                        <a:cs typeface="+mn-cs"/>
                      </a:endParaRPr>
                    </a:p>
                    <a:p>
                      <a:endParaRPr lang="en-GB" sz="1800" kern="1200" dirty="0">
                        <a:solidFill>
                          <a:schemeClr val="dk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*Information sourced from Case study </a:t>
                      </a:r>
                    </a:p>
                    <a:p>
                      <a:endParaRPr lang="en-GB" dirty="0"/>
                    </a:p>
                  </a:txBody>
                  <a:tcPr/>
                </a:tc>
                <a:extLst>
                  <a:ext uri="{0D108BD9-81ED-4DB2-BD59-A6C34878D82A}">
                    <a16:rowId xmlns:a16="http://schemas.microsoft.com/office/drawing/2014/main" val="4095928888"/>
                  </a:ext>
                </a:extLst>
              </a:tr>
            </a:tbl>
          </a:graphicData>
        </a:graphic>
      </p:graphicFrame>
    </p:spTree>
    <p:extLst>
      <p:ext uri="{BB962C8B-B14F-4D97-AF65-F5344CB8AC3E}">
        <p14:creationId xmlns:p14="http://schemas.microsoft.com/office/powerpoint/2010/main" val="5536182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0FEF1-55F8-183A-8AC7-A747AD74757F}"/>
              </a:ext>
            </a:extLst>
          </p:cNvPr>
          <p:cNvSpPr>
            <a:spLocks noGrp="1"/>
          </p:cNvSpPr>
          <p:nvPr>
            <p:ph type="title"/>
          </p:nvPr>
        </p:nvSpPr>
        <p:spPr>
          <a:xfrm>
            <a:off x="1524000" y="224288"/>
            <a:ext cx="9144000" cy="379562"/>
          </a:xfrm>
        </p:spPr>
        <p:txBody>
          <a:bodyPr>
            <a:normAutofit fontScale="90000"/>
          </a:bodyPr>
          <a:lstStyle/>
          <a:p>
            <a:pPr algn="ctr"/>
            <a:r>
              <a:rPr lang="en-GB" sz="3200" b="1" u="sng" dirty="0">
                <a:latin typeface="Arial" panose="020B0604020202020204" pitchFamily="34" charset="0"/>
                <a:cs typeface="Arial" panose="020B0604020202020204" pitchFamily="34" charset="0"/>
              </a:rPr>
              <a:t>PESTEL Framework discussion </a:t>
            </a:r>
            <a:endParaRPr lang="en-GB" dirty="0"/>
          </a:p>
        </p:txBody>
      </p:sp>
      <p:graphicFrame>
        <p:nvGraphicFramePr>
          <p:cNvPr id="3" name="Table 2">
            <a:extLst>
              <a:ext uri="{FF2B5EF4-FFF2-40B4-BE49-F238E27FC236}">
                <a16:creationId xmlns:a16="http://schemas.microsoft.com/office/drawing/2014/main" id="{0EE98AAE-0F70-F189-F18E-AF516317BC86}"/>
              </a:ext>
            </a:extLst>
          </p:cNvPr>
          <p:cNvGraphicFramePr>
            <a:graphicFrameLocks noGrp="1"/>
          </p:cNvGraphicFramePr>
          <p:nvPr>
            <p:extLst>
              <p:ext uri="{D42A27DB-BD31-4B8C-83A1-F6EECF244321}">
                <p14:modId xmlns:p14="http://schemas.microsoft.com/office/powerpoint/2010/main" val="286412370"/>
              </p:ext>
            </p:extLst>
          </p:nvPr>
        </p:nvGraphicFramePr>
        <p:xfrm>
          <a:off x="138022" y="765453"/>
          <a:ext cx="11915955" cy="5940177"/>
        </p:xfrm>
        <a:graphic>
          <a:graphicData uri="http://schemas.openxmlformats.org/drawingml/2006/table">
            <a:tbl>
              <a:tblPr firstRow="1" bandRow="1">
                <a:tableStyleId>{5C22544A-7EE6-4342-B048-85BDC9FD1C3A}</a:tableStyleId>
              </a:tblPr>
              <a:tblGrid>
                <a:gridCol w="1985993">
                  <a:extLst>
                    <a:ext uri="{9D8B030D-6E8A-4147-A177-3AD203B41FA5}">
                      <a16:colId xmlns:a16="http://schemas.microsoft.com/office/drawing/2014/main" val="3000268162"/>
                    </a:ext>
                  </a:extLst>
                </a:gridCol>
                <a:gridCol w="1985993">
                  <a:extLst>
                    <a:ext uri="{9D8B030D-6E8A-4147-A177-3AD203B41FA5}">
                      <a16:colId xmlns:a16="http://schemas.microsoft.com/office/drawing/2014/main" val="1972309603"/>
                    </a:ext>
                  </a:extLst>
                </a:gridCol>
                <a:gridCol w="1748729">
                  <a:extLst>
                    <a:ext uri="{9D8B030D-6E8A-4147-A177-3AD203B41FA5}">
                      <a16:colId xmlns:a16="http://schemas.microsoft.com/office/drawing/2014/main" val="1470285266"/>
                    </a:ext>
                  </a:extLst>
                </a:gridCol>
                <a:gridCol w="2442946">
                  <a:extLst>
                    <a:ext uri="{9D8B030D-6E8A-4147-A177-3AD203B41FA5}">
                      <a16:colId xmlns:a16="http://schemas.microsoft.com/office/drawing/2014/main" val="2398212387"/>
                    </a:ext>
                  </a:extLst>
                </a:gridCol>
                <a:gridCol w="1578437">
                  <a:extLst>
                    <a:ext uri="{9D8B030D-6E8A-4147-A177-3AD203B41FA5}">
                      <a16:colId xmlns:a16="http://schemas.microsoft.com/office/drawing/2014/main" val="1583477940"/>
                    </a:ext>
                  </a:extLst>
                </a:gridCol>
                <a:gridCol w="2173857">
                  <a:extLst>
                    <a:ext uri="{9D8B030D-6E8A-4147-A177-3AD203B41FA5}">
                      <a16:colId xmlns:a16="http://schemas.microsoft.com/office/drawing/2014/main" val="1318447195"/>
                    </a:ext>
                  </a:extLst>
                </a:gridCol>
              </a:tblGrid>
              <a:tr h="859414">
                <a:tc>
                  <a:txBody>
                    <a:bodyPr/>
                    <a:lstStyle/>
                    <a:p>
                      <a:endParaRPr lang="en-GB" sz="1400" dirty="0">
                        <a:solidFill>
                          <a:schemeClr val="bg1"/>
                        </a:solidFill>
                      </a:endParaRPr>
                    </a:p>
                    <a:p>
                      <a:pPr algn="ctr"/>
                      <a:r>
                        <a:rPr lang="en-GB" sz="1400" dirty="0">
                          <a:solidFill>
                            <a:schemeClr val="bg1"/>
                          </a:solidFill>
                        </a:rPr>
                        <a:t>Political  Factors</a:t>
                      </a:r>
                    </a:p>
                  </a:txBody>
                  <a:tcPr/>
                </a:tc>
                <a:tc>
                  <a:txBody>
                    <a:bodyPr/>
                    <a:lstStyle/>
                    <a:p>
                      <a:endParaRPr lang="en-GB" sz="1400" dirty="0">
                        <a:solidFill>
                          <a:schemeClr val="bg1"/>
                        </a:solidFill>
                      </a:endParaRPr>
                    </a:p>
                    <a:p>
                      <a:pPr algn="ctr"/>
                      <a:r>
                        <a:rPr lang="en-GB" sz="1400" dirty="0">
                          <a:solidFill>
                            <a:schemeClr val="bg1"/>
                          </a:solidFill>
                        </a:rPr>
                        <a:t>Economic Factors</a:t>
                      </a:r>
                    </a:p>
                  </a:txBody>
                  <a:tcPr/>
                </a:tc>
                <a:tc>
                  <a:txBody>
                    <a:bodyPr/>
                    <a:lstStyle/>
                    <a:p>
                      <a:endParaRPr lang="en-GB" sz="1400" dirty="0">
                        <a:solidFill>
                          <a:schemeClr val="bg1"/>
                        </a:solidFill>
                      </a:endParaRPr>
                    </a:p>
                    <a:p>
                      <a:pPr algn="ctr"/>
                      <a:r>
                        <a:rPr lang="en-GB" sz="1400" dirty="0">
                          <a:solidFill>
                            <a:schemeClr val="bg1"/>
                          </a:solidFill>
                        </a:rPr>
                        <a:t>Social Factors</a:t>
                      </a:r>
                    </a:p>
                  </a:txBody>
                  <a:tcPr/>
                </a:tc>
                <a:tc>
                  <a:txBody>
                    <a:bodyPr/>
                    <a:lstStyle/>
                    <a:p>
                      <a:endParaRPr lang="en-GB" sz="1400" dirty="0">
                        <a:solidFill>
                          <a:schemeClr val="bg1"/>
                        </a:solidFill>
                      </a:endParaRPr>
                    </a:p>
                    <a:p>
                      <a:pPr algn="ctr"/>
                      <a:r>
                        <a:rPr lang="en-GB" sz="1400" dirty="0">
                          <a:solidFill>
                            <a:schemeClr val="bg1"/>
                          </a:solidFill>
                        </a:rPr>
                        <a:t>Technological </a:t>
                      </a:r>
                    </a:p>
                    <a:p>
                      <a:pPr algn="ctr"/>
                      <a:r>
                        <a:rPr lang="en-GB" sz="1400" dirty="0">
                          <a:solidFill>
                            <a:schemeClr val="bg1"/>
                          </a:solidFill>
                        </a:rPr>
                        <a:t>Factors</a:t>
                      </a:r>
                    </a:p>
                  </a:txBody>
                  <a:tcPr/>
                </a:tc>
                <a:tc>
                  <a:txBody>
                    <a:bodyPr/>
                    <a:lstStyle/>
                    <a:p>
                      <a:endParaRPr lang="en-GB" sz="1400" dirty="0">
                        <a:solidFill>
                          <a:schemeClr val="bg1"/>
                        </a:solidFill>
                      </a:endParaRPr>
                    </a:p>
                    <a:p>
                      <a:pPr algn="ctr"/>
                      <a:r>
                        <a:rPr lang="en-GB" sz="1400" dirty="0">
                          <a:solidFill>
                            <a:schemeClr val="bg1"/>
                          </a:solidFill>
                        </a:rPr>
                        <a:t>Legal Factors</a:t>
                      </a:r>
                    </a:p>
                  </a:txBody>
                  <a:tcPr/>
                </a:tc>
                <a:tc>
                  <a:txBody>
                    <a:bodyPr/>
                    <a:lstStyle/>
                    <a:p>
                      <a:endParaRPr lang="en-GB" sz="1400" dirty="0">
                        <a:solidFill>
                          <a:schemeClr val="bg1"/>
                        </a:solidFill>
                      </a:endParaRPr>
                    </a:p>
                    <a:p>
                      <a:pPr algn="ctr"/>
                      <a:r>
                        <a:rPr lang="en-GB" sz="1400" dirty="0">
                          <a:solidFill>
                            <a:schemeClr val="bg1"/>
                          </a:solidFill>
                        </a:rPr>
                        <a:t>Environmental Factors</a:t>
                      </a:r>
                    </a:p>
                  </a:txBody>
                  <a:tcPr/>
                </a:tc>
                <a:extLst>
                  <a:ext uri="{0D108BD9-81ED-4DB2-BD59-A6C34878D82A}">
                    <a16:rowId xmlns:a16="http://schemas.microsoft.com/office/drawing/2014/main" val="1883242063"/>
                  </a:ext>
                </a:extLst>
              </a:tr>
              <a:tr h="128433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Environment policies</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Inflation</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Population growth rate</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New data/information practices</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Health and safety regulations at a workplace</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Waste management</a:t>
                      </a:r>
                    </a:p>
                    <a:p>
                      <a:endParaRPr lang="en-GB" sz="1600" dirty="0"/>
                    </a:p>
                  </a:txBody>
                  <a:tcPr/>
                </a:tc>
                <a:extLst>
                  <a:ext uri="{0D108BD9-81ED-4DB2-BD59-A6C34878D82A}">
                    <a16:rowId xmlns:a16="http://schemas.microsoft.com/office/drawing/2014/main" val="2206732456"/>
                  </a:ext>
                </a:extLst>
              </a:tr>
              <a:tr h="10574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Tax regulations and policy's </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Operational costs</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Buying habits</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Spending on research and development</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Consumer laws</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Recycling</a:t>
                      </a:r>
                    </a:p>
                    <a:p>
                      <a:endParaRPr lang="en-GB" sz="1600" dirty="0"/>
                    </a:p>
                  </a:txBody>
                  <a:tcPr/>
                </a:tc>
                <a:extLst>
                  <a:ext uri="{0D108BD9-81ED-4DB2-BD59-A6C34878D82A}">
                    <a16:rowId xmlns:a16="http://schemas.microsoft.com/office/drawing/2014/main" val="2382381932"/>
                  </a:ext>
                </a:extLst>
              </a:tr>
              <a:tr h="104539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Business incentives </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Stock market trends</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Consumer trends</a:t>
                      </a:r>
                    </a:p>
                    <a:p>
                      <a:endParaRPr lang="en-GB" sz="1600" dirty="0"/>
                    </a:p>
                  </a:txBody>
                  <a:tcPr/>
                </a:tc>
                <a:tc>
                  <a:txBody>
                    <a:bodyPr/>
                    <a:lstStyle/>
                    <a:p>
                      <a:r>
                        <a:rPr lang="en-GB" sz="1600" b="0" i="0" kern="1200" dirty="0">
                          <a:solidFill>
                            <a:schemeClr val="dk1"/>
                          </a:solidFill>
                          <a:effectLst/>
                          <a:latin typeface="+mn-lt"/>
                          <a:ea typeface="+mn-ea"/>
                          <a:cs typeface="+mn-cs"/>
                        </a:rPr>
                        <a:t>Innovative manufacturing processes and tools</a:t>
                      </a:r>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Data protection laws</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Availability/consumption of natural resources</a:t>
                      </a:r>
                    </a:p>
                    <a:p>
                      <a:endParaRPr lang="en-GB" sz="1600" dirty="0"/>
                    </a:p>
                  </a:txBody>
                  <a:tcPr/>
                </a:tc>
                <a:extLst>
                  <a:ext uri="{0D108BD9-81ED-4DB2-BD59-A6C34878D82A}">
                    <a16:rowId xmlns:a16="http://schemas.microsoft.com/office/drawing/2014/main" val="2606407279"/>
                  </a:ext>
                </a:extLst>
              </a:tr>
              <a:tr h="81338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Trade Regulations</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Demand/ Supply</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Age profile</a:t>
                      </a:r>
                    </a:p>
                    <a:p>
                      <a:endParaRPr lang="en-GB" sz="1600" dirty="0"/>
                    </a:p>
                  </a:txBody>
                  <a:tcPr/>
                </a:tc>
                <a:tc>
                  <a:txBody>
                    <a:bodyPr/>
                    <a:lstStyle/>
                    <a:p>
                      <a:r>
                        <a:rPr lang="en-GB" sz="1600" b="0" i="0" kern="1200" dirty="0">
                          <a:solidFill>
                            <a:schemeClr val="dk1"/>
                          </a:solidFill>
                          <a:effectLst/>
                          <a:latin typeface="+mn-lt"/>
                          <a:ea typeface="+mn-ea"/>
                          <a:cs typeface="+mn-cs"/>
                        </a:rPr>
                        <a:t>Latest or Upcoming technology trends</a:t>
                      </a:r>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Trade regulations</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Sustainability</a:t>
                      </a:r>
                    </a:p>
                    <a:p>
                      <a:endParaRPr lang="en-GB" sz="1600" dirty="0"/>
                    </a:p>
                  </a:txBody>
                  <a:tcPr/>
                </a:tc>
                <a:extLst>
                  <a:ext uri="{0D108BD9-81ED-4DB2-BD59-A6C34878D82A}">
                    <a16:rowId xmlns:a16="http://schemas.microsoft.com/office/drawing/2014/main" val="4107118620"/>
                  </a:ext>
                </a:extLst>
              </a:tr>
              <a:tr h="81338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Local and state laws</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Consumer buying capacity</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Behavioural change</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New technology-led business processes</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Import/Export law</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dirty="0">
                          <a:solidFill>
                            <a:schemeClr val="dk1"/>
                          </a:solidFill>
                          <a:effectLst/>
                          <a:latin typeface="+mn-lt"/>
                          <a:ea typeface="+mn-ea"/>
                          <a:cs typeface="+mn-cs"/>
                        </a:rPr>
                        <a:t>Water management</a:t>
                      </a:r>
                    </a:p>
                    <a:p>
                      <a:endParaRPr lang="en-GB" sz="1600" dirty="0"/>
                    </a:p>
                  </a:txBody>
                  <a:tcPr/>
                </a:tc>
                <a:extLst>
                  <a:ext uri="{0D108BD9-81ED-4DB2-BD59-A6C34878D82A}">
                    <a16:rowId xmlns:a16="http://schemas.microsoft.com/office/drawing/2014/main" val="2254052509"/>
                  </a:ext>
                </a:extLst>
              </a:tr>
            </a:tbl>
          </a:graphicData>
        </a:graphic>
      </p:graphicFrame>
      <p:sp>
        <p:nvSpPr>
          <p:cNvPr id="4" name="Footer Placeholder 3">
            <a:extLst>
              <a:ext uri="{FF2B5EF4-FFF2-40B4-BE49-F238E27FC236}">
                <a16:creationId xmlns:a16="http://schemas.microsoft.com/office/drawing/2014/main" id="{C17D90FF-86F9-BB3F-4B10-D39774C046C8}"/>
              </a:ext>
            </a:extLst>
          </p:cNvPr>
          <p:cNvSpPr>
            <a:spLocks noGrp="1"/>
          </p:cNvSpPr>
          <p:nvPr>
            <p:ph type="ftr" sz="quarter" idx="11"/>
          </p:nvPr>
        </p:nvSpPr>
        <p:spPr>
          <a:xfrm>
            <a:off x="138021" y="6451149"/>
            <a:ext cx="7084899" cy="365125"/>
          </a:xfrm>
        </p:spPr>
        <p:txBody>
          <a:bodyPr/>
          <a:lstStyle/>
          <a:p>
            <a:pPr rtl="0"/>
            <a:r>
              <a:rPr lang="en-GB" dirty="0"/>
              <a:t>Information sourced from https://thebusinessanalystjobdescription.com/pestel-analysis-application-examples-and-best-practices/</a:t>
            </a:r>
            <a:endParaRPr lang="en-gb" dirty="0"/>
          </a:p>
        </p:txBody>
      </p:sp>
    </p:spTree>
    <p:extLst>
      <p:ext uri="{BB962C8B-B14F-4D97-AF65-F5344CB8AC3E}">
        <p14:creationId xmlns:p14="http://schemas.microsoft.com/office/powerpoint/2010/main" val="1486798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AA533-9CE5-5BCD-54C2-5FCB463452F5}"/>
              </a:ext>
            </a:extLst>
          </p:cNvPr>
          <p:cNvSpPr>
            <a:spLocks noGrp="1"/>
          </p:cNvSpPr>
          <p:nvPr>
            <p:ph type="title"/>
          </p:nvPr>
        </p:nvSpPr>
        <p:spPr>
          <a:xfrm>
            <a:off x="1374564" y="140970"/>
            <a:ext cx="8596668" cy="1320800"/>
          </a:xfrm>
        </p:spPr>
        <p:txBody>
          <a:bodyPr anchor="b">
            <a:normAutofit/>
          </a:bodyPr>
          <a:lstStyle/>
          <a:p>
            <a:pPr algn="ctr"/>
            <a:r>
              <a:rPr lang="en-GB" sz="3600" b="1" u="sng" dirty="0">
                <a:latin typeface="Arial" panose="020B0604020202020204" pitchFamily="34" charset="0"/>
                <a:cs typeface="Arial" panose="020B0604020202020204" pitchFamily="34" charset="0"/>
              </a:rPr>
              <a:t>Critique of the Cause-and-Effect model on Green Haven Florist </a:t>
            </a:r>
            <a:endParaRPr lang="en-GB" dirty="0"/>
          </a:p>
        </p:txBody>
      </p:sp>
      <p:graphicFrame>
        <p:nvGraphicFramePr>
          <p:cNvPr id="3" name="Table 2">
            <a:extLst>
              <a:ext uri="{FF2B5EF4-FFF2-40B4-BE49-F238E27FC236}">
                <a16:creationId xmlns:a16="http://schemas.microsoft.com/office/drawing/2014/main" id="{2D37A081-92ED-F6E1-8FB0-E078F70A68BF}"/>
              </a:ext>
            </a:extLst>
          </p:cNvPr>
          <p:cNvGraphicFramePr>
            <a:graphicFrameLocks noGrp="1"/>
          </p:cNvGraphicFramePr>
          <p:nvPr>
            <p:extLst>
              <p:ext uri="{D42A27DB-BD31-4B8C-83A1-F6EECF244321}">
                <p14:modId xmlns:p14="http://schemas.microsoft.com/office/powerpoint/2010/main" val="433511936"/>
              </p:ext>
            </p:extLst>
          </p:nvPr>
        </p:nvGraphicFramePr>
        <p:xfrm>
          <a:off x="286215" y="1708653"/>
          <a:ext cx="11357811" cy="4923154"/>
        </p:xfrm>
        <a:graphic>
          <a:graphicData uri="http://schemas.openxmlformats.org/drawingml/2006/table">
            <a:tbl>
              <a:tblPr firstRow="1" bandRow="1">
                <a:tableStyleId>{5C22544A-7EE6-4342-B048-85BDC9FD1C3A}</a:tableStyleId>
              </a:tblPr>
              <a:tblGrid>
                <a:gridCol w="5532120">
                  <a:extLst>
                    <a:ext uri="{9D8B030D-6E8A-4147-A177-3AD203B41FA5}">
                      <a16:colId xmlns:a16="http://schemas.microsoft.com/office/drawing/2014/main" val="2487051478"/>
                    </a:ext>
                  </a:extLst>
                </a:gridCol>
                <a:gridCol w="5825691">
                  <a:extLst>
                    <a:ext uri="{9D8B030D-6E8A-4147-A177-3AD203B41FA5}">
                      <a16:colId xmlns:a16="http://schemas.microsoft.com/office/drawing/2014/main" val="64110910"/>
                    </a:ext>
                  </a:extLst>
                </a:gridCol>
              </a:tblGrid>
              <a:tr h="1021668">
                <a:tc>
                  <a:txBody>
                    <a:bodyPr/>
                    <a:lstStyle/>
                    <a:p>
                      <a:r>
                        <a:rPr lang="en-GB" sz="1600" dirty="0">
                          <a:latin typeface="Arial" panose="020B0604020202020204" pitchFamily="34" charset="0"/>
                          <a:cs typeface="Arial" panose="020B0604020202020204" pitchFamily="34" charset="0"/>
                        </a:rPr>
                        <a:t>Explain what the Cause-and-Effect Model is</a:t>
                      </a:r>
                      <a:endParaRPr lang="en-GB" sz="1600" dirty="0"/>
                    </a:p>
                  </a:txBody>
                  <a:tcPr/>
                </a:tc>
                <a:tc>
                  <a:txBody>
                    <a:bodyPr/>
                    <a:lstStyle/>
                    <a:p>
                      <a:r>
                        <a:rPr lang="en-GB" sz="1600" dirty="0"/>
                        <a:t>The cause-and effect model (also known as the fishbone or Ishikawa diagram helps identify, organise and analyse possible cause of a problem or outcome.</a:t>
                      </a:r>
                    </a:p>
                  </a:txBody>
                  <a:tcPr/>
                </a:tc>
                <a:extLst>
                  <a:ext uri="{0D108BD9-81ED-4DB2-BD59-A6C34878D82A}">
                    <a16:rowId xmlns:a16="http://schemas.microsoft.com/office/drawing/2014/main" val="3717057768"/>
                  </a:ext>
                </a:extLst>
              </a:tr>
              <a:tr h="125519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Why is it used?</a:t>
                      </a:r>
                    </a:p>
                    <a:p>
                      <a:endParaRPr lang="en-GB" sz="1600" dirty="0"/>
                    </a:p>
                  </a:txBody>
                  <a:tcPr/>
                </a:tc>
                <a:tc>
                  <a:txBody>
                    <a:bodyPr/>
                    <a:lstStyle/>
                    <a:p>
                      <a:r>
                        <a:rPr lang="en-GB" sz="1600" dirty="0"/>
                        <a:t>It used to pinpoint root causes of issues or performance gaps, for green haven florist it helps understand why certain challenges occur like declining sales, delays, customers dissatisfaction –what underlying factors contribute </a:t>
                      </a:r>
                    </a:p>
                  </a:txBody>
                  <a:tcPr/>
                </a:tc>
                <a:extLst>
                  <a:ext uri="{0D108BD9-81ED-4DB2-BD59-A6C34878D82A}">
                    <a16:rowId xmlns:a16="http://schemas.microsoft.com/office/drawing/2014/main" val="3982831058"/>
                  </a:ext>
                </a:extLst>
              </a:tr>
              <a:tr h="102166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Where/how is it used?</a:t>
                      </a:r>
                    </a:p>
                    <a:p>
                      <a:endParaRPr lang="en-GB" sz="1600" dirty="0"/>
                    </a:p>
                  </a:txBody>
                  <a:tcPr/>
                </a:tc>
                <a:tc>
                  <a:txBody>
                    <a:bodyPr/>
                    <a:lstStyle/>
                    <a:p>
                      <a:r>
                        <a:rPr lang="en-GB" sz="1600" dirty="0"/>
                        <a:t>It is used during problem- solving meetings or business reviews, Green haven florist could use it to map out cause of problem such as low customers relation, late delivery's etc </a:t>
                      </a:r>
                    </a:p>
                  </a:txBody>
                  <a:tcPr/>
                </a:tc>
                <a:extLst>
                  <a:ext uri="{0D108BD9-81ED-4DB2-BD59-A6C34878D82A}">
                    <a16:rowId xmlns:a16="http://schemas.microsoft.com/office/drawing/2014/main" val="337368746"/>
                  </a:ext>
                </a:extLst>
              </a:tr>
              <a:tr h="70749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What are the benefits of this model?</a:t>
                      </a:r>
                    </a:p>
                    <a:p>
                      <a:endParaRPr lang="en-GB" sz="1600" dirty="0"/>
                    </a:p>
                  </a:txBody>
                  <a:tcPr/>
                </a:tc>
                <a:tc>
                  <a:txBody>
                    <a:bodyPr/>
                    <a:lstStyle/>
                    <a:p>
                      <a:r>
                        <a:rPr lang="en-GB" sz="1600" dirty="0"/>
                        <a:t>Promote team collaboration and brainstorming ideas</a:t>
                      </a:r>
                    </a:p>
                    <a:p>
                      <a:r>
                        <a:rPr lang="en-GB" sz="1600" dirty="0"/>
                        <a:t>Provide a clear structure for continuous improvements </a:t>
                      </a:r>
                    </a:p>
                  </a:txBody>
                  <a:tcPr/>
                </a:tc>
                <a:extLst>
                  <a:ext uri="{0D108BD9-81ED-4DB2-BD59-A6C34878D82A}">
                    <a16:rowId xmlns:a16="http://schemas.microsoft.com/office/drawing/2014/main" val="3634504154"/>
                  </a:ext>
                </a:extLst>
              </a:tr>
              <a:tr h="91712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What are the criticisms of this model?</a:t>
                      </a:r>
                    </a:p>
                    <a:p>
                      <a:endParaRPr lang="en-GB" sz="1600" dirty="0"/>
                    </a:p>
                  </a:txBody>
                  <a:tcPr/>
                </a:tc>
                <a:tc>
                  <a:txBody>
                    <a:bodyPr/>
                    <a:lstStyle/>
                    <a:p>
                      <a:r>
                        <a:rPr lang="en-GB" sz="1600" dirty="0"/>
                        <a:t>Can oversimplify complex business problems </a:t>
                      </a:r>
                    </a:p>
                    <a:p>
                      <a:r>
                        <a:rPr lang="en-GB" sz="1600" dirty="0"/>
                        <a:t>Doesn’t show the strength or significance of each cause </a:t>
                      </a:r>
                    </a:p>
                    <a:p>
                      <a:r>
                        <a:rPr lang="en-GB" sz="1600" dirty="0"/>
                        <a:t>Time consuming </a:t>
                      </a:r>
                    </a:p>
                  </a:txBody>
                  <a:tcPr/>
                </a:tc>
                <a:extLst>
                  <a:ext uri="{0D108BD9-81ED-4DB2-BD59-A6C34878D82A}">
                    <a16:rowId xmlns:a16="http://schemas.microsoft.com/office/drawing/2014/main" val="1491565314"/>
                  </a:ext>
                </a:extLst>
              </a:tr>
            </a:tbl>
          </a:graphicData>
        </a:graphic>
      </p:graphicFrame>
      <p:sp>
        <p:nvSpPr>
          <p:cNvPr id="4" name="Footer Placeholder 3">
            <a:extLst>
              <a:ext uri="{FF2B5EF4-FFF2-40B4-BE49-F238E27FC236}">
                <a16:creationId xmlns:a16="http://schemas.microsoft.com/office/drawing/2014/main" id="{0FAB2194-CE50-3C4D-6588-3E2E7C5BDED9}"/>
              </a:ext>
            </a:extLst>
          </p:cNvPr>
          <p:cNvSpPr>
            <a:spLocks noGrp="1"/>
          </p:cNvSpPr>
          <p:nvPr>
            <p:ph type="ftr" sz="quarter" idx="11"/>
          </p:nvPr>
        </p:nvSpPr>
        <p:spPr>
          <a:xfrm>
            <a:off x="286215" y="6200753"/>
            <a:ext cx="6297612" cy="365125"/>
          </a:xfrm>
        </p:spPr>
        <p:txBody>
          <a:bodyPr/>
          <a:lstStyle/>
          <a:p>
            <a:pPr rtl="0"/>
            <a:r>
              <a:rPr lang="en-GB" dirty="0"/>
              <a:t>Information Sourced from https://sixsigmadsi.com/what-is-the-cause-and-effect-analysis/</a:t>
            </a:r>
            <a:endParaRPr lang="en-gb" dirty="0"/>
          </a:p>
        </p:txBody>
      </p:sp>
    </p:spTree>
    <p:extLst>
      <p:ext uri="{BB962C8B-B14F-4D97-AF65-F5344CB8AC3E}">
        <p14:creationId xmlns:p14="http://schemas.microsoft.com/office/powerpoint/2010/main" val="2980135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What is a Fishbone Diagram? A Guide to Problem-Solving – HKMLC Smart Board">
            <a:extLst>
              <a:ext uri="{FF2B5EF4-FFF2-40B4-BE49-F238E27FC236}">
                <a16:creationId xmlns:a16="http://schemas.microsoft.com/office/drawing/2014/main" id="{F61EF678-4341-46D9-EB7E-B609898F20A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86" r="1899"/>
          <a:stretch>
            <a:fillRect/>
          </a:stretch>
        </p:blipFill>
        <p:spPr bwMode="auto">
          <a:xfrm>
            <a:off x="217169" y="1176873"/>
            <a:ext cx="11638323" cy="5574885"/>
          </a:xfrm>
          <a:prstGeom prst="rect">
            <a:avLst/>
          </a:prstGeom>
          <a:solidFill>
            <a:srgbClr val="FFFFFF"/>
          </a:solidFill>
        </p:spPr>
      </p:pic>
      <p:sp>
        <p:nvSpPr>
          <p:cNvPr id="4" name="TextBox 3">
            <a:extLst>
              <a:ext uri="{FF2B5EF4-FFF2-40B4-BE49-F238E27FC236}">
                <a16:creationId xmlns:a16="http://schemas.microsoft.com/office/drawing/2014/main" id="{A31B1384-E32D-B245-EF3C-DD84E0F08714}"/>
              </a:ext>
            </a:extLst>
          </p:cNvPr>
          <p:cNvSpPr txBox="1"/>
          <p:nvPr/>
        </p:nvSpPr>
        <p:spPr>
          <a:xfrm>
            <a:off x="1000664" y="707366"/>
            <a:ext cx="9859993" cy="461665"/>
          </a:xfrm>
          <a:prstGeom prst="rect">
            <a:avLst/>
          </a:prstGeom>
          <a:noFill/>
        </p:spPr>
        <p:txBody>
          <a:bodyPr wrap="square" rtlCol="0">
            <a:spAutoFit/>
          </a:bodyPr>
          <a:lstStyle/>
          <a:p>
            <a:pPr algn="ctr"/>
            <a:r>
              <a:rPr lang="en-GB" sz="2400" b="1" u="sng" dirty="0">
                <a:latin typeface="Arial" panose="020B0604020202020204" pitchFamily="34" charset="0"/>
                <a:cs typeface="Arial" panose="020B0604020202020204" pitchFamily="34" charset="0"/>
              </a:rPr>
              <a:t>Cause-and </a:t>
            </a:r>
            <a:r>
              <a:rPr lang="en-GB" sz="2400" b="1" u="sng">
                <a:latin typeface="Arial" panose="020B0604020202020204" pitchFamily="34" charset="0"/>
                <a:cs typeface="Arial" panose="020B0604020202020204" pitchFamily="34" charset="0"/>
              </a:rPr>
              <a:t>Effect Fishbone diagram </a:t>
            </a:r>
            <a:r>
              <a:rPr lang="en-GB" sz="2400" b="1" u="sng" dirty="0">
                <a:latin typeface="Arial" panose="020B0604020202020204" pitchFamily="34" charset="0"/>
                <a:cs typeface="Arial" panose="020B0604020202020204" pitchFamily="34" charset="0"/>
              </a:rPr>
              <a:t>about Green Haven Florist </a:t>
            </a:r>
            <a:endParaRPr lang="en-GB" sz="2400" dirty="0"/>
          </a:p>
        </p:txBody>
      </p:sp>
      <p:sp>
        <p:nvSpPr>
          <p:cNvPr id="5" name="TextBox 4">
            <a:extLst>
              <a:ext uri="{FF2B5EF4-FFF2-40B4-BE49-F238E27FC236}">
                <a16:creationId xmlns:a16="http://schemas.microsoft.com/office/drawing/2014/main" id="{B62F81C6-15AE-15B6-164E-685AA0FE5210}"/>
              </a:ext>
            </a:extLst>
          </p:cNvPr>
          <p:cNvSpPr txBox="1"/>
          <p:nvPr/>
        </p:nvSpPr>
        <p:spPr>
          <a:xfrm>
            <a:off x="6345973" y="1968904"/>
            <a:ext cx="1923691" cy="369332"/>
          </a:xfrm>
          <a:prstGeom prst="rect">
            <a:avLst/>
          </a:prstGeom>
          <a:noFill/>
        </p:spPr>
        <p:txBody>
          <a:bodyPr wrap="square" rtlCol="0">
            <a:spAutoFit/>
          </a:bodyPr>
          <a:lstStyle/>
          <a:p>
            <a:r>
              <a:rPr lang="en-GB" dirty="0"/>
              <a:t>Walk-in clients</a:t>
            </a:r>
          </a:p>
        </p:txBody>
      </p:sp>
      <p:sp>
        <p:nvSpPr>
          <p:cNvPr id="6" name="TextBox 5">
            <a:extLst>
              <a:ext uri="{FF2B5EF4-FFF2-40B4-BE49-F238E27FC236}">
                <a16:creationId xmlns:a16="http://schemas.microsoft.com/office/drawing/2014/main" id="{B0610261-3C3A-3DAE-141D-D275EC3610FB}"/>
              </a:ext>
            </a:extLst>
          </p:cNvPr>
          <p:cNvSpPr txBox="1"/>
          <p:nvPr/>
        </p:nvSpPr>
        <p:spPr>
          <a:xfrm>
            <a:off x="7461133" y="2382470"/>
            <a:ext cx="3933645" cy="646331"/>
          </a:xfrm>
          <a:prstGeom prst="rect">
            <a:avLst/>
          </a:prstGeom>
          <a:noFill/>
        </p:spPr>
        <p:txBody>
          <a:bodyPr wrap="square" rtlCol="0">
            <a:spAutoFit/>
          </a:bodyPr>
          <a:lstStyle/>
          <a:p>
            <a:r>
              <a:rPr lang="en-GB" dirty="0"/>
              <a:t>Environmentally conscious     consumers</a:t>
            </a:r>
          </a:p>
        </p:txBody>
      </p:sp>
      <p:sp>
        <p:nvSpPr>
          <p:cNvPr id="7" name="TextBox 6">
            <a:extLst>
              <a:ext uri="{FF2B5EF4-FFF2-40B4-BE49-F238E27FC236}">
                <a16:creationId xmlns:a16="http://schemas.microsoft.com/office/drawing/2014/main" id="{FF74F670-CF7F-3AC7-AB79-6837EB6431A0}"/>
              </a:ext>
            </a:extLst>
          </p:cNvPr>
          <p:cNvSpPr txBox="1"/>
          <p:nvPr/>
        </p:nvSpPr>
        <p:spPr>
          <a:xfrm>
            <a:off x="8008909" y="3032648"/>
            <a:ext cx="1975449" cy="369332"/>
          </a:xfrm>
          <a:prstGeom prst="rect">
            <a:avLst/>
          </a:prstGeom>
          <a:noFill/>
        </p:spPr>
        <p:txBody>
          <a:bodyPr wrap="square" rtlCol="0">
            <a:spAutoFit/>
          </a:bodyPr>
          <a:lstStyle/>
          <a:p>
            <a:r>
              <a:rPr lang="en-GB" dirty="0"/>
              <a:t>Foot traffic</a:t>
            </a:r>
          </a:p>
        </p:txBody>
      </p:sp>
      <p:sp>
        <p:nvSpPr>
          <p:cNvPr id="9" name="TextBox 8">
            <a:extLst>
              <a:ext uri="{FF2B5EF4-FFF2-40B4-BE49-F238E27FC236}">
                <a16:creationId xmlns:a16="http://schemas.microsoft.com/office/drawing/2014/main" id="{93AFD37D-ACA3-D427-FE07-93CF83483EA4}"/>
              </a:ext>
            </a:extLst>
          </p:cNvPr>
          <p:cNvSpPr txBox="1"/>
          <p:nvPr/>
        </p:nvSpPr>
        <p:spPr>
          <a:xfrm>
            <a:off x="3519577" y="1962697"/>
            <a:ext cx="1768415" cy="369332"/>
          </a:xfrm>
          <a:prstGeom prst="rect">
            <a:avLst/>
          </a:prstGeom>
          <a:noFill/>
        </p:spPr>
        <p:txBody>
          <a:bodyPr wrap="square" rtlCol="0">
            <a:spAutoFit/>
          </a:bodyPr>
          <a:lstStyle/>
          <a:p>
            <a:r>
              <a:rPr lang="en-GB" dirty="0"/>
              <a:t>Online orders</a:t>
            </a:r>
          </a:p>
        </p:txBody>
      </p:sp>
      <p:sp>
        <p:nvSpPr>
          <p:cNvPr id="11" name="TextBox 10">
            <a:extLst>
              <a:ext uri="{FF2B5EF4-FFF2-40B4-BE49-F238E27FC236}">
                <a16:creationId xmlns:a16="http://schemas.microsoft.com/office/drawing/2014/main" id="{C7C669FA-286E-06C7-6C9C-6A7E5023AF61}"/>
              </a:ext>
            </a:extLst>
          </p:cNvPr>
          <p:cNvSpPr txBox="1"/>
          <p:nvPr/>
        </p:nvSpPr>
        <p:spPr>
          <a:xfrm>
            <a:off x="3804028" y="2364738"/>
            <a:ext cx="2078965" cy="646331"/>
          </a:xfrm>
          <a:prstGeom prst="rect">
            <a:avLst/>
          </a:prstGeom>
          <a:noFill/>
        </p:spPr>
        <p:txBody>
          <a:bodyPr wrap="square" rtlCol="0">
            <a:spAutoFit/>
          </a:bodyPr>
          <a:lstStyle/>
          <a:p>
            <a:r>
              <a:rPr lang="en-GB" dirty="0"/>
              <a:t>Shop’s website is outdated</a:t>
            </a:r>
          </a:p>
        </p:txBody>
      </p:sp>
      <p:sp>
        <p:nvSpPr>
          <p:cNvPr id="12" name="TextBox 11">
            <a:extLst>
              <a:ext uri="{FF2B5EF4-FFF2-40B4-BE49-F238E27FC236}">
                <a16:creationId xmlns:a16="http://schemas.microsoft.com/office/drawing/2014/main" id="{A9789B33-EA0A-2691-167A-DC88C45C2E36}"/>
              </a:ext>
            </a:extLst>
          </p:cNvPr>
          <p:cNvSpPr txBox="1"/>
          <p:nvPr/>
        </p:nvSpPr>
        <p:spPr>
          <a:xfrm>
            <a:off x="4800378" y="3034866"/>
            <a:ext cx="2165230" cy="646331"/>
          </a:xfrm>
          <a:prstGeom prst="rect">
            <a:avLst/>
          </a:prstGeom>
          <a:noFill/>
        </p:spPr>
        <p:txBody>
          <a:bodyPr wrap="square" rtlCol="0">
            <a:spAutoFit/>
          </a:bodyPr>
          <a:lstStyle/>
          <a:p>
            <a:r>
              <a:rPr lang="en-GB" dirty="0"/>
              <a:t>Digital Marketing trends</a:t>
            </a:r>
          </a:p>
        </p:txBody>
      </p:sp>
      <p:sp>
        <p:nvSpPr>
          <p:cNvPr id="13" name="TextBox 12">
            <a:extLst>
              <a:ext uri="{FF2B5EF4-FFF2-40B4-BE49-F238E27FC236}">
                <a16:creationId xmlns:a16="http://schemas.microsoft.com/office/drawing/2014/main" id="{275EC1EA-B081-61C7-CDA6-5449693A6F1C}"/>
              </a:ext>
            </a:extLst>
          </p:cNvPr>
          <p:cNvSpPr txBox="1"/>
          <p:nvPr/>
        </p:nvSpPr>
        <p:spPr>
          <a:xfrm>
            <a:off x="1058056" y="2030999"/>
            <a:ext cx="1864743" cy="646331"/>
          </a:xfrm>
          <a:prstGeom prst="rect">
            <a:avLst/>
          </a:prstGeom>
          <a:noFill/>
        </p:spPr>
        <p:txBody>
          <a:bodyPr wrap="square" rtlCol="0">
            <a:spAutoFit/>
          </a:bodyPr>
          <a:lstStyle/>
          <a:p>
            <a:r>
              <a:rPr lang="en-GB" dirty="0"/>
              <a:t>Bespoke floral arrangements</a:t>
            </a:r>
          </a:p>
        </p:txBody>
      </p:sp>
      <p:sp>
        <p:nvSpPr>
          <p:cNvPr id="14" name="TextBox 13">
            <a:extLst>
              <a:ext uri="{FF2B5EF4-FFF2-40B4-BE49-F238E27FC236}">
                <a16:creationId xmlns:a16="http://schemas.microsoft.com/office/drawing/2014/main" id="{3DB5B38A-6903-8F80-5757-E785A2C7AC3D}"/>
              </a:ext>
            </a:extLst>
          </p:cNvPr>
          <p:cNvSpPr txBox="1"/>
          <p:nvPr/>
        </p:nvSpPr>
        <p:spPr>
          <a:xfrm>
            <a:off x="1843179" y="2763524"/>
            <a:ext cx="1856114" cy="646331"/>
          </a:xfrm>
          <a:prstGeom prst="rect">
            <a:avLst/>
          </a:prstGeom>
          <a:noFill/>
        </p:spPr>
        <p:txBody>
          <a:bodyPr wrap="square" rtlCol="0">
            <a:spAutoFit/>
          </a:bodyPr>
          <a:lstStyle/>
          <a:p>
            <a:r>
              <a:rPr lang="en-GB" dirty="0"/>
              <a:t>Eco-friendly packaging</a:t>
            </a:r>
          </a:p>
        </p:txBody>
      </p:sp>
      <p:sp>
        <p:nvSpPr>
          <p:cNvPr id="15" name="TextBox 14">
            <a:extLst>
              <a:ext uri="{FF2B5EF4-FFF2-40B4-BE49-F238E27FC236}">
                <a16:creationId xmlns:a16="http://schemas.microsoft.com/office/drawing/2014/main" id="{38D05F29-1D17-22E5-1F9B-70587A9F8ADF}"/>
              </a:ext>
            </a:extLst>
          </p:cNvPr>
          <p:cNvSpPr txBox="1"/>
          <p:nvPr/>
        </p:nvSpPr>
        <p:spPr>
          <a:xfrm>
            <a:off x="2724509" y="3401980"/>
            <a:ext cx="2078965" cy="646331"/>
          </a:xfrm>
          <a:prstGeom prst="rect">
            <a:avLst/>
          </a:prstGeom>
          <a:noFill/>
        </p:spPr>
        <p:txBody>
          <a:bodyPr wrap="square" rtlCol="0">
            <a:spAutoFit/>
          </a:bodyPr>
          <a:lstStyle/>
          <a:p>
            <a:r>
              <a:rPr lang="en-GB" dirty="0"/>
              <a:t>Strong community ties.</a:t>
            </a:r>
          </a:p>
        </p:txBody>
      </p:sp>
      <p:sp>
        <p:nvSpPr>
          <p:cNvPr id="16" name="TextBox 15">
            <a:extLst>
              <a:ext uri="{FF2B5EF4-FFF2-40B4-BE49-F238E27FC236}">
                <a16:creationId xmlns:a16="http://schemas.microsoft.com/office/drawing/2014/main" id="{E9997086-F06F-08E5-1FC6-02CD9D8D0E47}"/>
              </a:ext>
            </a:extLst>
          </p:cNvPr>
          <p:cNvSpPr txBox="1"/>
          <p:nvPr/>
        </p:nvSpPr>
        <p:spPr>
          <a:xfrm>
            <a:off x="1787111" y="4313113"/>
            <a:ext cx="2484404" cy="369332"/>
          </a:xfrm>
          <a:prstGeom prst="rect">
            <a:avLst/>
          </a:prstGeom>
          <a:noFill/>
        </p:spPr>
        <p:txBody>
          <a:bodyPr wrap="square" rtlCol="0">
            <a:spAutoFit/>
          </a:bodyPr>
          <a:lstStyle/>
          <a:p>
            <a:r>
              <a:rPr lang="en-GB" dirty="0"/>
              <a:t>Imported varieties</a:t>
            </a:r>
          </a:p>
        </p:txBody>
      </p:sp>
      <p:sp>
        <p:nvSpPr>
          <p:cNvPr id="17" name="TextBox 16">
            <a:extLst>
              <a:ext uri="{FF2B5EF4-FFF2-40B4-BE49-F238E27FC236}">
                <a16:creationId xmlns:a16="http://schemas.microsoft.com/office/drawing/2014/main" id="{8344EE64-2C52-C73D-6423-002886CD3BDD}"/>
              </a:ext>
            </a:extLst>
          </p:cNvPr>
          <p:cNvSpPr txBox="1"/>
          <p:nvPr/>
        </p:nvSpPr>
        <p:spPr>
          <a:xfrm>
            <a:off x="967602" y="4817937"/>
            <a:ext cx="3303913" cy="369332"/>
          </a:xfrm>
          <a:prstGeom prst="rect">
            <a:avLst/>
          </a:prstGeom>
          <a:noFill/>
        </p:spPr>
        <p:txBody>
          <a:bodyPr wrap="square" rtlCol="0">
            <a:spAutoFit/>
          </a:bodyPr>
          <a:lstStyle/>
          <a:p>
            <a:r>
              <a:rPr lang="en-GB" dirty="0"/>
              <a:t>Sustainable materials</a:t>
            </a:r>
          </a:p>
        </p:txBody>
      </p:sp>
      <p:sp>
        <p:nvSpPr>
          <p:cNvPr id="18" name="TextBox 17">
            <a:extLst>
              <a:ext uri="{FF2B5EF4-FFF2-40B4-BE49-F238E27FC236}">
                <a16:creationId xmlns:a16="http://schemas.microsoft.com/office/drawing/2014/main" id="{7DE3ACCB-3B7C-7DBF-17BF-80D50F5F0421}"/>
              </a:ext>
            </a:extLst>
          </p:cNvPr>
          <p:cNvSpPr txBox="1"/>
          <p:nvPr/>
        </p:nvSpPr>
        <p:spPr>
          <a:xfrm>
            <a:off x="336507" y="5311795"/>
            <a:ext cx="2967486" cy="369332"/>
          </a:xfrm>
          <a:prstGeom prst="rect">
            <a:avLst/>
          </a:prstGeom>
          <a:noFill/>
        </p:spPr>
        <p:txBody>
          <a:bodyPr wrap="square" rtlCol="0">
            <a:spAutoFit/>
          </a:bodyPr>
          <a:lstStyle/>
          <a:p>
            <a:r>
              <a:rPr lang="en-GB" dirty="0"/>
              <a:t>Locally sourced blooms</a:t>
            </a:r>
          </a:p>
        </p:txBody>
      </p:sp>
      <p:sp>
        <p:nvSpPr>
          <p:cNvPr id="19" name="TextBox 18">
            <a:extLst>
              <a:ext uri="{FF2B5EF4-FFF2-40B4-BE49-F238E27FC236}">
                <a16:creationId xmlns:a16="http://schemas.microsoft.com/office/drawing/2014/main" id="{223A9947-5A04-0416-2CD1-C8B0CEE86E2F}"/>
              </a:ext>
            </a:extLst>
          </p:cNvPr>
          <p:cNvSpPr txBox="1"/>
          <p:nvPr/>
        </p:nvSpPr>
        <p:spPr>
          <a:xfrm>
            <a:off x="4271515" y="4540938"/>
            <a:ext cx="2231367" cy="646331"/>
          </a:xfrm>
          <a:prstGeom prst="rect">
            <a:avLst/>
          </a:prstGeom>
          <a:noFill/>
        </p:spPr>
        <p:txBody>
          <a:bodyPr wrap="square" rtlCol="0">
            <a:spAutoFit/>
          </a:bodyPr>
          <a:lstStyle/>
          <a:p>
            <a:r>
              <a:rPr lang="en-GB" dirty="0"/>
              <a:t>Downturn in revenue</a:t>
            </a:r>
          </a:p>
        </p:txBody>
      </p:sp>
      <p:sp>
        <p:nvSpPr>
          <p:cNvPr id="20" name="TextBox 19">
            <a:extLst>
              <a:ext uri="{FF2B5EF4-FFF2-40B4-BE49-F238E27FC236}">
                <a16:creationId xmlns:a16="http://schemas.microsoft.com/office/drawing/2014/main" id="{BEF96F9C-5E31-42D0-22CB-981F0692AA99}"/>
              </a:ext>
            </a:extLst>
          </p:cNvPr>
          <p:cNvSpPr txBox="1"/>
          <p:nvPr/>
        </p:nvSpPr>
        <p:spPr>
          <a:xfrm>
            <a:off x="3421269" y="5203476"/>
            <a:ext cx="2231367" cy="646331"/>
          </a:xfrm>
          <a:prstGeom prst="rect">
            <a:avLst/>
          </a:prstGeom>
          <a:noFill/>
        </p:spPr>
        <p:txBody>
          <a:bodyPr wrap="square" rtlCol="0">
            <a:spAutoFit/>
          </a:bodyPr>
          <a:lstStyle/>
          <a:p>
            <a:r>
              <a:rPr lang="en-GB" dirty="0"/>
              <a:t>Maintain profitability</a:t>
            </a:r>
          </a:p>
        </p:txBody>
      </p:sp>
      <p:sp>
        <p:nvSpPr>
          <p:cNvPr id="21" name="TextBox 20">
            <a:extLst>
              <a:ext uri="{FF2B5EF4-FFF2-40B4-BE49-F238E27FC236}">
                <a16:creationId xmlns:a16="http://schemas.microsoft.com/office/drawing/2014/main" id="{7710829B-9C14-2989-AB54-F2426E71630D}"/>
              </a:ext>
            </a:extLst>
          </p:cNvPr>
          <p:cNvSpPr txBox="1"/>
          <p:nvPr/>
        </p:nvSpPr>
        <p:spPr>
          <a:xfrm>
            <a:off x="4403784" y="4131857"/>
            <a:ext cx="2820838" cy="369332"/>
          </a:xfrm>
          <a:prstGeom prst="rect">
            <a:avLst/>
          </a:prstGeom>
          <a:noFill/>
        </p:spPr>
        <p:txBody>
          <a:bodyPr wrap="square" rtlCol="0">
            <a:spAutoFit/>
          </a:bodyPr>
          <a:lstStyle/>
          <a:p>
            <a:r>
              <a:rPr lang="en-GB" dirty="0"/>
              <a:t>Rising operational costs</a:t>
            </a:r>
          </a:p>
        </p:txBody>
      </p:sp>
      <p:sp>
        <p:nvSpPr>
          <p:cNvPr id="22" name="TextBox 21">
            <a:extLst>
              <a:ext uri="{FF2B5EF4-FFF2-40B4-BE49-F238E27FC236}">
                <a16:creationId xmlns:a16="http://schemas.microsoft.com/office/drawing/2014/main" id="{16AB3D46-4B5F-C92A-B972-F436B7573C94}"/>
              </a:ext>
            </a:extLst>
          </p:cNvPr>
          <p:cNvSpPr txBox="1"/>
          <p:nvPr/>
        </p:nvSpPr>
        <p:spPr>
          <a:xfrm>
            <a:off x="8008909" y="4503835"/>
            <a:ext cx="3385869" cy="646331"/>
          </a:xfrm>
          <a:prstGeom prst="rect">
            <a:avLst/>
          </a:prstGeom>
          <a:noFill/>
        </p:spPr>
        <p:txBody>
          <a:bodyPr wrap="square" rtlCol="0">
            <a:spAutoFit/>
          </a:bodyPr>
          <a:lstStyle/>
          <a:p>
            <a:r>
              <a:rPr lang="en-GB" dirty="0"/>
              <a:t>Rapidly changing retail environment</a:t>
            </a:r>
          </a:p>
        </p:txBody>
      </p:sp>
      <p:sp>
        <p:nvSpPr>
          <p:cNvPr id="23" name="TextBox 22">
            <a:extLst>
              <a:ext uri="{FF2B5EF4-FFF2-40B4-BE49-F238E27FC236}">
                <a16:creationId xmlns:a16="http://schemas.microsoft.com/office/drawing/2014/main" id="{3400E900-C641-470D-6C6C-49F39937278F}"/>
              </a:ext>
            </a:extLst>
          </p:cNvPr>
          <p:cNvSpPr txBox="1"/>
          <p:nvPr/>
        </p:nvSpPr>
        <p:spPr>
          <a:xfrm>
            <a:off x="7275309" y="5127129"/>
            <a:ext cx="3385869" cy="369332"/>
          </a:xfrm>
          <a:prstGeom prst="rect">
            <a:avLst/>
          </a:prstGeom>
          <a:noFill/>
        </p:spPr>
        <p:txBody>
          <a:bodyPr wrap="square" rtlCol="0">
            <a:spAutoFit/>
          </a:bodyPr>
          <a:lstStyle/>
          <a:p>
            <a:r>
              <a:rPr lang="en-GB" dirty="0"/>
              <a:t>Closure of nearby businesses</a:t>
            </a:r>
          </a:p>
        </p:txBody>
      </p:sp>
      <p:sp>
        <p:nvSpPr>
          <p:cNvPr id="24" name="TextBox 23">
            <a:extLst>
              <a:ext uri="{FF2B5EF4-FFF2-40B4-BE49-F238E27FC236}">
                <a16:creationId xmlns:a16="http://schemas.microsoft.com/office/drawing/2014/main" id="{13F758ED-D8B9-5358-1C9C-5C0F8A3656E4}"/>
              </a:ext>
            </a:extLst>
          </p:cNvPr>
          <p:cNvSpPr txBox="1"/>
          <p:nvPr/>
        </p:nvSpPr>
        <p:spPr>
          <a:xfrm>
            <a:off x="7082287" y="5571820"/>
            <a:ext cx="3001992" cy="369332"/>
          </a:xfrm>
          <a:prstGeom prst="rect">
            <a:avLst/>
          </a:prstGeom>
          <a:noFill/>
        </p:spPr>
        <p:txBody>
          <a:bodyPr wrap="square" rtlCol="0">
            <a:spAutoFit/>
          </a:bodyPr>
          <a:lstStyle/>
          <a:p>
            <a:r>
              <a:rPr lang="en-GB" dirty="0"/>
              <a:t>New competitors</a:t>
            </a:r>
          </a:p>
        </p:txBody>
      </p:sp>
      <p:sp>
        <p:nvSpPr>
          <p:cNvPr id="8" name="TextBox 7">
            <a:extLst>
              <a:ext uri="{FF2B5EF4-FFF2-40B4-BE49-F238E27FC236}">
                <a16:creationId xmlns:a16="http://schemas.microsoft.com/office/drawing/2014/main" id="{5B07BCD8-6F0E-8C2E-8A92-038E7F72C477}"/>
              </a:ext>
            </a:extLst>
          </p:cNvPr>
          <p:cNvSpPr txBox="1"/>
          <p:nvPr/>
        </p:nvSpPr>
        <p:spPr>
          <a:xfrm>
            <a:off x="7461133" y="6382426"/>
            <a:ext cx="6096000" cy="276999"/>
          </a:xfrm>
          <a:prstGeom prst="rect">
            <a:avLst/>
          </a:prstGeom>
          <a:noFill/>
        </p:spPr>
        <p:txBody>
          <a:bodyPr wrap="square">
            <a:spAutoFit/>
          </a:bodyPr>
          <a:lstStyle/>
          <a:p>
            <a:r>
              <a:rPr lang="en-GB" sz="1200" i="1" dirty="0"/>
              <a:t>                         *Information sourced from Case study </a:t>
            </a:r>
          </a:p>
        </p:txBody>
      </p:sp>
    </p:spTree>
    <p:extLst>
      <p:ext uri="{BB962C8B-B14F-4D97-AF65-F5344CB8AC3E}">
        <p14:creationId xmlns:p14="http://schemas.microsoft.com/office/powerpoint/2010/main" val="667344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5AA11-C78F-F13F-5E70-640D6E3EF273}"/>
              </a:ext>
            </a:extLst>
          </p:cNvPr>
          <p:cNvSpPr>
            <a:spLocks noGrp="1"/>
          </p:cNvSpPr>
          <p:nvPr>
            <p:ph type="title"/>
          </p:nvPr>
        </p:nvSpPr>
        <p:spPr/>
        <p:txBody>
          <a:bodyPr/>
          <a:lstStyle/>
          <a:p>
            <a:pPr algn="ctr"/>
            <a:r>
              <a:rPr lang="en-GB" sz="3600" u="sng" dirty="0">
                <a:latin typeface="Century Schoolbook" panose="02040604050505020304" pitchFamily="18" charset="0"/>
                <a:cs typeface="Arial" panose="020B0604020202020204" pitchFamily="34" charset="0"/>
              </a:rPr>
              <a:t>Summary of the key findings</a:t>
            </a:r>
            <a:br>
              <a:rPr lang="en-GB" sz="3600" dirty="0">
                <a:latin typeface="Century Schoolbook" panose="02040604050505020304" pitchFamily="18" charset="0"/>
                <a:cs typeface="Arial" panose="020B0604020202020204" pitchFamily="34" charset="0"/>
              </a:rPr>
            </a:br>
            <a:endParaRPr lang="en-GB" dirty="0"/>
          </a:p>
        </p:txBody>
      </p:sp>
      <p:graphicFrame>
        <p:nvGraphicFramePr>
          <p:cNvPr id="5" name="Diagram 4">
            <a:extLst>
              <a:ext uri="{FF2B5EF4-FFF2-40B4-BE49-F238E27FC236}">
                <a16:creationId xmlns:a16="http://schemas.microsoft.com/office/drawing/2014/main" id="{E0FBCA02-2B6A-121F-C76A-1BF7CAA96309}"/>
              </a:ext>
            </a:extLst>
          </p:cNvPr>
          <p:cNvGraphicFramePr/>
          <p:nvPr>
            <p:extLst>
              <p:ext uri="{D42A27DB-BD31-4B8C-83A1-F6EECF244321}">
                <p14:modId xmlns:p14="http://schemas.microsoft.com/office/powerpoint/2010/main" val="3739860110"/>
              </p:ext>
            </p:extLst>
          </p:nvPr>
        </p:nvGraphicFramePr>
        <p:xfrm>
          <a:off x="1242204" y="1319842"/>
          <a:ext cx="9425796" cy="51413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2">
            <a:extLst>
              <a:ext uri="{FF2B5EF4-FFF2-40B4-BE49-F238E27FC236}">
                <a16:creationId xmlns:a16="http://schemas.microsoft.com/office/drawing/2014/main" id="{1BB4BD30-4815-C5E5-F1DB-F7E857E819CB}"/>
              </a:ext>
            </a:extLst>
          </p:cNvPr>
          <p:cNvSpPr>
            <a:spLocks noGrp="1"/>
          </p:cNvSpPr>
          <p:nvPr>
            <p:ph type="ftr" sz="quarter" idx="11"/>
          </p:nvPr>
        </p:nvSpPr>
        <p:spPr>
          <a:xfrm>
            <a:off x="677334" y="6461185"/>
            <a:ext cx="6297612" cy="365125"/>
          </a:xfrm>
        </p:spPr>
        <p:txBody>
          <a:bodyPr/>
          <a:lstStyle/>
          <a:p>
            <a:pPr rtl="0"/>
            <a:r>
              <a:rPr lang="en-GB" dirty="0"/>
              <a:t>Information Sourced From https://www.grandviewresearch.com/industry-analysis/cut-flowers-market-report</a:t>
            </a:r>
            <a:endParaRPr lang="en-gb" dirty="0"/>
          </a:p>
        </p:txBody>
      </p:sp>
    </p:spTree>
    <p:extLst>
      <p:ext uri="{BB962C8B-B14F-4D97-AF65-F5344CB8AC3E}">
        <p14:creationId xmlns:p14="http://schemas.microsoft.com/office/powerpoint/2010/main" val="3312188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3D56CE-CD7A-6307-2447-526360CD8E54}"/>
              </a:ext>
            </a:extLst>
          </p:cNvPr>
          <p:cNvSpPr txBox="1"/>
          <p:nvPr/>
        </p:nvSpPr>
        <p:spPr>
          <a:xfrm>
            <a:off x="1275281" y="775237"/>
            <a:ext cx="7799268" cy="1200329"/>
          </a:xfrm>
          <a:prstGeom prst="rect">
            <a:avLst/>
          </a:prstGeom>
          <a:noFill/>
        </p:spPr>
        <p:txBody>
          <a:bodyPr wrap="square">
            <a:spAutoFit/>
          </a:bodyPr>
          <a:lstStyle/>
          <a:p>
            <a:r>
              <a:rPr lang="en-GB" dirty="0">
                <a:hlinkClick r:id="rId2">
                  <a:extLst>
                    <a:ext uri="{A12FA001-AC4F-418D-AE19-62706E023703}">
                      <ahyp:hlinkClr xmlns:ahyp="http://schemas.microsoft.com/office/drawing/2018/hyperlinkcolor" val="tx"/>
                    </a:ext>
                  </a:extLst>
                </a:hlinkClick>
              </a:rPr>
              <a:t>Explanation of PESTLE Analysis available at:</a:t>
            </a:r>
          </a:p>
          <a:p>
            <a:r>
              <a:rPr lang="en-GB" dirty="0">
                <a:solidFill>
                  <a:srgbClr val="B9D181"/>
                </a:solidFill>
                <a:hlinkClick r:id="rId2">
                  <a:extLst>
                    <a:ext uri="{A12FA001-AC4F-418D-AE19-62706E023703}">
                      <ahyp:hlinkClr xmlns:ahyp="http://schemas.microsoft.com/office/drawing/2018/hyperlinkcolor" val="tx"/>
                    </a:ext>
                  </a:extLst>
                </a:hlinkClick>
              </a:rPr>
              <a:t>https://pestleanalysis.com/what-is-pestle-analysis/#:~:text=PESTLE%20analysis%20identifies</a:t>
            </a:r>
            <a:br>
              <a:rPr lang="en-GB" dirty="0"/>
            </a:br>
            <a:endParaRPr lang="en-GB" dirty="0"/>
          </a:p>
        </p:txBody>
      </p:sp>
      <p:sp>
        <p:nvSpPr>
          <p:cNvPr id="4" name="TextBox 3">
            <a:extLst>
              <a:ext uri="{FF2B5EF4-FFF2-40B4-BE49-F238E27FC236}">
                <a16:creationId xmlns:a16="http://schemas.microsoft.com/office/drawing/2014/main" id="{345368D1-8A31-BDC8-0BE8-0609ABDCD8F7}"/>
              </a:ext>
            </a:extLst>
          </p:cNvPr>
          <p:cNvSpPr txBox="1"/>
          <p:nvPr/>
        </p:nvSpPr>
        <p:spPr>
          <a:xfrm rot="10800000" flipH="1" flipV="1">
            <a:off x="1275281" y="1633554"/>
            <a:ext cx="7059140" cy="1200329"/>
          </a:xfrm>
          <a:prstGeom prst="rect">
            <a:avLst/>
          </a:prstGeom>
          <a:noFill/>
        </p:spPr>
        <p:txBody>
          <a:bodyPr wrap="square" rtlCol="0">
            <a:spAutoFit/>
          </a:bodyPr>
          <a:lstStyle/>
          <a:p>
            <a:r>
              <a:rPr lang="en-GB" dirty="0">
                <a:hlinkClick r:id="rId3">
                  <a:extLst>
                    <a:ext uri="{A12FA001-AC4F-418D-AE19-62706E023703}">
                      <ahyp:hlinkClr xmlns:ahyp="http://schemas.microsoft.com/office/drawing/2018/hyperlinkcolor" val="tx"/>
                    </a:ext>
                  </a:extLst>
                </a:hlinkClick>
              </a:rPr>
              <a:t>PESTLE Analysis &amp; Examples available at:</a:t>
            </a:r>
          </a:p>
          <a:p>
            <a:r>
              <a:rPr lang="en-GB" dirty="0">
                <a:solidFill>
                  <a:srgbClr val="B9D181"/>
                </a:solidFill>
                <a:hlinkClick r:id="rId3">
                  <a:extLst>
                    <a:ext uri="{A12FA001-AC4F-418D-AE19-62706E023703}">
                      <ahyp:hlinkClr xmlns:ahyp="http://schemas.microsoft.com/office/drawing/2018/hyperlinkcolor" val="tx"/>
                    </a:ext>
                  </a:extLst>
                </a:hlinkClick>
              </a:rPr>
              <a:t>https://thebusinessanalystjobdescription.com/pestel-analysis-application-examples-and-best-practices/</a:t>
            </a:r>
            <a:endParaRPr lang="en-GB" dirty="0"/>
          </a:p>
          <a:p>
            <a:pPr algn="ctr"/>
            <a:endParaRPr lang="en-GB" dirty="0"/>
          </a:p>
        </p:txBody>
      </p:sp>
      <p:sp>
        <p:nvSpPr>
          <p:cNvPr id="6" name="TextBox 5">
            <a:extLst>
              <a:ext uri="{FF2B5EF4-FFF2-40B4-BE49-F238E27FC236}">
                <a16:creationId xmlns:a16="http://schemas.microsoft.com/office/drawing/2014/main" id="{21B49597-0223-F187-3C2D-C1036721AD66}"/>
              </a:ext>
            </a:extLst>
          </p:cNvPr>
          <p:cNvSpPr txBox="1"/>
          <p:nvPr/>
        </p:nvSpPr>
        <p:spPr>
          <a:xfrm>
            <a:off x="1531189" y="353683"/>
            <a:ext cx="8880894" cy="369332"/>
          </a:xfrm>
          <a:prstGeom prst="rect">
            <a:avLst/>
          </a:prstGeom>
          <a:noFill/>
        </p:spPr>
        <p:txBody>
          <a:bodyPr wrap="square" rtlCol="0">
            <a:spAutoFit/>
          </a:bodyPr>
          <a:lstStyle/>
          <a:p>
            <a:r>
              <a:rPr lang="en-GB" u="sng" dirty="0"/>
              <a:t>REFERENCES </a:t>
            </a:r>
          </a:p>
        </p:txBody>
      </p:sp>
      <p:sp>
        <p:nvSpPr>
          <p:cNvPr id="2" name="TextBox 1">
            <a:extLst>
              <a:ext uri="{FF2B5EF4-FFF2-40B4-BE49-F238E27FC236}">
                <a16:creationId xmlns:a16="http://schemas.microsoft.com/office/drawing/2014/main" id="{E40B0257-853F-5C54-4DA0-259178572D4A}"/>
              </a:ext>
            </a:extLst>
          </p:cNvPr>
          <p:cNvSpPr txBox="1"/>
          <p:nvPr/>
        </p:nvSpPr>
        <p:spPr>
          <a:xfrm>
            <a:off x="1275281" y="2556885"/>
            <a:ext cx="5495026" cy="1477328"/>
          </a:xfrm>
          <a:prstGeom prst="rect">
            <a:avLst/>
          </a:prstGeom>
          <a:noFill/>
        </p:spPr>
        <p:txBody>
          <a:bodyPr wrap="square" rtlCol="0">
            <a:spAutoFit/>
          </a:bodyPr>
          <a:lstStyle/>
          <a:p>
            <a:r>
              <a:rPr lang="en-GB" dirty="0">
                <a:hlinkClick r:id="rId4">
                  <a:extLst>
                    <a:ext uri="{A12FA001-AC4F-418D-AE19-62706E023703}">
                      <ahyp:hlinkClr xmlns:ahyp="http://schemas.microsoft.com/office/drawing/2018/hyperlinkcolor" val="tx"/>
                    </a:ext>
                  </a:extLst>
                </a:hlinkClick>
              </a:rPr>
              <a:t>Cause &amp; Effect Analysis Available at:</a:t>
            </a:r>
          </a:p>
          <a:p>
            <a:r>
              <a:rPr lang="en-GB" dirty="0">
                <a:solidFill>
                  <a:srgbClr val="99CA3C"/>
                </a:solidFill>
                <a:hlinkClick r:id="rId4">
                  <a:extLst>
                    <a:ext uri="{A12FA001-AC4F-418D-AE19-62706E023703}">
                      <ahyp:hlinkClr xmlns:ahyp="http://schemas.microsoft.com/office/drawing/2018/hyperlinkcolor" val="tx"/>
                    </a:ext>
                  </a:extLst>
                </a:hlinkClick>
              </a:rPr>
              <a:t>https://sixsigmadsi.com/what-is-the-cause-and-effect-analysis/</a:t>
            </a:r>
            <a:endParaRPr lang="en-GB" dirty="0"/>
          </a:p>
          <a:p>
            <a:pPr algn="ctr"/>
            <a:br>
              <a:rPr lang="en-GB" dirty="0"/>
            </a:br>
            <a:endParaRPr lang="en-GB" dirty="0"/>
          </a:p>
        </p:txBody>
      </p:sp>
      <p:sp>
        <p:nvSpPr>
          <p:cNvPr id="3" name="TextBox 2">
            <a:extLst>
              <a:ext uri="{FF2B5EF4-FFF2-40B4-BE49-F238E27FC236}">
                <a16:creationId xmlns:a16="http://schemas.microsoft.com/office/drawing/2014/main" id="{220946DB-F905-5E49-7E98-EBEEAC6BFA5B}"/>
              </a:ext>
            </a:extLst>
          </p:cNvPr>
          <p:cNvSpPr txBox="1"/>
          <p:nvPr/>
        </p:nvSpPr>
        <p:spPr>
          <a:xfrm>
            <a:off x="1275281" y="3572548"/>
            <a:ext cx="9120834" cy="923330"/>
          </a:xfrm>
          <a:prstGeom prst="rect">
            <a:avLst/>
          </a:prstGeom>
          <a:noFill/>
        </p:spPr>
        <p:txBody>
          <a:bodyPr wrap="square" rtlCol="0">
            <a:spAutoFit/>
          </a:bodyPr>
          <a:lstStyle/>
          <a:p>
            <a:r>
              <a:rPr lang="en-GB" dirty="0"/>
              <a:t>2025 Floral industry Trends. (online) available at:</a:t>
            </a:r>
            <a:br>
              <a:rPr lang="en-GB" dirty="0"/>
            </a:br>
            <a:r>
              <a:rPr lang="en-GB" dirty="0">
                <a:hlinkClick r:id="rId5"/>
              </a:rPr>
              <a:t>https://www.freshproduce.com/resources/floral/2025-floral-industry-trends/</a:t>
            </a:r>
            <a:br>
              <a:rPr lang="en-GB" dirty="0"/>
            </a:br>
            <a:endParaRPr lang="en-GB" dirty="0"/>
          </a:p>
        </p:txBody>
      </p:sp>
      <p:sp>
        <p:nvSpPr>
          <p:cNvPr id="7" name="TextBox 6">
            <a:extLst>
              <a:ext uri="{FF2B5EF4-FFF2-40B4-BE49-F238E27FC236}">
                <a16:creationId xmlns:a16="http://schemas.microsoft.com/office/drawing/2014/main" id="{FADE5434-1EC7-6271-7593-F7585DAB9011}"/>
              </a:ext>
            </a:extLst>
          </p:cNvPr>
          <p:cNvSpPr txBox="1"/>
          <p:nvPr/>
        </p:nvSpPr>
        <p:spPr>
          <a:xfrm>
            <a:off x="1275281" y="4353338"/>
            <a:ext cx="6115081" cy="923330"/>
          </a:xfrm>
          <a:prstGeom prst="rect">
            <a:avLst/>
          </a:prstGeom>
          <a:noFill/>
        </p:spPr>
        <p:txBody>
          <a:bodyPr wrap="square" rtlCol="0">
            <a:spAutoFit/>
          </a:bodyPr>
          <a:lstStyle/>
          <a:p>
            <a:r>
              <a:rPr lang="en-GB" dirty="0"/>
              <a:t>2025 Floral industry Trends. (online) available at: </a:t>
            </a:r>
            <a:r>
              <a:rPr lang="en-GB" dirty="0">
                <a:hlinkClick r:id="rId6"/>
              </a:rPr>
              <a:t>https://www.freshproduce.com/siteassets/files/floral/2025-floral-consumer-trends-mid-year-update.pdf</a:t>
            </a:r>
            <a:endParaRPr lang="en-GB" dirty="0"/>
          </a:p>
        </p:txBody>
      </p:sp>
      <p:sp>
        <p:nvSpPr>
          <p:cNvPr id="8" name="TextBox 7">
            <a:extLst>
              <a:ext uri="{FF2B5EF4-FFF2-40B4-BE49-F238E27FC236}">
                <a16:creationId xmlns:a16="http://schemas.microsoft.com/office/drawing/2014/main" id="{67298467-E4B3-4F6B-E811-D3B70AAE74DF}"/>
              </a:ext>
            </a:extLst>
          </p:cNvPr>
          <p:cNvSpPr txBox="1"/>
          <p:nvPr/>
        </p:nvSpPr>
        <p:spPr>
          <a:xfrm>
            <a:off x="1275281" y="5482598"/>
            <a:ext cx="5788324" cy="1200329"/>
          </a:xfrm>
          <a:prstGeom prst="rect">
            <a:avLst/>
          </a:prstGeom>
          <a:noFill/>
        </p:spPr>
        <p:txBody>
          <a:bodyPr wrap="square" rtlCol="0">
            <a:spAutoFit/>
          </a:bodyPr>
          <a:lstStyle/>
          <a:p>
            <a:r>
              <a:rPr lang="en-GB" dirty="0">
                <a:hlinkClick r:id="rId7">
                  <a:extLst>
                    <a:ext uri="{A12FA001-AC4F-418D-AE19-62706E023703}">
                      <ahyp:hlinkClr xmlns:ahyp="http://schemas.microsoft.com/office/drawing/2018/hyperlinkcolor" val="tx"/>
                    </a:ext>
                  </a:extLst>
                </a:hlinkClick>
              </a:rPr>
              <a:t>Cut Flowers Market Summary Available At:</a:t>
            </a:r>
          </a:p>
          <a:p>
            <a:r>
              <a:rPr lang="en-GB" dirty="0">
                <a:solidFill>
                  <a:srgbClr val="B9D181"/>
                </a:solidFill>
                <a:hlinkClick r:id="rId7">
                  <a:extLst>
                    <a:ext uri="{A12FA001-AC4F-418D-AE19-62706E023703}">
                      <ahyp:hlinkClr xmlns:ahyp="http://schemas.microsoft.com/office/drawing/2018/hyperlinkcolor" val="tx"/>
                    </a:ext>
                  </a:extLst>
                </a:hlinkClick>
              </a:rPr>
              <a:t>https://www.grandviewresearch.com/industry-analysis/cut-flowers-market-report</a:t>
            </a:r>
            <a:br>
              <a:rPr lang="en-GB" dirty="0"/>
            </a:br>
            <a:endParaRPr lang="en-GB" dirty="0"/>
          </a:p>
        </p:txBody>
      </p:sp>
    </p:spTree>
    <p:extLst>
      <p:ext uri="{BB962C8B-B14F-4D97-AF65-F5344CB8AC3E}">
        <p14:creationId xmlns:p14="http://schemas.microsoft.com/office/powerpoint/2010/main" val="502454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6B303-B6CE-2303-41FD-902AC88F755F}"/>
              </a:ext>
            </a:extLst>
          </p:cNvPr>
          <p:cNvSpPr>
            <a:spLocks noGrp="1"/>
          </p:cNvSpPr>
          <p:nvPr>
            <p:ph type="title"/>
          </p:nvPr>
        </p:nvSpPr>
        <p:spPr>
          <a:xfrm>
            <a:off x="375330" y="2515709"/>
            <a:ext cx="10333043" cy="1826581"/>
          </a:xfrm>
        </p:spPr>
        <p:txBody>
          <a:bodyPr>
            <a:normAutofit/>
          </a:bodyPr>
          <a:lstStyle/>
          <a:p>
            <a:pPr algn="ctr"/>
            <a:r>
              <a:rPr lang="en-GB" dirty="0"/>
              <a:t>      Thank You For Listening</a:t>
            </a:r>
            <a:br>
              <a:rPr lang="en-GB" dirty="0"/>
            </a:br>
            <a:r>
              <a:rPr lang="en-GB" sz="1400" dirty="0"/>
              <a:t>Salaha Begum </a:t>
            </a:r>
            <a:br>
              <a:rPr lang="en-GB" sz="1400" dirty="0"/>
            </a:br>
            <a:endParaRPr lang="en-GB" dirty="0"/>
          </a:p>
        </p:txBody>
      </p:sp>
    </p:spTree>
    <p:extLst>
      <p:ext uri="{BB962C8B-B14F-4D97-AF65-F5344CB8AC3E}">
        <p14:creationId xmlns:p14="http://schemas.microsoft.com/office/powerpoint/2010/main" val="1232600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Question mark on green pastel background">
            <a:extLst>
              <a:ext uri="{FF2B5EF4-FFF2-40B4-BE49-F238E27FC236}">
                <a16:creationId xmlns:a16="http://schemas.microsoft.com/office/drawing/2014/main" id="{FE893CFE-A4ED-04E4-9F8F-D4B01C53D0C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60321" y="816077"/>
            <a:ext cx="7063740" cy="4306529"/>
          </a:xfrm>
          <a:prstGeom prst="rect">
            <a:avLst/>
          </a:prstGeom>
        </p:spPr>
      </p:pic>
      <p:sp>
        <p:nvSpPr>
          <p:cNvPr id="6" name="TextBox 5">
            <a:extLst>
              <a:ext uri="{FF2B5EF4-FFF2-40B4-BE49-F238E27FC236}">
                <a16:creationId xmlns:a16="http://schemas.microsoft.com/office/drawing/2014/main" id="{B93BB16F-4D90-D1DD-8DA3-A6FAC2F1738D}"/>
              </a:ext>
            </a:extLst>
          </p:cNvPr>
          <p:cNvSpPr txBox="1"/>
          <p:nvPr/>
        </p:nvSpPr>
        <p:spPr>
          <a:xfrm>
            <a:off x="3657600" y="2703871"/>
            <a:ext cx="3126659" cy="461665"/>
          </a:xfrm>
          <a:prstGeom prst="rect">
            <a:avLst/>
          </a:prstGeom>
          <a:noFill/>
        </p:spPr>
        <p:txBody>
          <a:bodyPr wrap="square" rtlCol="0">
            <a:spAutoFit/>
          </a:bodyPr>
          <a:lstStyle/>
          <a:p>
            <a:r>
              <a:rPr lang="en-GB" sz="2400" dirty="0">
                <a:solidFill>
                  <a:schemeClr val="bg1"/>
                </a:solidFill>
              </a:rPr>
              <a:t>ANY QUESTIONS</a:t>
            </a:r>
          </a:p>
        </p:txBody>
      </p:sp>
    </p:spTree>
    <p:extLst>
      <p:ext uri="{BB962C8B-B14F-4D97-AF65-F5344CB8AC3E}">
        <p14:creationId xmlns:p14="http://schemas.microsoft.com/office/powerpoint/2010/main" val="1684154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Flowers">
      <a:dk1>
        <a:srgbClr val="1D5253"/>
      </a:dk1>
      <a:lt1>
        <a:sysClr val="window" lastClr="FFFFFF"/>
      </a:lt1>
      <a:dk2>
        <a:srgbClr val="000000"/>
      </a:dk2>
      <a:lt2>
        <a:srgbClr val="F1FAFA"/>
      </a:lt2>
      <a:accent1>
        <a:srgbClr val="8B4A90"/>
      </a:accent1>
      <a:accent2>
        <a:srgbClr val="349294"/>
      </a:accent2>
      <a:accent3>
        <a:srgbClr val="A5A5A5"/>
      </a:accent3>
      <a:accent4>
        <a:srgbClr val="477BB9"/>
      </a:accent4>
      <a:accent5>
        <a:srgbClr val="BA4471"/>
      </a:accent5>
      <a:accent6>
        <a:srgbClr val="8160BC"/>
      </a:accent6>
      <a:hlink>
        <a:srgbClr val="8B4A90"/>
      </a:hlink>
      <a:folHlink>
        <a:srgbClr val="808080"/>
      </a:folHlink>
    </a:clrScheme>
    <a:fontScheme name="Century Schoolbook">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Flowers">
      <a:dk1>
        <a:srgbClr val="1D5253"/>
      </a:dk1>
      <a:lt1>
        <a:sysClr val="window" lastClr="FFFFFF"/>
      </a:lt1>
      <a:dk2>
        <a:srgbClr val="000000"/>
      </a:dk2>
      <a:lt2>
        <a:srgbClr val="F1FAFA"/>
      </a:lt2>
      <a:accent1>
        <a:srgbClr val="8B4A90"/>
      </a:accent1>
      <a:accent2>
        <a:srgbClr val="349294"/>
      </a:accent2>
      <a:accent3>
        <a:srgbClr val="A5A5A5"/>
      </a:accent3>
      <a:accent4>
        <a:srgbClr val="477BB9"/>
      </a:accent4>
      <a:accent5>
        <a:srgbClr val="BA4471"/>
      </a:accent5>
      <a:accent6>
        <a:srgbClr val="8160BC"/>
      </a:accent6>
      <a:hlink>
        <a:srgbClr val="8B4A90"/>
      </a:hlink>
      <a:folHlink>
        <a:srgbClr val="808080"/>
      </a:folHlink>
    </a:clrScheme>
    <a:fontScheme name="Century Schoolbook">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2cf6972fb794238c5a111fdde92575e0">
  <xsd:schema xmlns:xsd="http://www.w3.org/2001/XMLSchema" xmlns:xs="http://www.w3.org/2001/XMLSchema" xmlns:p="http://schemas.microsoft.com/office/2006/metadata/properties" xmlns:ns3="f799553d-1ac0-48da-9ae3-fe400ced9c3b" targetNamespace="http://schemas.microsoft.com/office/2006/metadata/properties" ma:root="true" ma:fieldsID="e4321de5cd0944a9b6be9b6457ae12c7"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Props1.xml><?xml version="1.0" encoding="utf-8"?>
<ds:datastoreItem xmlns:ds="http://schemas.openxmlformats.org/officeDocument/2006/customXml" ds:itemID="{A571AEA1-8965-4A31-A7B4-527D6FA19F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865024-D0E4-491A-8B8C-809AB8D8123B}">
  <ds:schemaRefs>
    <ds:schemaRef ds:uri="http://schemas.microsoft.com/sharepoint/v3/contenttype/forms"/>
  </ds:schemaRefs>
</ds:datastoreItem>
</file>

<file path=customXml/itemProps3.xml><?xml version="1.0" encoding="utf-8"?>
<ds:datastoreItem xmlns:ds="http://schemas.openxmlformats.org/officeDocument/2006/customXml" ds:itemID="{CE2F48D7-AC26-432D-8C76-7D00F5C610E5}">
  <ds:schemaRefs>
    <ds:schemaRef ds:uri="http://purl.org/dc/terms/"/>
    <ds:schemaRef ds:uri="http://schemas.openxmlformats.org/package/2006/metadata/core-properties"/>
    <ds:schemaRef ds:uri="http://purl.org/dc/dcmitype/"/>
    <ds:schemaRef ds:uri="http://purl.org/dc/elements/1.1/"/>
    <ds:schemaRef ds:uri="http://schemas.microsoft.com/office/2006/documentManagement/types"/>
    <ds:schemaRef ds:uri="http://schemas.microsoft.com/office/2006/metadata/properties"/>
    <ds:schemaRef ds:uri="http://schemas.microsoft.com/office/infopath/2007/PartnerControls"/>
    <ds:schemaRef ds:uri="f799553d-1ac0-48da-9ae3-fe400ced9c3b"/>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TotalTime>1143</TotalTime>
  <Words>1519</Words>
  <Application>Microsoft Office PowerPoint</Application>
  <PresentationFormat>Widescreen</PresentationFormat>
  <Paragraphs>287</Paragraphs>
  <Slides>22</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Century Schoolbook</vt:lpstr>
      <vt:lpstr>Comic Sans MS</vt:lpstr>
      <vt:lpstr>Trebuchet MS</vt:lpstr>
      <vt:lpstr>Wingdings 3</vt:lpstr>
      <vt:lpstr>Facet</vt:lpstr>
      <vt:lpstr>Salaha Begum </vt:lpstr>
      <vt:lpstr>Overview of my presentation </vt:lpstr>
      <vt:lpstr>Green Haven Florist </vt:lpstr>
      <vt:lpstr>Green Haven Florists  is a small, independent flower shop located in Norwich, UK. Founded in 2016 by partners Liam and Priya Patel</vt:lpstr>
      <vt:lpstr>PowerPoint Presentation</vt:lpstr>
      <vt:lpstr>The shop quickly gained a reputation for its bespoke floral arrangements,  eco-friendly packaging, and strong community ties.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PESTEL Framework discussion </vt:lpstr>
      <vt:lpstr>Critique of the Cause-and-Effect model on Green Haven Florist </vt:lpstr>
      <vt:lpstr>PowerPoint Presentation</vt:lpstr>
      <vt:lpstr>Summary of the key findings </vt:lpstr>
      <vt:lpstr>PowerPoint Presentation</vt:lpstr>
      <vt:lpstr>      Thank You For Listening Salaha Begum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Salaha Begum (2433612)</dc:creator>
  <cp:lastModifiedBy>Salaha Begum (2433612)</cp:lastModifiedBy>
  <cp:revision>2</cp:revision>
  <dcterms:created xsi:type="dcterms:W3CDTF">2025-09-28T15:12:28Z</dcterms:created>
  <dcterms:modified xsi:type="dcterms:W3CDTF">2025-10-07T17:18:34Z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