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71" r:id="rId4"/>
    <p:sldId id="258" r:id="rId5"/>
    <p:sldId id="272" r:id="rId6"/>
    <p:sldId id="259" r:id="rId7"/>
    <p:sldId id="260" r:id="rId8"/>
    <p:sldId id="261" r:id="rId9"/>
    <p:sldId id="262" r:id="rId10"/>
    <p:sldId id="274" r:id="rId11"/>
    <p:sldId id="263" r:id="rId12"/>
    <p:sldId id="273" r:id="rId13"/>
    <p:sldId id="264" r:id="rId14"/>
    <p:sldId id="275"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410" autoAdjust="0"/>
    <p:restoredTop sz="94660"/>
  </p:normalViewPr>
  <p:slideViewPr>
    <p:cSldViewPr snapToGrid="0">
      <p:cViewPr>
        <p:scale>
          <a:sx n="81" d="100"/>
          <a:sy n="81" d="100"/>
        </p:scale>
        <p:origin x="1056"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2F248-3034-BBE1-77EF-584C7219631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180C786-BBB3-8EB5-55A6-B8A0283C4DB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75D6A46-DD95-3295-F27E-FFA53E030E00}"/>
              </a:ext>
            </a:extLst>
          </p:cNvPr>
          <p:cNvSpPr>
            <a:spLocks noGrp="1"/>
          </p:cNvSpPr>
          <p:nvPr>
            <p:ph type="dt" sz="half" idx="10"/>
          </p:nvPr>
        </p:nvSpPr>
        <p:spPr/>
        <p:txBody>
          <a:bodyPr/>
          <a:lstStyle/>
          <a:p>
            <a:fld id="{61733926-EEF8-48DC-80E4-9617364413F2}" type="datetimeFigureOut">
              <a:rPr lang="en-GB" smtClean="0"/>
              <a:t>21/06/2026</a:t>
            </a:fld>
            <a:endParaRPr lang="en-GB"/>
          </a:p>
        </p:txBody>
      </p:sp>
      <p:sp>
        <p:nvSpPr>
          <p:cNvPr id="5" name="Footer Placeholder 4">
            <a:extLst>
              <a:ext uri="{FF2B5EF4-FFF2-40B4-BE49-F238E27FC236}">
                <a16:creationId xmlns:a16="http://schemas.microsoft.com/office/drawing/2014/main" id="{2C1E4E52-FAD8-EF9D-CF6F-728AAFC5BC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3B0ADC-2683-F3F2-A1A5-003BEBABC4D3}"/>
              </a:ext>
            </a:extLst>
          </p:cNvPr>
          <p:cNvSpPr>
            <a:spLocks noGrp="1"/>
          </p:cNvSpPr>
          <p:nvPr>
            <p:ph type="sldNum" sz="quarter" idx="12"/>
          </p:nvPr>
        </p:nvSpPr>
        <p:spPr/>
        <p:txBody>
          <a:bodyPr/>
          <a:lstStyle/>
          <a:p>
            <a:fld id="{0AA70DD7-89FA-451D-8389-7C9F9AD48B2A}" type="slidenum">
              <a:rPr lang="en-GB" smtClean="0"/>
              <a:t>‹#›</a:t>
            </a:fld>
            <a:endParaRPr lang="en-GB"/>
          </a:p>
        </p:txBody>
      </p:sp>
    </p:spTree>
    <p:extLst>
      <p:ext uri="{BB962C8B-B14F-4D97-AF65-F5344CB8AC3E}">
        <p14:creationId xmlns:p14="http://schemas.microsoft.com/office/powerpoint/2010/main" val="39143726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8EF50-BBD9-1972-AE91-2D8F63BF0B8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67C715A-DCB6-5883-AC6D-44C9C125F2D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6779EF1-C27D-2D80-5085-C28EEE43129B}"/>
              </a:ext>
            </a:extLst>
          </p:cNvPr>
          <p:cNvSpPr>
            <a:spLocks noGrp="1"/>
          </p:cNvSpPr>
          <p:nvPr>
            <p:ph type="dt" sz="half" idx="10"/>
          </p:nvPr>
        </p:nvSpPr>
        <p:spPr/>
        <p:txBody>
          <a:bodyPr/>
          <a:lstStyle/>
          <a:p>
            <a:fld id="{61733926-EEF8-48DC-80E4-9617364413F2}" type="datetimeFigureOut">
              <a:rPr lang="en-GB" smtClean="0"/>
              <a:t>21/06/2026</a:t>
            </a:fld>
            <a:endParaRPr lang="en-GB"/>
          </a:p>
        </p:txBody>
      </p:sp>
      <p:sp>
        <p:nvSpPr>
          <p:cNvPr id="5" name="Footer Placeholder 4">
            <a:extLst>
              <a:ext uri="{FF2B5EF4-FFF2-40B4-BE49-F238E27FC236}">
                <a16:creationId xmlns:a16="http://schemas.microsoft.com/office/drawing/2014/main" id="{276574CE-BD9D-64D0-A21D-0FE0F19735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E015D8-850F-141B-667A-96B1B7EA1A76}"/>
              </a:ext>
            </a:extLst>
          </p:cNvPr>
          <p:cNvSpPr>
            <a:spLocks noGrp="1"/>
          </p:cNvSpPr>
          <p:nvPr>
            <p:ph type="sldNum" sz="quarter" idx="12"/>
          </p:nvPr>
        </p:nvSpPr>
        <p:spPr/>
        <p:txBody>
          <a:bodyPr/>
          <a:lstStyle/>
          <a:p>
            <a:fld id="{0AA70DD7-89FA-451D-8389-7C9F9AD48B2A}" type="slidenum">
              <a:rPr lang="en-GB" smtClean="0"/>
              <a:t>‹#›</a:t>
            </a:fld>
            <a:endParaRPr lang="en-GB"/>
          </a:p>
        </p:txBody>
      </p:sp>
    </p:spTree>
    <p:extLst>
      <p:ext uri="{BB962C8B-B14F-4D97-AF65-F5344CB8AC3E}">
        <p14:creationId xmlns:p14="http://schemas.microsoft.com/office/powerpoint/2010/main" val="27390819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092F6-AFE9-9CFB-CDB9-B11B3BB8ED0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E5417C70-C04B-132A-7E79-483A2EAD739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E5A851C-EE1D-ADBD-7E04-6DCFFA6FFA22}"/>
              </a:ext>
            </a:extLst>
          </p:cNvPr>
          <p:cNvSpPr>
            <a:spLocks noGrp="1"/>
          </p:cNvSpPr>
          <p:nvPr>
            <p:ph type="dt" sz="half" idx="10"/>
          </p:nvPr>
        </p:nvSpPr>
        <p:spPr/>
        <p:txBody>
          <a:bodyPr/>
          <a:lstStyle/>
          <a:p>
            <a:fld id="{61733926-EEF8-48DC-80E4-9617364413F2}" type="datetimeFigureOut">
              <a:rPr lang="en-GB" smtClean="0"/>
              <a:t>21/06/2026</a:t>
            </a:fld>
            <a:endParaRPr lang="en-GB"/>
          </a:p>
        </p:txBody>
      </p:sp>
      <p:sp>
        <p:nvSpPr>
          <p:cNvPr id="5" name="Footer Placeholder 4">
            <a:extLst>
              <a:ext uri="{FF2B5EF4-FFF2-40B4-BE49-F238E27FC236}">
                <a16:creationId xmlns:a16="http://schemas.microsoft.com/office/drawing/2014/main" id="{E302CCFB-B763-3101-9428-162C0D4243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2D3C54-CB34-E63D-3CA4-FAFDA7C56C48}"/>
              </a:ext>
            </a:extLst>
          </p:cNvPr>
          <p:cNvSpPr>
            <a:spLocks noGrp="1"/>
          </p:cNvSpPr>
          <p:nvPr>
            <p:ph type="sldNum" sz="quarter" idx="12"/>
          </p:nvPr>
        </p:nvSpPr>
        <p:spPr/>
        <p:txBody>
          <a:bodyPr/>
          <a:lstStyle/>
          <a:p>
            <a:fld id="{0AA70DD7-89FA-451D-8389-7C9F9AD48B2A}" type="slidenum">
              <a:rPr lang="en-GB" smtClean="0"/>
              <a:t>‹#›</a:t>
            </a:fld>
            <a:endParaRPr lang="en-GB"/>
          </a:p>
        </p:txBody>
      </p:sp>
    </p:spTree>
    <p:extLst>
      <p:ext uri="{BB962C8B-B14F-4D97-AF65-F5344CB8AC3E}">
        <p14:creationId xmlns:p14="http://schemas.microsoft.com/office/powerpoint/2010/main" val="28468304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C9BDD-B0FF-FEC4-80EF-14CBA14072E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9537D39-77AC-1E46-08F0-E7DC4A72125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B372479-D106-89CC-75CC-E65F25B6C07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D685D47-439D-BFC2-F907-14F58834D648}"/>
              </a:ext>
            </a:extLst>
          </p:cNvPr>
          <p:cNvSpPr>
            <a:spLocks noGrp="1"/>
          </p:cNvSpPr>
          <p:nvPr>
            <p:ph type="dt" sz="half" idx="10"/>
          </p:nvPr>
        </p:nvSpPr>
        <p:spPr/>
        <p:txBody>
          <a:bodyPr/>
          <a:lstStyle/>
          <a:p>
            <a:fld id="{61733926-EEF8-48DC-80E4-9617364413F2}" type="datetimeFigureOut">
              <a:rPr lang="en-GB" smtClean="0"/>
              <a:t>21/06/2026</a:t>
            </a:fld>
            <a:endParaRPr lang="en-GB"/>
          </a:p>
        </p:txBody>
      </p:sp>
      <p:sp>
        <p:nvSpPr>
          <p:cNvPr id="6" name="Footer Placeholder 5">
            <a:extLst>
              <a:ext uri="{FF2B5EF4-FFF2-40B4-BE49-F238E27FC236}">
                <a16:creationId xmlns:a16="http://schemas.microsoft.com/office/drawing/2014/main" id="{4AE384A0-7B6D-8465-5C7E-557F0C4D1F4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B5901F-5F97-A86D-6DE1-1A53FF004F0D}"/>
              </a:ext>
            </a:extLst>
          </p:cNvPr>
          <p:cNvSpPr>
            <a:spLocks noGrp="1"/>
          </p:cNvSpPr>
          <p:nvPr>
            <p:ph type="sldNum" sz="quarter" idx="12"/>
          </p:nvPr>
        </p:nvSpPr>
        <p:spPr/>
        <p:txBody>
          <a:bodyPr/>
          <a:lstStyle/>
          <a:p>
            <a:fld id="{0AA70DD7-89FA-451D-8389-7C9F9AD48B2A}" type="slidenum">
              <a:rPr lang="en-GB" smtClean="0"/>
              <a:t>‹#›</a:t>
            </a:fld>
            <a:endParaRPr lang="en-GB"/>
          </a:p>
        </p:txBody>
      </p:sp>
    </p:spTree>
    <p:extLst>
      <p:ext uri="{BB962C8B-B14F-4D97-AF65-F5344CB8AC3E}">
        <p14:creationId xmlns:p14="http://schemas.microsoft.com/office/powerpoint/2010/main" val="11992460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25ED5-1EBF-4DE3-5BFD-7421EE335E5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9CCF5FB-8A45-E955-CECB-AED2B184927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6D86D7E-F075-84A8-39E1-4B1E2453C15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CC1BDBB-C776-AE9C-4DA4-73FF37A3DA0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C9DD86C-4AB0-7F83-3690-954FC3EC393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DE196A1-3CFB-C82F-08E0-C80AC165B812}"/>
              </a:ext>
            </a:extLst>
          </p:cNvPr>
          <p:cNvSpPr>
            <a:spLocks noGrp="1"/>
          </p:cNvSpPr>
          <p:nvPr>
            <p:ph type="dt" sz="half" idx="10"/>
          </p:nvPr>
        </p:nvSpPr>
        <p:spPr/>
        <p:txBody>
          <a:bodyPr/>
          <a:lstStyle/>
          <a:p>
            <a:fld id="{61733926-EEF8-48DC-80E4-9617364413F2}" type="datetimeFigureOut">
              <a:rPr lang="en-GB" smtClean="0"/>
              <a:t>21/06/2026</a:t>
            </a:fld>
            <a:endParaRPr lang="en-GB"/>
          </a:p>
        </p:txBody>
      </p:sp>
      <p:sp>
        <p:nvSpPr>
          <p:cNvPr id="8" name="Footer Placeholder 7">
            <a:extLst>
              <a:ext uri="{FF2B5EF4-FFF2-40B4-BE49-F238E27FC236}">
                <a16:creationId xmlns:a16="http://schemas.microsoft.com/office/drawing/2014/main" id="{4CC05719-3B58-1329-9CE8-76F8BEF00F9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1084F7D-433B-AF9D-5B5B-5B7DD1755868}"/>
              </a:ext>
            </a:extLst>
          </p:cNvPr>
          <p:cNvSpPr>
            <a:spLocks noGrp="1"/>
          </p:cNvSpPr>
          <p:nvPr>
            <p:ph type="sldNum" sz="quarter" idx="12"/>
          </p:nvPr>
        </p:nvSpPr>
        <p:spPr/>
        <p:txBody>
          <a:bodyPr/>
          <a:lstStyle/>
          <a:p>
            <a:fld id="{0AA70DD7-89FA-451D-8389-7C9F9AD48B2A}" type="slidenum">
              <a:rPr lang="en-GB" smtClean="0"/>
              <a:t>‹#›</a:t>
            </a:fld>
            <a:endParaRPr lang="en-GB"/>
          </a:p>
        </p:txBody>
      </p:sp>
    </p:spTree>
    <p:extLst>
      <p:ext uri="{BB962C8B-B14F-4D97-AF65-F5344CB8AC3E}">
        <p14:creationId xmlns:p14="http://schemas.microsoft.com/office/powerpoint/2010/main" val="30923705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A8091-3E41-5B8F-EA73-2225BF3A93B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11FF454-5E63-2A27-9193-8293EEAC596A}"/>
              </a:ext>
            </a:extLst>
          </p:cNvPr>
          <p:cNvSpPr>
            <a:spLocks noGrp="1"/>
          </p:cNvSpPr>
          <p:nvPr>
            <p:ph type="dt" sz="half" idx="10"/>
          </p:nvPr>
        </p:nvSpPr>
        <p:spPr/>
        <p:txBody>
          <a:bodyPr/>
          <a:lstStyle/>
          <a:p>
            <a:fld id="{61733926-EEF8-48DC-80E4-9617364413F2}" type="datetimeFigureOut">
              <a:rPr lang="en-GB" smtClean="0"/>
              <a:t>21/06/2026</a:t>
            </a:fld>
            <a:endParaRPr lang="en-GB"/>
          </a:p>
        </p:txBody>
      </p:sp>
      <p:sp>
        <p:nvSpPr>
          <p:cNvPr id="4" name="Footer Placeholder 3">
            <a:extLst>
              <a:ext uri="{FF2B5EF4-FFF2-40B4-BE49-F238E27FC236}">
                <a16:creationId xmlns:a16="http://schemas.microsoft.com/office/drawing/2014/main" id="{A0BC018B-CA03-C7D3-2238-4F67AB7B30A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483BBE1-F023-759A-56F1-BFA4471ACE09}"/>
              </a:ext>
            </a:extLst>
          </p:cNvPr>
          <p:cNvSpPr>
            <a:spLocks noGrp="1"/>
          </p:cNvSpPr>
          <p:nvPr>
            <p:ph type="sldNum" sz="quarter" idx="12"/>
          </p:nvPr>
        </p:nvSpPr>
        <p:spPr/>
        <p:txBody>
          <a:bodyPr/>
          <a:lstStyle/>
          <a:p>
            <a:fld id="{0AA70DD7-89FA-451D-8389-7C9F9AD48B2A}" type="slidenum">
              <a:rPr lang="en-GB" smtClean="0"/>
              <a:t>‹#›</a:t>
            </a:fld>
            <a:endParaRPr lang="en-GB"/>
          </a:p>
        </p:txBody>
      </p:sp>
    </p:spTree>
    <p:extLst>
      <p:ext uri="{BB962C8B-B14F-4D97-AF65-F5344CB8AC3E}">
        <p14:creationId xmlns:p14="http://schemas.microsoft.com/office/powerpoint/2010/main" val="31258996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E715394-4626-7D5A-F86A-7A94F55C4DDA}"/>
              </a:ext>
            </a:extLst>
          </p:cNvPr>
          <p:cNvSpPr>
            <a:spLocks noGrp="1"/>
          </p:cNvSpPr>
          <p:nvPr>
            <p:ph type="dt" sz="half" idx="10"/>
          </p:nvPr>
        </p:nvSpPr>
        <p:spPr/>
        <p:txBody>
          <a:bodyPr/>
          <a:lstStyle/>
          <a:p>
            <a:fld id="{61733926-EEF8-48DC-80E4-9617364413F2}" type="datetimeFigureOut">
              <a:rPr lang="en-GB" smtClean="0"/>
              <a:t>21/06/2026</a:t>
            </a:fld>
            <a:endParaRPr lang="en-GB"/>
          </a:p>
        </p:txBody>
      </p:sp>
      <p:sp>
        <p:nvSpPr>
          <p:cNvPr id="3" name="Footer Placeholder 2">
            <a:extLst>
              <a:ext uri="{FF2B5EF4-FFF2-40B4-BE49-F238E27FC236}">
                <a16:creationId xmlns:a16="http://schemas.microsoft.com/office/drawing/2014/main" id="{005F45D2-B36F-1C35-C181-4F879BA424A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5B5F49-9C50-7E33-973E-B30549AF137A}"/>
              </a:ext>
            </a:extLst>
          </p:cNvPr>
          <p:cNvSpPr>
            <a:spLocks noGrp="1"/>
          </p:cNvSpPr>
          <p:nvPr>
            <p:ph type="sldNum" sz="quarter" idx="12"/>
          </p:nvPr>
        </p:nvSpPr>
        <p:spPr/>
        <p:txBody>
          <a:bodyPr/>
          <a:lstStyle/>
          <a:p>
            <a:fld id="{0AA70DD7-89FA-451D-8389-7C9F9AD48B2A}" type="slidenum">
              <a:rPr lang="en-GB" smtClean="0"/>
              <a:t>‹#›</a:t>
            </a:fld>
            <a:endParaRPr lang="en-GB"/>
          </a:p>
        </p:txBody>
      </p:sp>
    </p:spTree>
    <p:extLst>
      <p:ext uri="{BB962C8B-B14F-4D97-AF65-F5344CB8AC3E}">
        <p14:creationId xmlns:p14="http://schemas.microsoft.com/office/powerpoint/2010/main" val="9826617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78F4C-01DC-712D-2424-1005037C6AF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BB4DEE8A-F01E-BACA-A6E9-B0E998D2B8A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3BB93C57-0189-E1D1-D033-6A66F62FE6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5B08D8-427B-21D9-9073-44CD81A890E9}"/>
              </a:ext>
            </a:extLst>
          </p:cNvPr>
          <p:cNvSpPr>
            <a:spLocks noGrp="1"/>
          </p:cNvSpPr>
          <p:nvPr>
            <p:ph type="dt" sz="half" idx="10"/>
          </p:nvPr>
        </p:nvSpPr>
        <p:spPr/>
        <p:txBody>
          <a:bodyPr/>
          <a:lstStyle/>
          <a:p>
            <a:fld id="{61733926-EEF8-48DC-80E4-9617364413F2}" type="datetimeFigureOut">
              <a:rPr lang="en-GB" smtClean="0"/>
              <a:t>21/06/2026</a:t>
            </a:fld>
            <a:endParaRPr lang="en-GB"/>
          </a:p>
        </p:txBody>
      </p:sp>
      <p:sp>
        <p:nvSpPr>
          <p:cNvPr id="6" name="Footer Placeholder 5">
            <a:extLst>
              <a:ext uri="{FF2B5EF4-FFF2-40B4-BE49-F238E27FC236}">
                <a16:creationId xmlns:a16="http://schemas.microsoft.com/office/drawing/2014/main" id="{25A7361D-D2E6-D33C-C7A5-5D9A4610F5C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BACEB8-5218-1E54-E96A-FD92B0B385C3}"/>
              </a:ext>
            </a:extLst>
          </p:cNvPr>
          <p:cNvSpPr>
            <a:spLocks noGrp="1"/>
          </p:cNvSpPr>
          <p:nvPr>
            <p:ph type="sldNum" sz="quarter" idx="12"/>
          </p:nvPr>
        </p:nvSpPr>
        <p:spPr/>
        <p:txBody>
          <a:bodyPr/>
          <a:lstStyle/>
          <a:p>
            <a:fld id="{0AA70DD7-89FA-451D-8389-7C9F9AD48B2A}" type="slidenum">
              <a:rPr lang="en-GB" smtClean="0"/>
              <a:t>‹#›</a:t>
            </a:fld>
            <a:endParaRPr lang="en-GB"/>
          </a:p>
        </p:txBody>
      </p:sp>
    </p:spTree>
    <p:extLst>
      <p:ext uri="{BB962C8B-B14F-4D97-AF65-F5344CB8AC3E}">
        <p14:creationId xmlns:p14="http://schemas.microsoft.com/office/powerpoint/2010/main" val="32424406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1BBE8-6677-0C6F-4C45-11F6A2AA035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8E88C97-9AD2-EC64-EC91-EFC016FDE8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EB82DEE-8B22-151F-6FEB-9D72E17275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36F86A2-3E69-1CE5-80D9-83FCE17F3A2F}"/>
              </a:ext>
            </a:extLst>
          </p:cNvPr>
          <p:cNvSpPr>
            <a:spLocks noGrp="1"/>
          </p:cNvSpPr>
          <p:nvPr>
            <p:ph type="dt" sz="half" idx="10"/>
          </p:nvPr>
        </p:nvSpPr>
        <p:spPr/>
        <p:txBody>
          <a:bodyPr/>
          <a:lstStyle/>
          <a:p>
            <a:fld id="{61733926-EEF8-48DC-80E4-9617364413F2}" type="datetimeFigureOut">
              <a:rPr lang="en-GB" smtClean="0"/>
              <a:t>21/06/2026</a:t>
            </a:fld>
            <a:endParaRPr lang="en-GB"/>
          </a:p>
        </p:txBody>
      </p:sp>
      <p:sp>
        <p:nvSpPr>
          <p:cNvPr id="6" name="Footer Placeholder 5">
            <a:extLst>
              <a:ext uri="{FF2B5EF4-FFF2-40B4-BE49-F238E27FC236}">
                <a16:creationId xmlns:a16="http://schemas.microsoft.com/office/drawing/2014/main" id="{EDE1D5B2-8ACB-9F3F-C982-7DA5929741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07B189-8494-E708-7145-A0A4D9CCAE04}"/>
              </a:ext>
            </a:extLst>
          </p:cNvPr>
          <p:cNvSpPr>
            <a:spLocks noGrp="1"/>
          </p:cNvSpPr>
          <p:nvPr>
            <p:ph type="sldNum" sz="quarter" idx="12"/>
          </p:nvPr>
        </p:nvSpPr>
        <p:spPr/>
        <p:txBody>
          <a:bodyPr/>
          <a:lstStyle/>
          <a:p>
            <a:fld id="{0AA70DD7-89FA-451D-8389-7C9F9AD48B2A}" type="slidenum">
              <a:rPr lang="en-GB" smtClean="0"/>
              <a:t>‹#›</a:t>
            </a:fld>
            <a:endParaRPr lang="en-GB"/>
          </a:p>
        </p:txBody>
      </p:sp>
    </p:spTree>
    <p:extLst>
      <p:ext uri="{BB962C8B-B14F-4D97-AF65-F5344CB8AC3E}">
        <p14:creationId xmlns:p14="http://schemas.microsoft.com/office/powerpoint/2010/main" val="11754006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7AD832-C089-605A-547D-B870E8FFDB4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B684A8D-2705-2B4A-138A-EC1E13EBDB4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E269846-936C-614F-3018-CEF9B2CC9819}"/>
              </a:ext>
            </a:extLst>
          </p:cNvPr>
          <p:cNvSpPr>
            <a:spLocks noGrp="1"/>
          </p:cNvSpPr>
          <p:nvPr>
            <p:ph type="dt" sz="half" idx="10"/>
          </p:nvPr>
        </p:nvSpPr>
        <p:spPr/>
        <p:txBody>
          <a:bodyPr/>
          <a:lstStyle/>
          <a:p>
            <a:fld id="{61733926-EEF8-48DC-80E4-9617364413F2}" type="datetimeFigureOut">
              <a:rPr lang="en-GB" smtClean="0"/>
              <a:t>21/06/2026</a:t>
            </a:fld>
            <a:endParaRPr lang="en-GB"/>
          </a:p>
        </p:txBody>
      </p:sp>
      <p:sp>
        <p:nvSpPr>
          <p:cNvPr id="5" name="Footer Placeholder 4">
            <a:extLst>
              <a:ext uri="{FF2B5EF4-FFF2-40B4-BE49-F238E27FC236}">
                <a16:creationId xmlns:a16="http://schemas.microsoft.com/office/drawing/2014/main" id="{5F8E47EE-81FD-0477-2FDD-D7D31F7842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4BA6E9-C570-D76D-AB8F-2D6ECAA4EB94}"/>
              </a:ext>
            </a:extLst>
          </p:cNvPr>
          <p:cNvSpPr>
            <a:spLocks noGrp="1"/>
          </p:cNvSpPr>
          <p:nvPr>
            <p:ph type="sldNum" sz="quarter" idx="12"/>
          </p:nvPr>
        </p:nvSpPr>
        <p:spPr/>
        <p:txBody>
          <a:bodyPr/>
          <a:lstStyle/>
          <a:p>
            <a:fld id="{0AA70DD7-89FA-451D-8389-7C9F9AD48B2A}" type="slidenum">
              <a:rPr lang="en-GB" smtClean="0"/>
              <a:t>‹#›</a:t>
            </a:fld>
            <a:endParaRPr lang="en-GB"/>
          </a:p>
        </p:txBody>
      </p:sp>
    </p:spTree>
    <p:extLst>
      <p:ext uri="{BB962C8B-B14F-4D97-AF65-F5344CB8AC3E}">
        <p14:creationId xmlns:p14="http://schemas.microsoft.com/office/powerpoint/2010/main" val="8760330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2576B18-E1DB-7CA7-C100-E6A1C0C9A72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E04C296-2EA3-019B-1F32-6DBC302C50F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8943C54-B420-3471-4D93-2B6075D70F9D}"/>
              </a:ext>
            </a:extLst>
          </p:cNvPr>
          <p:cNvSpPr>
            <a:spLocks noGrp="1"/>
          </p:cNvSpPr>
          <p:nvPr>
            <p:ph type="dt" sz="half" idx="10"/>
          </p:nvPr>
        </p:nvSpPr>
        <p:spPr/>
        <p:txBody>
          <a:bodyPr/>
          <a:lstStyle/>
          <a:p>
            <a:fld id="{61733926-EEF8-48DC-80E4-9617364413F2}" type="datetimeFigureOut">
              <a:rPr lang="en-GB" smtClean="0"/>
              <a:t>21/06/2026</a:t>
            </a:fld>
            <a:endParaRPr lang="en-GB"/>
          </a:p>
        </p:txBody>
      </p:sp>
      <p:sp>
        <p:nvSpPr>
          <p:cNvPr id="5" name="Footer Placeholder 4">
            <a:extLst>
              <a:ext uri="{FF2B5EF4-FFF2-40B4-BE49-F238E27FC236}">
                <a16:creationId xmlns:a16="http://schemas.microsoft.com/office/drawing/2014/main" id="{CA73FA92-540F-D372-F627-335ED7F888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88BC2D-73FF-1192-A55A-0B426C036C42}"/>
              </a:ext>
            </a:extLst>
          </p:cNvPr>
          <p:cNvSpPr>
            <a:spLocks noGrp="1"/>
          </p:cNvSpPr>
          <p:nvPr>
            <p:ph type="sldNum" sz="quarter" idx="12"/>
          </p:nvPr>
        </p:nvSpPr>
        <p:spPr/>
        <p:txBody>
          <a:bodyPr/>
          <a:lstStyle/>
          <a:p>
            <a:fld id="{0AA70DD7-89FA-451D-8389-7C9F9AD48B2A}" type="slidenum">
              <a:rPr lang="en-GB" smtClean="0"/>
              <a:t>‹#›</a:t>
            </a:fld>
            <a:endParaRPr lang="en-GB"/>
          </a:p>
        </p:txBody>
      </p:sp>
    </p:spTree>
    <p:extLst>
      <p:ext uri="{BB962C8B-B14F-4D97-AF65-F5344CB8AC3E}">
        <p14:creationId xmlns:p14="http://schemas.microsoft.com/office/powerpoint/2010/main" val="28255242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E709C12-00CE-A62B-8786-F52745DD6CB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64826811-3B8E-D953-1784-1FE8137837E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02B8363-48A3-A6DC-0113-D68ECEA3F3D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1733926-EEF8-48DC-80E4-9617364413F2}" type="datetimeFigureOut">
              <a:rPr lang="en-GB" smtClean="0"/>
              <a:t>21/06/2026</a:t>
            </a:fld>
            <a:endParaRPr lang="en-GB"/>
          </a:p>
        </p:txBody>
      </p:sp>
      <p:sp>
        <p:nvSpPr>
          <p:cNvPr id="5" name="Footer Placeholder 4">
            <a:extLst>
              <a:ext uri="{FF2B5EF4-FFF2-40B4-BE49-F238E27FC236}">
                <a16:creationId xmlns:a16="http://schemas.microsoft.com/office/drawing/2014/main" id="{F4A88020-C585-D7A9-2D8A-33C3CB3B47C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B18C6F2-9F4A-11A7-317F-ABFEC64610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AA70DD7-89FA-451D-8389-7C9F9AD48B2A}" type="slidenum">
              <a:rPr lang="en-GB" smtClean="0"/>
              <a:t>‹#›</a:t>
            </a:fld>
            <a:endParaRPr lang="en-GB"/>
          </a:p>
        </p:txBody>
      </p:sp>
    </p:spTree>
    <p:extLst>
      <p:ext uri="{BB962C8B-B14F-4D97-AF65-F5344CB8AC3E}">
        <p14:creationId xmlns:p14="http://schemas.microsoft.com/office/powerpoint/2010/main" val="20244570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image" Target="../media/image7.pn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image" Target="../media/image8.pn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9.pn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image" Target="../media/image10.png"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image" Target="../media/image12.pn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image" Target="../media/image13.png"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image" Target="../media/image14.png"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image" Target="../media/image15.png"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8" Type="http://schemas.openxmlformats.org/officeDocument/2006/relationships/hyperlink" Target="https://www.bing.com/search?q=%22https%3A%2F%2Fwww.science.org%2Fdoi%2F10.1126%2Fscience.847460" TargetMode="External" /><Relationship Id="rId13" Type="http://schemas.openxmlformats.org/officeDocument/2006/relationships/hyperlink" Target="https://www.who.int/about/governance/constitution" TargetMode="External" /><Relationship Id="rId3" Type="http://schemas.openxmlformats.org/officeDocument/2006/relationships/hyperlink" Target="https://sdgs.un.org/" TargetMode="External" /><Relationship Id="rId7" Type="http://schemas.openxmlformats.org/officeDocument/2006/relationships/hyperlink" Target="https://www.bing.com/search?q=%22https%3A%2F%2Flink.springer.com%2Fbook%2F10.1007%2F978-3-030-11899-0" TargetMode="External" /><Relationship Id="rId12" Type="http://schemas.openxmlformats.org/officeDocument/2006/relationships/hyperlink" Target="https://eprints.whiterose.ac.uk/id/eprint/101627/" TargetMode="External" /><Relationship Id="rId2" Type="http://schemas.openxmlformats.org/officeDocument/2006/relationships/hyperlink" Target="https://www.england.nhs.uk/" TargetMode="External" /><Relationship Id="rId1" Type="http://schemas.openxmlformats.org/officeDocument/2006/relationships/slideLayout" Target="../slideLayouts/slideLayout2.xml" /><Relationship Id="rId6" Type="http://schemas.openxmlformats.org/officeDocument/2006/relationships/hyperlink" Target="https://www.who.int/publications/i/item/9789241506908" TargetMode="External" /><Relationship Id="rId11" Type="http://schemas.openxmlformats.org/officeDocument/2006/relationships/hyperlink" Target="https://doi.org/10.1111/jan.16306" TargetMode="External" /><Relationship Id="rId5" Type="http://schemas.openxmlformats.org/officeDocument/2006/relationships/hyperlink" Target="https://sdgs.un.org/2030agend" TargetMode="External" /><Relationship Id="rId15" Type="http://schemas.openxmlformats.org/officeDocument/2006/relationships/hyperlink" Target="https://apps.who.int/gb/ebwha/pdf_files/WHA75/A75_R19-en.pdf" TargetMode="External" /><Relationship Id="rId10" Type="http://schemas.openxmlformats.org/officeDocument/2006/relationships/hyperlink" Target="https://doi.org/10.1017/S0033291723002660" TargetMode="External" /><Relationship Id="rId4" Type="http://schemas.openxmlformats.org/officeDocument/2006/relationships/hyperlink" Target="https://www.who.int/" TargetMode="External" /><Relationship Id="rId9" Type="http://schemas.openxmlformats.org/officeDocument/2006/relationships/hyperlink" Target="https://doi.org/10.1093/bjsw/bcac076" TargetMode="External" /><Relationship Id="rId14" Type="http://schemas.openxmlformats.org/officeDocument/2006/relationships/hyperlink" Target="https://www.who.int/activities/promoting-health-and-well-being"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FB33DC6A-1F1C-4A06-834E-CFF88F1C0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 name="Freeform: Shape 29">
            <a:extLst>
              <a:ext uri="{FF2B5EF4-FFF2-40B4-BE49-F238E27FC236}">
                <a16:creationId xmlns:a16="http://schemas.microsoft.com/office/drawing/2014/main" id="{0FE1D5CF-87B8-4A8A-AD3C-01D06A6076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08641" cy="6858000"/>
          </a:xfrm>
          <a:custGeom>
            <a:avLst/>
            <a:gdLst>
              <a:gd name="connsiteX0" fmla="*/ 0 w 6208641"/>
              <a:gd name="connsiteY0" fmla="*/ 0 h 6858000"/>
              <a:gd name="connsiteX1" fmla="*/ 5464181 w 6208641"/>
              <a:gd name="connsiteY1" fmla="*/ 0 h 6858000"/>
              <a:gd name="connsiteX2" fmla="*/ 5538086 w 6208641"/>
              <a:gd name="connsiteY2" fmla="*/ 159684 h 6858000"/>
              <a:gd name="connsiteX3" fmla="*/ 6208641 w 6208641"/>
              <a:gd name="connsiteY3" fmla="*/ 3706589 h 6858000"/>
              <a:gd name="connsiteX4" fmla="*/ 5734754 w 6208641"/>
              <a:gd name="connsiteY4" fmla="*/ 6730443 h 6858000"/>
              <a:gd name="connsiteX5" fmla="*/ 5689361 w 6208641"/>
              <a:gd name="connsiteY5" fmla="*/ 6858000 h 6858000"/>
              <a:gd name="connsiteX6" fmla="*/ 0 w 620864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08641" h="6858000">
                <a:moveTo>
                  <a:pt x="0" y="0"/>
                </a:moveTo>
                <a:lnTo>
                  <a:pt x="5464181" y="0"/>
                </a:lnTo>
                <a:lnTo>
                  <a:pt x="5538086" y="159684"/>
                </a:lnTo>
                <a:cubicBezTo>
                  <a:pt x="5961440" y="1172168"/>
                  <a:pt x="6208641" y="2392735"/>
                  <a:pt x="6208641" y="3706589"/>
                </a:cubicBezTo>
                <a:cubicBezTo>
                  <a:pt x="6208641" y="4801467"/>
                  <a:pt x="6036974" y="5831563"/>
                  <a:pt x="5734754" y="6730443"/>
                </a:cubicBezTo>
                <a:lnTo>
                  <a:pt x="568936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2" name="Freeform: Shape 31">
            <a:extLst>
              <a:ext uri="{FF2B5EF4-FFF2-40B4-BE49-F238E27FC236}">
                <a16:creationId xmlns:a16="http://schemas.microsoft.com/office/drawing/2014/main" id="{60926200-45C2-41E9-839F-31CD5FE4C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03325" cy="6858000"/>
          </a:xfrm>
          <a:custGeom>
            <a:avLst/>
            <a:gdLst>
              <a:gd name="connsiteX0" fmla="*/ 0 w 6203325"/>
              <a:gd name="connsiteY0" fmla="*/ 0 h 6858000"/>
              <a:gd name="connsiteX1" fmla="*/ 5458865 w 6203325"/>
              <a:gd name="connsiteY1" fmla="*/ 0 h 6858000"/>
              <a:gd name="connsiteX2" fmla="*/ 5532770 w 6203325"/>
              <a:gd name="connsiteY2" fmla="*/ 159684 h 6858000"/>
              <a:gd name="connsiteX3" fmla="*/ 6203325 w 6203325"/>
              <a:gd name="connsiteY3" fmla="*/ 3706589 h 6858000"/>
              <a:gd name="connsiteX4" fmla="*/ 5729438 w 6203325"/>
              <a:gd name="connsiteY4" fmla="*/ 6730443 h 6858000"/>
              <a:gd name="connsiteX5" fmla="*/ 5684045 w 6203325"/>
              <a:gd name="connsiteY5" fmla="*/ 6858000 h 6858000"/>
              <a:gd name="connsiteX6" fmla="*/ 0 w 620332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03325" h="6858000">
                <a:moveTo>
                  <a:pt x="0" y="0"/>
                </a:moveTo>
                <a:lnTo>
                  <a:pt x="5458865" y="0"/>
                </a:lnTo>
                <a:lnTo>
                  <a:pt x="5532770" y="159684"/>
                </a:lnTo>
                <a:cubicBezTo>
                  <a:pt x="5956124" y="1172168"/>
                  <a:pt x="6203325" y="2392735"/>
                  <a:pt x="6203325" y="3706589"/>
                </a:cubicBezTo>
                <a:cubicBezTo>
                  <a:pt x="6203325" y="4801467"/>
                  <a:pt x="6031658" y="5831563"/>
                  <a:pt x="5729438" y="6730443"/>
                </a:cubicBezTo>
                <a:lnTo>
                  <a:pt x="568404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BE294B2-5ED5-0B2B-8ED1-B838C757E86B}"/>
              </a:ext>
            </a:extLst>
          </p:cNvPr>
          <p:cNvSpPr>
            <a:spLocks noGrp="1"/>
          </p:cNvSpPr>
          <p:nvPr>
            <p:ph type="ctrTitle"/>
          </p:nvPr>
        </p:nvSpPr>
        <p:spPr>
          <a:xfrm>
            <a:off x="489098" y="1106034"/>
            <a:ext cx="5019074" cy="3204134"/>
          </a:xfrm>
        </p:spPr>
        <p:txBody>
          <a:bodyPr anchor="b">
            <a:normAutofit/>
          </a:bodyPr>
          <a:lstStyle/>
          <a:p>
            <a:pPr algn="l"/>
            <a:r>
              <a:rPr lang="en-GB" sz="5400" dirty="0"/>
              <a:t>BMHP6030- Health, wellbeing and sustainable development </a:t>
            </a:r>
          </a:p>
        </p:txBody>
      </p:sp>
      <p:sp>
        <p:nvSpPr>
          <p:cNvPr id="3" name="Subtitle 2">
            <a:extLst>
              <a:ext uri="{FF2B5EF4-FFF2-40B4-BE49-F238E27FC236}">
                <a16:creationId xmlns:a16="http://schemas.microsoft.com/office/drawing/2014/main" id="{4258E51C-0D23-8FFD-6665-69DF854F86D4}"/>
              </a:ext>
            </a:extLst>
          </p:cNvPr>
          <p:cNvSpPr>
            <a:spLocks noGrp="1"/>
          </p:cNvSpPr>
          <p:nvPr>
            <p:ph type="subTitle" idx="1"/>
          </p:nvPr>
        </p:nvSpPr>
        <p:spPr>
          <a:xfrm>
            <a:off x="494124" y="4872922"/>
            <a:ext cx="5013698" cy="1208141"/>
          </a:xfrm>
        </p:spPr>
        <p:txBody>
          <a:bodyPr>
            <a:normAutofit/>
          </a:bodyPr>
          <a:lstStyle/>
          <a:p>
            <a:pPr algn="l"/>
            <a:r>
              <a:rPr lang="en-GB" sz="2800" b="1" dirty="0" err="1">
                <a:latin typeface="Arial" panose="020B0604020202020204" pitchFamily="34" charset="0"/>
                <a:cs typeface="Arial" panose="020B0604020202020204" pitchFamily="34" charset="0"/>
              </a:rPr>
              <a:t>Ruksar</a:t>
            </a:r>
            <a:r>
              <a:rPr lang="en-GB" sz="2800" b="1" dirty="0">
                <a:latin typeface="Arial" panose="020B0604020202020204" pitchFamily="34" charset="0"/>
                <a:cs typeface="Arial" panose="020B0604020202020204" pitchFamily="34" charset="0"/>
              </a:rPr>
              <a:t> </a:t>
            </a:r>
            <a:r>
              <a:rPr lang="en-GB" sz="2800" b="1" dirty="0" err="1">
                <a:latin typeface="Arial" panose="020B0604020202020204" pitchFamily="34" charset="0"/>
                <a:cs typeface="Arial" panose="020B0604020202020204" pitchFamily="34" charset="0"/>
              </a:rPr>
              <a:t>Israr</a:t>
            </a:r>
            <a:r>
              <a:rPr lang="en-GB" sz="2800" b="1" dirty="0">
                <a:latin typeface="Arial" panose="020B0604020202020204" pitchFamily="34" charset="0"/>
                <a:cs typeface="Arial" panose="020B0604020202020204" pitchFamily="34" charset="0"/>
              </a:rPr>
              <a:t> 1817838</a:t>
            </a:r>
          </a:p>
          <a:p>
            <a:pPr algn="l"/>
            <a:r>
              <a:rPr lang="en-GB" sz="2800" b="1" dirty="0">
                <a:latin typeface="Arial" panose="020B0604020202020204" pitchFamily="34" charset="0"/>
                <a:cs typeface="Arial" panose="020B0604020202020204" pitchFamily="34" charset="0"/>
              </a:rPr>
              <a:t>Samuel Assan</a:t>
            </a:r>
          </a:p>
        </p:txBody>
      </p:sp>
      <p:sp>
        <p:nvSpPr>
          <p:cNvPr id="34" name="Rectangle 3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7" name="Picture 6">
            <a:extLst>
              <a:ext uri="{FF2B5EF4-FFF2-40B4-BE49-F238E27FC236}">
                <a16:creationId xmlns:a16="http://schemas.microsoft.com/office/drawing/2014/main" id="{720372A4-5711-6FAF-6D3C-1489D7EB37D4}"/>
              </a:ext>
            </a:extLst>
          </p:cNvPr>
          <p:cNvPicPr>
            <a:picLocks noChangeAspect="1"/>
          </p:cNvPicPr>
          <p:nvPr/>
        </p:nvPicPr>
        <p:blipFill>
          <a:blip r:embed="rId2"/>
          <a:stretch>
            <a:fillRect/>
          </a:stretch>
        </p:blipFill>
        <p:spPr>
          <a:xfrm>
            <a:off x="7519686" y="625683"/>
            <a:ext cx="3657600" cy="2743200"/>
          </a:xfrm>
          <a:prstGeom prst="rect">
            <a:avLst/>
          </a:prstGeom>
        </p:spPr>
      </p:pic>
      <p:sp>
        <p:nvSpPr>
          <p:cNvPr id="36" name="Rectangle 3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546920"/>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05A02807-705F-D8E5-BD3C-5AF32EFD6CBC}"/>
              </a:ext>
            </a:extLst>
          </p:cNvPr>
          <p:cNvPicPr>
            <a:picLocks noChangeAspect="1"/>
          </p:cNvPicPr>
          <p:nvPr/>
        </p:nvPicPr>
        <p:blipFill>
          <a:blip r:embed="rId3"/>
          <a:stretch>
            <a:fillRect/>
          </a:stretch>
        </p:blipFill>
        <p:spPr>
          <a:xfrm>
            <a:off x="7230186" y="3550309"/>
            <a:ext cx="4236603" cy="2743200"/>
          </a:xfrm>
          <a:prstGeom prst="rect">
            <a:avLst/>
          </a:prstGeom>
        </p:spPr>
      </p:pic>
    </p:spTree>
    <p:extLst>
      <p:ext uri="{BB962C8B-B14F-4D97-AF65-F5344CB8AC3E}">
        <p14:creationId xmlns:p14="http://schemas.microsoft.com/office/powerpoint/2010/main" val="2534541573"/>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4329D-F676-054F-9F17-D546F78EFD25}"/>
              </a:ext>
            </a:extLst>
          </p:cNvPr>
          <p:cNvSpPr>
            <a:spLocks noGrp="1"/>
          </p:cNvSpPr>
          <p:nvPr>
            <p:ph type="ctrTitle"/>
          </p:nvPr>
        </p:nvSpPr>
        <p:spPr>
          <a:xfrm>
            <a:off x="0" y="1"/>
            <a:ext cx="11840066" cy="791852"/>
          </a:xfrm>
        </p:spPr>
        <p:txBody>
          <a:bodyPr>
            <a:normAutofit fontScale="90000"/>
          </a:bodyPr>
          <a:lstStyle/>
          <a:p>
            <a:pPr algn="l"/>
            <a:r>
              <a:rPr lang="en-GB" dirty="0"/>
              <a:t>Definition &amp; discussion of key concept </a:t>
            </a:r>
          </a:p>
        </p:txBody>
      </p:sp>
      <p:sp>
        <p:nvSpPr>
          <p:cNvPr id="3" name="Subtitle 2">
            <a:extLst>
              <a:ext uri="{FF2B5EF4-FFF2-40B4-BE49-F238E27FC236}">
                <a16:creationId xmlns:a16="http://schemas.microsoft.com/office/drawing/2014/main" id="{5390123C-A737-E09C-E525-DA0AB64D36F6}"/>
              </a:ext>
            </a:extLst>
          </p:cNvPr>
          <p:cNvSpPr>
            <a:spLocks noGrp="1"/>
          </p:cNvSpPr>
          <p:nvPr>
            <p:ph type="subTitle" idx="1"/>
          </p:nvPr>
        </p:nvSpPr>
        <p:spPr>
          <a:xfrm>
            <a:off x="0" y="1670340"/>
            <a:ext cx="6054467" cy="4950373"/>
          </a:xfrm>
        </p:spPr>
        <p:txBody>
          <a:bodyPr>
            <a:normAutofit/>
          </a:bodyPr>
          <a:lstStyle/>
          <a:p>
            <a:pPr marL="342900" indent="-342900" algn="l">
              <a:buFont typeface="Wingdings" panose="05000000000000000000" pitchFamily="2" charset="2"/>
              <a:buChar char="v"/>
            </a:pPr>
            <a:r>
              <a:rPr lang="en-GB" b="1" u="sng" dirty="0"/>
              <a:t>Health :-</a:t>
            </a:r>
          </a:p>
          <a:p>
            <a:pPr marL="342900" indent="-342900" algn="l">
              <a:buFont typeface="Wingdings" panose="05000000000000000000" pitchFamily="2" charset="2"/>
              <a:buChar char="q"/>
            </a:pPr>
            <a:r>
              <a:rPr lang="en-GB" sz="1900" dirty="0">
                <a:latin typeface="Arial" panose="020B0604020202020204" pitchFamily="34" charset="0"/>
                <a:cs typeface="Arial" panose="020B0604020202020204" pitchFamily="34" charset="0"/>
              </a:rPr>
              <a:t>Instead of only being unaffected by illness or disability, health can be defined as a condition of complete mental, social, and physical well being (World Health Organization, 2020). This definition emphasizes how biological, psychological, social, and environmental elements all play a key  role in the complex idea of health. This knowledge has caused the practice of modern healthcare to change from a limited medical approach to one that is more prevention and holistic. Because of this, health policies are increasingly concentrating on encouraging healthy lives, lowering risk factors, and addressing the broader social determinants of health, including housing, income, education, and community safety (Marmot, 2020).</a:t>
            </a:r>
          </a:p>
        </p:txBody>
      </p:sp>
      <p:pic>
        <p:nvPicPr>
          <p:cNvPr id="6" name="Picture 5">
            <a:extLst>
              <a:ext uri="{FF2B5EF4-FFF2-40B4-BE49-F238E27FC236}">
                <a16:creationId xmlns:a16="http://schemas.microsoft.com/office/drawing/2014/main" id="{A92EB39A-EA26-ACE1-E05C-CBD36FF8CA33}"/>
              </a:ext>
            </a:extLst>
          </p:cNvPr>
          <p:cNvPicPr>
            <a:picLocks noChangeAspect="1"/>
          </p:cNvPicPr>
          <p:nvPr/>
        </p:nvPicPr>
        <p:blipFill>
          <a:blip r:embed="rId2"/>
          <a:stretch>
            <a:fillRect/>
          </a:stretch>
        </p:blipFill>
        <p:spPr>
          <a:xfrm>
            <a:off x="6005557" y="1670340"/>
            <a:ext cx="6054467" cy="4589058"/>
          </a:xfrm>
          <a:prstGeom prst="rect">
            <a:avLst/>
          </a:prstGeom>
        </p:spPr>
      </p:pic>
    </p:spTree>
    <p:extLst>
      <p:ext uri="{BB962C8B-B14F-4D97-AF65-F5344CB8AC3E}">
        <p14:creationId xmlns:p14="http://schemas.microsoft.com/office/powerpoint/2010/main" val="22263969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CA4F6-D98E-07EE-9FD7-82E4B554F9A5}"/>
              </a:ext>
            </a:extLst>
          </p:cNvPr>
          <p:cNvSpPr>
            <a:spLocks noGrp="1"/>
          </p:cNvSpPr>
          <p:nvPr>
            <p:ph type="title"/>
          </p:nvPr>
        </p:nvSpPr>
        <p:spPr>
          <a:xfrm>
            <a:off x="0" y="18255"/>
            <a:ext cx="10515600" cy="1325563"/>
          </a:xfrm>
        </p:spPr>
        <p:txBody>
          <a:bodyPr/>
          <a:lstStyle/>
          <a:p>
            <a:r>
              <a:rPr lang="en-GB" dirty="0"/>
              <a:t> Define the key concept of Wellbeing </a:t>
            </a:r>
          </a:p>
        </p:txBody>
      </p:sp>
      <p:sp>
        <p:nvSpPr>
          <p:cNvPr id="3" name="Content Placeholder 2">
            <a:extLst>
              <a:ext uri="{FF2B5EF4-FFF2-40B4-BE49-F238E27FC236}">
                <a16:creationId xmlns:a16="http://schemas.microsoft.com/office/drawing/2014/main" id="{2FEA8383-A4D0-7DC9-FD7F-5C51BD74CBE6}"/>
              </a:ext>
            </a:extLst>
          </p:cNvPr>
          <p:cNvSpPr>
            <a:spLocks noGrp="1"/>
          </p:cNvSpPr>
          <p:nvPr>
            <p:ph idx="1"/>
          </p:nvPr>
        </p:nvSpPr>
        <p:spPr>
          <a:xfrm>
            <a:off x="121763" y="1343818"/>
            <a:ext cx="7315986" cy="5263332"/>
          </a:xfrm>
        </p:spPr>
        <p:txBody>
          <a:bodyPr>
            <a:normAutofit fontScale="92500" lnSpcReduction="10000"/>
          </a:bodyPr>
          <a:lstStyle/>
          <a:p>
            <a:r>
              <a:rPr lang="en-GB" dirty="0"/>
              <a:t>A more holistic and comprehensive state that encompasses social, mental, emotional, and physical heath is referred to as wellbeing. It includes people's health  about their lives, their capacity to handle stress, their sense of purpose, and their general level of life satisfaction (Dodge et al., 2012). Rather than being a secondary consequence of medical treatment, wellness is acknowledged in modern healthcare as a crucial outcome in and of itself. As a result, person centered care, empowerment, resilience, and quality of life are being given more importance. Currently, healthcare institutions aim to help people live purposeful and happy lives in addition to treating illness.</a:t>
            </a:r>
          </a:p>
          <a:p>
            <a:endParaRPr lang="en-GB" dirty="0"/>
          </a:p>
        </p:txBody>
      </p:sp>
    </p:spTree>
    <p:extLst>
      <p:ext uri="{BB962C8B-B14F-4D97-AF65-F5344CB8AC3E}">
        <p14:creationId xmlns:p14="http://schemas.microsoft.com/office/powerpoint/2010/main" val="29550211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1DD4E-48F9-8AA1-18C5-C42177E51BCA}"/>
              </a:ext>
            </a:extLst>
          </p:cNvPr>
          <p:cNvSpPr>
            <a:spLocks noGrp="1"/>
          </p:cNvSpPr>
          <p:nvPr>
            <p:ph type="title"/>
          </p:nvPr>
        </p:nvSpPr>
        <p:spPr>
          <a:xfrm>
            <a:off x="0" y="1"/>
            <a:ext cx="12028602" cy="1466192"/>
          </a:xfrm>
        </p:spPr>
        <p:txBody>
          <a:bodyPr>
            <a:normAutofit/>
          </a:bodyPr>
          <a:lstStyle/>
          <a:p>
            <a:r>
              <a:rPr lang="en-GB" dirty="0"/>
              <a:t>Sustainable development &amp; growing </a:t>
            </a:r>
          </a:p>
        </p:txBody>
      </p:sp>
      <p:sp>
        <p:nvSpPr>
          <p:cNvPr id="3" name="Content Placeholder 2">
            <a:extLst>
              <a:ext uri="{FF2B5EF4-FFF2-40B4-BE49-F238E27FC236}">
                <a16:creationId xmlns:a16="http://schemas.microsoft.com/office/drawing/2014/main" id="{62381EB3-9A2B-3FB9-1397-3864CE8131B7}"/>
              </a:ext>
            </a:extLst>
          </p:cNvPr>
          <p:cNvSpPr>
            <a:spLocks noGrp="1"/>
          </p:cNvSpPr>
          <p:nvPr>
            <p:ph idx="1"/>
          </p:nvPr>
        </p:nvSpPr>
        <p:spPr>
          <a:xfrm>
            <a:off x="-1" y="1604908"/>
            <a:ext cx="7506119" cy="4795892"/>
          </a:xfrm>
        </p:spPr>
        <p:txBody>
          <a:bodyPr>
            <a:normAutofit/>
          </a:bodyPr>
          <a:lstStyle/>
          <a:p>
            <a:pPr>
              <a:buFont typeface="Wingdings" panose="05000000000000000000" pitchFamily="2" charset="2"/>
              <a:buChar char="v"/>
            </a:pPr>
            <a:r>
              <a:rPr lang="en-GB" sz="2000" b="1" dirty="0">
                <a:latin typeface="Arial" panose="020B0604020202020204" pitchFamily="34" charset="0"/>
                <a:cs typeface="Arial" panose="020B0604020202020204" pitchFamily="34" charset="0"/>
              </a:rPr>
              <a:t>Sustainable development </a:t>
            </a:r>
          </a:p>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Sustainable development is defined as meeting the needs of the present without compromising the ability of future generations to meet their own needs (United Nations, 1987) Within healthcare, sustainable development involves ensuring that health systems are ecologically responsible, socially equitable and economically viable. This entails lowering health disparities, fostering long term population health, and making sure that services continue to be robust in the face of issues like aging populations, climate change, and rising demand. To safeguard present and future populations, sustainable healthcare also necessitates long term planning, low carbon methods, and responsible resource usage.</a:t>
            </a:r>
          </a:p>
        </p:txBody>
      </p:sp>
      <p:pic>
        <p:nvPicPr>
          <p:cNvPr id="6" name="Picture 5">
            <a:extLst>
              <a:ext uri="{FF2B5EF4-FFF2-40B4-BE49-F238E27FC236}">
                <a16:creationId xmlns:a16="http://schemas.microsoft.com/office/drawing/2014/main" id="{1A771B52-5F8E-E166-BB7B-F04212E4AC7E}"/>
              </a:ext>
            </a:extLst>
          </p:cNvPr>
          <p:cNvPicPr>
            <a:picLocks noChangeAspect="1"/>
          </p:cNvPicPr>
          <p:nvPr/>
        </p:nvPicPr>
        <p:blipFill>
          <a:blip r:embed="rId2"/>
          <a:stretch>
            <a:fillRect/>
          </a:stretch>
        </p:blipFill>
        <p:spPr>
          <a:xfrm>
            <a:off x="7712523" y="1225485"/>
            <a:ext cx="4231238" cy="5024486"/>
          </a:xfrm>
          <a:prstGeom prst="rect">
            <a:avLst/>
          </a:prstGeom>
        </p:spPr>
      </p:pic>
    </p:spTree>
    <p:extLst>
      <p:ext uri="{BB962C8B-B14F-4D97-AF65-F5344CB8AC3E}">
        <p14:creationId xmlns:p14="http://schemas.microsoft.com/office/powerpoint/2010/main" val="22936619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AD42E-743A-8834-E950-47CF6D35EDF0}"/>
              </a:ext>
            </a:extLst>
          </p:cNvPr>
          <p:cNvSpPr>
            <a:spLocks noGrp="1"/>
          </p:cNvSpPr>
          <p:nvPr>
            <p:ph type="title"/>
          </p:nvPr>
        </p:nvSpPr>
        <p:spPr/>
        <p:txBody>
          <a:bodyPr>
            <a:normAutofit fontScale="90000"/>
          </a:bodyPr>
          <a:lstStyle/>
          <a:p>
            <a:r>
              <a:rPr lang="en-GB" dirty="0"/>
              <a:t>Growing importance in modern healthcare policy and Practice </a:t>
            </a:r>
            <a:br>
              <a:rPr lang="en-GB" dirty="0"/>
            </a:br>
            <a:endParaRPr lang="en-GB" dirty="0"/>
          </a:p>
        </p:txBody>
      </p:sp>
      <p:sp>
        <p:nvSpPr>
          <p:cNvPr id="3" name="Content Placeholder 2">
            <a:extLst>
              <a:ext uri="{FF2B5EF4-FFF2-40B4-BE49-F238E27FC236}">
                <a16:creationId xmlns:a16="http://schemas.microsoft.com/office/drawing/2014/main" id="{E98CC586-71E7-8E4E-A706-4A48B0864566}"/>
              </a:ext>
            </a:extLst>
          </p:cNvPr>
          <p:cNvSpPr>
            <a:spLocks noGrp="1"/>
          </p:cNvSpPr>
          <p:nvPr>
            <p:ph idx="1"/>
          </p:nvPr>
        </p:nvSpPr>
        <p:spPr>
          <a:xfrm>
            <a:off x="234885" y="1326004"/>
            <a:ext cx="6345025" cy="4351338"/>
          </a:xfrm>
        </p:spPr>
        <p:txBody>
          <a:bodyPr>
            <a:normAutofit fontScale="85000" lnSpcReduction="20000"/>
          </a:bodyPr>
          <a:lstStyle/>
          <a:p>
            <a:r>
              <a:rPr lang="en-GB" dirty="0"/>
              <a:t>Health wellbeing and sustainable development are now key in healthcare policy ,shifting focuses from illness treatment to prevention and long term wellbeing (marmot,2020). The who sustainable development goals reinforce this especially SDG good health and wellbeing .other SDGS like clean water clean energy suitable cities and responsible consumption support healthier enviriomt  heath care systems include  the NH's integrated sustainability in planning ,promoting person centre care and enhance collaboration across (NHS ENGLAND 2019). These efforts make these concept central to Morden healthcare</a:t>
            </a:r>
          </a:p>
        </p:txBody>
      </p:sp>
      <p:pic>
        <p:nvPicPr>
          <p:cNvPr id="5" name="Picture 4">
            <a:extLst>
              <a:ext uri="{FF2B5EF4-FFF2-40B4-BE49-F238E27FC236}">
                <a16:creationId xmlns:a16="http://schemas.microsoft.com/office/drawing/2014/main" id="{88241E58-1008-16F2-A1EA-965C9E641D84}"/>
              </a:ext>
            </a:extLst>
          </p:cNvPr>
          <p:cNvPicPr>
            <a:picLocks noChangeAspect="1"/>
          </p:cNvPicPr>
          <p:nvPr/>
        </p:nvPicPr>
        <p:blipFill>
          <a:blip r:embed="rId2"/>
          <a:stretch>
            <a:fillRect/>
          </a:stretch>
        </p:blipFill>
        <p:spPr>
          <a:xfrm>
            <a:off x="6579910" y="782425"/>
            <a:ext cx="5377205" cy="5373278"/>
          </a:xfrm>
          <a:prstGeom prst="rect">
            <a:avLst/>
          </a:prstGeom>
        </p:spPr>
      </p:pic>
    </p:spTree>
    <p:extLst>
      <p:ext uri="{BB962C8B-B14F-4D97-AF65-F5344CB8AC3E}">
        <p14:creationId xmlns:p14="http://schemas.microsoft.com/office/powerpoint/2010/main" val="41815496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E8FBFA-86F8-DE14-723A-95C938CF50DD}"/>
              </a:ext>
            </a:extLst>
          </p:cNvPr>
          <p:cNvSpPr>
            <a:spLocks noGrp="1"/>
          </p:cNvSpPr>
          <p:nvPr>
            <p:ph type="title"/>
          </p:nvPr>
        </p:nvSpPr>
        <p:spPr>
          <a:xfrm>
            <a:off x="572493" y="238539"/>
            <a:ext cx="11018520" cy="1434415"/>
          </a:xfrm>
        </p:spPr>
        <p:txBody>
          <a:bodyPr anchor="b">
            <a:normAutofit/>
          </a:bodyPr>
          <a:lstStyle/>
          <a:p>
            <a:r>
              <a:rPr lang="en-GB" sz="4600" dirty="0"/>
              <a:t>Integration of health and wellbeing approaches </a:t>
            </a:r>
          </a:p>
        </p:txBody>
      </p:sp>
      <p:sp>
        <p:nvSpPr>
          <p:cNvPr id="1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E7EF4CC-6DEF-967E-67BF-3D994D7B642D}"/>
              </a:ext>
            </a:extLst>
          </p:cNvPr>
          <p:cNvSpPr>
            <a:spLocks noGrp="1"/>
          </p:cNvSpPr>
          <p:nvPr>
            <p:ph idx="1"/>
          </p:nvPr>
        </p:nvSpPr>
        <p:spPr>
          <a:xfrm>
            <a:off x="572493" y="2071316"/>
            <a:ext cx="6713552" cy="4119172"/>
          </a:xfrm>
        </p:spPr>
        <p:txBody>
          <a:bodyPr anchor="t">
            <a:normAutofit/>
          </a:bodyPr>
          <a:lstStyle/>
          <a:p>
            <a:r>
              <a:rPr lang="en-GB" sz="1700"/>
              <a:t>Holistic health and wellbeing in healthcare </a:t>
            </a:r>
          </a:p>
          <a:p>
            <a:r>
              <a:rPr lang="en-GB" sz="1700">
                <a:latin typeface="Arial" panose="020B0604020202020204" pitchFamily="34" charset="0"/>
                <a:cs typeface="Arial" panose="020B0604020202020204" pitchFamily="34" charset="0"/>
              </a:rPr>
              <a:t>An increasing number of healthcare systems apply holistic methods that acknowledge the interdependence of social, mental, emotional, and physical welfare. Instead of concentrating only on symptoms, models like the biopsychosocial model encourage practitioners to treat the individual (Engel, 1977). This change promotes individualized care, enhances patient involvement, and tackles larger health determinants like lifestyle, mental health, and social support (WHO, 2020).To improve wellbeing and reduce medical inequalities, strategies like social prescribing connect people to community events, fitness centres, or financial help (NHS England, 2023). This shows a change from responsive towards proactive, person centerer care.</a:t>
            </a:r>
          </a:p>
          <a:p>
            <a:endParaRPr lang="en-GB" sz="170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DF7998DD-297E-B085-BBEC-1BEECA9894D4}"/>
              </a:ext>
            </a:extLst>
          </p:cNvPr>
          <p:cNvPicPr>
            <a:picLocks noChangeAspect="1"/>
          </p:cNvPicPr>
          <p:nvPr/>
        </p:nvPicPr>
        <p:blipFill>
          <a:blip r:embed="rId2"/>
          <a:srcRect r="3792" b="-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12862999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16F9E-9885-18DE-3134-342DC88B722E}"/>
              </a:ext>
            </a:extLst>
          </p:cNvPr>
          <p:cNvSpPr>
            <a:spLocks noGrp="1"/>
          </p:cNvSpPr>
          <p:nvPr>
            <p:ph type="title"/>
          </p:nvPr>
        </p:nvSpPr>
        <p:spPr>
          <a:xfrm>
            <a:off x="64476" y="18255"/>
            <a:ext cx="12127523" cy="1325563"/>
          </a:xfrm>
        </p:spPr>
        <p:txBody>
          <a:bodyPr/>
          <a:lstStyle/>
          <a:p>
            <a:r>
              <a:rPr lang="en-GB" dirty="0"/>
              <a:t>Sustainable development framework in health policies </a:t>
            </a:r>
          </a:p>
        </p:txBody>
      </p:sp>
      <p:sp>
        <p:nvSpPr>
          <p:cNvPr id="3" name="Content Placeholder 2">
            <a:extLst>
              <a:ext uri="{FF2B5EF4-FFF2-40B4-BE49-F238E27FC236}">
                <a16:creationId xmlns:a16="http://schemas.microsoft.com/office/drawing/2014/main" id="{9401BA14-3CEE-9BF1-4664-498DC409F20C}"/>
              </a:ext>
            </a:extLst>
          </p:cNvPr>
          <p:cNvSpPr>
            <a:spLocks noGrp="1"/>
          </p:cNvSpPr>
          <p:nvPr>
            <p:ph idx="1"/>
          </p:nvPr>
        </p:nvSpPr>
        <p:spPr>
          <a:xfrm>
            <a:off x="166077" y="1242646"/>
            <a:ext cx="7242908" cy="5038411"/>
          </a:xfrm>
        </p:spPr>
        <p:txBody>
          <a:bodyPr>
            <a:normAutofit/>
          </a:bodyPr>
          <a:lstStyle/>
          <a:p>
            <a:r>
              <a:rPr lang="en-GB" sz="1800" dirty="0">
                <a:latin typeface="Arial" panose="020B0604020202020204" pitchFamily="34" charset="0"/>
                <a:cs typeface="Arial" panose="020B0604020202020204" pitchFamily="34" charset="0"/>
              </a:rPr>
              <a:t>Encouraging equity, long term welfare, and environmental responsibility, frameworks for sustainable development serve as a guide for contemporary health policy. The necessity for integrated solutions that address social, economic, and environmental implications on health is highlighted by the UN ( united nations), Sustainable Development Goals (United Nations, 2015). Authorities are motivated by the WHO "Health in All Policies" (HiAP) framework to take health effects into account in all policy areas, such as housing, transportation, education, and the environment (WHO, 2014). By ensuring that health is considered into broader policy decisions, HiAP improves prevention, lowers inequality, and promotes sustainable development. It has been applied to create healthier urban settings, encourage physical activity, and enhance air quality.</a:t>
            </a:r>
          </a:p>
          <a:p>
            <a:endParaRPr lang="en-GB" sz="18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AB75B106-B5FA-F5A6-2C80-73D51C02BBA1}"/>
              </a:ext>
            </a:extLst>
          </p:cNvPr>
          <p:cNvPicPr>
            <a:picLocks noChangeAspect="1"/>
          </p:cNvPicPr>
          <p:nvPr/>
        </p:nvPicPr>
        <p:blipFill>
          <a:blip r:embed="rId2"/>
          <a:stretch>
            <a:fillRect/>
          </a:stretch>
        </p:blipFill>
        <p:spPr>
          <a:xfrm>
            <a:off x="7222966" y="681036"/>
            <a:ext cx="4802957" cy="4802957"/>
          </a:xfrm>
          <a:prstGeom prst="rect">
            <a:avLst/>
          </a:prstGeom>
        </p:spPr>
      </p:pic>
    </p:spTree>
    <p:extLst>
      <p:ext uri="{BB962C8B-B14F-4D97-AF65-F5344CB8AC3E}">
        <p14:creationId xmlns:p14="http://schemas.microsoft.com/office/powerpoint/2010/main" val="42938732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40B32E-7CBF-895F-F9D6-534FD314FA06}"/>
              </a:ext>
            </a:extLst>
          </p:cNvPr>
          <p:cNvSpPr>
            <a:spLocks noGrp="1"/>
          </p:cNvSpPr>
          <p:nvPr>
            <p:ph type="title"/>
          </p:nvPr>
        </p:nvSpPr>
        <p:spPr>
          <a:xfrm>
            <a:off x="630936" y="640080"/>
            <a:ext cx="4818888" cy="1481328"/>
          </a:xfrm>
        </p:spPr>
        <p:txBody>
          <a:bodyPr anchor="b">
            <a:normAutofit/>
          </a:bodyPr>
          <a:lstStyle/>
          <a:p>
            <a:r>
              <a:rPr lang="en-GB" sz="4600" dirty="0"/>
              <a:t> Theoretical perspective Models </a:t>
            </a:r>
          </a:p>
        </p:txBody>
      </p:sp>
      <p:sp>
        <p:nvSpPr>
          <p:cNvPr id="15"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A96C4DE-7DE5-260E-C4CB-A83A6859F460}"/>
              </a:ext>
            </a:extLst>
          </p:cNvPr>
          <p:cNvSpPr>
            <a:spLocks noGrp="1"/>
          </p:cNvSpPr>
          <p:nvPr>
            <p:ph idx="1"/>
          </p:nvPr>
        </p:nvSpPr>
        <p:spPr>
          <a:xfrm>
            <a:off x="630936" y="2660904"/>
            <a:ext cx="4818888" cy="3547872"/>
          </a:xfrm>
        </p:spPr>
        <p:txBody>
          <a:bodyPr anchor="t">
            <a:normAutofit/>
          </a:bodyPr>
          <a:lstStyle/>
          <a:p>
            <a:r>
              <a:rPr lang="en-GB" sz="1000">
                <a:latin typeface="Arial" panose="020B0604020202020204" pitchFamily="34" charset="0"/>
                <a:cs typeface="Arial" panose="020B0604020202020204" pitchFamily="34" charset="0"/>
              </a:rPr>
              <a:t>The psychological approach, that includes biological, psychological, and social reasons of vulnerability, enhances a thorough understanding of safeguarding vulnerable adults. The biological model highlights how physical resilience and decision-making ability can be diminished by age-related decline, chronic sickness, neurological problems, and cognitive impairment, rendering an adult more vulnerable to injury (Engel, 1977; Bolton and Gillett, 2019). In order to understand how people see risk, react to abuse, and participate in safeguarding procedures, the psychological model emphasizes on mental health, trauma history, cognitive functioning, and emotional regulation (Bolton, 2023). The social model emphasizes the effects of institutional and environmental elements that might increase vulnerability and restrict access to support, such as poverty, social isolation, discrimination, poor service delivery, and power disparities (Graham et al., 2017; By understanding that biological vulnerabilities, psychological needs, and social environments interact to cause risk and resilience, these perspectives come together to form a comprehensive biopsychosocial framework that enables person centered safeguarding practice (Duffy and Browne, 2024). The modern literature on safeguarding strongly supports this integrated approach, which is thought to be crucial for efficient assessment, intervention, and multi agency decision-making.</a:t>
            </a:r>
          </a:p>
        </p:txBody>
      </p:sp>
      <p:pic>
        <p:nvPicPr>
          <p:cNvPr id="5" name="Picture 4">
            <a:extLst>
              <a:ext uri="{FF2B5EF4-FFF2-40B4-BE49-F238E27FC236}">
                <a16:creationId xmlns:a16="http://schemas.microsoft.com/office/drawing/2014/main" id="{FA161A27-3989-39FC-1621-46B7FBD80B33}"/>
              </a:ext>
            </a:extLst>
          </p:cNvPr>
          <p:cNvPicPr>
            <a:picLocks noChangeAspect="1"/>
          </p:cNvPicPr>
          <p:nvPr/>
        </p:nvPicPr>
        <p:blipFill>
          <a:blip r:embed="rId2"/>
          <a:stretch>
            <a:fillRect/>
          </a:stretch>
        </p:blipFill>
        <p:spPr>
          <a:xfrm>
            <a:off x="6099048" y="1122586"/>
            <a:ext cx="5458968" cy="4612827"/>
          </a:xfrm>
          <a:prstGeom prst="rect">
            <a:avLst/>
          </a:prstGeom>
        </p:spPr>
      </p:pic>
    </p:spTree>
    <p:extLst>
      <p:ext uri="{BB962C8B-B14F-4D97-AF65-F5344CB8AC3E}">
        <p14:creationId xmlns:p14="http://schemas.microsoft.com/office/powerpoint/2010/main" val="30696200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7AC2DF-78C4-E57F-D858-A55FEAB6819B}"/>
              </a:ext>
            </a:extLst>
          </p:cNvPr>
          <p:cNvSpPr>
            <a:spLocks noGrp="1"/>
          </p:cNvSpPr>
          <p:nvPr>
            <p:ph type="title"/>
          </p:nvPr>
        </p:nvSpPr>
        <p:spPr>
          <a:xfrm>
            <a:off x="572493" y="238539"/>
            <a:ext cx="11018520" cy="1434415"/>
          </a:xfrm>
        </p:spPr>
        <p:txBody>
          <a:bodyPr anchor="b">
            <a:normAutofit/>
          </a:bodyPr>
          <a:lstStyle/>
          <a:p>
            <a:r>
              <a:rPr lang="en-GB" sz="5400"/>
              <a:t>Policy and governance </a:t>
            </a:r>
          </a:p>
        </p:txBody>
      </p:sp>
      <p:sp>
        <p:nvSpPr>
          <p:cNvPr id="1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E303ECA-F9FC-090F-6DCF-D083FED8D5A4}"/>
              </a:ext>
            </a:extLst>
          </p:cNvPr>
          <p:cNvSpPr>
            <a:spLocks noGrp="1"/>
          </p:cNvSpPr>
          <p:nvPr>
            <p:ph idx="1"/>
          </p:nvPr>
        </p:nvSpPr>
        <p:spPr>
          <a:xfrm>
            <a:off x="572493" y="2071316"/>
            <a:ext cx="6713552" cy="4119172"/>
          </a:xfrm>
        </p:spPr>
        <p:txBody>
          <a:bodyPr anchor="t">
            <a:normAutofit/>
          </a:bodyPr>
          <a:lstStyle/>
          <a:p>
            <a:r>
              <a:rPr lang="en-GB" sz="1500"/>
              <a:t>Holistic health policy recognises that health is shaped not only by clinical care but by social, economic, environmental, and political determinants. Authorities must create integrated, preventative, fair, and sustainable health systems at the governance level. According to WHO (World Health Organization, 2006), governments are primarily in charge of ensuring the environment required for people to reach the best possible level of health. Preventive care, health promotion, mental health, and environmental health are all essential components of a current, sustainable health system, and they all fall under this obligation (World Health Organization, 2022).</a:t>
            </a:r>
          </a:p>
          <a:p>
            <a:r>
              <a:rPr lang="en-GB" sz="1500"/>
              <a:t>For eg </a:t>
            </a:r>
            <a:r>
              <a:rPr lang="en-GB" sz="1500" b="1"/>
              <a:t>preventive care :-</a:t>
            </a:r>
            <a:r>
              <a:rPr lang="en-GB" sz="1500"/>
              <a:t>early invention  ,vaccination strategies ,nation screening program </a:t>
            </a:r>
          </a:p>
          <a:p>
            <a:r>
              <a:rPr lang="en-GB" sz="1500" b="1"/>
              <a:t>Health promotion </a:t>
            </a:r>
            <a:r>
              <a:rPr lang="en-GB" sz="1500"/>
              <a:t>:- public health campaigns , policy promoting healthy environment, community bases wellbeing programs </a:t>
            </a:r>
          </a:p>
          <a:p>
            <a:r>
              <a:rPr lang="en-GB" sz="1500" b="1"/>
              <a:t>Mentel health </a:t>
            </a:r>
            <a:r>
              <a:rPr lang="en-GB" sz="1500"/>
              <a:t>:- early intervention ,integration of mentel health into primary care. </a:t>
            </a:r>
          </a:p>
          <a:p>
            <a:endParaRPr lang="en-GB" sz="1500"/>
          </a:p>
        </p:txBody>
      </p:sp>
      <p:pic>
        <p:nvPicPr>
          <p:cNvPr id="8" name="Picture 7">
            <a:extLst>
              <a:ext uri="{FF2B5EF4-FFF2-40B4-BE49-F238E27FC236}">
                <a16:creationId xmlns:a16="http://schemas.microsoft.com/office/drawing/2014/main" id="{ECCA336E-944D-A543-6118-B386E9F4FFE8}"/>
              </a:ext>
            </a:extLst>
          </p:cNvPr>
          <p:cNvPicPr>
            <a:picLocks noChangeAspect="1"/>
          </p:cNvPicPr>
          <p:nvPr/>
        </p:nvPicPr>
        <p:blipFill>
          <a:blip r:embed="rId2"/>
          <a:srcRect r="3792" b="-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16476147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7C6C60-4995-6FBD-C76E-71BA6375248B}"/>
              </a:ext>
            </a:extLst>
          </p:cNvPr>
          <p:cNvSpPr>
            <a:spLocks noGrp="1"/>
          </p:cNvSpPr>
          <p:nvPr>
            <p:ph type="title"/>
          </p:nvPr>
        </p:nvSpPr>
        <p:spPr>
          <a:xfrm>
            <a:off x="630936" y="640080"/>
            <a:ext cx="4818888" cy="1481328"/>
          </a:xfrm>
        </p:spPr>
        <p:txBody>
          <a:bodyPr anchor="b">
            <a:normAutofit/>
          </a:bodyPr>
          <a:lstStyle/>
          <a:p>
            <a:r>
              <a:rPr lang="en-GB" sz="5400"/>
              <a:t>Challenges </a:t>
            </a:r>
          </a:p>
        </p:txBody>
      </p:sp>
      <p:sp>
        <p:nvSpPr>
          <p:cNvPr id="24"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BBC5545-FE3A-9121-15A5-55679BA4B888}"/>
              </a:ext>
            </a:extLst>
          </p:cNvPr>
          <p:cNvSpPr>
            <a:spLocks noGrp="1"/>
          </p:cNvSpPr>
          <p:nvPr>
            <p:ph idx="1"/>
          </p:nvPr>
        </p:nvSpPr>
        <p:spPr>
          <a:xfrm>
            <a:off x="630936" y="2660904"/>
            <a:ext cx="4818888" cy="3547872"/>
          </a:xfrm>
        </p:spPr>
        <p:txBody>
          <a:bodyPr anchor="t">
            <a:normAutofit/>
          </a:bodyPr>
          <a:lstStyle/>
          <a:p>
            <a:r>
              <a:rPr lang="en-GB" sz="1400"/>
              <a:t>integrated and sustainable health systems is restricted by several significant obstacles. Regulations are often outdated and rigid, which slows innovation and makes it difficult to introduce new models of care. Funding is dispersed across several sectors, creating gaps, redundant storage, and insufficient support for long‑term prevention. Workforce shortages create more pressure, as personnel are overstretched, insufficiently distributed, and sometimes lack the skills needed for integrated care. Collaboration between sectors faces challenges because organisations work in silos, apply distinct systems, and have little common accountability. Additionally, resources are distributed unevenly, which means that certain communities have worse access and fewer services. When combined, these obstacles limit integration, perpetuate inequality, and hinder the development of comprehensive and sustainable health systems.</a:t>
            </a:r>
          </a:p>
          <a:p>
            <a:endParaRPr lang="en-GB" sz="1400"/>
          </a:p>
          <a:p>
            <a:endParaRPr lang="en-GB" sz="1400"/>
          </a:p>
        </p:txBody>
      </p:sp>
      <p:pic>
        <p:nvPicPr>
          <p:cNvPr id="5" name="Picture 4">
            <a:extLst>
              <a:ext uri="{FF2B5EF4-FFF2-40B4-BE49-F238E27FC236}">
                <a16:creationId xmlns:a16="http://schemas.microsoft.com/office/drawing/2014/main" id="{5312515E-DE94-1048-9CEE-B3C6DB16EDB9}"/>
              </a:ext>
            </a:extLst>
          </p:cNvPr>
          <p:cNvPicPr>
            <a:picLocks noChangeAspect="1"/>
          </p:cNvPicPr>
          <p:nvPr/>
        </p:nvPicPr>
        <p:blipFill>
          <a:blip r:embed="rId2"/>
          <a:stretch>
            <a:fillRect/>
          </a:stretch>
        </p:blipFill>
        <p:spPr>
          <a:xfrm>
            <a:off x="5449824" y="149356"/>
            <a:ext cx="6503303" cy="3944103"/>
          </a:xfrm>
          <a:prstGeom prst="rect">
            <a:avLst/>
          </a:prstGeom>
        </p:spPr>
      </p:pic>
      <p:pic>
        <p:nvPicPr>
          <p:cNvPr id="7" name="Picture 6">
            <a:extLst>
              <a:ext uri="{FF2B5EF4-FFF2-40B4-BE49-F238E27FC236}">
                <a16:creationId xmlns:a16="http://schemas.microsoft.com/office/drawing/2014/main" id="{4378D5FA-8BB4-8083-FDE0-3BC14000E2C3}"/>
              </a:ext>
            </a:extLst>
          </p:cNvPr>
          <p:cNvPicPr>
            <a:picLocks noChangeAspect="1"/>
          </p:cNvPicPr>
          <p:nvPr/>
        </p:nvPicPr>
        <p:blipFill>
          <a:blip r:embed="rId3"/>
          <a:stretch>
            <a:fillRect/>
          </a:stretch>
        </p:blipFill>
        <p:spPr>
          <a:xfrm>
            <a:off x="5534603" y="4093459"/>
            <a:ext cx="6418524" cy="2764541"/>
          </a:xfrm>
          <a:prstGeom prst="rect">
            <a:avLst/>
          </a:prstGeom>
        </p:spPr>
      </p:pic>
    </p:spTree>
    <p:extLst>
      <p:ext uri="{BB962C8B-B14F-4D97-AF65-F5344CB8AC3E}">
        <p14:creationId xmlns:p14="http://schemas.microsoft.com/office/powerpoint/2010/main" val="27339672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3551D1-ECCA-3166-30A4-0F065C914454}"/>
              </a:ext>
            </a:extLst>
          </p:cNvPr>
          <p:cNvSpPr>
            <a:spLocks noGrp="1"/>
          </p:cNvSpPr>
          <p:nvPr>
            <p:ph type="title"/>
          </p:nvPr>
        </p:nvSpPr>
        <p:spPr>
          <a:xfrm>
            <a:off x="572493" y="238539"/>
            <a:ext cx="11018520" cy="1434415"/>
          </a:xfrm>
        </p:spPr>
        <p:txBody>
          <a:bodyPr anchor="b">
            <a:normAutofit/>
          </a:bodyPr>
          <a:lstStyle/>
          <a:p>
            <a:r>
              <a:rPr lang="en-GB" sz="5400"/>
              <a:t>Services delivery </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2A4507A-9A66-9683-BF0F-6913E93CB33E}"/>
              </a:ext>
            </a:extLst>
          </p:cNvPr>
          <p:cNvSpPr>
            <a:spLocks noGrp="1"/>
          </p:cNvSpPr>
          <p:nvPr>
            <p:ph idx="1"/>
          </p:nvPr>
        </p:nvSpPr>
        <p:spPr>
          <a:xfrm>
            <a:off x="572493" y="2071316"/>
            <a:ext cx="6713552" cy="4119172"/>
          </a:xfrm>
        </p:spPr>
        <p:txBody>
          <a:bodyPr anchor="t">
            <a:normAutofit/>
          </a:bodyPr>
          <a:lstStyle/>
          <a:p>
            <a:r>
              <a:rPr lang="en-GB" sz="1500">
                <a:latin typeface="Arial" panose="020B0604020202020204" pitchFamily="34" charset="0"/>
                <a:cs typeface="Arial" panose="020B0604020202020204" pitchFamily="34" charset="0"/>
              </a:rPr>
              <a:t>Modern health systems increasingly rely on telehealth and digital health services, which expand access to care, improve continuity, and support remote monitoring, aligning with WHO’s call for innovative, people‑centred service delivery (World Health Organization). Community health initiatives play a crucial role in addressing local health needs by promoting participation, strengthening prevention, and tackling social determinants of health, which WHO identifies as essential for improving population wellbeing (World Health Organization, n.d.-b). Wellness and lifestyle programmes are also integrated into service delivery to encourage healthier behaviours, reduce chronic disease risk, and support long‑term wellbeing, reflecting WHO’s emphasis on health promotion as a core public health function (World Health Organization, 2022). Additionally, integrated mental health services ensure that psychological support is embedded within primary and community care, supporting WHO’s position that mental health is fundamental to overall health and must be incorporated into all levels of the health system (World Health Organization, 2022).</a:t>
            </a:r>
          </a:p>
        </p:txBody>
      </p:sp>
      <p:pic>
        <p:nvPicPr>
          <p:cNvPr id="5" name="Picture 4">
            <a:extLst>
              <a:ext uri="{FF2B5EF4-FFF2-40B4-BE49-F238E27FC236}">
                <a16:creationId xmlns:a16="http://schemas.microsoft.com/office/drawing/2014/main" id="{BB7CD6BA-66F6-0602-A295-05B8DA1F3043}"/>
              </a:ext>
            </a:extLst>
          </p:cNvPr>
          <p:cNvPicPr>
            <a:picLocks noChangeAspect="1"/>
          </p:cNvPicPr>
          <p:nvPr/>
        </p:nvPicPr>
        <p:blipFill>
          <a:blip r:embed="rId2"/>
          <a:srcRect l="11097" r="29016" b="1"/>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1996441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C4EC2F-398E-BB1D-007F-EDE898B4F442}"/>
              </a:ext>
            </a:extLst>
          </p:cNvPr>
          <p:cNvSpPr>
            <a:spLocks noGrp="1"/>
          </p:cNvSpPr>
          <p:nvPr>
            <p:ph type="title"/>
          </p:nvPr>
        </p:nvSpPr>
        <p:spPr>
          <a:xfrm>
            <a:off x="572493" y="238539"/>
            <a:ext cx="11018520" cy="1434415"/>
          </a:xfrm>
        </p:spPr>
        <p:txBody>
          <a:bodyPr anchor="b">
            <a:normAutofit/>
          </a:bodyPr>
          <a:lstStyle/>
          <a:p>
            <a:r>
              <a:rPr lang="en-GB" sz="5400" dirty="0"/>
              <a:t> Case study </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74D9896-E5D1-6F5F-DDF2-1FA4C64E04F0}"/>
              </a:ext>
            </a:extLst>
          </p:cNvPr>
          <p:cNvSpPr>
            <a:spLocks noGrp="1"/>
          </p:cNvSpPr>
          <p:nvPr>
            <p:ph idx="1"/>
          </p:nvPr>
        </p:nvSpPr>
        <p:spPr>
          <a:xfrm>
            <a:off x="572493" y="2071316"/>
            <a:ext cx="6713552" cy="4119172"/>
          </a:xfrm>
        </p:spPr>
        <p:txBody>
          <a:bodyPr anchor="t">
            <a:normAutofit/>
          </a:bodyPr>
          <a:lstStyle/>
          <a:p>
            <a:r>
              <a:rPr lang="en-GB" sz="2200" dirty="0">
                <a:latin typeface="Arial" panose="020B0604020202020204" pitchFamily="34" charset="0"/>
                <a:cs typeface="Arial" panose="020B0604020202020204" pitchFamily="34" charset="0"/>
              </a:rPr>
              <a:t>A local health system introduced a holistic care approach where a hospital offers mind body therapies and social prescribing to support patients with long‑term conditions. Alongside this, a nearby community hub provides combined physical, mental, and social support in one place, making services easier to access. To reach people in rural or underserved areas, the system also uses a telehealth platform that enables remote consultations and digital monitoring. Together, these services create a simple, joined‑up model that improves access, supports wellbeing, and reduces barriers to care.</a:t>
            </a:r>
          </a:p>
        </p:txBody>
      </p:sp>
      <p:pic>
        <p:nvPicPr>
          <p:cNvPr id="5" name="Picture 4">
            <a:extLst>
              <a:ext uri="{FF2B5EF4-FFF2-40B4-BE49-F238E27FC236}">
                <a16:creationId xmlns:a16="http://schemas.microsoft.com/office/drawing/2014/main" id="{FC06CE81-16B6-549F-302F-11BFA5F93EC2}"/>
              </a:ext>
            </a:extLst>
          </p:cNvPr>
          <p:cNvPicPr>
            <a:picLocks noChangeAspect="1"/>
          </p:cNvPicPr>
          <p:nvPr/>
        </p:nvPicPr>
        <p:blipFill>
          <a:blip r:embed="rId2"/>
          <a:srcRect l="2455" r="39822" b="1"/>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1131907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1C97E1-7DCE-8AF0-CACE-7833D25A4A65}"/>
              </a:ext>
            </a:extLst>
          </p:cNvPr>
          <p:cNvSpPr>
            <a:spLocks noGrp="1"/>
          </p:cNvSpPr>
          <p:nvPr>
            <p:ph type="title"/>
          </p:nvPr>
        </p:nvSpPr>
        <p:spPr>
          <a:xfrm>
            <a:off x="630936" y="640080"/>
            <a:ext cx="4818888" cy="1481328"/>
          </a:xfrm>
        </p:spPr>
        <p:txBody>
          <a:bodyPr anchor="b">
            <a:normAutofit/>
          </a:bodyPr>
          <a:lstStyle/>
          <a:p>
            <a:r>
              <a:rPr lang="en-GB" sz="5000"/>
              <a:t>Public health initiatives </a:t>
            </a:r>
          </a:p>
        </p:txBody>
      </p:sp>
      <p:sp>
        <p:nvSpPr>
          <p:cNvPr id="19"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8DFF365-8F12-935D-85C2-3F0A3C043BC0}"/>
              </a:ext>
            </a:extLst>
          </p:cNvPr>
          <p:cNvSpPr>
            <a:spLocks noGrp="1"/>
          </p:cNvSpPr>
          <p:nvPr>
            <p:ph idx="1"/>
          </p:nvPr>
        </p:nvSpPr>
        <p:spPr>
          <a:xfrm>
            <a:off x="630936" y="2660904"/>
            <a:ext cx="4818888" cy="3547872"/>
          </a:xfrm>
        </p:spPr>
        <p:txBody>
          <a:bodyPr anchor="t">
            <a:normAutofit/>
          </a:bodyPr>
          <a:lstStyle/>
          <a:p>
            <a:r>
              <a:rPr lang="en-GB" sz="1200" dirty="0">
                <a:latin typeface="Arial" panose="020B0604020202020204" pitchFamily="34" charset="0"/>
                <a:cs typeface="Arial" panose="020B0604020202020204" pitchFamily="34" charset="0"/>
              </a:rPr>
              <a:t>Public health initiatives play a crucial role in improving population wellbeing by promoting active living, encouraging healthy diets, supporting smoke‑free environments, raising mental health awareness, and creating safe, sustainable living environments. These initiatives aim to shape everyday settings so that healthier choices become easier and more accessible, reflecting WHO’s emphasis on health promotion as a core component of wellbeing(World Health Organization). Public health campaigns have also demonstrated significant impact by reducing disease burden, increasing public awareness of health risks, and shifting social norms around behaviours such as smoking and physical activity. In addition, these campaigns help strengthen community resilience and wellbeing by empowering individuals with knowledge and supporting long term behaviour change. Together, these initiatives and campaigns contribute to healthier populations and align with global goals for sustainable, equitable health.</a:t>
            </a:r>
          </a:p>
        </p:txBody>
      </p:sp>
      <p:pic>
        <p:nvPicPr>
          <p:cNvPr id="5" name="Picture 4">
            <a:extLst>
              <a:ext uri="{FF2B5EF4-FFF2-40B4-BE49-F238E27FC236}">
                <a16:creationId xmlns:a16="http://schemas.microsoft.com/office/drawing/2014/main" id="{F06A4274-111A-85D4-FD3F-B187D664A137}"/>
              </a:ext>
            </a:extLst>
          </p:cNvPr>
          <p:cNvPicPr>
            <a:picLocks noChangeAspect="1"/>
          </p:cNvPicPr>
          <p:nvPr/>
        </p:nvPicPr>
        <p:blipFill>
          <a:blip r:embed="rId2"/>
          <a:stretch>
            <a:fillRect/>
          </a:stretch>
        </p:blipFill>
        <p:spPr>
          <a:xfrm>
            <a:off x="6099048" y="1450124"/>
            <a:ext cx="5458968" cy="3957751"/>
          </a:xfrm>
          <a:prstGeom prst="rect">
            <a:avLst/>
          </a:prstGeom>
        </p:spPr>
      </p:pic>
    </p:spTree>
    <p:extLst>
      <p:ext uri="{BB962C8B-B14F-4D97-AF65-F5344CB8AC3E}">
        <p14:creationId xmlns:p14="http://schemas.microsoft.com/office/powerpoint/2010/main" val="22811975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F35B04-4578-0D15-3DB5-F7D74D600BC9}"/>
              </a:ext>
            </a:extLst>
          </p:cNvPr>
          <p:cNvSpPr>
            <a:spLocks noGrp="1"/>
          </p:cNvSpPr>
          <p:nvPr>
            <p:ph type="title"/>
          </p:nvPr>
        </p:nvSpPr>
        <p:spPr>
          <a:xfrm>
            <a:off x="572493" y="238539"/>
            <a:ext cx="11018520" cy="1434415"/>
          </a:xfrm>
        </p:spPr>
        <p:txBody>
          <a:bodyPr anchor="b">
            <a:normAutofit/>
          </a:bodyPr>
          <a:lstStyle/>
          <a:p>
            <a:r>
              <a:rPr lang="en-GB" sz="5400"/>
              <a:t>Equity and access </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250BCC8-E457-02DC-4038-D67D30B39E75}"/>
              </a:ext>
            </a:extLst>
          </p:cNvPr>
          <p:cNvSpPr>
            <a:spLocks noGrp="1"/>
          </p:cNvSpPr>
          <p:nvPr>
            <p:ph idx="1"/>
          </p:nvPr>
        </p:nvSpPr>
        <p:spPr>
          <a:xfrm>
            <a:off x="572493" y="2071316"/>
            <a:ext cx="6713552" cy="4119172"/>
          </a:xfrm>
        </p:spPr>
        <p:txBody>
          <a:bodyPr anchor="t">
            <a:normAutofit/>
          </a:bodyPr>
          <a:lstStyle/>
          <a:p>
            <a:r>
              <a:rPr lang="en-GB" sz="1500">
                <a:latin typeface="Arial" panose="020B0604020202020204" pitchFamily="34" charset="0"/>
                <a:cs typeface="Arial" panose="020B0604020202020204" pitchFamily="34" charset="0"/>
              </a:rPr>
              <a:t>People who can access services, the quality of treatment they receive, and their health outcomes are all still impacted by ongoing healthcare inequalities. Wider economic issues like gender, location, poverty, ethnicity, and disability all have a significant impact on these differences and affect people's capacity to receive timely and appropriate care.</a:t>
            </a:r>
          </a:p>
          <a:p>
            <a:r>
              <a:rPr lang="en-GB" sz="1500">
                <a:latin typeface="Arial" panose="020B0604020202020204" pitchFamily="34" charset="0"/>
                <a:cs typeface="Arial" panose="020B0604020202020204" pitchFamily="34" charset="0"/>
              </a:rPr>
              <a:t> The World Health Organization emphasizes the significance of attaining Universal Health Coverage (UHC) in order to address these disparities and enable everyone to get necessary medical care without facing financial hardship. Additionally, WHO emphasizes the need for policies that guarantee that everyone is included in activities to enhance health and wellbeing, appropriate and balanced resource allocation, and targeted assistance for less fortunate individuals (World Health Organization, 2022). Together, these measures aim to reduce unfair differences in health and promote a more inclusive and sustainable healthcare system.</a:t>
            </a:r>
          </a:p>
          <a:p>
            <a:endParaRPr lang="en-GB" sz="1500"/>
          </a:p>
        </p:txBody>
      </p:sp>
      <p:pic>
        <p:nvPicPr>
          <p:cNvPr id="5" name="Picture 4">
            <a:extLst>
              <a:ext uri="{FF2B5EF4-FFF2-40B4-BE49-F238E27FC236}">
                <a16:creationId xmlns:a16="http://schemas.microsoft.com/office/drawing/2014/main" id="{16B305B9-4CDF-43BB-193C-937E7465A34A}"/>
              </a:ext>
            </a:extLst>
          </p:cNvPr>
          <p:cNvPicPr>
            <a:picLocks noChangeAspect="1"/>
          </p:cNvPicPr>
          <p:nvPr/>
        </p:nvPicPr>
        <p:blipFill>
          <a:blip r:embed="rId2"/>
          <a:srcRect l="3455" r="337" b="-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4905188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2F41D13-77C5-9AB3-6348-0029D5BD6320}"/>
              </a:ext>
            </a:extLst>
          </p:cNvPr>
          <p:cNvSpPr>
            <a:spLocks noGrp="1"/>
          </p:cNvSpPr>
          <p:nvPr>
            <p:ph type="title"/>
          </p:nvPr>
        </p:nvSpPr>
        <p:spPr>
          <a:xfrm>
            <a:off x="0" y="18255"/>
            <a:ext cx="10515600" cy="1325563"/>
          </a:xfrm>
        </p:spPr>
        <p:txBody>
          <a:bodyPr>
            <a:normAutofit/>
          </a:bodyPr>
          <a:lstStyle/>
          <a:p>
            <a:r>
              <a:rPr lang="en-GB"/>
              <a:t>Reference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4" name="Content Placeholder 2">
            <a:extLst>
              <a:ext uri="{FF2B5EF4-FFF2-40B4-BE49-F238E27FC236}">
                <a16:creationId xmlns:a16="http://schemas.microsoft.com/office/drawing/2014/main" id="{D6945CA2-065B-CF02-9F76-A916711A70F8}"/>
              </a:ext>
            </a:extLst>
          </p:cNvPr>
          <p:cNvSpPr>
            <a:spLocks noGrp="1"/>
          </p:cNvSpPr>
          <p:nvPr>
            <p:ph idx="1"/>
          </p:nvPr>
        </p:nvSpPr>
        <p:spPr>
          <a:xfrm>
            <a:off x="414081" y="1059420"/>
            <a:ext cx="10515600" cy="5207236"/>
          </a:xfrm>
        </p:spPr>
        <p:txBody>
          <a:bodyPr>
            <a:normAutofit/>
          </a:bodyPr>
          <a:lstStyle/>
          <a:p>
            <a:r>
              <a:rPr lang="en-GB" sz="700">
                <a:latin typeface="Arial" panose="020B0604020202020204" pitchFamily="34" charset="0"/>
                <a:cs typeface="Arial" panose="020B0604020202020204" pitchFamily="34" charset="0"/>
              </a:rPr>
              <a:t>Dodge, R., Daly, A., Huyton, J. and Sanders, L. (2012) ‘The challenge of defining wellbeing’, International Journal of Wellbeing, 2(3), pp. 222–235.Marmot, M. (2020) </a:t>
            </a:r>
          </a:p>
          <a:p>
            <a:r>
              <a:rPr lang="en-GB" sz="700">
                <a:latin typeface="Arial" panose="020B0604020202020204" pitchFamily="34" charset="0"/>
                <a:cs typeface="Arial" panose="020B0604020202020204" pitchFamily="34" charset="0"/>
              </a:rPr>
              <a:t>Health Equity in England: The Marmot Review 10 Years On. London: Institute of Health </a:t>
            </a:r>
            <a:r>
              <a:rPr lang="en-GB" sz="700" err="1">
                <a:latin typeface="Arial" panose="020B0604020202020204" pitchFamily="34" charset="0"/>
                <a:cs typeface="Arial" panose="020B0604020202020204" pitchFamily="34" charset="0"/>
              </a:rPr>
              <a:t>Equity.NHS</a:t>
            </a:r>
            <a:r>
              <a:rPr lang="en-GB" sz="700">
                <a:latin typeface="Arial" panose="020B0604020202020204" pitchFamily="34" charset="0"/>
                <a:cs typeface="Arial" panose="020B0604020202020204" pitchFamily="34" charset="0"/>
              </a:rPr>
              <a:t> England (2019) NHS Long Term Plan. Available at: </a:t>
            </a:r>
            <a:r>
              <a:rPr lang="en-GB" sz="700">
                <a:latin typeface="Arial" panose="020B0604020202020204" pitchFamily="34" charset="0"/>
                <a:cs typeface="Arial" panose="020B0604020202020204" pitchFamily="34" charset="0"/>
                <a:hlinkClick r:id="rId2"/>
              </a:rPr>
              <a:t>https://www.england.nhs.uk</a:t>
            </a:r>
            <a:r>
              <a:rPr lang="en-GB" sz="700">
                <a:latin typeface="Arial" panose="020B0604020202020204" pitchFamily="34" charset="0"/>
                <a:cs typeface="Arial" panose="020B0604020202020204" pitchFamily="34" charset="0"/>
              </a:rPr>
              <a:t>  (Accessed: 3 June 2026).</a:t>
            </a:r>
          </a:p>
          <a:p>
            <a:r>
              <a:rPr lang="en-GB" sz="700">
                <a:latin typeface="Arial" panose="020B0604020202020204" pitchFamily="34" charset="0"/>
                <a:cs typeface="Arial" panose="020B0604020202020204" pitchFamily="34" charset="0"/>
              </a:rPr>
              <a:t>United Nations (1987) Report of the World Commission on Environment and Development: Our Common Future. New York: United </a:t>
            </a:r>
            <a:r>
              <a:rPr lang="en-GB" sz="700" err="1">
                <a:latin typeface="Arial" panose="020B0604020202020204" pitchFamily="34" charset="0"/>
                <a:cs typeface="Arial" panose="020B0604020202020204" pitchFamily="34" charset="0"/>
              </a:rPr>
              <a:t>Nations.United</a:t>
            </a:r>
            <a:r>
              <a:rPr lang="en-GB" sz="700">
                <a:latin typeface="Arial" panose="020B0604020202020204" pitchFamily="34" charset="0"/>
                <a:cs typeface="Arial" panose="020B0604020202020204" pitchFamily="34" charset="0"/>
              </a:rPr>
              <a:t> Nations (2015) </a:t>
            </a:r>
          </a:p>
          <a:p>
            <a:r>
              <a:rPr lang="en-GB" sz="700">
                <a:latin typeface="Arial" panose="020B0604020202020204" pitchFamily="34" charset="0"/>
                <a:cs typeface="Arial" panose="020B0604020202020204" pitchFamily="34" charset="0"/>
              </a:rPr>
              <a:t>Transforming Our World: The 2030 Agenda for Sustainable Development. Available at: </a:t>
            </a:r>
            <a:r>
              <a:rPr lang="en-GB" sz="700">
                <a:latin typeface="Arial" panose="020B0604020202020204" pitchFamily="34" charset="0"/>
                <a:cs typeface="Arial" panose="020B0604020202020204" pitchFamily="34" charset="0"/>
                <a:hlinkClick r:id="rId3"/>
              </a:rPr>
              <a:t>https://sdgs.un.org</a:t>
            </a:r>
            <a:r>
              <a:rPr lang="en-GB" sz="700">
                <a:latin typeface="Arial" panose="020B0604020202020204" pitchFamily="34" charset="0"/>
                <a:cs typeface="Arial" panose="020B0604020202020204" pitchFamily="34" charset="0"/>
              </a:rPr>
              <a:t>  (Accessed: 3 June 2026)</a:t>
            </a:r>
          </a:p>
          <a:p>
            <a:r>
              <a:rPr lang="en-GB" sz="700">
                <a:latin typeface="Arial" panose="020B0604020202020204" pitchFamily="34" charset="0"/>
                <a:cs typeface="Arial" panose="020B0604020202020204" pitchFamily="34" charset="0"/>
              </a:rPr>
              <a:t>.World Health Organization (2020) Constitution of the World Health Organization. Available at: </a:t>
            </a:r>
            <a:r>
              <a:rPr lang="en-GB" sz="700">
                <a:latin typeface="Arial" panose="020B0604020202020204" pitchFamily="34" charset="0"/>
                <a:cs typeface="Arial" panose="020B0604020202020204" pitchFamily="34" charset="0"/>
                <a:hlinkClick r:id="rId4"/>
              </a:rPr>
              <a:t>https://www.who.int</a:t>
            </a:r>
            <a:r>
              <a:rPr lang="en-GB" sz="700">
                <a:latin typeface="Arial" panose="020B0604020202020204" pitchFamily="34" charset="0"/>
                <a:cs typeface="Arial" panose="020B0604020202020204" pitchFamily="34" charset="0"/>
              </a:rPr>
              <a:t> (Accessed: 3 June 2026).</a:t>
            </a:r>
          </a:p>
          <a:p>
            <a:r>
              <a:rPr lang="en-GB" sz="700">
                <a:latin typeface="Arial" panose="020B0604020202020204" pitchFamily="34" charset="0"/>
                <a:cs typeface="Arial" panose="020B0604020202020204" pitchFamily="34" charset="0"/>
              </a:rPr>
              <a:t>Engel, G.L. (1977) ‘The need for a new medical model: A challenge for biomedicine’, Science, 196(4286), pp. 129–136.NHS England (2023) Social prescribing. Available at: https://www.england.nhs.uk/personalisedcare/social-prescribing/ (england.nhs.uk in Bing) (Accessed: 6 June 2026).</a:t>
            </a:r>
          </a:p>
          <a:p>
            <a:r>
              <a:rPr lang="en-GB" sz="700">
                <a:latin typeface="Arial" panose="020B0604020202020204" pitchFamily="34" charset="0"/>
                <a:cs typeface="Arial" panose="020B0604020202020204" pitchFamily="34" charset="0"/>
              </a:rPr>
              <a:t>United Nations (2015) Transforming our world: The 2030 Agenda for Sustainable Development. Available at: </a:t>
            </a:r>
            <a:r>
              <a:rPr lang="en-GB" sz="700">
                <a:latin typeface="Arial" panose="020B0604020202020204" pitchFamily="34" charset="0"/>
                <a:cs typeface="Arial" panose="020B0604020202020204" pitchFamily="34" charset="0"/>
                <a:hlinkClick r:id="rId5"/>
              </a:rPr>
              <a:t>https://sdgs.un.org/2030agend</a:t>
            </a:r>
            <a:r>
              <a:rPr lang="en-GB" sz="700">
                <a:latin typeface="Arial" panose="020B0604020202020204" pitchFamily="34" charset="0"/>
                <a:cs typeface="Arial" panose="020B0604020202020204" pitchFamily="34" charset="0"/>
              </a:rPr>
              <a:t>  (Accessed: 6 June 2026).World Health Organization (2014)</a:t>
            </a:r>
          </a:p>
          <a:p>
            <a:r>
              <a:rPr lang="en-GB" sz="700">
                <a:latin typeface="Arial" panose="020B0604020202020204" pitchFamily="34" charset="0"/>
                <a:cs typeface="Arial" panose="020B0604020202020204" pitchFamily="34" charset="0"/>
              </a:rPr>
              <a:t> Health in All Policies: Framework for country action. Available at: </a:t>
            </a:r>
            <a:r>
              <a:rPr lang="en-GB" sz="700">
                <a:latin typeface="Arial" panose="020B0604020202020204" pitchFamily="34" charset="0"/>
                <a:cs typeface="Arial" panose="020B0604020202020204" pitchFamily="34" charset="0"/>
                <a:hlinkClick r:id="rId6"/>
              </a:rPr>
              <a:t>https://www.who.int/publications/i/item/9789241506908</a:t>
            </a:r>
            <a:r>
              <a:rPr lang="en-GB" sz="700">
                <a:latin typeface="Arial" panose="020B0604020202020204" pitchFamily="34" charset="0"/>
                <a:cs typeface="Arial" panose="020B0604020202020204" pitchFamily="34" charset="0"/>
              </a:rPr>
              <a:t>   (Accessed: 6 June 2026).</a:t>
            </a:r>
          </a:p>
          <a:p>
            <a:r>
              <a:rPr lang="en-GB" sz="700">
                <a:latin typeface="Arial" panose="020B0604020202020204" pitchFamily="34" charset="0"/>
                <a:cs typeface="Arial" panose="020B0604020202020204" pitchFamily="34" charset="0"/>
              </a:rPr>
              <a:t>World Health Organization (2020) Healthy living: What is a healthy lifestyle? Available at: </a:t>
            </a:r>
            <a:r>
              <a:rPr lang="en-GB" sz="700">
                <a:latin typeface="Arial" panose="020B0604020202020204" pitchFamily="34" charset="0"/>
                <a:cs typeface="Arial" panose="020B0604020202020204" pitchFamily="34" charset="0"/>
                <a:hlinkClick r:id="rId4"/>
              </a:rPr>
              <a:t>https://www.who.int</a:t>
            </a:r>
            <a:r>
              <a:rPr lang="en-GB" sz="700">
                <a:latin typeface="Arial" panose="020B0604020202020204" pitchFamily="34" charset="0"/>
                <a:cs typeface="Arial" panose="020B0604020202020204" pitchFamily="34" charset="0"/>
              </a:rPr>
              <a:t> (Accessed: 6 June </a:t>
            </a:r>
          </a:p>
          <a:p>
            <a:r>
              <a:rPr lang="en-GB" sz="700">
                <a:latin typeface="Arial" panose="020B0604020202020204" pitchFamily="34" charset="0"/>
                <a:cs typeface="Arial" panose="020B0604020202020204" pitchFamily="34" charset="0"/>
              </a:rPr>
              <a:t>Bolton, D. &amp; Gillett, G. (2019) *The Biopsychosocial Model of Health and Disease: New Philosophical and Scientific Developments*. Cham: Palgrave Macmillan.  </a:t>
            </a:r>
          </a:p>
          <a:p>
            <a:r>
              <a:rPr lang="en-GB" sz="700">
                <a:latin typeface="Arial" panose="020B0604020202020204" pitchFamily="34" charset="0"/>
                <a:cs typeface="Arial" panose="020B0604020202020204" pitchFamily="34" charset="0"/>
              </a:rPr>
              <a:t>Available at: `https://link.springer.com/book/10.1007/978-3-030-11899-0` [(link.springer.com in Bing)](</a:t>
            </a:r>
            <a:r>
              <a:rPr lang="en-GB" sz="700">
                <a:latin typeface="Arial" panose="020B0604020202020204" pitchFamily="34" charset="0"/>
                <a:cs typeface="Arial" panose="020B0604020202020204" pitchFamily="34" charset="0"/>
                <a:hlinkClick r:id="rId7"/>
              </a:rPr>
              <a:t>https://www.bing.com/search?q="https%3A%2F%2Flink.springer.com%2Fbook%2F10.1007%2F978-3-030-11899-0</a:t>
            </a:r>
            <a:r>
              <a:rPr lang="en-GB" sz="700">
                <a:latin typeface="Arial" panose="020B0604020202020204" pitchFamily="34" charset="0"/>
                <a:cs typeface="Arial" panose="020B0604020202020204" pitchFamily="34" charset="0"/>
              </a:rPr>
              <a:t>") </a:t>
            </a:r>
          </a:p>
          <a:p>
            <a:r>
              <a:rPr lang="en-GB" sz="700">
                <a:latin typeface="Arial" panose="020B0604020202020204" pitchFamily="34" charset="0"/>
                <a:cs typeface="Arial" panose="020B0604020202020204" pitchFamily="34" charset="0"/>
              </a:rPr>
              <a:t>Engel, G.L. (1977) ‘The need for a new medical model: A challenge for biomedicine’, *Science*, 196(4286), pp. 129–136.  Available at: `https://www.science.org/doi/10.1126/science.847460` [(science.org in Bing)](</a:t>
            </a:r>
            <a:r>
              <a:rPr lang="en-GB" sz="700">
                <a:latin typeface="Arial" panose="020B0604020202020204" pitchFamily="34" charset="0"/>
                <a:cs typeface="Arial" panose="020B0604020202020204" pitchFamily="34" charset="0"/>
                <a:hlinkClick r:id="rId8"/>
              </a:rPr>
              <a:t>https://www.bing.com/search?q="https%3A%2F%2Fwww.science.org%2Fdoi%2F10.1126%2Fscience.847460</a:t>
            </a:r>
            <a:r>
              <a:rPr lang="en-GB" sz="700">
                <a:latin typeface="Arial" panose="020B0604020202020204" pitchFamily="34" charset="0"/>
                <a:cs typeface="Arial" panose="020B0604020202020204" pitchFamily="34" charset="0"/>
              </a:rPr>
              <a:t>") </a:t>
            </a:r>
          </a:p>
          <a:p>
            <a:r>
              <a:rPr lang="en-GB" sz="700">
                <a:latin typeface="Arial" panose="020B0604020202020204" pitchFamily="34" charset="0"/>
                <a:cs typeface="Arial" panose="020B0604020202020204" pitchFamily="34" charset="0"/>
              </a:rPr>
              <a:t>Ahuja, L., Price, A., Bramwell, C. et al. (2022) ‘Implementation of the Making Safeguarding Personal approach to strengths‑based adult social care: systematic review of qualitative evidence’, *The British Journal of Social Work*, 52(8), pp. 4640–4663.  Available at: [https://doi.org/10.1093/bjsw/bcac076](</a:t>
            </a:r>
            <a:r>
              <a:rPr lang="en-GB" sz="700">
                <a:latin typeface="Arial" panose="020B0604020202020204" pitchFamily="34" charset="0"/>
                <a:cs typeface="Arial" panose="020B0604020202020204" pitchFamily="34" charset="0"/>
                <a:hlinkClick r:id="rId9"/>
              </a:rPr>
              <a:t>https://doi.org/10.1093/bjsw/bcac076</a:t>
            </a:r>
            <a:r>
              <a:rPr lang="en-GB" sz="700">
                <a:latin typeface="Arial" panose="020B0604020202020204" pitchFamily="34" charset="0"/>
                <a:cs typeface="Arial" panose="020B0604020202020204" pitchFamily="34" charset="0"/>
              </a:rPr>
              <a:t>) </a:t>
            </a:r>
          </a:p>
          <a:p>
            <a:r>
              <a:rPr lang="en-GB" sz="700">
                <a:latin typeface="Arial" panose="020B0604020202020204" pitchFamily="34" charset="0"/>
                <a:cs typeface="Arial" panose="020B0604020202020204" pitchFamily="34" charset="0"/>
              </a:rPr>
              <a:t>Bolton, D. (2023) ‘A revitalized biopsychosocial model: core theory, research paradigms, and clinical implications’, *Psychological Medicine*, 53(16), pp. 7504–7511.  Available at: [https://doi.org/10.1017/S0033291723002660](</a:t>
            </a:r>
            <a:r>
              <a:rPr lang="en-GB" sz="700">
                <a:latin typeface="Arial" panose="020B0604020202020204" pitchFamily="34" charset="0"/>
                <a:cs typeface="Arial" panose="020B0604020202020204" pitchFamily="34" charset="0"/>
                <a:hlinkClick r:id="rId10"/>
              </a:rPr>
              <a:t>https://doi.org/10.1017/S0033291723002660</a:t>
            </a:r>
            <a:r>
              <a:rPr lang="en-GB" sz="700">
                <a:latin typeface="Arial" panose="020B0604020202020204" pitchFamily="34" charset="0"/>
                <a:cs typeface="Arial" panose="020B0604020202020204" pitchFamily="34" charset="0"/>
              </a:rPr>
              <a:t>) </a:t>
            </a:r>
          </a:p>
          <a:p>
            <a:r>
              <a:rPr lang="en-GB" sz="700">
                <a:latin typeface="Arial" panose="020B0604020202020204" pitchFamily="34" charset="0"/>
                <a:cs typeface="Arial" panose="020B0604020202020204" pitchFamily="34" charset="0"/>
              </a:rPr>
              <a:t>Duffy, A. &amp; Browne, F. (2024) ‘Safeguarding adults: A concept analysis’, *Journal of Advanced Nursing*.  Available at: [https://doi.org/10.1111/jan.16306](</a:t>
            </a:r>
            <a:r>
              <a:rPr lang="en-GB" sz="700">
                <a:latin typeface="Arial" panose="020B0604020202020204" pitchFamily="34" charset="0"/>
                <a:cs typeface="Arial" panose="020B0604020202020204" pitchFamily="34" charset="0"/>
                <a:hlinkClick r:id="rId11"/>
              </a:rPr>
              <a:t>https://doi.org/10.1111/jan.16306</a:t>
            </a:r>
            <a:r>
              <a:rPr lang="en-GB" sz="700">
                <a:latin typeface="Arial" panose="020B0604020202020204" pitchFamily="34" charset="0"/>
                <a:cs typeface="Arial" panose="020B0604020202020204" pitchFamily="34" charset="0"/>
              </a:rPr>
              <a:t>) </a:t>
            </a:r>
          </a:p>
          <a:p>
            <a:r>
              <a:rPr lang="en-GB" sz="700">
                <a:latin typeface="Arial" panose="020B0604020202020204" pitchFamily="34" charset="0"/>
                <a:cs typeface="Arial" panose="020B0604020202020204" pitchFamily="34" charset="0"/>
              </a:rPr>
              <a:t>Graham, K.E., Stevens, M., Norrie, C. et al. (2017) ‘Models of safeguarding in England: identifying important models and variables influencing the operation of adult safeguarding’, *Journal of Social Work*, 17(3), pp. 255–276.  Available at: [https://eprints.whiterose.ac.uk/id/eprint/101627/](</a:t>
            </a:r>
            <a:r>
              <a:rPr lang="en-GB" sz="700">
                <a:latin typeface="Arial" panose="020B0604020202020204" pitchFamily="34" charset="0"/>
                <a:cs typeface="Arial" panose="020B0604020202020204" pitchFamily="34" charset="0"/>
                <a:hlinkClick r:id="rId12"/>
              </a:rPr>
              <a:t>https://eprints.whiterose.ac.uk/id/eprint/101627/</a:t>
            </a:r>
            <a:r>
              <a:rPr lang="en-GB" sz="700">
                <a:latin typeface="Arial" panose="020B0604020202020204" pitchFamily="34" charset="0"/>
                <a:cs typeface="Arial" panose="020B0604020202020204" pitchFamily="34" charset="0"/>
              </a:rPr>
              <a:t>) 
World Health Organization (2006) Constitution of the World Health Organization. 45</a:t>
            </a:r>
            <a:r>
              <a:rPr lang="en-GB" sz="700" baseline="30000">
                <a:latin typeface="Arial" panose="020B0604020202020204" pitchFamily="34" charset="0"/>
                <a:cs typeface="Arial" panose="020B0604020202020204" pitchFamily="34" charset="0"/>
              </a:rPr>
              <a:t>th</a:t>
            </a:r>
            <a:r>
              <a:rPr lang="en-GB" sz="700">
                <a:latin typeface="Arial" panose="020B0604020202020204" pitchFamily="34" charset="0"/>
                <a:cs typeface="Arial" panose="020B0604020202020204" pitchFamily="34" charset="0"/>
              </a:rPr>
              <a:t> </a:t>
            </a:r>
            <a:r>
              <a:rPr lang="en-GB" sz="700" err="1">
                <a:latin typeface="Arial" panose="020B0604020202020204" pitchFamily="34" charset="0"/>
                <a:cs typeface="Arial" panose="020B0604020202020204" pitchFamily="34" charset="0"/>
              </a:rPr>
              <a:t>edn</a:t>
            </a:r>
            <a:r>
              <a:rPr lang="en-GB" sz="700">
                <a:latin typeface="Arial" panose="020B0604020202020204" pitchFamily="34" charset="0"/>
                <a:cs typeface="Arial" panose="020B0604020202020204" pitchFamily="34" charset="0"/>
              </a:rPr>
              <a:t>. Geneva: World Health </a:t>
            </a:r>
            <a:r>
              <a:rPr lang="en-GB" sz="700" err="1">
                <a:latin typeface="Arial" panose="020B0604020202020204" pitchFamily="34" charset="0"/>
                <a:cs typeface="Arial" panose="020B0604020202020204" pitchFamily="34" charset="0"/>
              </a:rPr>
              <a:t>Organization.Available</a:t>
            </a:r>
            <a:r>
              <a:rPr lang="en-GB" sz="700">
                <a:latin typeface="Arial" panose="020B0604020202020204" pitchFamily="34" charset="0"/>
                <a:cs typeface="Arial" panose="020B0604020202020204" pitchFamily="34" charset="0"/>
              </a:rPr>
              <a:t> at: </a:t>
            </a:r>
            <a:r>
              <a:rPr lang="en-GB" sz="700">
                <a:latin typeface="Arial" panose="020B0604020202020204" pitchFamily="34" charset="0"/>
                <a:cs typeface="Arial" panose="020B0604020202020204" pitchFamily="34" charset="0"/>
                <a:hlinkClick r:id="rId13"/>
              </a:rPr>
              <a:t>https://www.who.int/about/governance/constitution</a:t>
            </a:r>
            <a:r>
              <a:rPr lang="en-GB" sz="700">
                <a:latin typeface="Arial" panose="020B0604020202020204" pitchFamily="34" charset="0"/>
                <a:cs typeface="Arial" panose="020B0604020202020204" pitchFamily="34" charset="0"/>
              </a:rPr>
              <a:t> (Accessed: 21 June 2026).</a:t>
            </a:r>
          </a:p>
          <a:p>
            <a:r>
              <a:rPr lang="en-GB" sz="700">
                <a:latin typeface="Arial" panose="020B0604020202020204" pitchFamily="34" charset="0"/>
                <a:cs typeface="Arial" panose="020B0604020202020204" pitchFamily="34" charset="0"/>
              </a:rPr>
              <a:t>Promoting health and well-being. Geneva: World Health Organization. Available at: </a:t>
            </a:r>
            <a:r>
              <a:rPr lang="en-GB" sz="700">
                <a:latin typeface="Arial" panose="020B0604020202020204" pitchFamily="34" charset="0"/>
                <a:cs typeface="Arial" panose="020B0604020202020204" pitchFamily="34" charset="0"/>
                <a:hlinkClick r:id="rId14"/>
              </a:rPr>
              <a:t>https://www.who.int/activities/promoting-health-and-well-being</a:t>
            </a:r>
            <a:r>
              <a:rPr lang="en-GB" sz="700">
                <a:latin typeface="Arial" panose="020B0604020202020204" pitchFamily="34" charset="0"/>
                <a:cs typeface="Arial" panose="020B0604020202020204" pitchFamily="34" charset="0"/>
              </a:rPr>
              <a:t> (Accessed: 21 June 2026).</a:t>
            </a:r>
          </a:p>
          <a:p>
            <a:r>
              <a:rPr lang="en-GB" sz="700">
                <a:latin typeface="Arial" panose="020B0604020202020204" pitchFamily="34" charset="0"/>
                <a:cs typeface="Arial" panose="020B0604020202020204" pitchFamily="34" charset="0"/>
              </a:rPr>
              <a:t>World Health Organization (2022) Well-being and health promotion. Resolution WHA75.19, Seventy-fifth World Health Assembly. Geneva: World Health Organization.
Available at: </a:t>
            </a:r>
            <a:r>
              <a:rPr lang="en-GB" sz="700">
                <a:latin typeface="Arial" panose="020B0604020202020204" pitchFamily="34" charset="0"/>
                <a:cs typeface="Arial" panose="020B0604020202020204" pitchFamily="34" charset="0"/>
                <a:hlinkClick r:id="rId15"/>
              </a:rPr>
              <a:t>https://apps.who.int/gb/ebwha/pdf_files/WHA75/A75_R19-en.pdf</a:t>
            </a:r>
            <a:r>
              <a:rPr lang="en-GB" sz="700">
                <a:latin typeface="Arial" panose="020B0604020202020204" pitchFamily="34" charset="0"/>
                <a:cs typeface="Arial" panose="020B0604020202020204" pitchFamily="34" charset="0"/>
              </a:rPr>
              <a:t> (Accessed: 21 June 2026).</a:t>
            </a:r>
          </a:p>
        </p:txBody>
      </p:sp>
    </p:spTree>
    <p:extLst>
      <p:ext uri="{BB962C8B-B14F-4D97-AF65-F5344CB8AC3E}">
        <p14:creationId xmlns:p14="http://schemas.microsoft.com/office/powerpoint/2010/main" val="24876206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195</TotalTime>
  <Words>1829</Words>
  <Application>Microsoft Office PowerPoint</Application>
  <PresentationFormat>Widescreen</PresentationFormat>
  <Paragraphs>43</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BMHP6030- Health, wellbeing and sustainable development </vt:lpstr>
      <vt:lpstr>Definition &amp; discussion of key concept </vt:lpstr>
      <vt:lpstr> Define the key concept of Wellbeing </vt:lpstr>
      <vt:lpstr>Sustainable development &amp; growing </vt:lpstr>
      <vt:lpstr>Growing importance in modern healthcare policy and Practice  </vt:lpstr>
      <vt:lpstr>Integration of health and wellbeing approaches </vt:lpstr>
      <vt:lpstr>Sustainable development framework in health policies </vt:lpstr>
      <vt:lpstr> Theoretical perspective Models </vt:lpstr>
      <vt:lpstr>Policy and governance </vt:lpstr>
      <vt:lpstr>Challenges </vt:lpstr>
      <vt:lpstr>Services delivery </vt:lpstr>
      <vt:lpstr> Case study </vt:lpstr>
      <vt:lpstr>Public health initiatives </vt:lpstr>
      <vt:lpstr>Equity and access </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BMHP6030- Health, wellbeing and sustainable development </dc:title>
  <dc:creator>ruksar israr</dc:creator>
  <cp:lastModifiedBy>ruksar israr</cp:lastModifiedBy>
  <cp:revision>3</cp:revision>
  <dcterms:created xsi:type="dcterms:W3CDTF">2026-06-03T16:35:07Z</dcterms:created>
  <dcterms:modified xsi:type="dcterms:W3CDTF">2026-06-21T13:49:17Z</dcterms:modified>
</cp:coreProperties>
</file>