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65" r:id="rId3"/>
    <p:sldId id="266" r:id="rId4"/>
    <p:sldId id="277" r:id="rId5"/>
    <p:sldId id="271" r:id="rId6"/>
    <p:sldId id="276" r:id="rId7"/>
    <p:sldId id="27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08/02/2012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CNA Part 2 - Networks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Learning Outcomes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>
              <a:buNone/>
            </a:pPr>
            <a:r>
              <a:rPr lang="en-GB" dirty="0" smtClean="0"/>
              <a:t>Upon successful completion of this module the students will be able to:</a:t>
            </a:r>
          </a:p>
          <a:p>
            <a:endParaRPr lang="en-GB" dirty="0" smtClean="0"/>
          </a:p>
          <a:p>
            <a:r>
              <a:rPr lang="en-GB" dirty="0" smtClean="0"/>
              <a:t>Demonstrate a sound understanding of the essential characteristics and concepts of computer system architectures, operating systems and software.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fundamental understanding of network basics in terms of architecture, devices, application and protocols.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Indicative Contents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Network principles and applications definition of a network.</a:t>
            </a:r>
          </a:p>
          <a:p>
            <a:r>
              <a:rPr lang="en-GB" dirty="0" smtClean="0"/>
              <a:t>Evolution of network uses e.g. LANs, WANs. </a:t>
            </a:r>
            <a:r>
              <a:rPr lang="en-GB" dirty="0" err="1" smtClean="0"/>
              <a:t>MANs</a:t>
            </a:r>
            <a:r>
              <a:rPr lang="en-GB" dirty="0" smtClean="0"/>
              <a:t>. </a:t>
            </a:r>
          </a:p>
          <a:p>
            <a:r>
              <a:rPr lang="en-GB" dirty="0" smtClean="0"/>
              <a:t>Networked applications, overview of network use.</a:t>
            </a:r>
          </a:p>
          <a:p>
            <a:r>
              <a:rPr lang="en-GB" dirty="0" smtClean="0"/>
              <a:t>Network architectures, </a:t>
            </a:r>
            <a:r>
              <a:rPr lang="en-GB" dirty="0" err="1" smtClean="0"/>
              <a:t>OSI</a:t>
            </a:r>
            <a:r>
              <a:rPr lang="en-GB" dirty="0" smtClean="0"/>
              <a:t> 7-layer model.</a:t>
            </a:r>
          </a:p>
          <a:p>
            <a:r>
              <a:rPr lang="en-GB" dirty="0" smtClean="0"/>
              <a:t>Introduction to standards, e.g. IEEE 802.11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Indicative Contents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Topologies, e.g. bus, ring, hierarchical.</a:t>
            </a:r>
          </a:p>
          <a:p>
            <a:r>
              <a:rPr lang="en-GB" dirty="0" smtClean="0"/>
              <a:t>Communication devices, repeaters, bridges and hubs, standard connectors and wiring.</a:t>
            </a:r>
          </a:p>
          <a:p>
            <a:r>
              <a:rPr lang="en-GB" dirty="0" smtClean="0"/>
              <a:t>Description of main protocols, i.e. Ethernet, token ring, TCP/IP. </a:t>
            </a:r>
          </a:p>
          <a:p>
            <a:r>
              <a:rPr lang="en-GB" dirty="0" smtClean="0"/>
              <a:t>Installation of server and client operating systems.</a:t>
            </a:r>
          </a:p>
          <a:p>
            <a:r>
              <a:rPr lang="en-GB" dirty="0" smtClean="0"/>
              <a:t>Introduction to active directory.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Different Perspectives</a:t>
            </a:r>
            <a:endParaRPr lang="en-US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Scope</a:t>
            </a:r>
            <a:r>
              <a:rPr lang="en-GB" dirty="0" smtClean="0"/>
              <a:t>: LAN or WAN?</a:t>
            </a:r>
          </a:p>
          <a:p>
            <a:endParaRPr lang="en-GB" b="1" dirty="0" smtClean="0"/>
          </a:p>
          <a:p>
            <a:r>
              <a:rPr lang="en-GB" b="1" dirty="0" smtClean="0"/>
              <a:t>Topology</a:t>
            </a:r>
            <a:r>
              <a:rPr lang="en-GB" dirty="0" smtClean="0"/>
              <a:t>: star? bus? or ring?</a:t>
            </a:r>
          </a:p>
          <a:p>
            <a:endParaRPr lang="en-GB" b="1" dirty="0" smtClean="0"/>
          </a:p>
          <a:p>
            <a:r>
              <a:rPr lang="en-GB" b="1" dirty="0" smtClean="0"/>
              <a:t>Layered reference model</a:t>
            </a:r>
            <a:r>
              <a:rPr lang="en-GB" dirty="0" smtClean="0"/>
              <a:t>: a key to understand communication in a network.</a:t>
            </a:r>
          </a:p>
          <a:p>
            <a:endParaRPr lang="en-GB" dirty="0" smtClean="0"/>
          </a:p>
          <a:p>
            <a:r>
              <a:rPr lang="en-GB" dirty="0" smtClean="0"/>
              <a:t>Important technologies in each layer.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– 50%</a:t>
            </a:r>
          </a:p>
          <a:p>
            <a:pPr lvl="1"/>
            <a:r>
              <a:rPr lang="en-GB" dirty="0" smtClean="0"/>
              <a:t>Before Easter (Fri 30</a:t>
            </a:r>
            <a:r>
              <a:rPr lang="en-GB" baseline="30000" dirty="0" smtClean="0"/>
              <a:t>th</a:t>
            </a:r>
            <a:r>
              <a:rPr lang="en-GB" dirty="0" smtClean="0"/>
              <a:t> March)</a:t>
            </a:r>
          </a:p>
          <a:p>
            <a:endParaRPr lang="en-GB" dirty="0" smtClean="0"/>
          </a:p>
          <a:p>
            <a:r>
              <a:rPr lang="en-GB" dirty="0" smtClean="0"/>
              <a:t>Exam – 50%</a:t>
            </a:r>
          </a:p>
          <a:p>
            <a:pPr lvl="1"/>
            <a:r>
              <a:rPr lang="en-GB" dirty="0" smtClean="0"/>
              <a:t>May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Reading List</a:t>
            </a:r>
            <a:endParaRPr lang="en-US" altLang="zh-CN" smtClean="0">
              <a:ea typeface="宋体" pitchFamily="2" charset="-122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060575"/>
            <a:ext cx="3671887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400" b="1" i="1" smtClean="0">
                <a:ea typeface="宋体" pitchFamily="2" charset="-122"/>
              </a:rPr>
              <a:t>Computer Networks</a:t>
            </a:r>
            <a:r>
              <a:rPr lang="en-GB" altLang="zh-CN" sz="2400" b="1" smtClean="0">
                <a:ea typeface="宋体" pitchFamily="2" charset="-122"/>
              </a:rPr>
              <a:t>,</a:t>
            </a:r>
            <a:r>
              <a:rPr lang="en-GB" altLang="zh-CN" sz="2400" smtClean="0">
                <a:ea typeface="宋体" pitchFamily="2" charset="-122"/>
              </a:rPr>
              <a:t> Philip Irving, Lexden Publishing, 2nd edition, 2005.</a:t>
            </a:r>
          </a:p>
          <a:p>
            <a:pPr eaLnBrk="1" hangingPunct="1">
              <a:lnSpc>
                <a:spcPct val="90000"/>
              </a:lnSpc>
            </a:pPr>
            <a:endParaRPr lang="zh-CN" altLang="en-US" sz="240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400" b="1" i="1" smtClean="0">
                <a:ea typeface="宋体" pitchFamily="2" charset="-122"/>
              </a:rPr>
              <a:t>Computer Networks: A Systems Approach</a:t>
            </a:r>
            <a:r>
              <a:rPr lang="en-GB" altLang="zh-CN" sz="2400" b="1" smtClean="0">
                <a:ea typeface="宋体" pitchFamily="2" charset="-122"/>
              </a:rPr>
              <a:t>,</a:t>
            </a:r>
            <a:r>
              <a:rPr lang="en-GB" altLang="zh-CN" sz="2400" smtClean="0">
                <a:ea typeface="宋体" pitchFamily="2" charset="-122"/>
              </a:rPr>
              <a:t> Larry L. Peterson and Bruce S. Davie, Morgan Kaufmann, 3rd edition, 2003. </a:t>
            </a:r>
            <a:endParaRPr lang="en-GB" altLang="zh-CN" sz="2400" i="1" smtClean="0">
              <a:ea typeface="宋体" pitchFamily="2" charset="-122"/>
            </a:endParaRPr>
          </a:p>
        </p:txBody>
      </p:sp>
      <p:pic>
        <p:nvPicPr>
          <p:cNvPr id="13316" name="Picture 4" descr="51KTKRF77P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356992"/>
            <a:ext cx="2125663" cy="2663825"/>
          </a:xfrm>
          <a:prstGeom prst="rect">
            <a:avLst/>
          </a:prstGeom>
          <a:noFill/>
          <a:ln w="25400">
            <a:solidFill>
              <a:schemeClr val="accent1"/>
            </a:solidFill>
            <a:miter lim="800000"/>
            <a:headEnd/>
            <a:tailEnd/>
          </a:ln>
        </p:spPr>
      </p:pic>
      <p:pic>
        <p:nvPicPr>
          <p:cNvPr id="13317" name="Picture 5" descr="51X46KCBW2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844824"/>
            <a:ext cx="1739900" cy="2592387"/>
          </a:xfrm>
          <a:prstGeom prst="rect">
            <a:avLst/>
          </a:prstGeom>
          <a:noFill/>
          <a:ln w="25400">
            <a:solidFill>
              <a:schemeClr val="accent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Words>252</Words>
  <Application>Microsoft Office PowerPoint</Application>
  <PresentationFormat>On-screen Show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Module</vt:lpstr>
      <vt:lpstr>CNA Part 2 - Networks</vt:lpstr>
      <vt:lpstr>Learning Outcomes</vt:lpstr>
      <vt:lpstr>Indicative Contents</vt:lpstr>
      <vt:lpstr>Indicative Contents</vt:lpstr>
      <vt:lpstr>Different Perspectives</vt:lpstr>
      <vt:lpstr>Assessment</vt:lpstr>
      <vt:lpstr>Reading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Applied Computing</dc:title>
  <dc:creator>Graham Rees-Evans</dc:creator>
  <cp:lastModifiedBy>sc-gr</cp:lastModifiedBy>
  <cp:revision>39</cp:revision>
  <dcterms:created xsi:type="dcterms:W3CDTF">2010-12-08T23:43:25Z</dcterms:created>
  <dcterms:modified xsi:type="dcterms:W3CDTF">2012-02-08T10:23:07Z</dcterms:modified>
</cp:coreProperties>
</file>