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9" r:id="rId4"/>
    <p:sldId id="258" r:id="rId5"/>
    <p:sldId id="260" r:id="rId6"/>
    <p:sldId id="261" r:id="rId7"/>
    <p:sldId id="266" r:id="rId8"/>
    <p:sldId id="267" r:id="rId9"/>
    <p:sldId id="264" r:id="rId10"/>
    <p:sldId id="262"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lizabeth Bowskill (1601312)" initials="EB(" lastIdx="1"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7558" autoAdjust="0"/>
  </p:normalViewPr>
  <p:slideViewPr>
    <p:cSldViewPr snapToGrid="0">
      <p:cViewPr varScale="1">
        <p:scale>
          <a:sx n="56" d="100"/>
          <a:sy n="56" d="100"/>
        </p:scale>
        <p:origin x="1296"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5D3152-59C2-4D36-9A3B-8C645DCBF245}" type="datetimeFigureOut">
              <a:rPr lang="en-GB" smtClean="0"/>
              <a:t>09/01/2018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F3490-3F9A-4C64-A836-0ED675837842}" type="slidenum">
              <a:rPr lang="en-GB" smtClean="0"/>
              <a:t>‹#›</a:t>
            </a:fld>
            <a:endParaRPr lang="en-GB"/>
          </a:p>
        </p:txBody>
      </p:sp>
    </p:spTree>
    <p:extLst>
      <p:ext uri="{BB962C8B-B14F-4D97-AF65-F5344CB8AC3E}">
        <p14:creationId xmlns:p14="http://schemas.microsoft.com/office/powerpoint/2010/main" val="36708154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C8F3490-3F9A-4C64-A836-0ED675837842}" type="slidenum">
              <a:rPr lang="en-GB" smtClean="0"/>
              <a:t>1</a:t>
            </a:fld>
            <a:endParaRPr lang="en-GB"/>
          </a:p>
        </p:txBody>
      </p:sp>
    </p:spTree>
    <p:extLst>
      <p:ext uri="{BB962C8B-B14F-4D97-AF65-F5344CB8AC3E}">
        <p14:creationId xmlns:p14="http://schemas.microsoft.com/office/powerpoint/2010/main" val="626123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Wildpodsried,  Wildpodsried is a small</a:t>
            </a:r>
            <a:r>
              <a:rPr lang="en-GB" baseline="0" dirty="0"/>
              <a:t> town consisting of a population of  2,5oo people. It is based in the county of </a:t>
            </a:r>
            <a:r>
              <a:rPr lang="en-GB" baseline="0" dirty="0" err="1"/>
              <a:t>Baverio</a:t>
            </a:r>
            <a:r>
              <a:rPr lang="en-GB" baseline="0" dirty="0"/>
              <a:t> Germany.  As you can see in the pictures there are many windmills' and solar panels. This is because the whole town creates and runs using their own sustainable energy, and it know generates 321% more energy than it needs.</a:t>
            </a:r>
            <a:endParaRPr lang="en-GB" dirty="0"/>
          </a:p>
        </p:txBody>
      </p:sp>
      <p:sp>
        <p:nvSpPr>
          <p:cNvPr id="4" name="Slide Number Placeholder 3"/>
          <p:cNvSpPr>
            <a:spLocks noGrp="1"/>
          </p:cNvSpPr>
          <p:nvPr>
            <p:ph type="sldNum" sz="quarter" idx="10"/>
          </p:nvPr>
        </p:nvSpPr>
        <p:spPr/>
        <p:txBody>
          <a:bodyPr/>
          <a:lstStyle/>
          <a:p>
            <a:fld id="{BC8F3490-3F9A-4C64-A836-0ED675837842}" type="slidenum">
              <a:rPr lang="en-GB" smtClean="0"/>
              <a:t>2</a:t>
            </a:fld>
            <a:endParaRPr lang="en-GB"/>
          </a:p>
        </p:txBody>
      </p:sp>
    </p:spTree>
    <p:extLst>
      <p:ext uri="{BB962C8B-B14F-4D97-AF65-F5344CB8AC3E}">
        <p14:creationId xmlns:p14="http://schemas.microsoft.com/office/powerpoint/2010/main" val="2669103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all started when this man became</a:t>
            </a:r>
            <a:r>
              <a:rPr lang="en-GB" baseline="0" dirty="0"/>
              <a:t> mayor in 1999. Arno </a:t>
            </a:r>
            <a:r>
              <a:rPr lang="en-GB" baseline="0" dirty="0" err="1"/>
              <a:t>Zengerle</a:t>
            </a:r>
            <a:r>
              <a:rPr lang="en-GB" baseline="0" dirty="0"/>
              <a:t>. mayor Arno </a:t>
            </a:r>
            <a:r>
              <a:rPr lang="en-GB" baseline="0" dirty="0" err="1"/>
              <a:t>Zengerle</a:t>
            </a:r>
            <a:r>
              <a:rPr lang="en-GB" baseline="0" dirty="0"/>
              <a:t> encourage the villagers to try and run on renewable energy. The city council created a document called the "Innovative Leadership Plan, WIR-2020 " this document outlined how the village may be sustainable running on renewable energy without incurring any debt by 2020.</a:t>
            </a:r>
            <a:endParaRPr lang="en-GB" dirty="0"/>
          </a:p>
        </p:txBody>
      </p:sp>
      <p:sp>
        <p:nvSpPr>
          <p:cNvPr id="4" name="Slide Number Placeholder 3"/>
          <p:cNvSpPr>
            <a:spLocks noGrp="1"/>
          </p:cNvSpPr>
          <p:nvPr>
            <p:ph type="sldNum" sz="quarter" idx="10"/>
          </p:nvPr>
        </p:nvSpPr>
        <p:spPr/>
        <p:txBody>
          <a:bodyPr/>
          <a:lstStyle/>
          <a:p>
            <a:fld id="{BC8F3490-3F9A-4C64-A836-0ED675837842}" type="slidenum">
              <a:rPr lang="en-GB" smtClean="0"/>
              <a:t>3</a:t>
            </a:fld>
            <a:endParaRPr lang="en-GB"/>
          </a:p>
        </p:txBody>
      </p:sp>
    </p:spTree>
    <p:extLst>
      <p:ext uri="{BB962C8B-B14F-4D97-AF65-F5344CB8AC3E}">
        <p14:creationId xmlns:p14="http://schemas.microsoft.com/office/powerpoint/2010/main" val="501345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In the past 18 years Wildpodsried has invested in a range of energy resources including solar panels on top of houses, barns and sports halls, five biogas facilities, 11 wind turbines and 3 hydropower system. The village has now stated bringing in electric cars.</a:t>
            </a:r>
          </a:p>
        </p:txBody>
      </p:sp>
      <p:sp>
        <p:nvSpPr>
          <p:cNvPr id="4" name="Slide Number Placeholder 3"/>
          <p:cNvSpPr>
            <a:spLocks noGrp="1"/>
          </p:cNvSpPr>
          <p:nvPr>
            <p:ph type="sldNum" sz="quarter" idx="10"/>
          </p:nvPr>
        </p:nvSpPr>
        <p:spPr/>
        <p:txBody>
          <a:bodyPr/>
          <a:lstStyle/>
          <a:p>
            <a:fld id="{BC8F3490-3F9A-4C64-A836-0ED675837842}" type="slidenum">
              <a:rPr lang="en-GB" smtClean="0"/>
              <a:t>4</a:t>
            </a:fld>
            <a:endParaRPr lang="en-GB"/>
          </a:p>
        </p:txBody>
      </p:sp>
    </p:spTree>
    <p:extLst>
      <p:ext uri="{BB962C8B-B14F-4D97-AF65-F5344CB8AC3E}">
        <p14:creationId xmlns:p14="http://schemas.microsoft.com/office/powerpoint/2010/main" val="2683765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company called </a:t>
            </a:r>
            <a:r>
              <a:rPr lang="en-GB" dirty="0" err="1"/>
              <a:t>Sonnen</a:t>
            </a:r>
            <a:r>
              <a:rPr lang="en-GB" dirty="0"/>
              <a:t> based in </a:t>
            </a:r>
            <a:r>
              <a:rPr lang="en-GB" dirty="0" err="1"/>
              <a:t>Wildpadsried</a:t>
            </a:r>
            <a:r>
              <a:rPr lang="en-GB" dirty="0"/>
              <a:t> has developed a storage devise for energy produced via solar panels that can be installed in  homes "The </a:t>
            </a:r>
            <a:r>
              <a:rPr lang="en-GB" dirty="0" err="1"/>
              <a:t>sonnenBatterie</a:t>
            </a:r>
            <a:r>
              <a:rPr lang="en-GB" dirty="0"/>
              <a:t> easily integrates with new and existing solar systems to manage power for households, both day and night." (SonnenBatterie.com, 2017. </a:t>
            </a:r>
            <a:r>
              <a:rPr lang="en-GB" baseline="0" dirty="0"/>
              <a:t>The people of </a:t>
            </a:r>
            <a:r>
              <a:rPr lang="en-GB" baseline="0" dirty="0" err="1"/>
              <a:t>Wildpadsried</a:t>
            </a:r>
            <a:r>
              <a:rPr lang="en-GB" baseline="0" dirty="0"/>
              <a:t> work on the bases of sharing energy for example; if one household is running low on energy then they will borrow off another household and vis versa.</a:t>
            </a:r>
            <a:endParaRPr lang="en-GB" dirty="0"/>
          </a:p>
        </p:txBody>
      </p:sp>
      <p:sp>
        <p:nvSpPr>
          <p:cNvPr id="4" name="Slide Number Placeholder 3"/>
          <p:cNvSpPr>
            <a:spLocks noGrp="1"/>
          </p:cNvSpPr>
          <p:nvPr>
            <p:ph type="sldNum" sz="quarter" idx="10"/>
          </p:nvPr>
        </p:nvSpPr>
        <p:spPr/>
        <p:txBody>
          <a:bodyPr/>
          <a:lstStyle/>
          <a:p>
            <a:fld id="{BC8F3490-3F9A-4C64-A836-0ED675837842}" type="slidenum">
              <a:rPr lang="en-GB" smtClean="0"/>
              <a:t>5</a:t>
            </a:fld>
            <a:endParaRPr lang="en-GB"/>
          </a:p>
        </p:txBody>
      </p:sp>
    </p:spTree>
    <p:extLst>
      <p:ext uri="{BB962C8B-B14F-4D97-AF65-F5344CB8AC3E}">
        <p14:creationId xmlns:p14="http://schemas.microsoft.com/office/powerpoint/2010/main" val="2756593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village has also help to change people’s way of thinking, most</a:t>
            </a:r>
            <a:r>
              <a:rPr lang="en-GB" baseline="0" dirty="0"/>
              <a:t> of the world </a:t>
            </a:r>
            <a:r>
              <a:rPr lang="en-GB" dirty="0"/>
              <a:t>carries on using fossil fuels as it is easy to use because it is already there and set up</a:t>
            </a:r>
            <a:r>
              <a:rPr lang="en-GB" baseline="0" dirty="0"/>
              <a:t> as opposed to using alternative energies.</a:t>
            </a:r>
            <a:r>
              <a:rPr lang="en-GB" dirty="0"/>
              <a:t> Many people complain about wind turbines because they destroy our view, but should we not sacrifice that small area of our lives to live healthier and not inhaling fumes?</a:t>
            </a:r>
          </a:p>
        </p:txBody>
      </p:sp>
      <p:sp>
        <p:nvSpPr>
          <p:cNvPr id="4" name="Slide Number Placeholder 3"/>
          <p:cNvSpPr>
            <a:spLocks noGrp="1"/>
          </p:cNvSpPr>
          <p:nvPr>
            <p:ph type="sldNum" sz="quarter" idx="10"/>
          </p:nvPr>
        </p:nvSpPr>
        <p:spPr/>
        <p:txBody>
          <a:bodyPr/>
          <a:lstStyle/>
          <a:p>
            <a:fld id="{BC8F3490-3F9A-4C64-A836-0ED675837842}" type="slidenum">
              <a:rPr lang="en-GB" smtClean="0"/>
              <a:t>6</a:t>
            </a:fld>
            <a:endParaRPr lang="en-GB"/>
          </a:p>
        </p:txBody>
      </p:sp>
    </p:spTree>
    <p:extLst>
      <p:ext uri="{BB962C8B-B14F-4D97-AF65-F5344CB8AC3E}">
        <p14:creationId xmlns:p14="http://schemas.microsoft.com/office/powerpoint/2010/main" val="4210435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local resident says that "Some people say that wind turbines are not beautiful," "I prefer to have wind turbines in my area rather than a nuclear power plant." (</a:t>
            </a:r>
            <a:r>
              <a:rPr lang="en-GB" dirty="0" err="1"/>
              <a:t>Curtet</a:t>
            </a:r>
            <a:r>
              <a:rPr lang="en-GB" dirty="0"/>
              <a:t>, 2016) and to this statement I completely agree.</a:t>
            </a:r>
          </a:p>
          <a:p>
            <a:endParaRPr lang="en-GB" dirty="0"/>
          </a:p>
        </p:txBody>
      </p:sp>
      <p:sp>
        <p:nvSpPr>
          <p:cNvPr id="4" name="Slide Number Placeholder 3"/>
          <p:cNvSpPr>
            <a:spLocks noGrp="1"/>
          </p:cNvSpPr>
          <p:nvPr>
            <p:ph type="sldNum" sz="quarter" idx="10"/>
          </p:nvPr>
        </p:nvSpPr>
        <p:spPr/>
        <p:txBody>
          <a:bodyPr/>
          <a:lstStyle/>
          <a:p>
            <a:fld id="{BC8F3490-3F9A-4C64-A836-0ED675837842}" type="slidenum">
              <a:rPr lang="en-GB" smtClean="0"/>
              <a:t>7</a:t>
            </a:fld>
            <a:endParaRPr lang="en-GB"/>
          </a:p>
        </p:txBody>
      </p:sp>
    </p:spTree>
    <p:extLst>
      <p:ext uri="{BB962C8B-B14F-4D97-AF65-F5344CB8AC3E}">
        <p14:creationId xmlns:p14="http://schemas.microsoft.com/office/powerpoint/2010/main" val="13160461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Producing renewable energy is now turning into a new way for farmers to earn a more substantial living alongside the more traditional production of food and textiles. “With energy costs increasing, now is the time to consider how efficient your farm is and explore the possible revenue you could generate from renewables” (NFU, 2016).</a:t>
            </a:r>
          </a:p>
        </p:txBody>
      </p:sp>
      <p:sp>
        <p:nvSpPr>
          <p:cNvPr id="4" name="Slide Number Placeholder 3"/>
          <p:cNvSpPr>
            <a:spLocks noGrp="1"/>
          </p:cNvSpPr>
          <p:nvPr>
            <p:ph type="sldNum" sz="quarter" idx="10"/>
          </p:nvPr>
        </p:nvSpPr>
        <p:spPr/>
        <p:txBody>
          <a:bodyPr/>
          <a:lstStyle/>
          <a:p>
            <a:fld id="{BC8F3490-3F9A-4C64-A836-0ED675837842}" type="slidenum">
              <a:rPr lang="en-GB" smtClean="0"/>
              <a:t>8</a:t>
            </a:fld>
            <a:endParaRPr lang="en-GB"/>
          </a:p>
        </p:txBody>
      </p:sp>
    </p:spTree>
    <p:extLst>
      <p:ext uri="{BB962C8B-B14F-4D97-AF65-F5344CB8AC3E}">
        <p14:creationId xmlns:p14="http://schemas.microsoft.com/office/powerpoint/2010/main" val="153182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Fossil</a:t>
            </a:r>
            <a:r>
              <a:rPr lang="en-GB" baseline="0" dirty="0"/>
              <a:t> </a:t>
            </a:r>
            <a:r>
              <a:rPr lang="en-GB" baseline="0" dirty="0" err="1"/>
              <a:t>fules</a:t>
            </a:r>
            <a:r>
              <a:rPr lang="en-GB" baseline="0" dirty="0"/>
              <a:t> are natural resources, such as coal, oil and natural gas. These fuels are formed in the earth over millions of years and produce carbon dioxide when burnt.</a:t>
            </a:r>
          </a:p>
          <a:p>
            <a:r>
              <a:rPr lang="en-GB" baseline="0" dirty="0"/>
              <a:t>Sustainable energy is the sustainable use of energy that </a:t>
            </a:r>
            <a:r>
              <a:rPr lang="en-GB" baseline="0" dirty="0" err="1"/>
              <a:t>eets</a:t>
            </a:r>
            <a:r>
              <a:rPr lang="en-GB" baseline="0" dirty="0"/>
              <a:t> the needs of the present without compromising the needs of the future.</a:t>
            </a:r>
            <a:endParaRPr lang="en-GB" dirty="0"/>
          </a:p>
        </p:txBody>
      </p:sp>
      <p:sp>
        <p:nvSpPr>
          <p:cNvPr id="4" name="Slide Number Placeholder 3"/>
          <p:cNvSpPr>
            <a:spLocks noGrp="1"/>
          </p:cNvSpPr>
          <p:nvPr>
            <p:ph type="sldNum" sz="quarter" idx="10"/>
          </p:nvPr>
        </p:nvSpPr>
        <p:spPr/>
        <p:txBody>
          <a:bodyPr/>
          <a:lstStyle/>
          <a:p>
            <a:fld id="{BC8F3490-3F9A-4C64-A836-0ED675837842}" type="slidenum">
              <a:rPr lang="en-GB" smtClean="0"/>
              <a:t>9</a:t>
            </a:fld>
            <a:endParaRPr lang="en-GB"/>
          </a:p>
        </p:txBody>
      </p:sp>
    </p:spTree>
    <p:extLst>
      <p:ext uri="{BB962C8B-B14F-4D97-AF65-F5344CB8AC3E}">
        <p14:creationId xmlns:p14="http://schemas.microsoft.com/office/powerpoint/2010/main" val="21674309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Leaving</a:t>
            </a:r>
            <a:r>
              <a:rPr lang="en-GB" baseline="0" dirty="0"/>
              <a:t> you with a final thought!</a:t>
            </a:r>
            <a:endParaRPr lang="en-GB" dirty="0"/>
          </a:p>
        </p:txBody>
      </p:sp>
      <p:sp>
        <p:nvSpPr>
          <p:cNvPr id="4" name="Slide Number Placeholder 3"/>
          <p:cNvSpPr>
            <a:spLocks noGrp="1"/>
          </p:cNvSpPr>
          <p:nvPr>
            <p:ph type="sldNum" sz="quarter" idx="10"/>
          </p:nvPr>
        </p:nvSpPr>
        <p:spPr/>
        <p:txBody>
          <a:bodyPr/>
          <a:lstStyle/>
          <a:p>
            <a:fld id="{BC8F3490-3F9A-4C64-A836-0ED675837842}" type="slidenum">
              <a:rPr lang="en-GB" smtClean="0"/>
              <a:t>10</a:t>
            </a:fld>
            <a:endParaRPr lang="en-GB"/>
          </a:p>
        </p:txBody>
      </p:sp>
    </p:spTree>
    <p:extLst>
      <p:ext uri="{BB962C8B-B14F-4D97-AF65-F5344CB8AC3E}">
        <p14:creationId xmlns:p14="http://schemas.microsoft.com/office/powerpoint/2010/main" val="37073288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C8F3490-3F9A-4C64-A836-0ED675837842}" type="slidenum">
              <a:rPr lang="en-GB" smtClean="0"/>
              <a:t>11</a:t>
            </a:fld>
            <a:endParaRPr lang="en-GB"/>
          </a:p>
        </p:txBody>
      </p:sp>
    </p:spTree>
    <p:extLst>
      <p:ext uri="{BB962C8B-B14F-4D97-AF65-F5344CB8AC3E}">
        <p14:creationId xmlns:p14="http://schemas.microsoft.com/office/powerpoint/2010/main" val="152361221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1/9/2018</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1/9/2018</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WILDPODSRIED</a:t>
            </a:r>
          </a:p>
        </p:txBody>
      </p:sp>
      <p:sp>
        <p:nvSpPr>
          <p:cNvPr id="3" name="Subtitle 2"/>
          <p:cNvSpPr>
            <a:spLocks noGrp="1"/>
          </p:cNvSpPr>
          <p:nvPr>
            <p:ph type="subTitle" idx="1"/>
          </p:nvPr>
        </p:nvSpPr>
        <p:spPr/>
        <p:txBody>
          <a:bodyPr/>
          <a:lstStyle/>
          <a:p>
            <a:r>
              <a:rPr lang="en-GB" dirty="0"/>
              <a:t>By Fiona Bowskill </a:t>
            </a:r>
          </a:p>
          <a:p>
            <a:r>
              <a:rPr lang="en-GB" dirty="0"/>
              <a:t>1601312</a:t>
            </a:r>
          </a:p>
        </p:txBody>
      </p:sp>
    </p:spTree>
    <p:extLst>
      <p:ext uri="{BB962C8B-B14F-4D97-AF65-F5344CB8AC3E}">
        <p14:creationId xmlns:p14="http://schemas.microsoft.com/office/powerpoint/2010/main" val="3303683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This is Wildpodsried</a:t>
            </a:r>
          </a:p>
        </p:txBody>
      </p:sp>
      <p:pic>
        <p:nvPicPr>
          <p:cNvPr id="3" name="Picture 2"/>
          <p:cNvPicPr>
            <a:picLocks noChangeAspect="1"/>
          </p:cNvPicPr>
          <p:nvPr/>
        </p:nvPicPr>
        <p:blipFill>
          <a:blip r:embed="rId3"/>
          <a:stretch>
            <a:fillRect/>
          </a:stretch>
        </p:blipFill>
        <p:spPr>
          <a:xfrm>
            <a:off x="0" y="3503052"/>
            <a:ext cx="4436945" cy="2492999"/>
          </a:xfrm>
          <a:prstGeom prst="rect">
            <a:avLst/>
          </a:prstGeom>
        </p:spPr>
      </p:pic>
      <p:pic>
        <p:nvPicPr>
          <p:cNvPr id="4" name="Picture 3"/>
          <p:cNvPicPr>
            <a:picLocks noChangeAspect="1"/>
          </p:cNvPicPr>
          <p:nvPr/>
        </p:nvPicPr>
        <p:blipFill>
          <a:blip r:embed="rId4"/>
          <a:stretch>
            <a:fillRect/>
          </a:stretch>
        </p:blipFill>
        <p:spPr>
          <a:xfrm>
            <a:off x="7456869" y="3503052"/>
            <a:ext cx="4735131" cy="2492999"/>
          </a:xfrm>
          <a:prstGeom prst="rect">
            <a:avLst/>
          </a:prstGeom>
        </p:spPr>
      </p:pic>
      <p:pic>
        <p:nvPicPr>
          <p:cNvPr id="5" name="Picture 4"/>
          <p:cNvPicPr>
            <a:picLocks noChangeAspect="1"/>
          </p:cNvPicPr>
          <p:nvPr/>
        </p:nvPicPr>
        <p:blipFill>
          <a:blip r:embed="rId5"/>
          <a:stretch>
            <a:fillRect/>
          </a:stretch>
        </p:blipFill>
        <p:spPr>
          <a:xfrm>
            <a:off x="4267200" y="1993755"/>
            <a:ext cx="3189669" cy="4864245"/>
          </a:xfrm>
          <a:prstGeom prst="rect">
            <a:avLst/>
          </a:prstGeom>
        </p:spPr>
      </p:pic>
      <p:sp>
        <p:nvSpPr>
          <p:cNvPr id="6" name="TextBox 5"/>
          <p:cNvSpPr txBox="1"/>
          <p:nvPr/>
        </p:nvSpPr>
        <p:spPr>
          <a:xfrm>
            <a:off x="10600263" y="6403833"/>
            <a:ext cx="1930400" cy="276999"/>
          </a:xfrm>
          <a:prstGeom prst="rect">
            <a:avLst/>
          </a:prstGeom>
          <a:noFill/>
        </p:spPr>
        <p:txBody>
          <a:bodyPr wrap="square" rtlCol="0">
            <a:spAutoFit/>
          </a:bodyPr>
          <a:lstStyle/>
          <a:p>
            <a:r>
              <a:rPr lang="en-GB" sz="1200" dirty="0"/>
              <a:t>(</a:t>
            </a:r>
            <a:r>
              <a:rPr lang="en-GB" sz="1200" dirty="0" err="1"/>
              <a:t>Googleimage</a:t>
            </a:r>
            <a:r>
              <a:rPr lang="en-GB" sz="1200" dirty="0"/>
              <a:t>, 2017)</a:t>
            </a:r>
          </a:p>
        </p:txBody>
      </p:sp>
    </p:spTree>
    <p:extLst>
      <p:ext uri="{BB962C8B-B14F-4D97-AF65-F5344CB8AC3E}">
        <p14:creationId xmlns:p14="http://schemas.microsoft.com/office/powerpoint/2010/main" val="1596809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Arno </a:t>
            </a:r>
            <a:r>
              <a:rPr lang="en-GB" dirty="0" err="1"/>
              <a:t>Zengerle</a:t>
            </a:r>
            <a:endParaRPr lang="en-GB" dirty="0"/>
          </a:p>
        </p:txBody>
      </p:sp>
      <p:pic>
        <p:nvPicPr>
          <p:cNvPr id="3" name="Picture 2"/>
          <p:cNvPicPr>
            <a:picLocks noChangeAspect="1"/>
          </p:cNvPicPr>
          <p:nvPr/>
        </p:nvPicPr>
        <p:blipFill>
          <a:blip r:embed="rId3"/>
          <a:stretch>
            <a:fillRect/>
          </a:stretch>
        </p:blipFill>
        <p:spPr>
          <a:xfrm>
            <a:off x="2474249" y="2283402"/>
            <a:ext cx="7143750" cy="4286250"/>
          </a:xfrm>
          <a:prstGeom prst="rect">
            <a:avLst/>
          </a:prstGeom>
        </p:spPr>
      </p:pic>
      <p:sp>
        <p:nvSpPr>
          <p:cNvPr id="4" name="TextBox 3"/>
          <p:cNvSpPr txBox="1"/>
          <p:nvPr/>
        </p:nvSpPr>
        <p:spPr>
          <a:xfrm>
            <a:off x="10583333" y="6434667"/>
            <a:ext cx="1608667" cy="276999"/>
          </a:xfrm>
          <a:prstGeom prst="rect">
            <a:avLst/>
          </a:prstGeom>
          <a:noFill/>
        </p:spPr>
        <p:txBody>
          <a:bodyPr wrap="square" rtlCol="0">
            <a:spAutoFit/>
          </a:bodyPr>
          <a:lstStyle/>
          <a:p>
            <a:r>
              <a:rPr lang="en-GB" sz="1200" dirty="0"/>
              <a:t>(</a:t>
            </a:r>
            <a:r>
              <a:rPr lang="en-GB" sz="1200" dirty="0" err="1"/>
              <a:t>Googleimage</a:t>
            </a:r>
            <a:r>
              <a:rPr lang="en-GB" sz="1200" dirty="0"/>
              <a:t>, 2017)</a:t>
            </a:r>
          </a:p>
        </p:txBody>
      </p:sp>
    </p:spTree>
    <p:extLst>
      <p:ext uri="{BB962C8B-B14F-4D97-AF65-F5344CB8AC3E}">
        <p14:creationId xmlns:p14="http://schemas.microsoft.com/office/powerpoint/2010/main" val="819968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Running on Sustainable Energy</a:t>
            </a:r>
          </a:p>
        </p:txBody>
      </p:sp>
      <p:pic>
        <p:nvPicPr>
          <p:cNvPr id="6" name="Picture 5"/>
          <p:cNvPicPr>
            <a:picLocks noChangeAspect="1"/>
          </p:cNvPicPr>
          <p:nvPr/>
        </p:nvPicPr>
        <p:blipFill>
          <a:blip r:embed="rId3"/>
          <a:stretch>
            <a:fillRect/>
          </a:stretch>
        </p:blipFill>
        <p:spPr>
          <a:xfrm>
            <a:off x="410496" y="4051013"/>
            <a:ext cx="3769759" cy="2508603"/>
          </a:xfrm>
          <a:prstGeom prst="rect">
            <a:avLst/>
          </a:prstGeom>
        </p:spPr>
      </p:pic>
      <p:pic>
        <p:nvPicPr>
          <p:cNvPr id="4" name="Picture 3"/>
          <p:cNvPicPr>
            <a:picLocks noChangeAspect="1"/>
          </p:cNvPicPr>
          <p:nvPr/>
        </p:nvPicPr>
        <p:blipFill>
          <a:blip r:embed="rId4"/>
          <a:stretch>
            <a:fillRect/>
          </a:stretch>
        </p:blipFill>
        <p:spPr>
          <a:xfrm>
            <a:off x="8244708" y="4406524"/>
            <a:ext cx="3947292" cy="2451476"/>
          </a:xfrm>
          <a:prstGeom prst="rect">
            <a:avLst/>
          </a:prstGeom>
        </p:spPr>
      </p:pic>
      <p:pic>
        <p:nvPicPr>
          <p:cNvPr id="3" name="Picture 2"/>
          <p:cNvPicPr>
            <a:picLocks noChangeAspect="1"/>
          </p:cNvPicPr>
          <p:nvPr/>
        </p:nvPicPr>
        <p:blipFill>
          <a:blip r:embed="rId5"/>
          <a:stretch>
            <a:fillRect/>
          </a:stretch>
        </p:blipFill>
        <p:spPr>
          <a:xfrm>
            <a:off x="0" y="1692427"/>
            <a:ext cx="4314484" cy="2358585"/>
          </a:xfrm>
          <a:prstGeom prst="rect">
            <a:avLst/>
          </a:prstGeom>
        </p:spPr>
      </p:pic>
      <p:pic>
        <p:nvPicPr>
          <p:cNvPr id="5" name="Picture 4"/>
          <p:cNvPicPr>
            <a:picLocks noChangeAspect="1"/>
          </p:cNvPicPr>
          <p:nvPr/>
        </p:nvPicPr>
        <p:blipFill>
          <a:blip r:embed="rId6"/>
          <a:stretch>
            <a:fillRect/>
          </a:stretch>
        </p:blipFill>
        <p:spPr>
          <a:xfrm>
            <a:off x="4180255" y="2956088"/>
            <a:ext cx="3892868" cy="2755626"/>
          </a:xfrm>
          <a:prstGeom prst="rect">
            <a:avLst/>
          </a:prstGeom>
        </p:spPr>
      </p:pic>
      <p:pic>
        <p:nvPicPr>
          <p:cNvPr id="2050"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35912" y="1607582"/>
            <a:ext cx="4052887" cy="2697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220133" y="6559616"/>
            <a:ext cx="1937109" cy="276999"/>
          </a:xfrm>
          <a:prstGeom prst="rect">
            <a:avLst/>
          </a:prstGeom>
          <a:noFill/>
        </p:spPr>
        <p:txBody>
          <a:bodyPr wrap="square" rtlCol="0">
            <a:spAutoFit/>
          </a:bodyPr>
          <a:lstStyle/>
          <a:p>
            <a:r>
              <a:rPr lang="en-GB" sz="1200" dirty="0"/>
              <a:t>(</a:t>
            </a:r>
            <a:r>
              <a:rPr lang="en-GB" sz="1200" dirty="0" err="1"/>
              <a:t>Googleimage</a:t>
            </a:r>
            <a:r>
              <a:rPr lang="en-GB" sz="1200" dirty="0"/>
              <a:t>, 2017)</a:t>
            </a:r>
          </a:p>
        </p:txBody>
      </p:sp>
    </p:spTree>
    <p:extLst>
      <p:ext uri="{BB962C8B-B14F-4D97-AF65-F5344CB8AC3E}">
        <p14:creationId xmlns:p14="http://schemas.microsoft.com/office/powerpoint/2010/main" val="3573323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Storing Energy</a:t>
            </a:r>
          </a:p>
        </p:txBody>
      </p:sp>
      <p:pic>
        <p:nvPicPr>
          <p:cNvPr id="3" name="Picture 2"/>
          <p:cNvPicPr>
            <a:picLocks noChangeAspect="1"/>
          </p:cNvPicPr>
          <p:nvPr/>
        </p:nvPicPr>
        <p:blipFill>
          <a:blip r:embed="rId3"/>
          <a:stretch>
            <a:fillRect/>
          </a:stretch>
        </p:blipFill>
        <p:spPr>
          <a:xfrm>
            <a:off x="3805757" y="2421861"/>
            <a:ext cx="4181475" cy="3743325"/>
          </a:xfrm>
          <a:prstGeom prst="rect">
            <a:avLst/>
          </a:prstGeom>
        </p:spPr>
      </p:pic>
      <p:pic>
        <p:nvPicPr>
          <p:cNvPr id="4" name="Picture 3"/>
          <p:cNvPicPr>
            <a:picLocks noChangeAspect="1"/>
          </p:cNvPicPr>
          <p:nvPr/>
        </p:nvPicPr>
        <p:blipFill>
          <a:blip r:embed="rId4"/>
          <a:stretch>
            <a:fillRect/>
          </a:stretch>
        </p:blipFill>
        <p:spPr>
          <a:xfrm>
            <a:off x="178897" y="2100194"/>
            <a:ext cx="3279198" cy="3643553"/>
          </a:xfrm>
          <a:prstGeom prst="rect">
            <a:avLst/>
          </a:prstGeom>
        </p:spPr>
      </p:pic>
      <p:pic>
        <p:nvPicPr>
          <p:cNvPr id="5" name="Picture 4"/>
          <p:cNvPicPr>
            <a:picLocks noChangeAspect="1"/>
          </p:cNvPicPr>
          <p:nvPr/>
        </p:nvPicPr>
        <p:blipFill>
          <a:blip r:embed="rId5"/>
          <a:stretch>
            <a:fillRect/>
          </a:stretch>
        </p:blipFill>
        <p:spPr>
          <a:xfrm>
            <a:off x="9214913" y="2421861"/>
            <a:ext cx="2688912" cy="4033368"/>
          </a:xfrm>
          <a:prstGeom prst="rect">
            <a:avLst/>
          </a:prstGeom>
        </p:spPr>
      </p:pic>
      <p:sp>
        <p:nvSpPr>
          <p:cNvPr id="6" name="TextBox 5"/>
          <p:cNvSpPr txBox="1"/>
          <p:nvPr/>
        </p:nvSpPr>
        <p:spPr>
          <a:xfrm>
            <a:off x="9881697" y="6579828"/>
            <a:ext cx="2310303" cy="276999"/>
          </a:xfrm>
          <a:prstGeom prst="rect">
            <a:avLst/>
          </a:prstGeom>
          <a:noFill/>
        </p:spPr>
        <p:txBody>
          <a:bodyPr wrap="square" rtlCol="0">
            <a:spAutoFit/>
          </a:bodyPr>
          <a:lstStyle/>
          <a:p>
            <a:r>
              <a:rPr lang="en-GB" sz="1200" dirty="0"/>
              <a:t>(Googleiage,2017)</a:t>
            </a:r>
          </a:p>
        </p:txBody>
      </p:sp>
    </p:spTree>
    <p:extLst>
      <p:ext uri="{BB962C8B-B14F-4D97-AF65-F5344CB8AC3E}">
        <p14:creationId xmlns:p14="http://schemas.microsoft.com/office/powerpoint/2010/main" val="2622122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Contribution</a:t>
            </a:r>
          </a:p>
        </p:txBody>
      </p:sp>
      <p:pic>
        <p:nvPicPr>
          <p:cNvPr id="4" name="Picture 3"/>
          <p:cNvPicPr>
            <a:picLocks noChangeAspect="1"/>
          </p:cNvPicPr>
          <p:nvPr/>
        </p:nvPicPr>
        <p:blipFill>
          <a:blip r:embed="rId3"/>
          <a:stretch>
            <a:fillRect/>
          </a:stretch>
        </p:blipFill>
        <p:spPr>
          <a:xfrm>
            <a:off x="6251170" y="2590193"/>
            <a:ext cx="3127577" cy="3127577"/>
          </a:xfrm>
          <a:prstGeom prst="rect">
            <a:avLst/>
          </a:prstGeom>
        </p:spPr>
      </p:pic>
      <p:sp>
        <p:nvSpPr>
          <p:cNvPr id="5" name="TextBox 4"/>
          <p:cNvSpPr txBox="1"/>
          <p:nvPr/>
        </p:nvSpPr>
        <p:spPr>
          <a:xfrm>
            <a:off x="931024" y="3225338"/>
            <a:ext cx="4322619" cy="2308324"/>
          </a:xfrm>
          <a:prstGeom prst="rect">
            <a:avLst/>
          </a:prstGeom>
          <a:noFill/>
        </p:spPr>
        <p:txBody>
          <a:bodyPr wrap="square" rtlCol="0">
            <a:spAutoFit/>
          </a:bodyPr>
          <a:lstStyle/>
          <a:p>
            <a:r>
              <a:rPr lang="en-GB" sz="3600" dirty="0"/>
              <a:t>This village has  help to change people’s way of thinking.</a:t>
            </a:r>
          </a:p>
        </p:txBody>
      </p:sp>
      <p:sp>
        <p:nvSpPr>
          <p:cNvPr id="6" name="TextBox 5"/>
          <p:cNvSpPr txBox="1"/>
          <p:nvPr/>
        </p:nvSpPr>
        <p:spPr>
          <a:xfrm>
            <a:off x="7647709" y="5717770"/>
            <a:ext cx="1731038" cy="276999"/>
          </a:xfrm>
          <a:prstGeom prst="rect">
            <a:avLst/>
          </a:prstGeom>
          <a:noFill/>
        </p:spPr>
        <p:txBody>
          <a:bodyPr wrap="square" rtlCol="0">
            <a:spAutoFit/>
          </a:bodyPr>
          <a:lstStyle/>
          <a:p>
            <a:r>
              <a:rPr lang="en-GB" sz="1200" dirty="0"/>
              <a:t>(</a:t>
            </a:r>
            <a:r>
              <a:rPr lang="en-GB" sz="1200" dirty="0" err="1"/>
              <a:t>googleImage</a:t>
            </a:r>
            <a:r>
              <a:rPr lang="en-GB" sz="1200" dirty="0"/>
              <a:t>, 2017)</a:t>
            </a:r>
          </a:p>
        </p:txBody>
      </p:sp>
    </p:spTree>
    <p:extLst>
      <p:ext uri="{BB962C8B-B14F-4D97-AF65-F5344CB8AC3E}">
        <p14:creationId xmlns:p14="http://schemas.microsoft.com/office/powerpoint/2010/main" val="4020054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298694" y="2281002"/>
            <a:ext cx="3792705" cy="4054874"/>
          </a:xfrm>
          <a:prstGeom prst="rect">
            <a:avLst/>
          </a:prstGeom>
        </p:spPr>
      </p:pic>
      <p:sp>
        <p:nvSpPr>
          <p:cNvPr id="5" name="Oval Callout 4"/>
          <p:cNvSpPr/>
          <p:nvPr/>
        </p:nvSpPr>
        <p:spPr>
          <a:xfrm rot="1517280">
            <a:off x="6679306" y="1650414"/>
            <a:ext cx="3844388" cy="302722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"Some people say that wind turbines are not beautiful, I prefer to have wind turbines in my area rather than a nuclear power plant.” (</a:t>
            </a:r>
            <a:r>
              <a:rPr lang="en-GB" dirty="0" err="1"/>
              <a:t>Curtet</a:t>
            </a:r>
            <a:r>
              <a:rPr lang="en-GB" dirty="0"/>
              <a:t>, 2016) </a:t>
            </a:r>
          </a:p>
        </p:txBody>
      </p:sp>
      <p:sp>
        <p:nvSpPr>
          <p:cNvPr id="2" name="TextBox 1"/>
          <p:cNvSpPr txBox="1"/>
          <p:nvPr/>
        </p:nvSpPr>
        <p:spPr>
          <a:xfrm>
            <a:off x="5685932" y="6341718"/>
            <a:ext cx="2810933" cy="276999"/>
          </a:xfrm>
          <a:prstGeom prst="rect">
            <a:avLst/>
          </a:prstGeom>
          <a:noFill/>
        </p:spPr>
        <p:txBody>
          <a:bodyPr wrap="square" rtlCol="0">
            <a:spAutoFit/>
          </a:bodyPr>
          <a:lstStyle/>
          <a:p>
            <a:r>
              <a:rPr lang="en-GB" sz="1200" dirty="0"/>
              <a:t>(</a:t>
            </a:r>
            <a:r>
              <a:rPr lang="en-GB" sz="1200" dirty="0" err="1"/>
              <a:t>Googleimage</a:t>
            </a:r>
            <a:r>
              <a:rPr lang="en-GB" sz="1200" dirty="0"/>
              <a:t>, 2017)</a:t>
            </a:r>
          </a:p>
        </p:txBody>
      </p:sp>
    </p:spTree>
    <p:extLst>
      <p:ext uri="{BB962C8B-B14F-4D97-AF65-F5344CB8AC3E}">
        <p14:creationId xmlns:p14="http://schemas.microsoft.com/office/powerpoint/2010/main" val="478088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 NEW SOURCE OF INCOME</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6050" y="2269067"/>
            <a:ext cx="9098545" cy="4165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9584266" y="6434666"/>
            <a:ext cx="2658533" cy="276999"/>
          </a:xfrm>
          <a:prstGeom prst="rect">
            <a:avLst/>
          </a:prstGeom>
          <a:noFill/>
        </p:spPr>
        <p:txBody>
          <a:bodyPr wrap="square" rtlCol="0">
            <a:spAutoFit/>
          </a:bodyPr>
          <a:lstStyle/>
          <a:p>
            <a:r>
              <a:rPr lang="en-GB" sz="1200" dirty="0"/>
              <a:t>(</a:t>
            </a:r>
            <a:r>
              <a:rPr lang="en-GB" sz="1200" dirty="0" err="1"/>
              <a:t>Googleimage</a:t>
            </a:r>
            <a:r>
              <a:rPr lang="en-GB" sz="1200" dirty="0"/>
              <a:t>, 2017)</a:t>
            </a:r>
          </a:p>
        </p:txBody>
      </p:sp>
    </p:spTree>
    <p:extLst>
      <p:ext uri="{BB962C8B-B14F-4D97-AF65-F5344CB8AC3E}">
        <p14:creationId xmlns:p14="http://schemas.microsoft.com/office/powerpoint/2010/main" val="2677893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What are….</a:t>
            </a:r>
          </a:p>
        </p:txBody>
      </p:sp>
      <p:sp>
        <p:nvSpPr>
          <p:cNvPr id="3" name="Text Placeholder 2"/>
          <p:cNvSpPr>
            <a:spLocks noGrp="1"/>
          </p:cNvSpPr>
          <p:nvPr>
            <p:ph type="body" idx="1"/>
          </p:nvPr>
        </p:nvSpPr>
        <p:spPr/>
        <p:txBody>
          <a:bodyPr/>
          <a:lstStyle/>
          <a:p>
            <a:pPr algn="ctr"/>
            <a:r>
              <a:rPr lang="en-GB" dirty="0"/>
              <a:t>Fossil Fuels ?</a:t>
            </a:r>
          </a:p>
        </p:txBody>
      </p:sp>
      <p:pic>
        <p:nvPicPr>
          <p:cNvPr id="9" name="Content Placeholder 8"/>
          <p:cNvPicPr>
            <a:picLocks noGrp="1" noChangeAspect="1"/>
          </p:cNvPicPr>
          <p:nvPr>
            <p:ph sz="half" idx="2"/>
          </p:nvPr>
        </p:nvPicPr>
        <p:blipFill>
          <a:blip r:embed="rId3"/>
          <a:stretch>
            <a:fillRect/>
          </a:stretch>
        </p:blipFill>
        <p:spPr>
          <a:xfrm>
            <a:off x="906350" y="3028949"/>
            <a:ext cx="4351234" cy="3259225"/>
          </a:xfrm>
          <a:prstGeom prst="rect">
            <a:avLst/>
          </a:prstGeom>
        </p:spPr>
      </p:pic>
      <p:sp>
        <p:nvSpPr>
          <p:cNvPr id="5" name="Text Placeholder 4"/>
          <p:cNvSpPr>
            <a:spLocks noGrp="1"/>
          </p:cNvSpPr>
          <p:nvPr>
            <p:ph type="body" sz="quarter" idx="3"/>
          </p:nvPr>
        </p:nvSpPr>
        <p:spPr/>
        <p:txBody>
          <a:bodyPr/>
          <a:lstStyle/>
          <a:p>
            <a:r>
              <a:rPr lang="en-GB" dirty="0"/>
              <a:t>Sustainable Energy?</a:t>
            </a:r>
          </a:p>
        </p:txBody>
      </p:sp>
      <p:pic>
        <p:nvPicPr>
          <p:cNvPr id="11" name="Content Placeholder 10"/>
          <p:cNvPicPr>
            <a:picLocks noGrp="1" noChangeAspect="1"/>
          </p:cNvPicPr>
          <p:nvPr>
            <p:ph sz="quarter" idx="4"/>
          </p:nvPr>
        </p:nvPicPr>
        <p:blipFill>
          <a:blip r:embed="rId4"/>
          <a:stretch>
            <a:fillRect/>
          </a:stretch>
        </p:blipFill>
        <p:spPr>
          <a:xfrm>
            <a:off x="6204772" y="3234975"/>
            <a:ext cx="5067287" cy="2847171"/>
          </a:xfrm>
          <a:prstGeom prst="rect">
            <a:avLst/>
          </a:prstGeom>
        </p:spPr>
      </p:pic>
      <p:sp>
        <p:nvSpPr>
          <p:cNvPr id="10" name="TextBox 9"/>
          <p:cNvSpPr txBox="1"/>
          <p:nvPr/>
        </p:nvSpPr>
        <p:spPr>
          <a:xfrm>
            <a:off x="3192087" y="6288174"/>
            <a:ext cx="2186590" cy="276999"/>
          </a:xfrm>
          <a:prstGeom prst="rect">
            <a:avLst/>
          </a:prstGeom>
          <a:noFill/>
        </p:spPr>
        <p:txBody>
          <a:bodyPr wrap="square" rtlCol="0">
            <a:spAutoFit/>
          </a:bodyPr>
          <a:lstStyle/>
          <a:p>
            <a:r>
              <a:rPr lang="en-GB" sz="1200" dirty="0"/>
              <a:t>(</a:t>
            </a:r>
            <a:r>
              <a:rPr lang="en-GB" sz="1200" dirty="0" err="1"/>
              <a:t>SlideShare</a:t>
            </a:r>
            <a:r>
              <a:rPr lang="en-GB" sz="1200" dirty="0"/>
              <a:t>, 2017)</a:t>
            </a:r>
            <a:endParaRPr lang="en-GB" dirty="0"/>
          </a:p>
        </p:txBody>
      </p:sp>
      <p:sp>
        <p:nvSpPr>
          <p:cNvPr id="12" name="TextBox 11"/>
          <p:cNvSpPr txBox="1"/>
          <p:nvPr/>
        </p:nvSpPr>
        <p:spPr>
          <a:xfrm>
            <a:off x="9858895" y="6082146"/>
            <a:ext cx="1546167" cy="276999"/>
          </a:xfrm>
          <a:prstGeom prst="rect">
            <a:avLst/>
          </a:prstGeom>
          <a:noFill/>
        </p:spPr>
        <p:txBody>
          <a:bodyPr wrap="square" rtlCol="0">
            <a:spAutoFit/>
          </a:bodyPr>
          <a:lstStyle/>
          <a:p>
            <a:r>
              <a:rPr lang="en-GB" sz="1200" dirty="0"/>
              <a:t>(</a:t>
            </a:r>
            <a:r>
              <a:rPr lang="en-GB" sz="1200" dirty="0" err="1"/>
              <a:t>Slideshare</a:t>
            </a:r>
            <a:r>
              <a:rPr lang="en-GB" sz="1200" dirty="0"/>
              <a:t>, 2017)</a:t>
            </a:r>
          </a:p>
        </p:txBody>
      </p:sp>
    </p:spTree>
    <p:extLst>
      <p:ext uri="{BB962C8B-B14F-4D97-AF65-F5344CB8AC3E}">
        <p14:creationId xmlns:p14="http://schemas.microsoft.com/office/powerpoint/2010/main" val="1118328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Which would you prefer????</a:t>
            </a:r>
          </a:p>
        </p:txBody>
      </p:sp>
      <p:sp>
        <p:nvSpPr>
          <p:cNvPr id="3" name="Text Placeholder 2"/>
          <p:cNvSpPr>
            <a:spLocks noGrp="1"/>
          </p:cNvSpPr>
          <p:nvPr>
            <p:ph type="body" idx="1"/>
          </p:nvPr>
        </p:nvSpPr>
        <p:spPr/>
        <p:txBody>
          <a:bodyPr/>
          <a:lstStyle/>
          <a:p>
            <a:pPr algn="ctr"/>
            <a:r>
              <a:rPr lang="en-GB" dirty="0"/>
              <a:t>Coal Plant</a:t>
            </a:r>
          </a:p>
        </p:txBody>
      </p:sp>
      <p:sp>
        <p:nvSpPr>
          <p:cNvPr id="5" name="Text Placeholder 4"/>
          <p:cNvSpPr>
            <a:spLocks noGrp="1"/>
          </p:cNvSpPr>
          <p:nvPr>
            <p:ph type="body" sz="quarter" idx="3"/>
          </p:nvPr>
        </p:nvSpPr>
        <p:spPr/>
        <p:txBody>
          <a:bodyPr/>
          <a:lstStyle/>
          <a:p>
            <a:pPr algn="ctr"/>
            <a:r>
              <a:rPr lang="en-GB" dirty="0"/>
              <a:t>Sustainable </a:t>
            </a:r>
          </a:p>
        </p:txBody>
      </p:sp>
      <p:pic>
        <p:nvPicPr>
          <p:cNvPr id="8" name="Content Placeholder 7"/>
          <p:cNvPicPr>
            <a:picLocks noGrp="1" noChangeAspect="1"/>
          </p:cNvPicPr>
          <p:nvPr>
            <p:ph sz="quarter" idx="4"/>
          </p:nvPr>
        </p:nvPicPr>
        <p:blipFill>
          <a:blip r:embed="rId3"/>
          <a:stretch>
            <a:fillRect/>
          </a:stretch>
        </p:blipFill>
        <p:spPr>
          <a:xfrm>
            <a:off x="6351716" y="3211830"/>
            <a:ext cx="4970219" cy="2821026"/>
          </a:xfrm>
          <a:prstGeom prst="rect">
            <a:avLst/>
          </a:prstGeom>
        </p:spPr>
      </p:pic>
      <p:sp>
        <p:nvSpPr>
          <p:cNvPr id="4" name="TextBox 3"/>
          <p:cNvSpPr txBox="1"/>
          <p:nvPr/>
        </p:nvSpPr>
        <p:spPr>
          <a:xfrm>
            <a:off x="10312400" y="6502400"/>
            <a:ext cx="1625600" cy="276999"/>
          </a:xfrm>
          <a:prstGeom prst="rect">
            <a:avLst/>
          </a:prstGeom>
          <a:noFill/>
        </p:spPr>
        <p:txBody>
          <a:bodyPr wrap="square" rtlCol="0">
            <a:spAutoFit/>
          </a:bodyPr>
          <a:lstStyle/>
          <a:p>
            <a:r>
              <a:rPr lang="en-GB" sz="1200" dirty="0"/>
              <a:t>(</a:t>
            </a:r>
            <a:r>
              <a:rPr lang="en-GB" sz="1200" dirty="0" err="1"/>
              <a:t>Googleimage</a:t>
            </a:r>
            <a:r>
              <a:rPr lang="en-GB" sz="1200" dirty="0"/>
              <a:t>, 2017)</a:t>
            </a:r>
          </a:p>
        </p:txBody>
      </p:sp>
      <p:pic>
        <p:nvPicPr>
          <p:cNvPr id="10" name="Content Placeholder 9">
            <a:extLst>
              <a:ext uri="{FF2B5EF4-FFF2-40B4-BE49-F238E27FC236}">
                <a16:creationId xmlns:a16="http://schemas.microsoft.com/office/drawing/2014/main" id="{236E745A-C781-49CB-8365-F060F94E11A0}"/>
              </a:ext>
            </a:extLst>
          </p:cNvPr>
          <p:cNvPicPr>
            <a:picLocks noGrp="1" noChangeAspect="1"/>
          </p:cNvPicPr>
          <p:nvPr>
            <p:ph sz="half" idx="2"/>
          </p:nvPr>
        </p:nvPicPr>
        <p:blipFill>
          <a:blip r:embed="rId4"/>
          <a:stretch>
            <a:fillRect/>
          </a:stretch>
        </p:blipFill>
        <p:spPr>
          <a:xfrm>
            <a:off x="680319" y="3233396"/>
            <a:ext cx="4999035" cy="2799460"/>
          </a:xfrm>
          <a:prstGeom prst="rect">
            <a:avLst/>
          </a:prstGeom>
        </p:spPr>
      </p:pic>
    </p:spTree>
    <p:extLst>
      <p:ext uri="{BB962C8B-B14F-4D97-AF65-F5344CB8AC3E}">
        <p14:creationId xmlns:p14="http://schemas.microsoft.com/office/powerpoint/2010/main" val="3351398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REFRANCES</a:t>
            </a:r>
          </a:p>
        </p:txBody>
      </p:sp>
      <p:sp>
        <p:nvSpPr>
          <p:cNvPr id="3" name="TextBox 2"/>
          <p:cNvSpPr txBox="1"/>
          <p:nvPr/>
        </p:nvSpPr>
        <p:spPr>
          <a:xfrm>
            <a:off x="355601" y="2343290"/>
            <a:ext cx="11565465" cy="4278094"/>
          </a:xfrm>
          <a:prstGeom prst="rect">
            <a:avLst/>
          </a:prstGeom>
          <a:noFill/>
        </p:spPr>
        <p:txBody>
          <a:bodyPr wrap="square" rtlCol="0">
            <a:spAutoFit/>
          </a:bodyPr>
          <a:lstStyle/>
          <a:p>
            <a:r>
              <a:rPr lang="en-GB" sz="1600" dirty="0"/>
              <a:t>Census, 2011 All UK Towns &amp; Cities in Population Order http://www.lovemytown.co.uk/populations/TownsTable1.asp</a:t>
            </a:r>
          </a:p>
          <a:p>
            <a:r>
              <a:rPr lang="en-GB" sz="1600" dirty="0"/>
              <a:t>Conservation International, 2017 https://www.conservation.org/stories/Pages/11-things-you-need-to-know-about-climate-change</a:t>
            </a:r>
          </a:p>
          <a:p>
            <a:r>
              <a:rPr lang="en-GB" sz="1600" dirty="0" err="1"/>
              <a:t>Energiewende</a:t>
            </a:r>
            <a:r>
              <a:rPr lang="en-GB" sz="1600" dirty="0"/>
              <a:t> Team, 2014; A small town in Germany becomes a testing ground for a smart grid https://energytransition.org/2014/11/wildpoldsried-testing-ground-for-smart-grid/</a:t>
            </a:r>
          </a:p>
          <a:p>
            <a:r>
              <a:rPr lang="en-GB" sz="1600" dirty="0" err="1"/>
              <a:t>Jörg</a:t>
            </a:r>
            <a:r>
              <a:rPr lang="en-GB" sz="1600" dirty="0"/>
              <a:t> </a:t>
            </a:r>
            <a:r>
              <a:rPr lang="en-GB" sz="1600" dirty="0" err="1"/>
              <a:t>Knieling</a:t>
            </a:r>
            <a:r>
              <a:rPr lang="en-GB" sz="1600" dirty="0"/>
              <a:t>, Walter Leal </a:t>
            </a:r>
            <a:r>
              <a:rPr lang="en-GB" sz="1600" dirty="0" err="1"/>
              <a:t>Filho</a:t>
            </a:r>
            <a:r>
              <a:rPr lang="en-GB" sz="1600" dirty="0"/>
              <a:t>, 2013. Climate Change Governance</a:t>
            </a:r>
          </a:p>
          <a:p>
            <a:r>
              <a:rPr lang="en-GB" sz="1600" dirty="0" err="1"/>
              <a:t>Lovins</a:t>
            </a:r>
            <a:r>
              <a:rPr lang="en-GB" sz="1600" dirty="0"/>
              <a:t>, L. Hunter </a:t>
            </a:r>
            <a:r>
              <a:rPr lang="en-GB" sz="1600" dirty="0" err="1"/>
              <a:t>Lovins</a:t>
            </a:r>
            <a:r>
              <a:rPr lang="en-GB" sz="1600" dirty="0"/>
              <a:t>, 2016; Need a Better Story https://link.springer.com/article/10.1007/s41463-016-0004-4</a:t>
            </a:r>
          </a:p>
          <a:p>
            <a:r>
              <a:rPr lang="en-GB" sz="1600" dirty="0"/>
              <a:t>NFU, 2016 The NFU Farm Energy Service https://www.nfuonline.com/cross-sector/farm-business/energy-and-renewables/energy-and-renewables-rh-panel/the-nfu-farm-energy-service/</a:t>
            </a:r>
          </a:p>
          <a:p>
            <a:r>
              <a:rPr lang="en-GB" sz="1600" dirty="0"/>
              <a:t>Pauline </a:t>
            </a:r>
            <a:r>
              <a:rPr lang="en-GB" sz="1600" dirty="0" err="1"/>
              <a:t>Curtet</a:t>
            </a:r>
            <a:r>
              <a:rPr lang="en-GB" sz="1600" dirty="0"/>
              <a:t> 2016 Bavarian village pioneers clean energy revolution https://phys.org/news/2016-07-bavarian-village-energy-revolution.html#jCp</a:t>
            </a:r>
          </a:p>
          <a:p>
            <a:r>
              <a:rPr lang="en-GB" sz="1600" dirty="0"/>
              <a:t>Pivotal Sources; New Delhi [New Delhi] 31 Aug 2017. Independent power grid as a milestone for an energy transition project https://search-proquest-com.ezproxy.uwtsd.ac.uk/docview/1934195899?accountid=130472&amp;rfr_id=info%3Axri%2Fsid%3Aprimo</a:t>
            </a:r>
          </a:p>
          <a:p>
            <a:r>
              <a:rPr lang="en-GB" sz="1600" dirty="0"/>
              <a:t>Shimla, 2011: Athena Information Solutions </a:t>
            </a:r>
            <a:r>
              <a:rPr lang="en-GB" sz="1600" dirty="0" err="1"/>
              <a:t>Pvt.</a:t>
            </a:r>
            <a:r>
              <a:rPr lang="en-GB" sz="1600" dirty="0"/>
              <a:t> Ltd. </a:t>
            </a:r>
          </a:p>
          <a:p>
            <a:r>
              <a:rPr lang="en-GB" sz="1600" dirty="0"/>
              <a:t>https://pt.slideshare.net/gueste5590c94/fossil-fuels-ppt/2</a:t>
            </a:r>
          </a:p>
          <a:p>
            <a:r>
              <a:rPr lang="en-GB" sz="1600" dirty="0"/>
              <a:t>https://www.slideshare.net/Saadfarooqi/sustainable-and-non-sustainable-energy</a:t>
            </a:r>
          </a:p>
        </p:txBody>
      </p:sp>
    </p:spTree>
    <p:extLst>
      <p:ext uri="{BB962C8B-B14F-4D97-AF65-F5344CB8AC3E}">
        <p14:creationId xmlns:p14="http://schemas.microsoft.com/office/powerpoint/2010/main" val="3712006627"/>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199</TotalTime>
  <Words>902</Words>
  <Application>Microsoft Office PowerPoint</Application>
  <PresentationFormat>Widescreen</PresentationFormat>
  <Paragraphs>60</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Trebuchet MS</vt:lpstr>
      <vt:lpstr>Berlin</vt:lpstr>
      <vt:lpstr>WILDPODSRIED</vt:lpstr>
      <vt:lpstr>This is Wildpodsried</vt:lpstr>
      <vt:lpstr>Arno Zengerle</vt:lpstr>
      <vt:lpstr>Running on Sustainable Energy</vt:lpstr>
      <vt:lpstr>Storing Energy</vt:lpstr>
      <vt:lpstr>Contribution</vt:lpstr>
      <vt:lpstr>PowerPoint Presentation</vt:lpstr>
      <vt:lpstr>A NEW SOURCE OF INCOME</vt:lpstr>
      <vt:lpstr>What are….</vt:lpstr>
      <vt:lpstr>Which would you prefer????</vt:lpstr>
      <vt:lpstr>REFRANCES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WILDPADSRIED</dc:title>
  <dc:creator>Tim Bowskill</dc:creator>
  <cp:lastModifiedBy>fiona bow</cp:lastModifiedBy>
  <cp:revision>27</cp:revision>
  <dcterms:created xsi:type="dcterms:W3CDTF">2017-12-10T09:44:54Z</dcterms:created>
  <dcterms:modified xsi:type="dcterms:W3CDTF">2018-01-09T12:33:54Z</dcterms:modified>
</cp:coreProperties>
</file>