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5"/>
  </p:notesMasterIdLst>
  <p:sldIdLst>
    <p:sldId id="328" r:id="rId2"/>
    <p:sldId id="259" r:id="rId3"/>
    <p:sldId id="278" r:id="rId4"/>
    <p:sldId id="309" r:id="rId5"/>
    <p:sldId id="310" r:id="rId6"/>
    <p:sldId id="311" r:id="rId7"/>
    <p:sldId id="306" r:id="rId8"/>
    <p:sldId id="260" r:id="rId9"/>
    <p:sldId id="261" r:id="rId10"/>
    <p:sldId id="262" r:id="rId11"/>
    <p:sldId id="279" r:id="rId12"/>
    <p:sldId id="280" r:id="rId13"/>
    <p:sldId id="281" r:id="rId14"/>
    <p:sldId id="282" r:id="rId15"/>
    <p:sldId id="270" r:id="rId16"/>
    <p:sldId id="323" r:id="rId17"/>
    <p:sldId id="324" r:id="rId18"/>
    <p:sldId id="325" r:id="rId19"/>
    <p:sldId id="326" r:id="rId20"/>
    <p:sldId id="327" r:id="rId21"/>
    <p:sldId id="329" r:id="rId22"/>
    <p:sldId id="265" r:id="rId23"/>
    <p:sldId id="273" r:id="rId24"/>
    <p:sldId id="286" r:id="rId25"/>
    <p:sldId id="287" r:id="rId26"/>
    <p:sldId id="288" r:id="rId27"/>
    <p:sldId id="289" r:id="rId28"/>
    <p:sldId id="290" r:id="rId29"/>
    <p:sldId id="291" r:id="rId30"/>
    <p:sldId id="292" r:id="rId31"/>
    <p:sldId id="293" r:id="rId32"/>
    <p:sldId id="295" r:id="rId33"/>
    <p:sldId id="296" r:id="rId34"/>
    <p:sldId id="297" r:id="rId35"/>
    <p:sldId id="298" r:id="rId36"/>
    <p:sldId id="299" r:id="rId37"/>
    <p:sldId id="303" r:id="rId38"/>
    <p:sldId id="304" r:id="rId39"/>
    <p:sldId id="274" r:id="rId40"/>
    <p:sldId id="275" r:id="rId41"/>
    <p:sldId id="285" r:id="rId42"/>
    <p:sldId id="305" r:id="rId43"/>
    <p:sldId id="276" r:id="rId4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110" d="100"/>
          <a:sy n="110" d="100"/>
        </p:scale>
        <p:origin x="492"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presProps" Target="presProps.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CBCC2CF-B36F-47A4-A1C8-9AA62F30E175}" type="datetimeFigureOut">
              <a:rPr lang="en-GB" smtClean="0"/>
              <a:t>23/05/2021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D92472F-323F-422A-A61E-E4936F893854}" type="slidenum">
              <a:rPr lang="en-GB" smtClean="0"/>
              <a:t>‹#›</a:t>
            </a:fld>
            <a:endParaRPr lang="en-GB"/>
          </a:p>
        </p:txBody>
      </p:sp>
    </p:spTree>
    <p:extLst>
      <p:ext uri="{BB962C8B-B14F-4D97-AF65-F5344CB8AC3E}">
        <p14:creationId xmlns:p14="http://schemas.microsoft.com/office/powerpoint/2010/main" val="35362168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B2BE0882-E7A0-4440-AF5F-7CC042F95F7B}" type="slidenum">
              <a:rPr lang="en-GB" altLang="en-US"/>
              <a:pPr/>
              <a:t>43</a:t>
            </a:fld>
            <a:endParaRPr lang="en-GB" altLang="en-US"/>
          </a:p>
        </p:txBody>
      </p:sp>
      <p:sp>
        <p:nvSpPr>
          <p:cNvPr id="13314" name="Rectangle 2"/>
          <p:cNvSpPr>
            <a:spLocks noGrp="1" noRot="1" noChangeAspect="1" noChangeArrowheads="1" noTextEdit="1"/>
          </p:cNvSpPr>
          <p:nvPr>
            <p:ph type="sldImg"/>
          </p:nvPr>
        </p:nvSpPr>
        <p:spPr>
          <a:ln/>
        </p:spPr>
      </p:sp>
      <p:sp>
        <p:nvSpPr>
          <p:cNvPr id="13315" name="Rectangle 3"/>
          <p:cNvSpPr>
            <a:spLocks noGrp="1" noChangeArrowheads="1"/>
          </p:cNvSpPr>
          <p:nvPr>
            <p:ph type="body" idx="1"/>
          </p:nvPr>
        </p:nvSpPr>
        <p:spPr/>
        <p:txBody>
          <a:bodyPr/>
          <a:lstStyle/>
          <a:p>
            <a:endParaRPr lang="en-US" altLang="en-US"/>
          </a:p>
        </p:txBody>
      </p:sp>
    </p:spTree>
    <p:extLst>
      <p:ext uri="{BB962C8B-B14F-4D97-AF65-F5344CB8AC3E}">
        <p14:creationId xmlns:p14="http://schemas.microsoft.com/office/powerpoint/2010/main" val="415460990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A2ACF9-7597-4E8A-917C-7D19AB9FE22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FFB166B-2AC7-48D7-BD1A-032447311B3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D4C899C-4F06-4D32-8A73-EA18053028A4}"/>
              </a:ext>
            </a:extLst>
          </p:cNvPr>
          <p:cNvSpPr>
            <a:spLocks noGrp="1"/>
          </p:cNvSpPr>
          <p:nvPr>
            <p:ph type="dt" sz="half" idx="10"/>
          </p:nvPr>
        </p:nvSpPr>
        <p:spPr/>
        <p:txBody>
          <a:bodyPr/>
          <a:lstStyle/>
          <a:p>
            <a:fld id="{9DB24B93-2786-4BB7-A1D9-950F4D03D93B}" type="datetimeFigureOut">
              <a:rPr lang="en-GB" smtClean="0"/>
              <a:t>23/05/2021</a:t>
            </a:fld>
            <a:endParaRPr lang="en-GB"/>
          </a:p>
        </p:txBody>
      </p:sp>
      <p:sp>
        <p:nvSpPr>
          <p:cNvPr id="5" name="Footer Placeholder 4">
            <a:extLst>
              <a:ext uri="{FF2B5EF4-FFF2-40B4-BE49-F238E27FC236}">
                <a16:creationId xmlns:a16="http://schemas.microsoft.com/office/drawing/2014/main" id="{E4530A81-45B2-40A1-9A77-A229A85C403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378355A-E889-4316-9FBC-9A0804C418D2}"/>
              </a:ext>
            </a:extLst>
          </p:cNvPr>
          <p:cNvSpPr>
            <a:spLocks noGrp="1"/>
          </p:cNvSpPr>
          <p:nvPr>
            <p:ph type="sldNum" sz="quarter" idx="12"/>
          </p:nvPr>
        </p:nvSpPr>
        <p:spPr/>
        <p:txBody>
          <a:bodyPr/>
          <a:lstStyle/>
          <a:p>
            <a:fld id="{D43805E8-C4FB-4308-BE29-E50A6B5FC8E2}" type="slidenum">
              <a:rPr lang="en-GB" smtClean="0"/>
              <a:t>‹#›</a:t>
            </a:fld>
            <a:endParaRPr lang="en-GB"/>
          </a:p>
        </p:txBody>
      </p:sp>
    </p:spTree>
    <p:extLst>
      <p:ext uri="{BB962C8B-B14F-4D97-AF65-F5344CB8AC3E}">
        <p14:creationId xmlns:p14="http://schemas.microsoft.com/office/powerpoint/2010/main" val="25904284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5AADE9-1CCE-47EA-AD2D-8EFE7F5DE65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596B2D8-C91E-4C3A-810E-6FB3F025321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1D9D441-18AB-48B2-B2D2-FD37C7571BD2}"/>
              </a:ext>
            </a:extLst>
          </p:cNvPr>
          <p:cNvSpPr>
            <a:spLocks noGrp="1"/>
          </p:cNvSpPr>
          <p:nvPr>
            <p:ph type="dt" sz="half" idx="10"/>
          </p:nvPr>
        </p:nvSpPr>
        <p:spPr/>
        <p:txBody>
          <a:bodyPr/>
          <a:lstStyle/>
          <a:p>
            <a:fld id="{9DB24B93-2786-4BB7-A1D9-950F4D03D93B}" type="datetimeFigureOut">
              <a:rPr lang="en-GB" smtClean="0"/>
              <a:t>23/05/2021</a:t>
            </a:fld>
            <a:endParaRPr lang="en-GB"/>
          </a:p>
        </p:txBody>
      </p:sp>
      <p:sp>
        <p:nvSpPr>
          <p:cNvPr id="5" name="Footer Placeholder 4">
            <a:extLst>
              <a:ext uri="{FF2B5EF4-FFF2-40B4-BE49-F238E27FC236}">
                <a16:creationId xmlns:a16="http://schemas.microsoft.com/office/drawing/2014/main" id="{B49F8D7A-15EB-4EBA-BEEC-C9221426D61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6B71BD-45DE-4893-9248-0EBA6815549F}"/>
              </a:ext>
            </a:extLst>
          </p:cNvPr>
          <p:cNvSpPr>
            <a:spLocks noGrp="1"/>
          </p:cNvSpPr>
          <p:nvPr>
            <p:ph type="sldNum" sz="quarter" idx="12"/>
          </p:nvPr>
        </p:nvSpPr>
        <p:spPr/>
        <p:txBody>
          <a:bodyPr/>
          <a:lstStyle/>
          <a:p>
            <a:fld id="{D43805E8-C4FB-4308-BE29-E50A6B5FC8E2}" type="slidenum">
              <a:rPr lang="en-GB" smtClean="0"/>
              <a:t>‹#›</a:t>
            </a:fld>
            <a:endParaRPr lang="en-GB"/>
          </a:p>
        </p:txBody>
      </p:sp>
    </p:spTree>
    <p:extLst>
      <p:ext uri="{BB962C8B-B14F-4D97-AF65-F5344CB8AC3E}">
        <p14:creationId xmlns:p14="http://schemas.microsoft.com/office/powerpoint/2010/main" val="20688539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309D5E-C6DC-4B6B-BB97-A0E9B4EA563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8AA0C7A-C663-4BD6-96F5-3F6A2376E35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A21C96E-DA97-4EE7-BDA5-39BA82C83AD1}"/>
              </a:ext>
            </a:extLst>
          </p:cNvPr>
          <p:cNvSpPr>
            <a:spLocks noGrp="1"/>
          </p:cNvSpPr>
          <p:nvPr>
            <p:ph type="dt" sz="half" idx="10"/>
          </p:nvPr>
        </p:nvSpPr>
        <p:spPr/>
        <p:txBody>
          <a:bodyPr/>
          <a:lstStyle/>
          <a:p>
            <a:fld id="{9DB24B93-2786-4BB7-A1D9-950F4D03D93B}" type="datetimeFigureOut">
              <a:rPr lang="en-GB" smtClean="0"/>
              <a:t>23/05/2021</a:t>
            </a:fld>
            <a:endParaRPr lang="en-GB"/>
          </a:p>
        </p:txBody>
      </p:sp>
      <p:sp>
        <p:nvSpPr>
          <p:cNvPr id="5" name="Footer Placeholder 4">
            <a:extLst>
              <a:ext uri="{FF2B5EF4-FFF2-40B4-BE49-F238E27FC236}">
                <a16:creationId xmlns:a16="http://schemas.microsoft.com/office/drawing/2014/main" id="{D78357ED-DD2C-45DE-8752-A8BC1773A69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FDD3EC7-E13D-4880-A147-06002CEE59AA}"/>
              </a:ext>
            </a:extLst>
          </p:cNvPr>
          <p:cNvSpPr>
            <a:spLocks noGrp="1"/>
          </p:cNvSpPr>
          <p:nvPr>
            <p:ph type="sldNum" sz="quarter" idx="12"/>
          </p:nvPr>
        </p:nvSpPr>
        <p:spPr/>
        <p:txBody>
          <a:bodyPr/>
          <a:lstStyle/>
          <a:p>
            <a:fld id="{D43805E8-C4FB-4308-BE29-E50A6B5FC8E2}" type="slidenum">
              <a:rPr lang="en-GB" smtClean="0"/>
              <a:t>‹#›</a:t>
            </a:fld>
            <a:endParaRPr lang="en-GB"/>
          </a:p>
        </p:txBody>
      </p:sp>
    </p:spTree>
    <p:extLst>
      <p:ext uri="{BB962C8B-B14F-4D97-AF65-F5344CB8AC3E}">
        <p14:creationId xmlns:p14="http://schemas.microsoft.com/office/powerpoint/2010/main" val="24388458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1EFB41-799D-4898-AF1E-599500D21EA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5F95144-652C-4092-9F8C-68AF2B3FC62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FF3C619-4C09-474C-8355-5EE5529BCFE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16CB3E8-B562-4B52-95B6-DF0DA89039DB}"/>
              </a:ext>
            </a:extLst>
          </p:cNvPr>
          <p:cNvSpPr>
            <a:spLocks noGrp="1"/>
          </p:cNvSpPr>
          <p:nvPr>
            <p:ph type="dt" sz="half" idx="10"/>
          </p:nvPr>
        </p:nvSpPr>
        <p:spPr/>
        <p:txBody>
          <a:bodyPr/>
          <a:lstStyle/>
          <a:p>
            <a:fld id="{9DB24B93-2786-4BB7-A1D9-950F4D03D93B}" type="datetimeFigureOut">
              <a:rPr lang="en-GB" smtClean="0"/>
              <a:t>23/05/2021</a:t>
            </a:fld>
            <a:endParaRPr lang="en-GB"/>
          </a:p>
        </p:txBody>
      </p:sp>
      <p:sp>
        <p:nvSpPr>
          <p:cNvPr id="6" name="Footer Placeholder 5">
            <a:extLst>
              <a:ext uri="{FF2B5EF4-FFF2-40B4-BE49-F238E27FC236}">
                <a16:creationId xmlns:a16="http://schemas.microsoft.com/office/drawing/2014/main" id="{FC0B2287-635D-47C3-BD06-1389BD9BCF9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BA54875-4016-4FF8-AF64-3D5F3349C3E4}"/>
              </a:ext>
            </a:extLst>
          </p:cNvPr>
          <p:cNvSpPr>
            <a:spLocks noGrp="1"/>
          </p:cNvSpPr>
          <p:nvPr>
            <p:ph type="sldNum" sz="quarter" idx="12"/>
          </p:nvPr>
        </p:nvSpPr>
        <p:spPr/>
        <p:txBody>
          <a:bodyPr/>
          <a:lstStyle/>
          <a:p>
            <a:fld id="{D43805E8-C4FB-4308-BE29-E50A6B5FC8E2}" type="slidenum">
              <a:rPr lang="en-GB" smtClean="0"/>
              <a:t>‹#›</a:t>
            </a:fld>
            <a:endParaRPr lang="en-GB"/>
          </a:p>
        </p:txBody>
      </p:sp>
    </p:spTree>
    <p:extLst>
      <p:ext uri="{BB962C8B-B14F-4D97-AF65-F5344CB8AC3E}">
        <p14:creationId xmlns:p14="http://schemas.microsoft.com/office/powerpoint/2010/main" val="21225910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556821-74B1-4E95-A7A4-B9E927462F6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DCDC54E-F796-4DCF-AFC6-B916E776032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13FE2FA-C8A7-4BA9-94F2-3642FF88A98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42BE526-3233-45F0-8FE4-25B3C52675D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882AE78-8640-4589-8C57-F674E196709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174B359-1B0D-4801-BF38-AF3515B97C3B}"/>
              </a:ext>
            </a:extLst>
          </p:cNvPr>
          <p:cNvSpPr>
            <a:spLocks noGrp="1"/>
          </p:cNvSpPr>
          <p:nvPr>
            <p:ph type="dt" sz="half" idx="10"/>
          </p:nvPr>
        </p:nvSpPr>
        <p:spPr/>
        <p:txBody>
          <a:bodyPr/>
          <a:lstStyle/>
          <a:p>
            <a:fld id="{9DB24B93-2786-4BB7-A1D9-950F4D03D93B}" type="datetimeFigureOut">
              <a:rPr lang="en-GB" smtClean="0"/>
              <a:t>23/05/2021</a:t>
            </a:fld>
            <a:endParaRPr lang="en-GB"/>
          </a:p>
        </p:txBody>
      </p:sp>
      <p:sp>
        <p:nvSpPr>
          <p:cNvPr id="8" name="Footer Placeholder 7">
            <a:extLst>
              <a:ext uri="{FF2B5EF4-FFF2-40B4-BE49-F238E27FC236}">
                <a16:creationId xmlns:a16="http://schemas.microsoft.com/office/drawing/2014/main" id="{78F5D08B-0017-4785-B367-096B4A202F2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A19116D-EC35-43FA-85CD-54F4072C4CCB}"/>
              </a:ext>
            </a:extLst>
          </p:cNvPr>
          <p:cNvSpPr>
            <a:spLocks noGrp="1"/>
          </p:cNvSpPr>
          <p:nvPr>
            <p:ph type="sldNum" sz="quarter" idx="12"/>
          </p:nvPr>
        </p:nvSpPr>
        <p:spPr/>
        <p:txBody>
          <a:bodyPr/>
          <a:lstStyle/>
          <a:p>
            <a:fld id="{D43805E8-C4FB-4308-BE29-E50A6B5FC8E2}" type="slidenum">
              <a:rPr lang="en-GB" smtClean="0"/>
              <a:t>‹#›</a:t>
            </a:fld>
            <a:endParaRPr lang="en-GB"/>
          </a:p>
        </p:txBody>
      </p:sp>
    </p:spTree>
    <p:extLst>
      <p:ext uri="{BB962C8B-B14F-4D97-AF65-F5344CB8AC3E}">
        <p14:creationId xmlns:p14="http://schemas.microsoft.com/office/powerpoint/2010/main" val="10303130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C1FFB7-9BCF-454E-8042-22D7955BDB7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6D82CC4-516D-450B-9122-A00497EA5015}"/>
              </a:ext>
            </a:extLst>
          </p:cNvPr>
          <p:cNvSpPr>
            <a:spLocks noGrp="1"/>
          </p:cNvSpPr>
          <p:nvPr>
            <p:ph type="dt" sz="half" idx="10"/>
          </p:nvPr>
        </p:nvSpPr>
        <p:spPr/>
        <p:txBody>
          <a:bodyPr/>
          <a:lstStyle/>
          <a:p>
            <a:fld id="{9DB24B93-2786-4BB7-A1D9-950F4D03D93B}" type="datetimeFigureOut">
              <a:rPr lang="en-GB" smtClean="0"/>
              <a:t>23/05/2021</a:t>
            </a:fld>
            <a:endParaRPr lang="en-GB"/>
          </a:p>
        </p:txBody>
      </p:sp>
      <p:sp>
        <p:nvSpPr>
          <p:cNvPr id="4" name="Footer Placeholder 3">
            <a:extLst>
              <a:ext uri="{FF2B5EF4-FFF2-40B4-BE49-F238E27FC236}">
                <a16:creationId xmlns:a16="http://schemas.microsoft.com/office/drawing/2014/main" id="{C9EB0050-3FCA-4970-9D70-4DCA8A1F1FC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4A58AA9-6235-431D-B3FE-40192244F8C0}"/>
              </a:ext>
            </a:extLst>
          </p:cNvPr>
          <p:cNvSpPr>
            <a:spLocks noGrp="1"/>
          </p:cNvSpPr>
          <p:nvPr>
            <p:ph type="sldNum" sz="quarter" idx="12"/>
          </p:nvPr>
        </p:nvSpPr>
        <p:spPr/>
        <p:txBody>
          <a:bodyPr/>
          <a:lstStyle/>
          <a:p>
            <a:fld id="{D43805E8-C4FB-4308-BE29-E50A6B5FC8E2}" type="slidenum">
              <a:rPr lang="en-GB" smtClean="0"/>
              <a:t>‹#›</a:t>
            </a:fld>
            <a:endParaRPr lang="en-GB"/>
          </a:p>
        </p:txBody>
      </p:sp>
    </p:spTree>
    <p:extLst>
      <p:ext uri="{BB962C8B-B14F-4D97-AF65-F5344CB8AC3E}">
        <p14:creationId xmlns:p14="http://schemas.microsoft.com/office/powerpoint/2010/main" val="10357077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448AA3C-840F-40FB-9DB9-8D30EFA261D9}"/>
              </a:ext>
            </a:extLst>
          </p:cNvPr>
          <p:cNvSpPr>
            <a:spLocks noGrp="1"/>
          </p:cNvSpPr>
          <p:nvPr>
            <p:ph type="dt" sz="half" idx="10"/>
          </p:nvPr>
        </p:nvSpPr>
        <p:spPr/>
        <p:txBody>
          <a:bodyPr/>
          <a:lstStyle/>
          <a:p>
            <a:fld id="{9DB24B93-2786-4BB7-A1D9-950F4D03D93B}" type="datetimeFigureOut">
              <a:rPr lang="en-GB" smtClean="0"/>
              <a:t>23/05/2021</a:t>
            </a:fld>
            <a:endParaRPr lang="en-GB"/>
          </a:p>
        </p:txBody>
      </p:sp>
      <p:sp>
        <p:nvSpPr>
          <p:cNvPr id="3" name="Footer Placeholder 2">
            <a:extLst>
              <a:ext uri="{FF2B5EF4-FFF2-40B4-BE49-F238E27FC236}">
                <a16:creationId xmlns:a16="http://schemas.microsoft.com/office/drawing/2014/main" id="{70C675B0-76CE-469D-BEFE-57705F05DD4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4CF9E5E-290D-4B47-B11E-92CDE26514D3}"/>
              </a:ext>
            </a:extLst>
          </p:cNvPr>
          <p:cNvSpPr>
            <a:spLocks noGrp="1"/>
          </p:cNvSpPr>
          <p:nvPr>
            <p:ph type="sldNum" sz="quarter" idx="12"/>
          </p:nvPr>
        </p:nvSpPr>
        <p:spPr/>
        <p:txBody>
          <a:bodyPr/>
          <a:lstStyle/>
          <a:p>
            <a:fld id="{D43805E8-C4FB-4308-BE29-E50A6B5FC8E2}" type="slidenum">
              <a:rPr lang="en-GB" smtClean="0"/>
              <a:t>‹#›</a:t>
            </a:fld>
            <a:endParaRPr lang="en-GB"/>
          </a:p>
        </p:txBody>
      </p:sp>
    </p:spTree>
    <p:extLst>
      <p:ext uri="{BB962C8B-B14F-4D97-AF65-F5344CB8AC3E}">
        <p14:creationId xmlns:p14="http://schemas.microsoft.com/office/powerpoint/2010/main" val="1151167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D28E96-7BAA-4346-9C3F-FFDC8ECED6A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3B7F2A1-EF08-455E-AB8F-575BF82AB29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2D10402-6339-4850-A8CC-627F2BF3D6C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468B52B-5057-45D9-B2F3-8DF1A44D684E}"/>
              </a:ext>
            </a:extLst>
          </p:cNvPr>
          <p:cNvSpPr>
            <a:spLocks noGrp="1"/>
          </p:cNvSpPr>
          <p:nvPr>
            <p:ph type="dt" sz="half" idx="10"/>
          </p:nvPr>
        </p:nvSpPr>
        <p:spPr/>
        <p:txBody>
          <a:bodyPr/>
          <a:lstStyle/>
          <a:p>
            <a:fld id="{9DB24B93-2786-4BB7-A1D9-950F4D03D93B}" type="datetimeFigureOut">
              <a:rPr lang="en-GB" smtClean="0"/>
              <a:t>23/05/2021</a:t>
            </a:fld>
            <a:endParaRPr lang="en-GB"/>
          </a:p>
        </p:txBody>
      </p:sp>
      <p:sp>
        <p:nvSpPr>
          <p:cNvPr id="6" name="Footer Placeholder 5">
            <a:extLst>
              <a:ext uri="{FF2B5EF4-FFF2-40B4-BE49-F238E27FC236}">
                <a16:creationId xmlns:a16="http://schemas.microsoft.com/office/drawing/2014/main" id="{ABC9EF1D-008E-49AE-ABAF-E1DBDA53BD4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F9ECFBE-5D8B-414B-A740-AEA1D83E2328}"/>
              </a:ext>
            </a:extLst>
          </p:cNvPr>
          <p:cNvSpPr>
            <a:spLocks noGrp="1"/>
          </p:cNvSpPr>
          <p:nvPr>
            <p:ph type="sldNum" sz="quarter" idx="12"/>
          </p:nvPr>
        </p:nvSpPr>
        <p:spPr/>
        <p:txBody>
          <a:bodyPr/>
          <a:lstStyle/>
          <a:p>
            <a:fld id="{D43805E8-C4FB-4308-BE29-E50A6B5FC8E2}" type="slidenum">
              <a:rPr lang="en-GB" smtClean="0"/>
              <a:t>‹#›</a:t>
            </a:fld>
            <a:endParaRPr lang="en-GB"/>
          </a:p>
        </p:txBody>
      </p:sp>
    </p:spTree>
    <p:extLst>
      <p:ext uri="{BB962C8B-B14F-4D97-AF65-F5344CB8AC3E}">
        <p14:creationId xmlns:p14="http://schemas.microsoft.com/office/powerpoint/2010/main" val="40023545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ED75C9-0232-4E98-A655-8CD8AB0881E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F3F89FF-8D3A-4885-9103-9F686A434F1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3A71316-BE38-4E8A-9E3E-C408FE89A00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AE19636-5AC4-4375-8CBD-7489B4B0A799}"/>
              </a:ext>
            </a:extLst>
          </p:cNvPr>
          <p:cNvSpPr>
            <a:spLocks noGrp="1"/>
          </p:cNvSpPr>
          <p:nvPr>
            <p:ph type="dt" sz="half" idx="10"/>
          </p:nvPr>
        </p:nvSpPr>
        <p:spPr/>
        <p:txBody>
          <a:bodyPr/>
          <a:lstStyle/>
          <a:p>
            <a:fld id="{9DB24B93-2786-4BB7-A1D9-950F4D03D93B}" type="datetimeFigureOut">
              <a:rPr lang="en-GB" smtClean="0"/>
              <a:t>23/05/2021</a:t>
            </a:fld>
            <a:endParaRPr lang="en-GB"/>
          </a:p>
        </p:txBody>
      </p:sp>
      <p:sp>
        <p:nvSpPr>
          <p:cNvPr id="6" name="Footer Placeholder 5">
            <a:extLst>
              <a:ext uri="{FF2B5EF4-FFF2-40B4-BE49-F238E27FC236}">
                <a16:creationId xmlns:a16="http://schemas.microsoft.com/office/drawing/2014/main" id="{D101256A-5AB5-4F9F-8A4D-1E5BF5F1C07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553C3A8-0BFC-4B99-84A8-8AE2AC00AB58}"/>
              </a:ext>
            </a:extLst>
          </p:cNvPr>
          <p:cNvSpPr>
            <a:spLocks noGrp="1"/>
          </p:cNvSpPr>
          <p:nvPr>
            <p:ph type="sldNum" sz="quarter" idx="12"/>
          </p:nvPr>
        </p:nvSpPr>
        <p:spPr/>
        <p:txBody>
          <a:bodyPr/>
          <a:lstStyle/>
          <a:p>
            <a:fld id="{D43805E8-C4FB-4308-BE29-E50A6B5FC8E2}" type="slidenum">
              <a:rPr lang="en-GB" smtClean="0"/>
              <a:t>‹#›</a:t>
            </a:fld>
            <a:endParaRPr lang="en-GB"/>
          </a:p>
        </p:txBody>
      </p:sp>
    </p:spTree>
    <p:extLst>
      <p:ext uri="{BB962C8B-B14F-4D97-AF65-F5344CB8AC3E}">
        <p14:creationId xmlns:p14="http://schemas.microsoft.com/office/powerpoint/2010/main" val="34056252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DD65E9-E4F8-4223-A72D-E3362FC20F9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92DBC9C-C290-4BD4-8265-909B8404884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3319F9D-DBD7-45C2-9E4C-76AB8C993C76}"/>
              </a:ext>
            </a:extLst>
          </p:cNvPr>
          <p:cNvSpPr>
            <a:spLocks noGrp="1"/>
          </p:cNvSpPr>
          <p:nvPr>
            <p:ph type="dt" sz="half" idx="10"/>
          </p:nvPr>
        </p:nvSpPr>
        <p:spPr/>
        <p:txBody>
          <a:bodyPr/>
          <a:lstStyle/>
          <a:p>
            <a:fld id="{9DB24B93-2786-4BB7-A1D9-950F4D03D93B}" type="datetimeFigureOut">
              <a:rPr lang="en-GB" smtClean="0"/>
              <a:t>23/05/2021</a:t>
            </a:fld>
            <a:endParaRPr lang="en-GB"/>
          </a:p>
        </p:txBody>
      </p:sp>
      <p:sp>
        <p:nvSpPr>
          <p:cNvPr id="5" name="Footer Placeholder 4">
            <a:extLst>
              <a:ext uri="{FF2B5EF4-FFF2-40B4-BE49-F238E27FC236}">
                <a16:creationId xmlns:a16="http://schemas.microsoft.com/office/drawing/2014/main" id="{BFD5A358-6FD6-4E94-8B46-D996BF1C30D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D6DC431-A4A0-44EF-987A-569B87A5D894}"/>
              </a:ext>
            </a:extLst>
          </p:cNvPr>
          <p:cNvSpPr>
            <a:spLocks noGrp="1"/>
          </p:cNvSpPr>
          <p:nvPr>
            <p:ph type="sldNum" sz="quarter" idx="12"/>
          </p:nvPr>
        </p:nvSpPr>
        <p:spPr/>
        <p:txBody>
          <a:bodyPr/>
          <a:lstStyle/>
          <a:p>
            <a:fld id="{D43805E8-C4FB-4308-BE29-E50A6B5FC8E2}" type="slidenum">
              <a:rPr lang="en-GB" smtClean="0"/>
              <a:t>‹#›</a:t>
            </a:fld>
            <a:endParaRPr lang="en-GB"/>
          </a:p>
        </p:txBody>
      </p:sp>
    </p:spTree>
    <p:extLst>
      <p:ext uri="{BB962C8B-B14F-4D97-AF65-F5344CB8AC3E}">
        <p14:creationId xmlns:p14="http://schemas.microsoft.com/office/powerpoint/2010/main" val="11901899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296F0D0-99E2-4A48-B426-4F3AF2AF551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44C59DE-5177-46D6-80FC-5C53F19AACA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D98E758-48C6-4FA8-A283-3D049FC1F592}"/>
              </a:ext>
            </a:extLst>
          </p:cNvPr>
          <p:cNvSpPr>
            <a:spLocks noGrp="1"/>
          </p:cNvSpPr>
          <p:nvPr>
            <p:ph type="dt" sz="half" idx="10"/>
          </p:nvPr>
        </p:nvSpPr>
        <p:spPr/>
        <p:txBody>
          <a:bodyPr/>
          <a:lstStyle/>
          <a:p>
            <a:fld id="{9DB24B93-2786-4BB7-A1D9-950F4D03D93B}" type="datetimeFigureOut">
              <a:rPr lang="en-GB" smtClean="0"/>
              <a:t>23/05/2021</a:t>
            </a:fld>
            <a:endParaRPr lang="en-GB"/>
          </a:p>
        </p:txBody>
      </p:sp>
      <p:sp>
        <p:nvSpPr>
          <p:cNvPr id="5" name="Footer Placeholder 4">
            <a:extLst>
              <a:ext uri="{FF2B5EF4-FFF2-40B4-BE49-F238E27FC236}">
                <a16:creationId xmlns:a16="http://schemas.microsoft.com/office/drawing/2014/main" id="{C1BC055F-163D-46E6-9D3B-DD98D348F8F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6E1F383-842C-45F4-95A8-1885DB6D7E7D}"/>
              </a:ext>
            </a:extLst>
          </p:cNvPr>
          <p:cNvSpPr>
            <a:spLocks noGrp="1"/>
          </p:cNvSpPr>
          <p:nvPr>
            <p:ph type="sldNum" sz="quarter" idx="12"/>
          </p:nvPr>
        </p:nvSpPr>
        <p:spPr/>
        <p:txBody>
          <a:bodyPr/>
          <a:lstStyle/>
          <a:p>
            <a:fld id="{D43805E8-C4FB-4308-BE29-E50A6B5FC8E2}" type="slidenum">
              <a:rPr lang="en-GB" smtClean="0"/>
              <a:t>‹#›</a:t>
            </a:fld>
            <a:endParaRPr lang="en-GB"/>
          </a:p>
        </p:txBody>
      </p:sp>
    </p:spTree>
    <p:extLst>
      <p:ext uri="{BB962C8B-B14F-4D97-AF65-F5344CB8AC3E}">
        <p14:creationId xmlns:p14="http://schemas.microsoft.com/office/powerpoint/2010/main" val="8546235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1D6C309-DFD7-47AC-AFE6-DDAF84D97A7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E7B22E7-D198-4EC7-8E1A-4C62327A6A4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C630D2D-9A43-48C2-AF4A-C8CB84979F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DB24B93-2786-4BB7-A1D9-950F4D03D93B}" type="datetimeFigureOut">
              <a:rPr lang="en-GB" smtClean="0"/>
              <a:t>23/05/2021</a:t>
            </a:fld>
            <a:endParaRPr lang="en-GB"/>
          </a:p>
        </p:txBody>
      </p:sp>
      <p:sp>
        <p:nvSpPr>
          <p:cNvPr id="5" name="Footer Placeholder 4">
            <a:extLst>
              <a:ext uri="{FF2B5EF4-FFF2-40B4-BE49-F238E27FC236}">
                <a16:creationId xmlns:a16="http://schemas.microsoft.com/office/drawing/2014/main" id="{0A5BC8BC-F176-42B5-946D-9872955628D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E0DE7D5-10E0-4085-8AB8-594592178C0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43805E8-C4FB-4308-BE29-E50A6B5FC8E2}" type="slidenum">
              <a:rPr lang="en-GB" smtClean="0"/>
              <a:t>‹#›</a:t>
            </a:fld>
            <a:endParaRPr lang="en-GB"/>
          </a:p>
        </p:txBody>
      </p:sp>
    </p:spTree>
    <p:extLst>
      <p:ext uri="{BB962C8B-B14F-4D97-AF65-F5344CB8AC3E}">
        <p14:creationId xmlns:p14="http://schemas.microsoft.com/office/powerpoint/2010/main" val="314607058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hyperlink" Target="http://www.ico.gov.uk/"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hyperlink" Target="http://www.opsi.gov.uk/acts/acts2000/ukpga_20000036_en_1"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4" name="Straight Connector 3"/>
          <p:cNvCxnSpPr/>
          <p:nvPr/>
        </p:nvCxnSpPr>
        <p:spPr>
          <a:xfrm>
            <a:off x="2922963" y="5519147"/>
            <a:ext cx="6339669" cy="0"/>
          </a:xfrm>
          <a:prstGeom prst="line">
            <a:avLst/>
          </a:prstGeom>
          <a:ln w="3175" cmpd="sng">
            <a:solidFill>
              <a:srgbClr val="313133"/>
            </a:solidFill>
          </a:ln>
          <a:effectLst/>
        </p:spPr>
        <p:style>
          <a:lnRef idx="3">
            <a:schemeClr val="dk1"/>
          </a:lnRef>
          <a:fillRef idx="0">
            <a:schemeClr val="dk1"/>
          </a:fillRef>
          <a:effectRef idx="2">
            <a:schemeClr val="dk1"/>
          </a:effectRef>
          <a:fontRef idx="minor">
            <a:schemeClr val="tx1"/>
          </a:fontRef>
        </p:style>
      </p:cxnSp>
      <p:sp>
        <p:nvSpPr>
          <p:cNvPr id="9" name="TextBox 8"/>
          <p:cNvSpPr txBox="1"/>
          <p:nvPr/>
        </p:nvSpPr>
        <p:spPr>
          <a:xfrm>
            <a:off x="7994853" y="5612365"/>
            <a:ext cx="1263487" cy="196208"/>
          </a:xfrm>
          <a:prstGeom prst="rect">
            <a:avLst/>
          </a:prstGeom>
          <a:noFill/>
        </p:spPr>
        <p:txBody>
          <a:bodyPr wrap="none" rtlCol="0">
            <a:spAutoFit/>
          </a:bodyPr>
          <a:lstStyle/>
          <a:p>
            <a:pPr algn="r" defTabSz="342898">
              <a:defRPr/>
            </a:pPr>
            <a:r>
              <a:rPr lang="en-US" sz="675" dirty="0">
                <a:solidFill>
                  <a:srgbClr val="313133"/>
                </a:solidFill>
                <a:latin typeface="Arial"/>
                <a:cs typeface="Arial"/>
              </a:rPr>
              <a:t>© University of South Wales</a:t>
            </a:r>
          </a:p>
        </p:txBody>
      </p:sp>
      <p:sp>
        <p:nvSpPr>
          <p:cNvPr id="13" name="TextBox 12"/>
          <p:cNvSpPr txBox="1"/>
          <p:nvPr/>
        </p:nvSpPr>
        <p:spPr>
          <a:xfrm>
            <a:off x="5576398" y="1530805"/>
            <a:ext cx="3670549" cy="1985159"/>
          </a:xfrm>
          <a:prstGeom prst="rect">
            <a:avLst/>
          </a:prstGeom>
          <a:noFill/>
        </p:spPr>
        <p:txBody>
          <a:bodyPr wrap="square" rtlCol="0">
            <a:spAutoFit/>
          </a:bodyPr>
          <a:lstStyle/>
          <a:p>
            <a:pPr defTabSz="342898">
              <a:defRPr/>
            </a:pPr>
            <a:r>
              <a:rPr lang="en-US" sz="2400" dirty="0">
                <a:solidFill>
                  <a:prstClr val="black"/>
                </a:solidFill>
                <a:latin typeface="Arial"/>
                <a:cs typeface="Arial"/>
              </a:rPr>
              <a:t>Research Methods for Business</a:t>
            </a:r>
          </a:p>
          <a:p>
            <a:pPr defTabSz="342898">
              <a:defRPr/>
            </a:pPr>
            <a:r>
              <a:rPr lang="en-US" sz="2400" dirty="0">
                <a:solidFill>
                  <a:prstClr val="black"/>
                </a:solidFill>
                <a:latin typeface="Arial"/>
                <a:cs typeface="Arial"/>
              </a:rPr>
              <a:t>Lecture 11 – Research Ethics</a:t>
            </a:r>
            <a:r>
              <a:rPr lang="en-US" sz="2400" dirty="0">
                <a:solidFill>
                  <a:prstClr val="white"/>
                </a:solidFill>
                <a:latin typeface="Arial"/>
                <a:cs typeface="Arial"/>
              </a:rPr>
              <a:t> techniques</a:t>
            </a:r>
            <a:endParaRPr lang="en-GB" sz="2400" dirty="0">
              <a:solidFill>
                <a:prstClr val="white"/>
              </a:solidFill>
              <a:latin typeface="Arial"/>
              <a:cs typeface="Arial"/>
            </a:endParaRPr>
          </a:p>
          <a:p>
            <a:pPr defTabSz="342898">
              <a:defRPr/>
            </a:pPr>
            <a:endParaRPr lang="en-US" sz="2700" dirty="0">
              <a:solidFill>
                <a:srgbClr val="313133"/>
              </a:solidFill>
              <a:latin typeface="Arial"/>
              <a:cs typeface="Arial"/>
            </a:endParaRPr>
          </a:p>
        </p:txBody>
      </p:sp>
      <p:sp>
        <p:nvSpPr>
          <p:cNvPr id="7" name="TextBox 6"/>
          <p:cNvSpPr txBox="1"/>
          <p:nvPr/>
        </p:nvSpPr>
        <p:spPr>
          <a:xfrm>
            <a:off x="3532971" y="4203403"/>
            <a:ext cx="5318022" cy="1061829"/>
          </a:xfrm>
          <a:prstGeom prst="rect">
            <a:avLst/>
          </a:prstGeom>
          <a:noFill/>
        </p:spPr>
        <p:txBody>
          <a:bodyPr wrap="square" rtlCol="0">
            <a:spAutoFit/>
          </a:bodyPr>
          <a:lstStyle/>
          <a:p>
            <a:pPr defTabSz="342898">
              <a:defRPr/>
            </a:pPr>
            <a:endParaRPr lang="en-GB" sz="2700" dirty="0">
              <a:latin typeface="Century Gothic" panose="020B0502020202020204"/>
            </a:endParaRPr>
          </a:p>
          <a:p>
            <a:pPr algn="ctr" defTabSz="342898">
              <a:defRPr/>
            </a:pPr>
            <a:r>
              <a:rPr lang="en-GB" dirty="0">
                <a:latin typeface="Arial"/>
                <a:cs typeface="Arial"/>
              </a:rPr>
              <a:t>Stuart Milligan </a:t>
            </a:r>
          </a:p>
          <a:p>
            <a:pPr algn="ctr" defTabSz="342898">
              <a:defRPr/>
            </a:pPr>
            <a:r>
              <a:rPr lang="en-GB" dirty="0">
                <a:latin typeface="Arial"/>
                <a:cs typeface="Arial"/>
              </a:rPr>
              <a:t>s.milligan@uwtsd.ac.uk</a:t>
            </a:r>
          </a:p>
        </p:txBody>
      </p:sp>
    </p:spTree>
    <p:extLst>
      <p:ext uri="{BB962C8B-B14F-4D97-AF65-F5344CB8AC3E}">
        <p14:creationId xmlns:p14="http://schemas.microsoft.com/office/powerpoint/2010/main" val="341234850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US" dirty="0"/>
              <a:t>Overview</a:t>
            </a:r>
          </a:p>
        </p:txBody>
      </p:sp>
      <p:sp>
        <p:nvSpPr>
          <p:cNvPr id="3" name="Content Placeholder 2"/>
          <p:cNvSpPr>
            <a:spLocks noGrp="1"/>
          </p:cNvSpPr>
          <p:nvPr>
            <p:ph idx="1"/>
          </p:nvPr>
        </p:nvSpPr>
        <p:spPr/>
        <p:txBody>
          <a:bodyPr/>
          <a:lstStyle/>
          <a:p>
            <a:pPr>
              <a:defRPr/>
            </a:pPr>
            <a:r>
              <a:rPr lang="en-US" dirty="0"/>
              <a:t>What is research integrity and ethics and why it matters?</a:t>
            </a:r>
          </a:p>
          <a:p>
            <a:pPr lvl="1">
              <a:defRPr/>
            </a:pPr>
            <a:r>
              <a:rPr lang="en-US" dirty="0"/>
              <a:t>Support and guidance available</a:t>
            </a:r>
          </a:p>
          <a:p>
            <a:pPr lvl="1">
              <a:defRPr/>
            </a:pPr>
            <a:r>
              <a:rPr lang="en-US" dirty="0"/>
              <a:t>Simulation with research projects</a:t>
            </a:r>
          </a:p>
          <a:p>
            <a:pPr>
              <a:defRPr/>
            </a:pPr>
            <a:r>
              <a:rPr lang="en-US" dirty="0"/>
              <a:t>Research integrity</a:t>
            </a:r>
          </a:p>
          <a:p>
            <a:pPr lvl="1">
              <a:defRPr/>
            </a:pPr>
            <a:r>
              <a:rPr lang="en-US" dirty="0"/>
              <a:t>Examples of malpractice</a:t>
            </a:r>
          </a:p>
          <a:p>
            <a:pPr>
              <a:defRPr/>
            </a:pPr>
            <a:r>
              <a:rPr lang="en-US" dirty="0"/>
              <a:t>Dealing with challenging situations</a:t>
            </a:r>
          </a:p>
        </p:txBody>
      </p:sp>
    </p:spTree>
    <p:extLst>
      <p:ext uri="{BB962C8B-B14F-4D97-AF65-F5344CB8AC3E}">
        <p14:creationId xmlns:p14="http://schemas.microsoft.com/office/powerpoint/2010/main" val="8596539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1350818" y="322263"/>
            <a:ext cx="7772400" cy="533400"/>
          </a:xfrm>
        </p:spPr>
        <p:txBody>
          <a:bodyPr/>
          <a:lstStyle/>
          <a:p>
            <a:pPr eaLnBrk="1" hangingPunct="1"/>
            <a:r>
              <a:rPr lang="en-GB" altLang="en-US" sz="3200" dirty="0"/>
              <a:t>Research Ethics</a:t>
            </a:r>
          </a:p>
        </p:txBody>
      </p:sp>
      <p:sp>
        <p:nvSpPr>
          <p:cNvPr id="9219" name="Rectangle 3"/>
          <p:cNvSpPr>
            <a:spLocks noGrp="1" noChangeArrowheads="1"/>
          </p:cNvSpPr>
          <p:nvPr>
            <p:ph type="body" idx="1"/>
          </p:nvPr>
        </p:nvSpPr>
        <p:spPr>
          <a:xfrm>
            <a:off x="2209800" y="1371600"/>
            <a:ext cx="7772400" cy="4724400"/>
          </a:xfrm>
        </p:spPr>
        <p:txBody>
          <a:bodyPr/>
          <a:lstStyle/>
          <a:p>
            <a:pPr algn="ctr" eaLnBrk="1" hangingPunct="1">
              <a:buFontTx/>
              <a:buNone/>
            </a:pPr>
            <a:r>
              <a:rPr lang="en-GB" altLang="en-US" sz="2800" b="1"/>
              <a:t>Definition</a:t>
            </a:r>
          </a:p>
          <a:p>
            <a:pPr algn="ctr" eaLnBrk="1" hangingPunct="1">
              <a:buFontTx/>
              <a:buNone/>
            </a:pPr>
            <a:endParaRPr lang="en-GB" altLang="en-US" sz="2800"/>
          </a:p>
          <a:p>
            <a:pPr algn="ctr" eaLnBrk="1" hangingPunct="1">
              <a:buFontTx/>
              <a:buNone/>
            </a:pPr>
            <a:r>
              <a:rPr lang="en-GB" altLang="en-US" sz="2800"/>
              <a:t>‘The appropriateness of your behaviour in </a:t>
            </a:r>
          </a:p>
          <a:p>
            <a:pPr algn="ctr" eaLnBrk="1" hangingPunct="1">
              <a:buFontTx/>
              <a:buNone/>
            </a:pPr>
            <a:r>
              <a:rPr lang="en-GB" altLang="en-US" sz="2800"/>
              <a:t>relation to the rights of those who become the </a:t>
            </a:r>
          </a:p>
          <a:p>
            <a:pPr algn="ctr" eaLnBrk="1" hangingPunct="1">
              <a:buFontTx/>
              <a:buNone/>
            </a:pPr>
            <a:r>
              <a:rPr lang="en-GB" altLang="en-US" sz="2800"/>
              <a:t>subject of or are affected by your work’</a:t>
            </a:r>
          </a:p>
          <a:p>
            <a:pPr algn="ctr" eaLnBrk="1" hangingPunct="1">
              <a:buFontTx/>
              <a:buNone/>
            </a:pPr>
            <a:endParaRPr lang="en-GB" altLang="en-US" sz="2000"/>
          </a:p>
          <a:p>
            <a:pPr algn="ctr" eaLnBrk="1" hangingPunct="1">
              <a:buFontTx/>
              <a:buNone/>
            </a:pPr>
            <a:endParaRPr lang="en-GB" altLang="en-US" sz="2000"/>
          </a:p>
          <a:p>
            <a:pPr algn="ctr" eaLnBrk="1" hangingPunct="1">
              <a:buFontTx/>
              <a:buNone/>
            </a:pPr>
            <a:endParaRPr lang="en-GB" altLang="en-US" sz="2000"/>
          </a:p>
          <a:p>
            <a:pPr algn="ctr" eaLnBrk="1" hangingPunct="1">
              <a:buFontTx/>
              <a:buNone/>
            </a:pPr>
            <a:endParaRPr lang="en-GB" altLang="en-US" sz="2000"/>
          </a:p>
          <a:p>
            <a:pPr algn="r" eaLnBrk="1" hangingPunct="1">
              <a:buFontTx/>
              <a:buNone/>
            </a:pPr>
            <a:r>
              <a:rPr lang="en-GB" altLang="en-US" sz="2000"/>
              <a:t>Adapted from Saunders </a:t>
            </a:r>
            <a:r>
              <a:rPr lang="en-GB" altLang="en-US" sz="2000" i="1"/>
              <a:t>et al</a:t>
            </a:r>
            <a:r>
              <a:rPr lang="en-GB" altLang="en-US" sz="2000"/>
              <a:t>. (2009)</a:t>
            </a:r>
          </a:p>
        </p:txBody>
      </p:sp>
    </p:spTree>
    <p:extLst>
      <p:ext uri="{BB962C8B-B14F-4D97-AF65-F5344CB8AC3E}">
        <p14:creationId xmlns:p14="http://schemas.microsoft.com/office/powerpoint/2010/main" val="40494747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5170" name="Rectangle 2">
            <a:extLst>
              <a:ext uri="{FF2B5EF4-FFF2-40B4-BE49-F238E27FC236}">
                <a16:creationId xmlns:a16="http://schemas.microsoft.com/office/drawing/2014/main" id="{BDB9CC5D-DDB8-47CB-AFE8-DE5A14E28446}"/>
              </a:ext>
            </a:extLst>
          </p:cNvPr>
          <p:cNvSpPr>
            <a:spLocks noGrp="1" noChangeArrowheads="1"/>
          </p:cNvSpPr>
          <p:nvPr>
            <p:ph type="title"/>
          </p:nvPr>
        </p:nvSpPr>
        <p:spPr>
          <a:xfrm>
            <a:off x="2336800" y="742950"/>
            <a:ext cx="8331200" cy="628650"/>
          </a:xfrm>
        </p:spPr>
        <p:txBody>
          <a:bodyPr>
            <a:normAutofit fontScale="90000"/>
          </a:bodyPr>
          <a:lstStyle/>
          <a:p>
            <a:r>
              <a:rPr lang="en-US" altLang="en-US"/>
              <a:t>Research Ethics</a:t>
            </a:r>
          </a:p>
        </p:txBody>
      </p:sp>
      <p:sp>
        <p:nvSpPr>
          <p:cNvPr id="135171" name="Rectangle 3">
            <a:extLst>
              <a:ext uri="{FF2B5EF4-FFF2-40B4-BE49-F238E27FC236}">
                <a16:creationId xmlns:a16="http://schemas.microsoft.com/office/drawing/2014/main" id="{816010AE-9733-4A39-939B-D203EE39A5C4}"/>
              </a:ext>
            </a:extLst>
          </p:cNvPr>
          <p:cNvSpPr>
            <a:spLocks noGrp="1" noChangeArrowheads="1"/>
          </p:cNvSpPr>
          <p:nvPr>
            <p:ph type="body" idx="1"/>
          </p:nvPr>
        </p:nvSpPr>
        <p:spPr>
          <a:xfrm>
            <a:off x="1137919" y="1777093"/>
            <a:ext cx="10366103" cy="4057650"/>
          </a:xfrm>
        </p:spPr>
        <p:txBody>
          <a:bodyPr>
            <a:normAutofit/>
          </a:bodyPr>
          <a:lstStyle/>
          <a:p>
            <a:pPr>
              <a:lnSpc>
                <a:spcPct val="90000"/>
              </a:lnSpc>
              <a:buFont typeface="Wingdings" panose="05000000000000000000" pitchFamily="2" charset="2"/>
              <a:buNone/>
            </a:pPr>
            <a:r>
              <a:rPr lang="en-US" altLang="en-US" sz="3200" dirty="0"/>
              <a:t>Ethics is about creating a mutually respectful relationship with the research population</a:t>
            </a:r>
          </a:p>
          <a:p>
            <a:pPr>
              <a:lnSpc>
                <a:spcPct val="90000"/>
              </a:lnSpc>
              <a:buClr>
                <a:srgbClr val="FF3399"/>
              </a:buClr>
              <a:buFont typeface="Wingdings" panose="05000000000000000000" pitchFamily="2" charset="2"/>
              <a:buChar char="v"/>
            </a:pPr>
            <a:r>
              <a:rPr lang="en-US" altLang="en-US" sz="3200" dirty="0"/>
              <a:t>Subjects are pleased to participate</a:t>
            </a:r>
          </a:p>
          <a:p>
            <a:pPr>
              <a:lnSpc>
                <a:spcPct val="90000"/>
              </a:lnSpc>
              <a:buClr>
                <a:srgbClr val="FF3399"/>
              </a:buClr>
              <a:buFont typeface="Wingdings" panose="05000000000000000000" pitchFamily="2" charset="2"/>
              <a:buChar char="v"/>
            </a:pPr>
            <a:r>
              <a:rPr lang="en-US" altLang="en-US" sz="3200" dirty="0"/>
              <a:t>Community regards the conclusions as constructive</a:t>
            </a:r>
          </a:p>
          <a:p>
            <a:pPr algn="r">
              <a:lnSpc>
                <a:spcPct val="90000"/>
              </a:lnSpc>
              <a:buFont typeface="Wingdings" panose="05000000000000000000" pitchFamily="2" charset="2"/>
              <a:buNone/>
            </a:pPr>
            <a:endParaRPr lang="en-US" altLang="en-US" sz="1600" dirty="0"/>
          </a:p>
          <a:p>
            <a:pPr algn="r">
              <a:lnSpc>
                <a:spcPct val="90000"/>
              </a:lnSpc>
              <a:buFont typeface="Wingdings" panose="05000000000000000000" pitchFamily="2" charset="2"/>
              <a:buNone/>
            </a:pPr>
            <a:endParaRPr lang="en-US" altLang="en-US" sz="1600" dirty="0"/>
          </a:p>
          <a:p>
            <a:pPr algn="r">
              <a:lnSpc>
                <a:spcPct val="90000"/>
              </a:lnSpc>
              <a:buFont typeface="Wingdings" panose="05000000000000000000" pitchFamily="2" charset="2"/>
              <a:buNone/>
            </a:pPr>
            <a:r>
              <a:rPr lang="en-US" altLang="en-US" sz="1600" dirty="0"/>
              <a:t>Joan E. </a:t>
            </a:r>
            <a:r>
              <a:rPr lang="en-US" altLang="en-US" sz="1600" dirty="0" err="1"/>
              <a:t>Sieber</a:t>
            </a:r>
            <a:endParaRPr lang="en-US" altLang="en-US" sz="1600" dirty="0"/>
          </a:p>
          <a:p>
            <a:pPr algn="r">
              <a:lnSpc>
                <a:spcPct val="90000"/>
              </a:lnSpc>
              <a:buFont typeface="Wingdings" panose="05000000000000000000" pitchFamily="2" charset="2"/>
              <a:buNone/>
            </a:pPr>
            <a:r>
              <a:rPr lang="en-US" altLang="en-US" sz="1600" dirty="0"/>
              <a:t>Planning Ethically Responsible Research, p. 3</a:t>
            </a:r>
          </a:p>
        </p:txBody>
      </p:sp>
    </p:spTree>
  </p:cSld>
  <p:clrMapOvr>
    <a:masterClrMapping/>
  </p:clrMapOvr>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6194" name="Rectangle 2">
            <a:extLst>
              <a:ext uri="{FF2B5EF4-FFF2-40B4-BE49-F238E27FC236}">
                <a16:creationId xmlns:a16="http://schemas.microsoft.com/office/drawing/2014/main" id="{874E55E0-7C7E-4389-B28B-CB1CD4155EDD}"/>
              </a:ext>
            </a:extLst>
          </p:cNvPr>
          <p:cNvSpPr>
            <a:spLocks noGrp="1" noChangeArrowheads="1"/>
          </p:cNvSpPr>
          <p:nvPr>
            <p:ph type="title"/>
          </p:nvPr>
        </p:nvSpPr>
        <p:spPr>
          <a:xfrm>
            <a:off x="2336800" y="742950"/>
            <a:ext cx="8331200" cy="628650"/>
          </a:xfrm>
        </p:spPr>
        <p:txBody>
          <a:bodyPr>
            <a:normAutofit fontScale="90000"/>
          </a:bodyPr>
          <a:lstStyle/>
          <a:p>
            <a:r>
              <a:rPr lang="en-US" altLang="en-US"/>
              <a:t>Research Ethics</a:t>
            </a:r>
          </a:p>
        </p:txBody>
      </p:sp>
      <p:sp>
        <p:nvSpPr>
          <p:cNvPr id="136195" name="Rectangle 3">
            <a:extLst>
              <a:ext uri="{FF2B5EF4-FFF2-40B4-BE49-F238E27FC236}">
                <a16:creationId xmlns:a16="http://schemas.microsoft.com/office/drawing/2014/main" id="{50A85A00-E6F8-4A96-BCB3-5648F203F849}"/>
              </a:ext>
            </a:extLst>
          </p:cNvPr>
          <p:cNvSpPr>
            <a:spLocks noGrp="1" noChangeArrowheads="1"/>
          </p:cNvSpPr>
          <p:nvPr>
            <p:ph type="body" idx="1"/>
          </p:nvPr>
        </p:nvSpPr>
        <p:spPr>
          <a:xfrm>
            <a:off x="746034" y="1864178"/>
            <a:ext cx="10627360" cy="4057650"/>
          </a:xfrm>
        </p:spPr>
        <p:txBody>
          <a:bodyPr/>
          <a:lstStyle/>
          <a:p>
            <a:pPr>
              <a:lnSpc>
                <a:spcPct val="90000"/>
              </a:lnSpc>
              <a:buFont typeface="Wingdings" panose="05000000000000000000" pitchFamily="2" charset="2"/>
              <a:buNone/>
            </a:pPr>
            <a:r>
              <a:rPr lang="en-US" altLang="en-US" sz="3200" dirty="0"/>
              <a:t>An ethically </a:t>
            </a:r>
            <a:r>
              <a:rPr lang="en-US" altLang="en-US" sz="3200" dirty="0">
                <a:solidFill>
                  <a:srgbClr val="FF3399"/>
                </a:solidFill>
              </a:rPr>
              <a:t>insensitive</a:t>
            </a:r>
            <a:r>
              <a:rPr lang="en-US" altLang="en-US" sz="3200" dirty="0"/>
              <a:t> researcher can leave the research setting in pandemonium</a:t>
            </a:r>
          </a:p>
          <a:p>
            <a:pPr>
              <a:lnSpc>
                <a:spcPct val="90000"/>
              </a:lnSpc>
              <a:buClr>
                <a:schemeClr val="tx2"/>
              </a:buClr>
              <a:buFont typeface="Wingdings" panose="05000000000000000000" pitchFamily="2" charset="2"/>
              <a:buChar char="v"/>
            </a:pPr>
            <a:r>
              <a:rPr lang="en-US" altLang="en-US" sz="3200" dirty="0"/>
              <a:t>the researcher</a:t>
            </a:r>
          </a:p>
          <a:p>
            <a:pPr>
              <a:lnSpc>
                <a:spcPct val="90000"/>
              </a:lnSpc>
              <a:buClr>
                <a:schemeClr val="tx2"/>
              </a:buClr>
              <a:buFont typeface="Wingdings" panose="05000000000000000000" pitchFamily="2" charset="2"/>
              <a:buChar char="v"/>
            </a:pPr>
            <a:r>
              <a:rPr lang="en-US" altLang="en-US" sz="3200" dirty="0"/>
              <a:t>the institution</a:t>
            </a:r>
          </a:p>
          <a:p>
            <a:pPr>
              <a:lnSpc>
                <a:spcPct val="90000"/>
              </a:lnSpc>
              <a:buClr>
                <a:schemeClr val="tx2"/>
              </a:buClr>
              <a:buFont typeface="Wingdings" panose="05000000000000000000" pitchFamily="2" charset="2"/>
              <a:buChar char="v"/>
            </a:pPr>
            <a:r>
              <a:rPr lang="en-US" altLang="en-US" sz="3200" dirty="0"/>
              <a:t>the cause that he/she seeks to promote</a:t>
            </a:r>
          </a:p>
          <a:p>
            <a:pPr algn="r">
              <a:lnSpc>
                <a:spcPct val="90000"/>
              </a:lnSpc>
              <a:buFont typeface="Wingdings" panose="05000000000000000000" pitchFamily="2" charset="2"/>
              <a:buNone/>
            </a:pPr>
            <a:r>
              <a:rPr lang="en-US" altLang="en-US" sz="1600" dirty="0"/>
              <a:t>Joan E. </a:t>
            </a:r>
            <a:r>
              <a:rPr lang="en-US" altLang="en-US" sz="1600" dirty="0" err="1"/>
              <a:t>Sieber</a:t>
            </a:r>
            <a:endParaRPr lang="en-US" altLang="en-US" sz="1600" dirty="0"/>
          </a:p>
          <a:p>
            <a:pPr algn="r">
              <a:lnSpc>
                <a:spcPct val="90000"/>
              </a:lnSpc>
              <a:buFont typeface="Wingdings" panose="05000000000000000000" pitchFamily="2" charset="2"/>
              <a:buNone/>
            </a:pPr>
            <a:r>
              <a:rPr lang="en-US" altLang="en-US" sz="1600" dirty="0"/>
              <a:t>Planning Ethically Responsible Research, p. 3</a:t>
            </a:r>
          </a:p>
        </p:txBody>
      </p:sp>
    </p:spTree>
  </p:cSld>
  <p:clrMapOvr>
    <a:masterClrMapping/>
  </p:clrMapOvr>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7218" name="Rectangle 2">
            <a:extLst>
              <a:ext uri="{FF2B5EF4-FFF2-40B4-BE49-F238E27FC236}">
                <a16:creationId xmlns:a16="http://schemas.microsoft.com/office/drawing/2014/main" id="{672F9EC6-2EC2-4D1D-B4A7-4E0D930BEC76}"/>
              </a:ext>
            </a:extLst>
          </p:cNvPr>
          <p:cNvSpPr>
            <a:spLocks noGrp="1" noChangeArrowheads="1"/>
          </p:cNvSpPr>
          <p:nvPr>
            <p:ph type="title"/>
          </p:nvPr>
        </p:nvSpPr>
        <p:spPr>
          <a:xfrm>
            <a:off x="2336800" y="742950"/>
            <a:ext cx="8331200" cy="628650"/>
          </a:xfrm>
        </p:spPr>
        <p:txBody>
          <a:bodyPr>
            <a:normAutofit fontScale="90000"/>
          </a:bodyPr>
          <a:lstStyle/>
          <a:p>
            <a:r>
              <a:rPr lang="en-US" altLang="en-US"/>
              <a:t>Research Ethics</a:t>
            </a:r>
          </a:p>
        </p:txBody>
      </p:sp>
      <p:sp>
        <p:nvSpPr>
          <p:cNvPr id="137219" name="Rectangle 3">
            <a:extLst>
              <a:ext uri="{FF2B5EF4-FFF2-40B4-BE49-F238E27FC236}">
                <a16:creationId xmlns:a16="http://schemas.microsoft.com/office/drawing/2014/main" id="{C37D217F-8EFC-4432-AAAC-D7A01C266103}"/>
              </a:ext>
            </a:extLst>
          </p:cNvPr>
          <p:cNvSpPr>
            <a:spLocks noGrp="1" noChangeArrowheads="1"/>
          </p:cNvSpPr>
          <p:nvPr>
            <p:ph type="body" idx="1"/>
          </p:nvPr>
        </p:nvSpPr>
        <p:spPr>
          <a:xfrm>
            <a:off x="937623" y="1811928"/>
            <a:ext cx="10601234" cy="4057650"/>
          </a:xfrm>
        </p:spPr>
        <p:txBody>
          <a:bodyPr/>
          <a:lstStyle/>
          <a:p>
            <a:pPr>
              <a:buFont typeface="Wingdings" panose="05000000000000000000" pitchFamily="2" charset="2"/>
              <a:buNone/>
            </a:pPr>
            <a:r>
              <a:rPr lang="en-US" altLang="en-US" sz="3200" dirty="0"/>
              <a:t>Failure to treat subjects with respect can result in data that is:</a:t>
            </a:r>
          </a:p>
          <a:p>
            <a:pPr>
              <a:buClr>
                <a:schemeClr val="tx2"/>
              </a:buClr>
              <a:buFont typeface="Wingdings" panose="05000000000000000000" pitchFamily="2" charset="2"/>
              <a:buChar char="v"/>
            </a:pPr>
            <a:r>
              <a:rPr lang="en-US" altLang="en-US" sz="3200" dirty="0"/>
              <a:t>Misleading</a:t>
            </a:r>
          </a:p>
          <a:p>
            <a:pPr>
              <a:buClr>
                <a:schemeClr val="tx2"/>
              </a:buClr>
              <a:buFont typeface="Wingdings" panose="05000000000000000000" pitchFamily="2" charset="2"/>
              <a:buChar char="v"/>
            </a:pPr>
            <a:r>
              <a:rPr lang="en-US" altLang="en-US" sz="3200" dirty="0"/>
              <a:t>Inconclusive</a:t>
            </a:r>
          </a:p>
          <a:p>
            <a:pPr>
              <a:buClr>
                <a:schemeClr val="tx2"/>
              </a:buClr>
              <a:buFont typeface="Wingdings" panose="05000000000000000000" pitchFamily="2" charset="2"/>
              <a:buChar char="v"/>
            </a:pPr>
            <a:r>
              <a:rPr lang="en-US" altLang="en-US" sz="3200" dirty="0"/>
              <a:t>biased</a:t>
            </a:r>
          </a:p>
          <a:p>
            <a:pPr algn="r">
              <a:buFont typeface="Wingdings" panose="05000000000000000000" pitchFamily="2" charset="2"/>
              <a:buNone/>
            </a:pPr>
            <a:r>
              <a:rPr lang="en-US" altLang="en-US" sz="1600" dirty="0"/>
              <a:t>Joan E. </a:t>
            </a:r>
            <a:r>
              <a:rPr lang="en-US" altLang="en-US" sz="1600" dirty="0" err="1"/>
              <a:t>Sieber</a:t>
            </a:r>
            <a:endParaRPr lang="en-US" altLang="en-US" sz="1600" dirty="0"/>
          </a:p>
          <a:p>
            <a:pPr algn="r">
              <a:buFont typeface="Wingdings" panose="05000000000000000000" pitchFamily="2" charset="2"/>
              <a:buNone/>
            </a:pPr>
            <a:r>
              <a:rPr lang="en-US" altLang="en-US" sz="1600" dirty="0"/>
              <a:t>Planning Ethically Responsible Research, p. 4</a:t>
            </a:r>
          </a:p>
        </p:txBody>
      </p:sp>
    </p:spTree>
  </p:cSld>
  <p:clrMapOvr>
    <a:masterClrMapping/>
  </p:clrMapOvr>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C5030F-9B33-4A6D-9532-87E741271B75}"/>
              </a:ext>
            </a:extLst>
          </p:cNvPr>
          <p:cNvSpPr>
            <a:spLocks noGrp="1"/>
          </p:cNvSpPr>
          <p:nvPr>
            <p:ph type="title"/>
          </p:nvPr>
        </p:nvSpPr>
        <p:spPr/>
        <p:txBody>
          <a:bodyPr/>
          <a:lstStyle/>
          <a:p>
            <a:r>
              <a:rPr lang="en-GB" dirty="0"/>
              <a:t>Guide to research ethics</a:t>
            </a:r>
          </a:p>
        </p:txBody>
      </p:sp>
      <p:sp>
        <p:nvSpPr>
          <p:cNvPr id="3" name="Content Placeholder 2">
            <a:extLst>
              <a:ext uri="{FF2B5EF4-FFF2-40B4-BE49-F238E27FC236}">
                <a16:creationId xmlns:a16="http://schemas.microsoft.com/office/drawing/2014/main" id="{78DBCAFB-BDC3-4CDB-BF29-3F534C775661}"/>
              </a:ext>
            </a:extLst>
          </p:cNvPr>
          <p:cNvSpPr>
            <a:spLocks noGrp="1"/>
          </p:cNvSpPr>
          <p:nvPr>
            <p:ph idx="1"/>
          </p:nvPr>
        </p:nvSpPr>
        <p:spPr/>
        <p:txBody>
          <a:bodyPr>
            <a:normAutofit fontScale="92500"/>
          </a:bodyPr>
          <a:lstStyle/>
          <a:p>
            <a:pPr algn="just"/>
            <a:r>
              <a:rPr lang="en-US" dirty="0"/>
              <a:t>Protect the dignity, rights, safety and well-being of participants</a:t>
            </a:r>
          </a:p>
          <a:p>
            <a:pPr algn="just"/>
            <a:r>
              <a:rPr lang="en-US" dirty="0"/>
              <a:t>Inform participants about the purpose, methods and use of the research</a:t>
            </a:r>
          </a:p>
          <a:p>
            <a:pPr algn="just"/>
            <a:r>
              <a:rPr lang="en-US" dirty="0"/>
              <a:t>Obtain informed consent from participants</a:t>
            </a:r>
          </a:p>
          <a:p>
            <a:pPr algn="just"/>
            <a:r>
              <a:rPr lang="en-US" dirty="0"/>
              <a:t>Safeguard the anonymity of participants</a:t>
            </a:r>
          </a:p>
          <a:p>
            <a:pPr algn="just"/>
            <a:r>
              <a:rPr lang="en-US" dirty="0"/>
              <a:t>Protect the confidentiality of information relating to participants</a:t>
            </a:r>
          </a:p>
          <a:p>
            <a:pPr algn="just"/>
            <a:r>
              <a:rPr lang="en-US" dirty="0"/>
              <a:t>Ensure compliance with data protection</a:t>
            </a:r>
          </a:p>
          <a:p>
            <a:pPr algn="just"/>
            <a:r>
              <a:rPr lang="en-US" dirty="0"/>
              <a:t>Protect researchers, particularly those conducting research off campus</a:t>
            </a:r>
          </a:p>
          <a:p>
            <a:pPr algn="just"/>
            <a:r>
              <a:rPr lang="en-US" dirty="0"/>
              <a:t>Protect the reputation of the University</a:t>
            </a:r>
            <a:endParaRPr lang="en-GB" dirty="0"/>
          </a:p>
        </p:txBody>
      </p:sp>
    </p:spTree>
    <p:extLst>
      <p:ext uri="{BB962C8B-B14F-4D97-AF65-F5344CB8AC3E}">
        <p14:creationId xmlns:p14="http://schemas.microsoft.com/office/powerpoint/2010/main" val="30665417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11263" y="0"/>
            <a:ext cx="8229600" cy="1143000"/>
          </a:xfrm>
        </p:spPr>
        <p:txBody>
          <a:bodyPr/>
          <a:lstStyle/>
          <a:p>
            <a:r>
              <a:rPr lang="en-US" dirty="0"/>
              <a:t>The ‘ethically aware’ researcher</a:t>
            </a:r>
          </a:p>
        </p:txBody>
      </p:sp>
      <p:sp>
        <p:nvSpPr>
          <p:cNvPr id="3" name="Content Placeholder 2"/>
          <p:cNvSpPr>
            <a:spLocks noGrp="1"/>
          </p:cNvSpPr>
          <p:nvPr>
            <p:ph idx="1"/>
          </p:nvPr>
        </p:nvSpPr>
        <p:spPr/>
        <p:txBody>
          <a:bodyPr/>
          <a:lstStyle/>
          <a:p>
            <a:r>
              <a:rPr lang="en-US" sz="2800" dirty="0"/>
              <a:t>Legal responsibility</a:t>
            </a:r>
          </a:p>
          <a:p>
            <a:pPr lvl="1"/>
            <a:r>
              <a:rPr lang="en-US" sz="2400" dirty="0"/>
              <a:t>UK Data Protection Act</a:t>
            </a:r>
          </a:p>
          <a:p>
            <a:pPr lvl="1"/>
            <a:r>
              <a:rPr lang="en-US" sz="2400" dirty="0"/>
              <a:t>Awareness of national laws </a:t>
            </a:r>
          </a:p>
          <a:p>
            <a:pPr lvl="1"/>
            <a:r>
              <a:rPr lang="en-US" sz="2400" dirty="0"/>
              <a:t>University of South Wales requirements</a:t>
            </a:r>
          </a:p>
          <a:p>
            <a:r>
              <a:rPr lang="en-US" sz="2800" dirty="0"/>
              <a:t>Moral responsibility</a:t>
            </a:r>
          </a:p>
          <a:p>
            <a:pPr lvl="1"/>
            <a:r>
              <a:rPr lang="en-US" sz="2400" dirty="0"/>
              <a:t>Duty of care and security (others and your)</a:t>
            </a:r>
          </a:p>
          <a:p>
            <a:pPr lvl="1"/>
            <a:r>
              <a:rPr lang="en-US" sz="2400" dirty="0"/>
              <a:t>‘Strict confidentiality’</a:t>
            </a:r>
          </a:p>
          <a:p>
            <a:pPr lvl="1"/>
            <a:r>
              <a:rPr lang="en-US" sz="2400" dirty="0"/>
              <a:t>Respect for other people’s situation and context</a:t>
            </a:r>
          </a:p>
          <a:p>
            <a:pPr lvl="1"/>
            <a:endParaRPr lang="en-US" dirty="0"/>
          </a:p>
          <a:p>
            <a:endParaRPr lang="en-US" dirty="0"/>
          </a:p>
          <a:p>
            <a:endParaRPr lang="en-US" dirty="0"/>
          </a:p>
          <a:p>
            <a:endParaRPr lang="en-US" dirty="0"/>
          </a:p>
        </p:txBody>
      </p:sp>
    </p:spTree>
    <p:extLst>
      <p:ext uri="{BB962C8B-B14F-4D97-AF65-F5344CB8AC3E}">
        <p14:creationId xmlns:p14="http://schemas.microsoft.com/office/powerpoint/2010/main" val="410106664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UK Data Protection Act</a:t>
            </a:r>
          </a:p>
        </p:txBody>
      </p:sp>
      <p:sp>
        <p:nvSpPr>
          <p:cNvPr id="3" name="Content Placeholder 2"/>
          <p:cNvSpPr>
            <a:spLocks noGrp="1"/>
          </p:cNvSpPr>
          <p:nvPr>
            <p:ph idx="1"/>
          </p:nvPr>
        </p:nvSpPr>
        <p:spPr/>
        <p:txBody>
          <a:bodyPr/>
          <a:lstStyle/>
          <a:p>
            <a:r>
              <a:rPr lang="en-US" sz="2000" dirty="0"/>
              <a:t>Personal data shall be processed fairly and lawfully</a:t>
            </a:r>
          </a:p>
          <a:p>
            <a:r>
              <a:rPr lang="en-US" sz="2000" dirty="0"/>
              <a:t>Personal data shall be obtained only for one or more specified and lawful purposes, and shall not be further processed in any manner incompatible with that purpose or those purposes.</a:t>
            </a:r>
          </a:p>
          <a:p>
            <a:r>
              <a:rPr lang="en-US" sz="2000" dirty="0"/>
              <a:t>Personal data shall be adequate, relevant and not excessive in relation to the purpose or purposes for which they are processed.</a:t>
            </a:r>
          </a:p>
          <a:p>
            <a:r>
              <a:rPr lang="en-US" sz="2000" dirty="0"/>
              <a:t>Personal data shall be accurate and, where necessary, kept up to date.</a:t>
            </a:r>
          </a:p>
          <a:p>
            <a:r>
              <a:rPr lang="en-US" sz="2000" dirty="0"/>
              <a:t>Personal data processed for any purpose or purposes shall not be kept for longer than is necessary for that purpose or those purposes.</a:t>
            </a:r>
          </a:p>
          <a:p>
            <a:r>
              <a:rPr lang="en-US" sz="2000" dirty="0"/>
              <a:t>Appropriate technical and </a:t>
            </a:r>
            <a:r>
              <a:rPr lang="en-US" sz="2000" dirty="0" err="1"/>
              <a:t>organisational</a:t>
            </a:r>
            <a:r>
              <a:rPr lang="en-US" sz="2000" dirty="0"/>
              <a:t> measures shall be taken against </a:t>
            </a:r>
            <a:r>
              <a:rPr lang="en-US" sz="2000" dirty="0" err="1"/>
              <a:t>unauthorised</a:t>
            </a:r>
            <a:r>
              <a:rPr lang="en-US" sz="2000" dirty="0"/>
              <a:t> or unlawful processing of personal data and against accidental loss or destruction of, or damage to, personal data.</a:t>
            </a:r>
          </a:p>
          <a:p>
            <a:r>
              <a:rPr lang="en-US" sz="2000" dirty="0"/>
              <a:t>Personal data shall not be transferred to a country or territory outside the EU</a:t>
            </a:r>
          </a:p>
        </p:txBody>
      </p:sp>
    </p:spTree>
    <p:extLst>
      <p:ext uri="{BB962C8B-B14F-4D97-AF65-F5344CB8AC3E}">
        <p14:creationId xmlns:p14="http://schemas.microsoft.com/office/powerpoint/2010/main" val="26260899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UK Data Protection Act</a:t>
            </a:r>
          </a:p>
        </p:txBody>
      </p:sp>
      <p:sp>
        <p:nvSpPr>
          <p:cNvPr id="3" name="Content Placeholder 2"/>
          <p:cNvSpPr>
            <a:spLocks noGrp="1"/>
          </p:cNvSpPr>
          <p:nvPr>
            <p:ph idx="1"/>
          </p:nvPr>
        </p:nvSpPr>
        <p:spPr/>
        <p:txBody>
          <a:bodyPr/>
          <a:lstStyle/>
          <a:p>
            <a:r>
              <a:rPr lang="en-US" dirty="0"/>
              <a:t>Sensitive personal data – Incl. GDPR</a:t>
            </a:r>
          </a:p>
          <a:p>
            <a:pPr lvl="1"/>
            <a:r>
              <a:rPr lang="en-US" dirty="0"/>
              <a:t>Racial or ethnic origin </a:t>
            </a:r>
          </a:p>
          <a:p>
            <a:pPr lvl="1"/>
            <a:r>
              <a:rPr lang="en-US" dirty="0"/>
              <a:t>Political opinions</a:t>
            </a:r>
          </a:p>
          <a:p>
            <a:pPr lvl="1"/>
            <a:r>
              <a:rPr lang="en-US" dirty="0"/>
              <a:t>Religious beliefs</a:t>
            </a:r>
          </a:p>
          <a:p>
            <a:pPr lvl="1"/>
            <a:r>
              <a:rPr lang="en-US" dirty="0"/>
              <a:t>Trade union membership</a:t>
            </a:r>
          </a:p>
          <a:p>
            <a:pPr lvl="1"/>
            <a:r>
              <a:rPr lang="en-US" dirty="0"/>
              <a:t>Physical or mental health or condition, sexual life</a:t>
            </a:r>
          </a:p>
          <a:p>
            <a:pPr lvl="1"/>
            <a:r>
              <a:rPr lang="en-US" dirty="0"/>
              <a:t>Criminal activity</a:t>
            </a:r>
          </a:p>
        </p:txBody>
      </p:sp>
    </p:spTree>
    <p:extLst>
      <p:ext uri="{BB962C8B-B14F-4D97-AF65-F5344CB8AC3E}">
        <p14:creationId xmlns:p14="http://schemas.microsoft.com/office/powerpoint/2010/main" val="40409123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a:xfrm>
            <a:off x="1295400" y="373207"/>
            <a:ext cx="7772400" cy="533400"/>
          </a:xfrm>
        </p:spPr>
        <p:txBody>
          <a:bodyPr/>
          <a:lstStyle/>
          <a:p>
            <a:pPr eaLnBrk="1" hangingPunct="1"/>
            <a:r>
              <a:rPr lang="en-GB" altLang="en-US" sz="3200" dirty="0"/>
              <a:t>Research Ethics </a:t>
            </a:r>
          </a:p>
        </p:txBody>
      </p:sp>
      <p:sp>
        <p:nvSpPr>
          <p:cNvPr id="16387" name="Rectangle 3"/>
          <p:cNvSpPr>
            <a:spLocks noGrp="1" noChangeArrowheads="1"/>
          </p:cNvSpPr>
          <p:nvPr>
            <p:ph type="body" idx="1"/>
          </p:nvPr>
        </p:nvSpPr>
        <p:spPr>
          <a:xfrm>
            <a:off x="229322" y="1326573"/>
            <a:ext cx="11565514" cy="4648200"/>
          </a:xfrm>
        </p:spPr>
        <p:txBody>
          <a:bodyPr/>
          <a:lstStyle/>
          <a:p>
            <a:pPr algn="ctr" eaLnBrk="1" hangingPunct="1">
              <a:buFontTx/>
              <a:buNone/>
            </a:pPr>
            <a:r>
              <a:rPr lang="en-GB" altLang="en-US" sz="2800" b="1"/>
              <a:t>Issues during data collection</a:t>
            </a:r>
          </a:p>
          <a:p>
            <a:pPr eaLnBrk="1" hangingPunct="1">
              <a:buFontTx/>
              <a:buNone/>
            </a:pPr>
            <a:endParaRPr lang="en-GB" altLang="en-US" sz="2600"/>
          </a:p>
          <a:p>
            <a:pPr eaLnBrk="1" hangingPunct="1"/>
            <a:r>
              <a:rPr lang="en-GB" altLang="en-US" sz="2600"/>
              <a:t>General issues applying to techniques</a:t>
            </a:r>
          </a:p>
          <a:p>
            <a:pPr eaLnBrk="1" hangingPunct="1">
              <a:buFontTx/>
              <a:buNone/>
            </a:pPr>
            <a:endParaRPr lang="en-GB" altLang="en-US" sz="2600"/>
          </a:p>
          <a:p>
            <a:pPr eaLnBrk="1" hangingPunct="1"/>
            <a:r>
              <a:rPr lang="en-GB" altLang="en-US" sz="2600"/>
              <a:t>Awareness of participant’s rights</a:t>
            </a:r>
          </a:p>
          <a:p>
            <a:pPr eaLnBrk="1" hangingPunct="1">
              <a:buFontTx/>
              <a:buNone/>
            </a:pPr>
            <a:endParaRPr lang="en-GB" altLang="en-US" sz="2600"/>
          </a:p>
          <a:p>
            <a:pPr eaLnBrk="1" hangingPunct="1"/>
            <a:r>
              <a:rPr lang="en-GB" altLang="en-US" sz="2600"/>
              <a:t>Keeping to the project aims</a:t>
            </a:r>
          </a:p>
          <a:p>
            <a:pPr eaLnBrk="1" hangingPunct="1">
              <a:buFontTx/>
              <a:buNone/>
            </a:pPr>
            <a:endParaRPr lang="en-GB" altLang="en-US" sz="2600"/>
          </a:p>
          <a:p>
            <a:pPr eaLnBrk="1" hangingPunct="1"/>
            <a:r>
              <a:rPr lang="en-GB" altLang="en-US" sz="2600"/>
              <a:t>Safety of the researcher</a:t>
            </a:r>
          </a:p>
        </p:txBody>
      </p:sp>
    </p:spTree>
    <p:extLst>
      <p:ext uri="{BB962C8B-B14F-4D97-AF65-F5344CB8AC3E}">
        <p14:creationId xmlns:p14="http://schemas.microsoft.com/office/powerpoint/2010/main" val="377182153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a:xfrm>
            <a:off x="1203036" y="289214"/>
            <a:ext cx="7772400" cy="609600"/>
          </a:xfrm>
        </p:spPr>
        <p:txBody>
          <a:bodyPr/>
          <a:lstStyle/>
          <a:p>
            <a:pPr eaLnBrk="1" hangingPunct="1"/>
            <a:r>
              <a:rPr lang="en-GB" altLang="en-US" sz="3200" dirty="0"/>
              <a:t>Research Ethics</a:t>
            </a:r>
          </a:p>
        </p:txBody>
      </p:sp>
      <p:sp>
        <p:nvSpPr>
          <p:cNvPr id="17411" name="Rectangle 3"/>
          <p:cNvSpPr>
            <a:spLocks noGrp="1" noChangeArrowheads="1"/>
          </p:cNvSpPr>
          <p:nvPr>
            <p:ph type="body" idx="1"/>
          </p:nvPr>
        </p:nvSpPr>
        <p:spPr>
          <a:xfrm>
            <a:off x="164667" y="1320800"/>
            <a:ext cx="11861077" cy="5105400"/>
          </a:xfrm>
        </p:spPr>
        <p:txBody>
          <a:bodyPr/>
          <a:lstStyle/>
          <a:p>
            <a:pPr algn="ctr" eaLnBrk="1" hangingPunct="1">
              <a:buFontTx/>
              <a:buNone/>
            </a:pPr>
            <a:r>
              <a:rPr lang="en-GB" altLang="en-US" sz="2800" b="1" dirty="0"/>
              <a:t>Issues during data collection</a:t>
            </a:r>
          </a:p>
          <a:p>
            <a:pPr eaLnBrk="1" hangingPunct="1">
              <a:buFontTx/>
              <a:buNone/>
            </a:pPr>
            <a:endParaRPr lang="en-GB" altLang="en-US" sz="2600" dirty="0"/>
          </a:p>
          <a:p>
            <a:pPr eaLnBrk="1" hangingPunct="1"/>
            <a:r>
              <a:rPr lang="en-GB" altLang="en-US" sz="2600" dirty="0"/>
              <a:t>Maintaining objectivity, confidentiality and anonymity – interview consent form</a:t>
            </a:r>
          </a:p>
          <a:p>
            <a:pPr eaLnBrk="1" hangingPunct="1">
              <a:buFontTx/>
              <a:buNone/>
            </a:pPr>
            <a:endParaRPr lang="en-GB" altLang="en-US" sz="2600" dirty="0"/>
          </a:p>
          <a:p>
            <a:pPr eaLnBrk="1" hangingPunct="1"/>
            <a:r>
              <a:rPr lang="en-GB" altLang="en-US" sz="2600" dirty="0"/>
              <a:t>Appropriate interview behaviour – interview protocol</a:t>
            </a:r>
          </a:p>
          <a:p>
            <a:pPr eaLnBrk="1" hangingPunct="1">
              <a:buFontTx/>
              <a:buNone/>
            </a:pPr>
            <a:endParaRPr lang="en-GB" altLang="en-US" sz="2600" dirty="0"/>
          </a:p>
          <a:p>
            <a:pPr eaLnBrk="1" hangingPunct="1"/>
            <a:r>
              <a:rPr lang="en-GB" altLang="en-US" sz="2600" dirty="0"/>
              <a:t>Use of observation techniques</a:t>
            </a:r>
          </a:p>
          <a:p>
            <a:pPr eaLnBrk="1" hangingPunct="1">
              <a:buFontTx/>
              <a:buNone/>
            </a:pPr>
            <a:endParaRPr lang="en-GB" altLang="en-US" sz="2600" dirty="0"/>
          </a:p>
          <a:p>
            <a:pPr eaLnBrk="1" hangingPunct="1"/>
            <a:r>
              <a:rPr lang="en-GB" altLang="en-US" sz="2600" dirty="0"/>
              <a:t>Undertaking a covert study</a:t>
            </a:r>
            <a:endParaRPr lang="en-GB" altLang="en-US" sz="2800" dirty="0"/>
          </a:p>
        </p:txBody>
      </p:sp>
    </p:spTree>
    <p:extLst>
      <p:ext uri="{BB962C8B-B14F-4D97-AF65-F5344CB8AC3E}">
        <p14:creationId xmlns:p14="http://schemas.microsoft.com/office/powerpoint/2010/main" val="70782083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a:xfrm>
            <a:off x="2209800" y="250825"/>
            <a:ext cx="7772400" cy="685800"/>
          </a:xfrm>
        </p:spPr>
        <p:txBody>
          <a:bodyPr/>
          <a:lstStyle/>
          <a:p>
            <a:pPr eaLnBrk="1" hangingPunct="1"/>
            <a:r>
              <a:rPr lang="en-GB" altLang="en-US" sz="3200"/>
              <a:t>Data processing and storage</a:t>
            </a:r>
          </a:p>
        </p:txBody>
      </p:sp>
      <p:sp>
        <p:nvSpPr>
          <p:cNvPr id="18435" name="Rectangle 3"/>
          <p:cNvSpPr>
            <a:spLocks noGrp="1" noChangeArrowheads="1"/>
          </p:cNvSpPr>
          <p:nvPr>
            <p:ph type="body" idx="1"/>
          </p:nvPr>
        </p:nvSpPr>
        <p:spPr>
          <a:xfrm>
            <a:off x="-1" y="1353127"/>
            <a:ext cx="12007273" cy="5029200"/>
          </a:xfrm>
        </p:spPr>
        <p:txBody>
          <a:bodyPr>
            <a:normAutofit fontScale="92500" lnSpcReduction="10000"/>
          </a:bodyPr>
          <a:lstStyle/>
          <a:p>
            <a:pPr algn="ctr" eaLnBrk="1" hangingPunct="1">
              <a:lnSpc>
                <a:spcPct val="90000"/>
              </a:lnSpc>
              <a:buFontTx/>
              <a:buNone/>
            </a:pPr>
            <a:r>
              <a:rPr lang="en-GB" altLang="en-US" sz="2800" b="1" dirty="0"/>
              <a:t>Personal data must be</a:t>
            </a:r>
          </a:p>
          <a:p>
            <a:pPr eaLnBrk="1" hangingPunct="1">
              <a:lnSpc>
                <a:spcPct val="90000"/>
              </a:lnSpc>
              <a:buFontTx/>
              <a:buNone/>
            </a:pPr>
            <a:endParaRPr lang="en-GB" altLang="en-US" sz="2600" dirty="0"/>
          </a:p>
          <a:p>
            <a:pPr eaLnBrk="1" hangingPunct="1">
              <a:lnSpc>
                <a:spcPct val="90000"/>
              </a:lnSpc>
            </a:pPr>
            <a:r>
              <a:rPr lang="en-GB" altLang="en-US" sz="2600" dirty="0"/>
              <a:t>Processed fairly and lawfully</a:t>
            </a:r>
          </a:p>
          <a:p>
            <a:pPr eaLnBrk="1" hangingPunct="1">
              <a:lnSpc>
                <a:spcPct val="90000"/>
              </a:lnSpc>
              <a:buFontTx/>
              <a:buNone/>
            </a:pPr>
            <a:endParaRPr lang="en-GB" altLang="en-US" sz="2600" dirty="0"/>
          </a:p>
          <a:p>
            <a:pPr eaLnBrk="1" hangingPunct="1">
              <a:lnSpc>
                <a:spcPct val="90000"/>
              </a:lnSpc>
            </a:pPr>
            <a:r>
              <a:rPr lang="en-GB" altLang="en-US" sz="2600" dirty="0"/>
              <a:t>Obtained for specified purposes</a:t>
            </a:r>
          </a:p>
          <a:p>
            <a:pPr eaLnBrk="1" hangingPunct="1">
              <a:lnSpc>
                <a:spcPct val="90000"/>
              </a:lnSpc>
              <a:buFontTx/>
              <a:buNone/>
            </a:pPr>
            <a:endParaRPr lang="en-GB" altLang="en-US" sz="2600" dirty="0"/>
          </a:p>
          <a:p>
            <a:pPr eaLnBrk="1" hangingPunct="1">
              <a:lnSpc>
                <a:spcPct val="90000"/>
              </a:lnSpc>
            </a:pPr>
            <a:r>
              <a:rPr lang="en-GB" altLang="en-US" sz="2600" dirty="0"/>
              <a:t>Adequate and relevant</a:t>
            </a:r>
          </a:p>
          <a:p>
            <a:pPr eaLnBrk="1" hangingPunct="1">
              <a:lnSpc>
                <a:spcPct val="90000"/>
              </a:lnSpc>
              <a:buFontTx/>
              <a:buNone/>
            </a:pPr>
            <a:endParaRPr lang="en-GB" altLang="en-US" sz="2600" dirty="0"/>
          </a:p>
          <a:p>
            <a:pPr eaLnBrk="1" hangingPunct="1">
              <a:lnSpc>
                <a:spcPct val="90000"/>
              </a:lnSpc>
            </a:pPr>
            <a:r>
              <a:rPr lang="en-GB" altLang="en-US" sz="2600" dirty="0"/>
              <a:t>Accurate, updated and kept securely</a:t>
            </a:r>
          </a:p>
          <a:p>
            <a:pPr algn="r" eaLnBrk="1" hangingPunct="1">
              <a:lnSpc>
                <a:spcPct val="90000"/>
              </a:lnSpc>
              <a:buFontTx/>
              <a:buNone/>
            </a:pPr>
            <a:endParaRPr lang="en-GB" altLang="en-US" sz="2000" dirty="0"/>
          </a:p>
          <a:p>
            <a:pPr algn="r" eaLnBrk="1" hangingPunct="1">
              <a:lnSpc>
                <a:spcPct val="90000"/>
              </a:lnSpc>
              <a:buFontTx/>
              <a:buNone/>
            </a:pPr>
            <a:endParaRPr lang="en-GB" altLang="en-US" sz="2000" dirty="0"/>
          </a:p>
          <a:p>
            <a:pPr algn="r" eaLnBrk="1" hangingPunct="1">
              <a:lnSpc>
                <a:spcPct val="90000"/>
              </a:lnSpc>
              <a:buFontTx/>
              <a:buNone/>
            </a:pPr>
            <a:r>
              <a:rPr lang="en-GB" altLang="en-US" sz="2000" dirty="0"/>
              <a:t>Adapted from Saunders </a:t>
            </a:r>
            <a:r>
              <a:rPr lang="en-GB" altLang="en-US" sz="2000" i="1" dirty="0"/>
              <a:t>et al</a:t>
            </a:r>
            <a:r>
              <a:rPr lang="en-GB" altLang="en-US" sz="2000" dirty="0"/>
              <a:t>. (2009)</a:t>
            </a:r>
          </a:p>
        </p:txBody>
      </p:sp>
    </p:spTree>
    <p:extLst>
      <p:ext uri="{BB962C8B-B14F-4D97-AF65-F5344CB8AC3E}">
        <p14:creationId xmlns:p14="http://schemas.microsoft.com/office/powerpoint/2010/main" val="186194621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a:xfrm>
            <a:off x="2209800" y="293688"/>
            <a:ext cx="7772400" cy="609600"/>
          </a:xfrm>
        </p:spPr>
        <p:txBody>
          <a:bodyPr/>
          <a:lstStyle/>
          <a:p>
            <a:pPr eaLnBrk="1" hangingPunct="1"/>
            <a:r>
              <a:rPr lang="en-GB" altLang="en-US" sz="3200"/>
              <a:t>Data analysis and reporting</a:t>
            </a:r>
          </a:p>
        </p:txBody>
      </p:sp>
      <p:sp>
        <p:nvSpPr>
          <p:cNvPr id="19459" name="Rectangle 3"/>
          <p:cNvSpPr>
            <a:spLocks noGrp="1" noChangeArrowheads="1"/>
          </p:cNvSpPr>
          <p:nvPr>
            <p:ph type="body" idx="1"/>
          </p:nvPr>
        </p:nvSpPr>
        <p:spPr>
          <a:xfrm>
            <a:off x="0" y="1463963"/>
            <a:ext cx="12192000" cy="4114800"/>
          </a:xfrm>
        </p:spPr>
        <p:txBody>
          <a:bodyPr>
            <a:normAutofit lnSpcReduction="10000"/>
          </a:bodyPr>
          <a:lstStyle/>
          <a:p>
            <a:pPr algn="ctr" eaLnBrk="1" hangingPunct="1">
              <a:lnSpc>
                <a:spcPct val="90000"/>
              </a:lnSpc>
              <a:buFontTx/>
              <a:buNone/>
            </a:pPr>
            <a:r>
              <a:rPr lang="en-GB" altLang="en-US" sz="2800" b="1" dirty="0"/>
              <a:t>Related issues</a:t>
            </a:r>
          </a:p>
          <a:p>
            <a:pPr algn="ctr" eaLnBrk="1" hangingPunct="1">
              <a:lnSpc>
                <a:spcPct val="90000"/>
              </a:lnSpc>
              <a:buFontTx/>
              <a:buNone/>
            </a:pPr>
            <a:endParaRPr lang="en-GB" altLang="en-US" sz="2800" b="1" dirty="0"/>
          </a:p>
          <a:p>
            <a:pPr eaLnBrk="1" hangingPunct="1">
              <a:lnSpc>
                <a:spcPct val="90000"/>
              </a:lnSpc>
            </a:pPr>
            <a:r>
              <a:rPr lang="en-GB" altLang="en-US" sz="2600" dirty="0"/>
              <a:t>Sensitive personal data</a:t>
            </a:r>
          </a:p>
          <a:p>
            <a:pPr eaLnBrk="1" hangingPunct="1">
              <a:lnSpc>
                <a:spcPct val="90000"/>
              </a:lnSpc>
              <a:buFontTx/>
              <a:buNone/>
            </a:pPr>
            <a:endParaRPr lang="en-GB" altLang="en-US" sz="2600" dirty="0"/>
          </a:p>
          <a:p>
            <a:pPr eaLnBrk="1" hangingPunct="1">
              <a:lnSpc>
                <a:spcPct val="90000"/>
              </a:lnSpc>
            </a:pPr>
            <a:r>
              <a:rPr lang="en-GB" altLang="en-US" sz="2600" dirty="0"/>
              <a:t>Confidentiality and anonymity</a:t>
            </a:r>
          </a:p>
          <a:p>
            <a:pPr eaLnBrk="1" hangingPunct="1">
              <a:lnSpc>
                <a:spcPct val="90000"/>
              </a:lnSpc>
              <a:buFontTx/>
              <a:buNone/>
            </a:pPr>
            <a:endParaRPr lang="en-GB" altLang="en-US" sz="2600" dirty="0"/>
          </a:p>
          <a:p>
            <a:pPr eaLnBrk="1" hangingPunct="1">
              <a:lnSpc>
                <a:spcPct val="90000"/>
              </a:lnSpc>
            </a:pPr>
            <a:r>
              <a:rPr lang="en-GB" altLang="en-US" sz="2600" dirty="0"/>
              <a:t>Protection of research participants</a:t>
            </a:r>
          </a:p>
          <a:p>
            <a:pPr eaLnBrk="1" hangingPunct="1">
              <a:lnSpc>
                <a:spcPct val="90000"/>
              </a:lnSpc>
              <a:buFontTx/>
              <a:buNone/>
            </a:pPr>
            <a:endParaRPr lang="en-GB" altLang="en-US" sz="2600" dirty="0"/>
          </a:p>
          <a:p>
            <a:pPr eaLnBrk="1" hangingPunct="1">
              <a:lnSpc>
                <a:spcPct val="90000"/>
              </a:lnSpc>
            </a:pPr>
            <a:r>
              <a:rPr lang="en-GB" altLang="en-US" sz="2600" dirty="0"/>
              <a:t>Ethical use of data analysis and conclusions</a:t>
            </a:r>
          </a:p>
        </p:txBody>
      </p:sp>
    </p:spTree>
    <p:extLst>
      <p:ext uri="{BB962C8B-B14F-4D97-AF65-F5344CB8AC3E}">
        <p14:creationId xmlns:p14="http://schemas.microsoft.com/office/powerpoint/2010/main" val="101714911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dirty="0"/>
              <a:t>Ideal model of the ‘republic of science’</a:t>
            </a:r>
          </a:p>
        </p:txBody>
      </p:sp>
      <p:sp>
        <p:nvSpPr>
          <p:cNvPr id="3" name="Content Placeholder 2"/>
          <p:cNvSpPr>
            <a:spLocks noGrp="1"/>
          </p:cNvSpPr>
          <p:nvPr>
            <p:ph idx="1"/>
          </p:nvPr>
        </p:nvSpPr>
        <p:spPr>
          <a:xfrm>
            <a:off x="95249" y="1420390"/>
            <a:ext cx="11857401" cy="5437609"/>
          </a:xfrm>
        </p:spPr>
        <p:txBody>
          <a:bodyPr>
            <a:normAutofit lnSpcReduction="10000"/>
          </a:bodyPr>
          <a:lstStyle/>
          <a:p>
            <a:r>
              <a:rPr lang="en-GB" sz="2400" dirty="0"/>
              <a:t>Researchers are open, honest and dispassionate about their work and with each other</a:t>
            </a:r>
          </a:p>
          <a:p>
            <a:r>
              <a:rPr lang="en-GB" sz="2400" dirty="0"/>
              <a:t>New knowledge is shared openly with all who seek it</a:t>
            </a:r>
          </a:p>
          <a:p>
            <a:r>
              <a:rPr lang="en-GB" sz="2400" dirty="0"/>
              <a:t>Research materials, data and methods are reproducible</a:t>
            </a:r>
          </a:p>
          <a:p>
            <a:r>
              <a:rPr lang="en-GB" sz="2400" dirty="0"/>
              <a:t>Research finds are tested and verified (falsified) before they are considered valuable ‘knowledge’</a:t>
            </a:r>
          </a:p>
          <a:p>
            <a:r>
              <a:rPr lang="en-GB" sz="2400" dirty="0"/>
              <a:t>Research materials, data and methods are open to other researchers to use, develop and modify</a:t>
            </a:r>
          </a:p>
          <a:p>
            <a:r>
              <a:rPr lang="en-GB" sz="2400" dirty="0"/>
              <a:t>Researchers build upon and cite the work of other that came before them</a:t>
            </a:r>
          </a:p>
          <a:p>
            <a:r>
              <a:rPr lang="en-GB" sz="2400" dirty="0"/>
              <a:t>The credit assigned to an individual accurately reflects their contribution to the research</a:t>
            </a:r>
          </a:p>
          <a:p>
            <a:r>
              <a:rPr lang="en-GB" sz="2400" dirty="0"/>
              <a:t>Researchers have the freedom to choose their topic</a:t>
            </a:r>
          </a:p>
          <a:p>
            <a:r>
              <a:rPr lang="en-GB" sz="2400" dirty="0"/>
              <a:t>Researchers’ status in their field is determined by their contributions to that field</a:t>
            </a:r>
          </a:p>
          <a:p>
            <a:r>
              <a:rPr lang="en-GB" sz="2400" dirty="0"/>
              <a:t>Reputation, nationality and status do not count in determine what is valuable knowledge – the truth wins out!</a:t>
            </a:r>
          </a:p>
          <a:p>
            <a:endParaRPr lang="en-GB" sz="2800" dirty="0"/>
          </a:p>
        </p:txBody>
      </p:sp>
    </p:spTree>
    <p:extLst>
      <p:ext uri="{BB962C8B-B14F-4D97-AF65-F5344CB8AC3E}">
        <p14:creationId xmlns:p14="http://schemas.microsoft.com/office/powerpoint/2010/main" val="300551429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0530" name="Rectangle 2">
            <a:extLst>
              <a:ext uri="{FF2B5EF4-FFF2-40B4-BE49-F238E27FC236}">
                <a16:creationId xmlns:a16="http://schemas.microsoft.com/office/drawing/2014/main" id="{BD90CCDB-D0C6-48EA-B1E4-C5B72CEFEB4A}"/>
              </a:ext>
            </a:extLst>
          </p:cNvPr>
          <p:cNvSpPr>
            <a:spLocks noGrp="1" noChangeArrowheads="1"/>
          </p:cNvSpPr>
          <p:nvPr>
            <p:ph type="title"/>
          </p:nvPr>
        </p:nvSpPr>
        <p:spPr>
          <a:xfrm>
            <a:off x="673463" y="759823"/>
            <a:ext cx="8331200" cy="571500"/>
          </a:xfrm>
        </p:spPr>
        <p:txBody>
          <a:bodyPr>
            <a:normAutofit fontScale="90000"/>
          </a:bodyPr>
          <a:lstStyle/>
          <a:p>
            <a:r>
              <a:rPr lang="en-US" altLang="en-US" dirty="0"/>
              <a:t>Research Ethics</a:t>
            </a:r>
          </a:p>
        </p:txBody>
      </p:sp>
      <p:sp>
        <p:nvSpPr>
          <p:cNvPr id="150531" name="Rectangle 3">
            <a:extLst>
              <a:ext uri="{FF2B5EF4-FFF2-40B4-BE49-F238E27FC236}">
                <a16:creationId xmlns:a16="http://schemas.microsoft.com/office/drawing/2014/main" id="{7D3DB6DA-4F1E-4B7B-9BB9-3C0534A06858}"/>
              </a:ext>
            </a:extLst>
          </p:cNvPr>
          <p:cNvSpPr>
            <a:spLocks noGrp="1" noChangeArrowheads="1"/>
          </p:cNvSpPr>
          <p:nvPr>
            <p:ph type="body" idx="1"/>
          </p:nvPr>
        </p:nvSpPr>
        <p:spPr>
          <a:xfrm>
            <a:off x="673463" y="2022565"/>
            <a:ext cx="10900228" cy="4267200"/>
          </a:xfrm>
        </p:spPr>
        <p:txBody>
          <a:bodyPr/>
          <a:lstStyle/>
          <a:p>
            <a:pPr algn="ctr">
              <a:buFont typeface="Wingdings" panose="05000000000000000000" pitchFamily="2" charset="2"/>
              <a:buNone/>
            </a:pPr>
            <a:r>
              <a:rPr lang="en-US" altLang="en-US" sz="3600" dirty="0"/>
              <a:t>Six Norms of Scientific Research</a:t>
            </a:r>
            <a:endParaRPr lang="en-US" altLang="en-US" sz="3200" dirty="0"/>
          </a:p>
          <a:p>
            <a:pPr>
              <a:buClr>
                <a:schemeClr val="tx2"/>
              </a:buClr>
              <a:buFont typeface="Wingdings" panose="05000000000000000000" pitchFamily="2" charset="2"/>
              <a:buChar char="v"/>
            </a:pPr>
            <a:r>
              <a:rPr lang="en-US" altLang="en-US" sz="3200" dirty="0"/>
              <a:t>Valid research design – takes into account relevant theory, methods, and prior findings</a:t>
            </a:r>
          </a:p>
          <a:p>
            <a:pPr algn="r">
              <a:buFont typeface="Wingdings" panose="05000000000000000000" pitchFamily="2" charset="2"/>
              <a:buNone/>
            </a:pPr>
            <a:endParaRPr lang="en-US" altLang="en-US" sz="1600" dirty="0"/>
          </a:p>
          <a:p>
            <a:pPr algn="r">
              <a:buFont typeface="Wingdings" panose="05000000000000000000" pitchFamily="2" charset="2"/>
              <a:buNone/>
            </a:pPr>
            <a:endParaRPr lang="en-US" altLang="en-US" sz="1600" dirty="0"/>
          </a:p>
          <a:p>
            <a:pPr algn="r">
              <a:buFont typeface="Wingdings" panose="05000000000000000000" pitchFamily="2" charset="2"/>
              <a:buNone/>
            </a:pPr>
            <a:endParaRPr lang="en-US" altLang="en-US" sz="1600" dirty="0"/>
          </a:p>
          <a:p>
            <a:pPr algn="r">
              <a:buFont typeface="Wingdings" panose="05000000000000000000" pitchFamily="2" charset="2"/>
              <a:buNone/>
            </a:pPr>
            <a:endParaRPr lang="en-US" altLang="en-US" sz="1600" dirty="0"/>
          </a:p>
          <a:p>
            <a:pPr algn="r">
              <a:buFont typeface="Wingdings" panose="05000000000000000000" pitchFamily="2" charset="2"/>
              <a:buNone/>
            </a:pPr>
            <a:r>
              <a:rPr lang="en-US" altLang="en-US" sz="1600" dirty="0"/>
              <a:t>Joan E. </a:t>
            </a:r>
            <a:r>
              <a:rPr lang="en-US" altLang="en-US" sz="1600" dirty="0" err="1"/>
              <a:t>Sieber</a:t>
            </a:r>
            <a:endParaRPr lang="en-US" altLang="en-US" sz="1600" dirty="0"/>
          </a:p>
          <a:p>
            <a:pPr algn="r">
              <a:buFont typeface="Wingdings" panose="05000000000000000000" pitchFamily="2" charset="2"/>
              <a:buNone/>
            </a:pPr>
            <a:r>
              <a:rPr lang="en-US" altLang="en-US" sz="1600" dirty="0"/>
              <a:t>Planning Ethically Responsible Research, p. 19</a:t>
            </a:r>
          </a:p>
          <a:p>
            <a:pPr algn="r">
              <a:buClr>
                <a:schemeClr val="tx2"/>
              </a:buClr>
              <a:buFont typeface="Wingdings" panose="05000000000000000000" pitchFamily="2" charset="2"/>
              <a:buNone/>
            </a:pPr>
            <a:endParaRPr lang="en-US" altLang="en-US" sz="1600" dirty="0"/>
          </a:p>
          <a:p>
            <a:pPr algn="ctr">
              <a:buFont typeface="Wingdings" panose="05000000000000000000" pitchFamily="2" charset="2"/>
              <a:buNone/>
            </a:pPr>
            <a:endParaRPr lang="en-US" altLang="en-US" dirty="0"/>
          </a:p>
        </p:txBody>
      </p:sp>
    </p:spTree>
  </p:cSld>
  <p:clrMapOvr>
    <a:masterClrMapping/>
  </p:clrMapOvr>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1554" name="Rectangle 2">
            <a:extLst>
              <a:ext uri="{FF2B5EF4-FFF2-40B4-BE49-F238E27FC236}">
                <a16:creationId xmlns:a16="http://schemas.microsoft.com/office/drawing/2014/main" id="{F4FB66D4-BE06-4E24-B005-CAEA62A1CF09}"/>
              </a:ext>
            </a:extLst>
          </p:cNvPr>
          <p:cNvSpPr>
            <a:spLocks noGrp="1" noChangeArrowheads="1"/>
          </p:cNvSpPr>
          <p:nvPr>
            <p:ph type="title"/>
          </p:nvPr>
        </p:nvSpPr>
        <p:spPr>
          <a:xfrm>
            <a:off x="766353" y="829491"/>
            <a:ext cx="8331200" cy="571500"/>
          </a:xfrm>
        </p:spPr>
        <p:txBody>
          <a:bodyPr>
            <a:normAutofit fontScale="90000"/>
          </a:bodyPr>
          <a:lstStyle/>
          <a:p>
            <a:r>
              <a:rPr lang="en-US" altLang="en-US" dirty="0"/>
              <a:t>Research Ethics</a:t>
            </a:r>
          </a:p>
        </p:txBody>
      </p:sp>
      <p:sp>
        <p:nvSpPr>
          <p:cNvPr id="151555" name="Rectangle 3">
            <a:extLst>
              <a:ext uri="{FF2B5EF4-FFF2-40B4-BE49-F238E27FC236}">
                <a16:creationId xmlns:a16="http://schemas.microsoft.com/office/drawing/2014/main" id="{F00D8AD8-E2F3-4C3B-9500-1BC83C727058}"/>
              </a:ext>
            </a:extLst>
          </p:cNvPr>
          <p:cNvSpPr>
            <a:spLocks noGrp="1" noChangeArrowheads="1"/>
          </p:cNvSpPr>
          <p:nvPr>
            <p:ph type="body" idx="1"/>
          </p:nvPr>
        </p:nvSpPr>
        <p:spPr>
          <a:xfrm>
            <a:off x="766353" y="2022565"/>
            <a:ext cx="10990217" cy="4267200"/>
          </a:xfrm>
        </p:spPr>
        <p:txBody>
          <a:bodyPr/>
          <a:lstStyle/>
          <a:p>
            <a:pPr algn="ctr">
              <a:buFont typeface="Wingdings" panose="05000000000000000000" pitchFamily="2" charset="2"/>
              <a:buNone/>
            </a:pPr>
            <a:r>
              <a:rPr lang="en-US" altLang="en-US" sz="3600" dirty="0"/>
              <a:t>Six Norms of Scientific Research</a:t>
            </a:r>
            <a:endParaRPr lang="en-US" altLang="en-US" sz="3200" dirty="0"/>
          </a:p>
          <a:p>
            <a:pPr>
              <a:buClr>
                <a:schemeClr val="tx2"/>
              </a:buClr>
              <a:buFont typeface="Wingdings" panose="05000000000000000000" pitchFamily="2" charset="2"/>
              <a:buChar char="v"/>
            </a:pPr>
            <a:r>
              <a:rPr lang="en-US" altLang="en-US" sz="3200" dirty="0"/>
              <a:t>Competence of researcher – capable to carry out the procedures</a:t>
            </a:r>
          </a:p>
          <a:p>
            <a:pPr algn="r">
              <a:buFont typeface="Wingdings" panose="05000000000000000000" pitchFamily="2" charset="2"/>
              <a:buNone/>
            </a:pPr>
            <a:endParaRPr lang="en-US" altLang="en-US" sz="1600" dirty="0"/>
          </a:p>
          <a:p>
            <a:pPr algn="r">
              <a:buFont typeface="Wingdings" panose="05000000000000000000" pitchFamily="2" charset="2"/>
              <a:buNone/>
            </a:pPr>
            <a:endParaRPr lang="en-US" altLang="en-US" sz="1600" dirty="0"/>
          </a:p>
          <a:p>
            <a:pPr algn="r">
              <a:buFont typeface="Wingdings" panose="05000000000000000000" pitchFamily="2" charset="2"/>
              <a:buNone/>
            </a:pPr>
            <a:endParaRPr lang="en-US" altLang="en-US" sz="1600" dirty="0"/>
          </a:p>
          <a:p>
            <a:pPr algn="r">
              <a:buFont typeface="Wingdings" panose="05000000000000000000" pitchFamily="2" charset="2"/>
              <a:buNone/>
            </a:pPr>
            <a:endParaRPr lang="en-US" altLang="en-US" sz="1600" dirty="0"/>
          </a:p>
          <a:p>
            <a:pPr algn="r">
              <a:buFont typeface="Wingdings" panose="05000000000000000000" pitchFamily="2" charset="2"/>
              <a:buNone/>
            </a:pPr>
            <a:endParaRPr lang="en-US" altLang="en-US" sz="1600" dirty="0"/>
          </a:p>
          <a:p>
            <a:pPr algn="r">
              <a:buFont typeface="Wingdings" panose="05000000000000000000" pitchFamily="2" charset="2"/>
              <a:buNone/>
            </a:pPr>
            <a:r>
              <a:rPr lang="en-US" altLang="en-US" sz="1600" dirty="0"/>
              <a:t>Joan E. </a:t>
            </a:r>
            <a:r>
              <a:rPr lang="en-US" altLang="en-US" sz="1600" dirty="0" err="1"/>
              <a:t>Sieber</a:t>
            </a:r>
            <a:endParaRPr lang="en-US" altLang="en-US" sz="1600" dirty="0"/>
          </a:p>
          <a:p>
            <a:pPr algn="r">
              <a:buFont typeface="Wingdings" panose="05000000000000000000" pitchFamily="2" charset="2"/>
              <a:buNone/>
            </a:pPr>
            <a:r>
              <a:rPr lang="en-US" altLang="en-US" sz="1600" dirty="0"/>
              <a:t>Planning Ethically Responsible Research, p. 19</a:t>
            </a:r>
          </a:p>
          <a:p>
            <a:pPr algn="r">
              <a:buClr>
                <a:schemeClr val="tx2"/>
              </a:buClr>
              <a:buFont typeface="Wingdings" panose="05000000000000000000" pitchFamily="2" charset="2"/>
              <a:buNone/>
            </a:pPr>
            <a:endParaRPr lang="en-US" altLang="en-US" sz="1600" dirty="0"/>
          </a:p>
          <a:p>
            <a:pPr algn="ctr">
              <a:buFont typeface="Wingdings" panose="05000000000000000000" pitchFamily="2" charset="2"/>
              <a:buNone/>
            </a:pPr>
            <a:endParaRPr lang="en-US" altLang="en-US" dirty="0"/>
          </a:p>
        </p:txBody>
      </p:sp>
    </p:spTree>
  </p:cSld>
  <p:clrMapOvr>
    <a:masterClrMapping/>
  </p:clrMapOvr>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2578" name="Rectangle 2">
            <a:extLst>
              <a:ext uri="{FF2B5EF4-FFF2-40B4-BE49-F238E27FC236}">
                <a16:creationId xmlns:a16="http://schemas.microsoft.com/office/drawing/2014/main" id="{B999417D-184A-463E-A810-4CA6A495260A}"/>
              </a:ext>
            </a:extLst>
          </p:cNvPr>
          <p:cNvSpPr>
            <a:spLocks noGrp="1" noChangeArrowheads="1"/>
          </p:cNvSpPr>
          <p:nvPr>
            <p:ph type="title"/>
          </p:nvPr>
        </p:nvSpPr>
        <p:spPr>
          <a:xfrm>
            <a:off x="838926" y="777240"/>
            <a:ext cx="8331200" cy="571500"/>
          </a:xfrm>
        </p:spPr>
        <p:txBody>
          <a:bodyPr>
            <a:normAutofit fontScale="90000"/>
          </a:bodyPr>
          <a:lstStyle/>
          <a:p>
            <a:r>
              <a:rPr lang="en-US" altLang="en-US"/>
              <a:t>Research Ethics</a:t>
            </a:r>
          </a:p>
        </p:txBody>
      </p:sp>
      <p:sp>
        <p:nvSpPr>
          <p:cNvPr id="152579" name="Rectangle 3">
            <a:extLst>
              <a:ext uri="{FF2B5EF4-FFF2-40B4-BE49-F238E27FC236}">
                <a16:creationId xmlns:a16="http://schemas.microsoft.com/office/drawing/2014/main" id="{4DACBCD3-C7DB-43C8-9256-043D149FAE20}"/>
              </a:ext>
            </a:extLst>
          </p:cNvPr>
          <p:cNvSpPr>
            <a:spLocks noGrp="1" noChangeArrowheads="1"/>
          </p:cNvSpPr>
          <p:nvPr>
            <p:ph type="body" idx="1"/>
          </p:nvPr>
        </p:nvSpPr>
        <p:spPr>
          <a:xfrm>
            <a:off x="838925" y="2231571"/>
            <a:ext cx="10569303" cy="4267200"/>
          </a:xfrm>
        </p:spPr>
        <p:txBody>
          <a:bodyPr/>
          <a:lstStyle/>
          <a:p>
            <a:pPr algn="ctr">
              <a:buFont typeface="Wingdings" panose="05000000000000000000" pitchFamily="2" charset="2"/>
              <a:buNone/>
            </a:pPr>
            <a:r>
              <a:rPr lang="en-US" altLang="en-US" sz="3600" dirty="0"/>
              <a:t>Six Norms of Scientific Research</a:t>
            </a:r>
            <a:endParaRPr lang="en-US" altLang="en-US" sz="3200" dirty="0"/>
          </a:p>
          <a:p>
            <a:pPr>
              <a:buClr>
                <a:schemeClr val="tx2"/>
              </a:buClr>
              <a:buFont typeface="Wingdings" panose="05000000000000000000" pitchFamily="2" charset="2"/>
              <a:buChar char="v"/>
            </a:pPr>
            <a:r>
              <a:rPr lang="en-US" altLang="en-US" sz="3200" dirty="0"/>
              <a:t>Identification of consequences – assessment of risks and benefits (maximizing benefit and minimizing risk)</a:t>
            </a:r>
          </a:p>
          <a:p>
            <a:pPr algn="r">
              <a:buFont typeface="Wingdings" panose="05000000000000000000" pitchFamily="2" charset="2"/>
              <a:buNone/>
            </a:pPr>
            <a:endParaRPr lang="en-US" altLang="en-US" sz="1600" dirty="0"/>
          </a:p>
          <a:p>
            <a:pPr algn="r">
              <a:buFont typeface="Wingdings" panose="05000000000000000000" pitchFamily="2" charset="2"/>
              <a:buNone/>
            </a:pPr>
            <a:endParaRPr lang="en-US" altLang="en-US" sz="1600" dirty="0"/>
          </a:p>
          <a:p>
            <a:pPr algn="r">
              <a:buFont typeface="Wingdings" panose="05000000000000000000" pitchFamily="2" charset="2"/>
              <a:buNone/>
            </a:pPr>
            <a:endParaRPr lang="en-US" altLang="en-US" sz="1600" dirty="0"/>
          </a:p>
          <a:p>
            <a:pPr algn="r">
              <a:buFont typeface="Wingdings" panose="05000000000000000000" pitchFamily="2" charset="2"/>
              <a:buNone/>
            </a:pPr>
            <a:r>
              <a:rPr lang="en-US" altLang="en-US" sz="1600" dirty="0"/>
              <a:t>Joan E. </a:t>
            </a:r>
            <a:r>
              <a:rPr lang="en-US" altLang="en-US" sz="1600" dirty="0" err="1"/>
              <a:t>Sieber</a:t>
            </a:r>
            <a:endParaRPr lang="en-US" altLang="en-US" sz="1600" dirty="0"/>
          </a:p>
          <a:p>
            <a:pPr algn="r">
              <a:buFont typeface="Wingdings" panose="05000000000000000000" pitchFamily="2" charset="2"/>
              <a:buNone/>
            </a:pPr>
            <a:r>
              <a:rPr lang="en-US" altLang="en-US" sz="1600" dirty="0"/>
              <a:t>Planning Ethically Responsible Research, p. 19</a:t>
            </a:r>
          </a:p>
          <a:p>
            <a:pPr algn="r">
              <a:buClr>
                <a:schemeClr val="tx2"/>
              </a:buClr>
              <a:buFont typeface="Wingdings" panose="05000000000000000000" pitchFamily="2" charset="2"/>
              <a:buNone/>
            </a:pPr>
            <a:endParaRPr lang="en-US" altLang="en-US" sz="1600" dirty="0"/>
          </a:p>
          <a:p>
            <a:pPr algn="ctr">
              <a:buFont typeface="Wingdings" panose="05000000000000000000" pitchFamily="2" charset="2"/>
              <a:buNone/>
            </a:pPr>
            <a:endParaRPr lang="en-US" altLang="en-US" dirty="0"/>
          </a:p>
        </p:txBody>
      </p:sp>
    </p:spTree>
  </p:cSld>
  <p:clrMapOvr>
    <a:masterClrMapping/>
  </p:clrMapOvr>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02" name="Rectangle 2">
            <a:extLst>
              <a:ext uri="{FF2B5EF4-FFF2-40B4-BE49-F238E27FC236}">
                <a16:creationId xmlns:a16="http://schemas.microsoft.com/office/drawing/2014/main" id="{9BA3E647-2828-4899-971A-19F1436EA820}"/>
              </a:ext>
            </a:extLst>
          </p:cNvPr>
          <p:cNvSpPr>
            <a:spLocks noGrp="1" noChangeArrowheads="1"/>
          </p:cNvSpPr>
          <p:nvPr>
            <p:ph type="title"/>
          </p:nvPr>
        </p:nvSpPr>
        <p:spPr>
          <a:xfrm>
            <a:off x="830217" y="646612"/>
            <a:ext cx="8331200" cy="571500"/>
          </a:xfrm>
        </p:spPr>
        <p:txBody>
          <a:bodyPr>
            <a:normAutofit fontScale="90000"/>
          </a:bodyPr>
          <a:lstStyle/>
          <a:p>
            <a:r>
              <a:rPr lang="en-US" altLang="en-US"/>
              <a:t>Research Ethics</a:t>
            </a:r>
          </a:p>
        </p:txBody>
      </p:sp>
      <p:sp>
        <p:nvSpPr>
          <p:cNvPr id="153603" name="Rectangle 3">
            <a:extLst>
              <a:ext uri="{FF2B5EF4-FFF2-40B4-BE49-F238E27FC236}">
                <a16:creationId xmlns:a16="http://schemas.microsoft.com/office/drawing/2014/main" id="{44FC4FDF-9E94-4874-8E4E-9D480FA81502}"/>
              </a:ext>
            </a:extLst>
          </p:cNvPr>
          <p:cNvSpPr>
            <a:spLocks noGrp="1" noChangeArrowheads="1"/>
          </p:cNvSpPr>
          <p:nvPr>
            <p:ph type="body" idx="1"/>
          </p:nvPr>
        </p:nvSpPr>
        <p:spPr>
          <a:xfrm>
            <a:off x="830216" y="2074817"/>
            <a:ext cx="10839269" cy="4267200"/>
          </a:xfrm>
        </p:spPr>
        <p:txBody>
          <a:bodyPr/>
          <a:lstStyle/>
          <a:p>
            <a:pPr algn="ctr">
              <a:buFont typeface="Wingdings" panose="05000000000000000000" pitchFamily="2" charset="2"/>
              <a:buNone/>
            </a:pPr>
            <a:r>
              <a:rPr lang="en-US" altLang="en-US" sz="3600" dirty="0"/>
              <a:t>Six Norms of Scientific Research</a:t>
            </a:r>
            <a:endParaRPr lang="en-US" altLang="en-US" sz="3200" dirty="0"/>
          </a:p>
          <a:p>
            <a:pPr>
              <a:buClr>
                <a:schemeClr val="tx2"/>
              </a:buClr>
              <a:buFont typeface="Wingdings" panose="05000000000000000000" pitchFamily="2" charset="2"/>
              <a:buChar char="v"/>
            </a:pPr>
            <a:r>
              <a:rPr lang="en-US" altLang="en-US" sz="3200" dirty="0"/>
              <a:t>Selection of subjects – appropriate to the purposes of the study, representative of the population that will benefit from the research and appropriate in number</a:t>
            </a:r>
          </a:p>
          <a:p>
            <a:pPr algn="r">
              <a:buFont typeface="Wingdings" panose="05000000000000000000" pitchFamily="2" charset="2"/>
              <a:buNone/>
            </a:pPr>
            <a:endParaRPr lang="en-US" altLang="en-US" sz="1600" dirty="0"/>
          </a:p>
          <a:p>
            <a:pPr algn="r">
              <a:buFont typeface="Wingdings" panose="05000000000000000000" pitchFamily="2" charset="2"/>
              <a:buNone/>
            </a:pPr>
            <a:r>
              <a:rPr lang="en-US" altLang="en-US" sz="1600" dirty="0"/>
              <a:t>Joan E. </a:t>
            </a:r>
            <a:r>
              <a:rPr lang="en-US" altLang="en-US" sz="1600" dirty="0" err="1"/>
              <a:t>Sieber</a:t>
            </a:r>
            <a:endParaRPr lang="en-US" altLang="en-US" sz="1600" dirty="0"/>
          </a:p>
          <a:p>
            <a:pPr algn="r">
              <a:buFont typeface="Wingdings" panose="05000000000000000000" pitchFamily="2" charset="2"/>
              <a:buNone/>
            </a:pPr>
            <a:r>
              <a:rPr lang="en-US" altLang="en-US" sz="1600" dirty="0"/>
              <a:t>Planning Ethically Responsible Research, p. 19</a:t>
            </a:r>
          </a:p>
          <a:p>
            <a:pPr algn="r">
              <a:buClr>
                <a:schemeClr val="tx2"/>
              </a:buClr>
              <a:buFont typeface="Wingdings" panose="05000000000000000000" pitchFamily="2" charset="2"/>
              <a:buNone/>
            </a:pPr>
            <a:endParaRPr lang="en-US" altLang="en-US" sz="1600" dirty="0"/>
          </a:p>
          <a:p>
            <a:pPr algn="ctr">
              <a:buFont typeface="Wingdings" panose="05000000000000000000" pitchFamily="2" charset="2"/>
              <a:buNone/>
            </a:pPr>
            <a:endParaRPr lang="en-US" altLang="en-US" dirty="0"/>
          </a:p>
        </p:txBody>
      </p:sp>
    </p:spTree>
  </p:cSld>
  <p:clrMapOvr>
    <a:masterClrMapping/>
  </p:clrMapOvr>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4626" name="Rectangle 2">
            <a:extLst>
              <a:ext uri="{FF2B5EF4-FFF2-40B4-BE49-F238E27FC236}">
                <a16:creationId xmlns:a16="http://schemas.microsoft.com/office/drawing/2014/main" id="{664A260F-7356-4A9A-83A1-B302897FE08C}"/>
              </a:ext>
            </a:extLst>
          </p:cNvPr>
          <p:cNvSpPr>
            <a:spLocks noGrp="1" noChangeArrowheads="1"/>
          </p:cNvSpPr>
          <p:nvPr>
            <p:ph type="title"/>
          </p:nvPr>
        </p:nvSpPr>
        <p:spPr>
          <a:xfrm>
            <a:off x="908594" y="692332"/>
            <a:ext cx="8331200" cy="571500"/>
          </a:xfrm>
        </p:spPr>
        <p:txBody>
          <a:bodyPr>
            <a:normAutofit fontScale="90000"/>
          </a:bodyPr>
          <a:lstStyle/>
          <a:p>
            <a:r>
              <a:rPr lang="en-US" altLang="en-US" dirty="0"/>
              <a:t>Research Ethics</a:t>
            </a:r>
          </a:p>
        </p:txBody>
      </p:sp>
      <p:sp>
        <p:nvSpPr>
          <p:cNvPr id="154627" name="Rectangle 3">
            <a:extLst>
              <a:ext uri="{FF2B5EF4-FFF2-40B4-BE49-F238E27FC236}">
                <a16:creationId xmlns:a16="http://schemas.microsoft.com/office/drawing/2014/main" id="{C562264D-45DC-4689-BF69-B92723E9D7D5}"/>
              </a:ext>
            </a:extLst>
          </p:cNvPr>
          <p:cNvSpPr>
            <a:spLocks noGrp="1" noChangeArrowheads="1"/>
          </p:cNvSpPr>
          <p:nvPr>
            <p:ph type="body" idx="1"/>
          </p:nvPr>
        </p:nvSpPr>
        <p:spPr>
          <a:xfrm>
            <a:off x="908594" y="2074817"/>
            <a:ext cx="10673806" cy="4267200"/>
          </a:xfrm>
        </p:spPr>
        <p:txBody>
          <a:bodyPr/>
          <a:lstStyle/>
          <a:p>
            <a:pPr algn="ctr">
              <a:buFont typeface="Wingdings" panose="05000000000000000000" pitchFamily="2" charset="2"/>
              <a:buNone/>
            </a:pPr>
            <a:r>
              <a:rPr lang="en-US" altLang="en-US" sz="3600" dirty="0"/>
              <a:t>Six Norms of Scientific Research</a:t>
            </a:r>
            <a:endParaRPr lang="en-US" altLang="en-US" sz="3200" dirty="0"/>
          </a:p>
          <a:p>
            <a:pPr>
              <a:buClr>
                <a:schemeClr val="tx2"/>
              </a:buClr>
              <a:buFont typeface="Wingdings" panose="05000000000000000000" pitchFamily="2" charset="2"/>
              <a:buChar char="v"/>
            </a:pPr>
            <a:r>
              <a:rPr lang="en-US" altLang="en-US" sz="3200" dirty="0"/>
              <a:t>Voluntary informed consent – obtained before study begins, without undue threat or inducement, with enough information, and agreement to participate</a:t>
            </a:r>
          </a:p>
          <a:p>
            <a:pPr algn="r">
              <a:buFont typeface="Wingdings" panose="05000000000000000000" pitchFamily="2" charset="2"/>
              <a:buNone/>
            </a:pPr>
            <a:endParaRPr lang="en-US" altLang="en-US" sz="1600" dirty="0"/>
          </a:p>
          <a:p>
            <a:pPr algn="r">
              <a:buFont typeface="Wingdings" panose="05000000000000000000" pitchFamily="2" charset="2"/>
              <a:buNone/>
            </a:pPr>
            <a:r>
              <a:rPr lang="en-US" altLang="en-US" sz="1600" dirty="0"/>
              <a:t>Joan E. </a:t>
            </a:r>
            <a:r>
              <a:rPr lang="en-US" altLang="en-US" sz="1600" dirty="0" err="1"/>
              <a:t>Sieber</a:t>
            </a:r>
            <a:endParaRPr lang="en-US" altLang="en-US" sz="1600" dirty="0"/>
          </a:p>
          <a:p>
            <a:pPr algn="r">
              <a:buFont typeface="Wingdings" panose="05000000000000000000" pitchFamily="2" charset="2"/>
              <a:buNone/>
            </a:pPr>
            <a:r>
              <a:rPr lang="en-US" altLang="en-US" sz="1600" dirty="0"/>
              <a:t>Planning Ethically Responsible Research, p. 19</a:t>
            </a:r>
          </a:p>
          <a:p>
            <a:pPr algn="r">
              <a:buClr>
                <a:schemeClr val="tx2"/>
              </a:buClr>
              <a:buFont typeface="Wingdings" panose="05000000000000000000" pitchFamily="2" charset="2"/>
              <a:buNone/>
            </a:pPr>
            <a:endParaRPr lang="en-US" altLang="en-US" sz="1600" dirty="0"/>
          </a:p>
          <a:p>
            <a:pPr algn="ctr">
              <a:buFont typeface="Wingdings" panose="05000000000000000000" pitchFamily="2" charset="2"/>
              <a:buNone/>
            </a:pPr>
            <a:endParaRPr lang="en-US" altLang="en-US" dirty="0"/>
          </a:p>
        </p:txBody>
      </p:sp>
    </p:spTree>
  </p:cSld>
  <p:clrMapOvr>
    <a:masterClrMapping/>
  </p:clrMapOvr>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5650" name="Rectangle 2">
            <a:extLst>
              <a:ext uri="{FF2B5EF4-FFF2-40B4-BE49-F238E27FC236}">
                <a16:creationId xmlns:a16="http://schemas.microsoft.com/office/drawing/2014/main" id="{E9FBDE0D-6480-4DFC-9977-63B0FF4F1199}"/>
              </a:ext>
            </a:extLst>
          </p:cNvPr>
          <p:cNvSpPr>
            <a:spLocks noGrp="1" noChangeArrowheads="1"/>
          </p:cNvSpPr>
          <p:nvPr>
            <p:ph type="title"/>
          </p:nvPr>
        </p:nvSpPr>
        <p:spPr>
          <a:xfrm>
            <a:off x="690880" y="907869"/>
            <a:ext cx="8331200" cy="571500"/>
          </a:xfrm>
        </p:spPr>
        <p:txBody>
          <a:bodyPr>
            <a:normAutofit fontScale="90000"/>
          </a:bodyPr>
          <a:lstStyle/>
          <a:p>
            <a:r>
              <a:rPr lang="en-US" altLang="en-US" dirty="0"/>
              <a:t>Research Ethics</a:t>
            </a:r>
          </a:p>
        </p:txBody>
      </p:sp>
      <p:sp>
        <p:nvSpPr>
          <p:cNvPr id="155651" name="Rectangle 3">
            <a:extLst>
              <a:ext uri="{FF2B5EF4-FFF2-40B4-BE49-F238E27FC236}">
                <a16:creationId xmlns:a16="http://schemas.microsoft.com/office/drawing/2014/main" id="{82F67A30-26E6-43D3-9A53-78D559426801}"/>
              </a:ext>
            </a:extLst>
          </p:cNvPr>
          <p:cNvSpPr>
            <a:spLocks noGrp="1" noChangeArrowheads="1"/>
          </p:cNvSpPr>
          <p:nvPr>
            <p:ph type="body" idx="1"/>
          </p:nvPr>
        </p:nvSpPr>
        <p:spPr>
          <a:xfrm>
            <a:off x="827315" y="2179320"/>
            <a:ext cx="11016342" cy="4267200"/>
          </a:xfrm>
        </p:spPr>
        <p:txBody>
          <a:bodyPr/>
          <a:lstStyle/>
          <a:p>
            <a:pPr algn="ctr">
              <a:buFont typeface="Wingdings" panose="05000000000000000000" pitchFamily="2" charset="2"/>
              <a:buNone/>
            </a:pPr>
            <a:r>
              <a:rPr lang="en-US" altLang="en-US" sz="3600" dirty="0"/>
              <a:t>Six Norms of Scientific Research</a:t>
            </a:r>
            <a:endParaRPr lang="en-US" altLang="en-US" sz="3200" dirty="0"/>
          </a:p>
          <a:p>
            <a:pPr>
              <a:buClr>
                <a:schemeClr val="tx2"/>
              </a:buClr>
              <a:buFont typeface="Wingdings" panose="05000000000000000000" pitchFamily="2" charset="2"/>
              <a:buChar char="v"/>
            </a:pPr>
            <a:r>
              <a:rPr lang="en-US" altLang="en-US" sz="3200" dirty="0"/>
              <a:t>Compensation for injury – responsibility for what happens to the subject (federal law requires that subjects be informed about compensation, but does not require compensation)</a:t>
            </a:r>
          </a:p>
          <a:p>
            <a:pPr algn="r">
              <a:buFont typeface="Wingdings" panose="05000000000000000000" pitchFamily="2" charset="2"/>
              <a:buNone/>
            </a:pPr>
            <a:r>
              <a:rPr lang="en-US" altLang="en-US" sz="1600" dirty="0"/>
              <a:t>Joan E. </a:t>
            </a:r>
            <a:r>
              <a:rPr lang="en-US" altLang="en-US" sz="1600" dirty="0" err="1"/>
              <a:t>Sieber</a:t>
            </a:r>
            <a:endParaRPr lang="en-US" altLang="en-US" sz="1600" dirty="0"/>
          </a:p>
          <a:p>
            <a:pPr algn="r">
              <a:buFont typeface="Wingdings" panose="05000000000000000000" pitchFamily="2" charset="2"/>
              <a:buNone/>
            </a:pPr>
            <a:r>
              <a:rPr lang="en-US" altLang="en-US" sz="1600" dirty="0"/>
              <a:t>Planning Ethically Responsible Research, p. 19</a:t>
            </a:r>
          </a:p>
          <a:p>
            <a:pPr algn="r">
              <a:buClr>
                <a:schemeClr val="tx2"/>
              </a:buClr>
              <a:buFont typeface="Wingdings" panose="05000000000000000000" pitchFamily="2" charset="2"/>
              <a:buNone/>
            </a:pPr>
            <a:endParaRPr lang="en-US" altLang="en-US" sz="1600" dirty="0"/>
          </a:p>
          <a:p>
            <a:pPr algn="ctr">
              <a:buFont typeface="Wingdings" panose="05000000000000000000" pitchFamily="2" charset="2"/>
              <a:buNone/>
            </a:pPr>
            <a:endParaRPr lang="en-US" altLang="en-US" dirty="0"/>
          </a:p>
        </p:txBody>
      </p:sp>
    </p:spTree>
  </p:cSld>
  <p:clrMapOvr>
    <a:masterClrMapping/>
  </p:clrMapOvr>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2">
            <a:extLst>
              <a:ext uri="{FF2B5EF4-FFF2-40B4-BE49-F238E27FC236}">
                <a16:creationId xmlns:a16="http://schemas.microsoft.com/office/drawing/2014/main" id="{96C309F1-63E8-415A-AD4F-32F39D911AFB}"/>
              </a:ext>
            </a:extLst>
          </p:cNvPr>
          <p:cNvSpPr>
            <a:spLocks noGrp="1" noChangeArrowheads="1"/>
          </p:cNvSpPr>
          <p:nvPr>
            <p:ph type="title"/>
          </p:nvPr>
        </p:nvSpPr>
        <p:spPr>
          <a:xfrm>
            <a:off x="812800" y="664029"/>
            <a:ext cx="8331200" cy="571500"/>
          </a:xfrm>
        </p:spPr>
        <p:txBody>
          <a:bodyPr>
            <a:normAutofit fontScale="90000"/>
          </a:bodyPr>
          <a:lstStyle/>
          <a:p>
            <a:r>
              <a:rPr lang="en-US" altLang="en-US" dirty="0"/>
              <a:t>Research Ethics</a:t>
            </a:r>
          </a:p>
        </p:txBody>
      </p:sp>
      <p:sp>
        <p:nvSpPr>
          <p:cNvPr id="52227" name="Rectangle 3">
            <a:extLst>
              <a:ext uri="{FF2B5EF4-FFF2-40B4-BE49-F238E27FC236}">
                <a16:creationId xmlns:a16="http://schemas.microsoft.com/office/drawing/2014/main" id="{AE49C17E-841C-47B5-A0A8-AF47FB7BA660}"/>
              </a:ext>
            </a:extLst>
          </p:cNvPr>
          <p:cNvSpPr>
            <a:spLocks noGrp="1" noChangeArrowheads="1"/>
          </p:cNvSpPr>
          <p:nvPr>
            <p:ph type="body" idx="1"/>
          </p:nvPr>
        </p:nvSpPr>
        <p:spPr>
          <a:xfrm>
            <a:off x="731519" y="2144486"/>
            <a:ext cx="10406743" cy="4191000"/>
          </a:xfrm>
        </p:spPr>
        <p:txBody>
          <a:bodyPr/>
          <a:lstStyle/>
          <a:p>
            <a:pPr algn="ctr">
              <a:buFont typeface="Wingdings" panose="05000000000000000000" pitchFamily="2" charset="2"/>
              <a:buNone/>
            </a:pPr>
            <a:r>
              <a:rPr lang="en-US" altLang="en-US" sz="3600" dirty="0"/>
              <a:t>“The public’s perception of research, its benefits and its risks is shaped by the way research is conducted”.</a:t>
            </a:r>
          </a:p>
          <a:p>
            <a:pPr algn="r">
              <a:buFont typeface="Wingdings" panose="05000000000000000000" pitchFamily="2" charset="2"/>
              <a:buNone/>
            </a:pPr>
            <a:endParaRPr lang="en-US" altLang="en-US" sz="1600" dirty="0"/>
          </a:p>
          <a:p>
            <a:pPr algn="r">
              <a:buFont typeface="Wingdings" panose="05000000000000000000" pitchFamily="2" charset="2"/>
              <a:buNone/>
            </a:pPr>
            <a:endParaRPr lang="en-US" altLang="en-US" sz="1600" dirty="0"/>
          </a:p>
          <a:p>
            <a:pPr algn="r">
              <a:buFont typeface="Wingdings" panose="05000000000000000000" pitchFamily="2" charset="2"/>
              <a:buNone/>
            </a:pPr>
            <a:endParaRPr lang="en-US" altLang="en-US" sz="1600" dirty="0"/>
          </a:p>
          <a:p>
            <a:pPr algn="r">
              <a:buFont typeface="Wingdings" panose="05000000000000000000" pitchFamily="2" charset="2"/>
              <a:buNone/>
            </a:pPr>
            <a:endParaRPr lang="en-US" altLang="en-US" sz="1600" dirty="0"/>
          </a:p>
          <a:p>
            <a:pPr algn="r">
              <a:buFont typeface="Wingdings" panose="05000000000000000000" pitchFamily="2" charset="2"/>
              <a:buNone/>
            </a:pPr>
            <a:endParaRPr lang="en-US" altLang="en-US" sz="1600" dirty="0"/>
          </a:p>
          <a:p>
            <a:pPr algn="r">
              <a:buFont typeface="Wingdings" panose="05000000000000000000" pitchFamily="2" charset="2"/>
              <a:buNone/>
            </a:pPr>
            <a:r>
              <a:rPr lang="en-US" altLang="en-US" sz="1600" dirty="0"/>
              <a:t>Dunn &amp; Chadwick, 1999</a:t>
            </a:r>
          </a:p>
        </p:txBody>
      </p:sp>
    </p:spTree>
  </p:cSld>
  <p:clrMapOvr>
    <a:masterClrMapping/>
  </p:clrMapOvr>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Research integrity</a:t>
            </a:r>
          </a:p>
        </p:txBody>
      </p:sp>
      <p:sp>
        <p:nvSpPr>
          <p:cNvPr id="3" name="Content Placeholder 2"/>
          <p:cNvSpPr>
            <a:spLocks noGrp="1"/>
          </p:cNvSpPr>
          <p:nvPr>
            <p:ph idx="1"/>
          </p:nvPr>
        </p:nvSpPr>
        <p:spPr/>
        <p:txBody>
          <a:bodyPr>
            <a:normAutofit fontScale="92500" lnSpcReduction="10000"/>
          </a:bodyPr>
          <a:lstStyle/>
          <a:p>
            <a:r>
              <a:rPr lang="en-GB" dirty="0"/>
              <a:t>Pressure to ensure research integrity</a:t>
            </a:r>
          </a:p>
          <a:p>
            <a:pPr lvl="1"/>
            <a:r>
              <a:rPr lang="en-GB" sz="2400" dirty="0"/>
              <a:t>No clear definition or set of expectations to cover all areas of research – some general principles</a:t>
            </a:r>
          </a:p>
          <a:p>
            <a:pPr lvl="1"/>
            <a:r>
              <a:rPr lang="en-GB" sz="2400" dirty="0"/>
              <a:t>Norms have changed</a:t>
            </a:r>
          </a:p>
          <a:p>
            <a:pPr lvl="2"/>
            <a:r>
              <a:rPr lang="en-GB" sz="1800" dirty="0"/>
              <a:t>Many senior academics have problems in their past – ‘the past was a different country’</a:t>
            </a:r>
          </a:p>
          <a:p>
            <a:pPr lvl="1"/>
            <a:r>
              <a:rPr lang="en-GB" sz="2400" dirty="0"/>
              <a:t>Growth in retractions</a:t>
            </a:r>
          </a:p>
          <a:p>
            <a:pPr lvl="2"/>
            <a:r>
              <a:rPr lang="en-GB" sz="1800" dirty="0"/>
              <a:t>Fraud, Failures in process (lack of informed consent, duplicate publications, plagiarism, misuse of data, image manipulation)</a:t>
            </a:r>
          </a:p>
          <a:p>
            <a:pPr lvl="2"/>
            <a:r>
              <a:rPr lang="en-GB" sz="1800" dirty="0"/>
              <a:t>Becoming more common in management and economics – see Retraction Watch website</a:t>
            </a:r>
          </a:p>
          <a:p>
            <a:pPr lvl="1"/>
            <a:r>
              <a:rPr lang="en-GB" sz="2400" dirty="0"/>
              <a:t>‘Honest errors’ are fine – we all make mistakes</a:t>
            </a:r>
          </a:p>
          <a:p>
            <a:pPr lvl="2"/>
            <a:r>
              <a:rPr lang="en-GB" sz="1800" dirty="0"/>
              <a:t>Difficult to prove mental intent – when is a misreported result a mistake or a deliberate attempt to commit fraud? </a:t>
            </a:r>
          </a:p>
          <a:p>
            <a:pPr lvl="1"/>
            <a:r>
              <a:rPr lang="en-GB" sz="2400" dirty="0"/>
              <a:t>Who polices the system?</a:t>
            </a:r>
          </a:p>
          <a:p>
            <a:pPr lvl="2"/>
            <a:r>
              <a:rPr lang="en-GB" sz="1800" dirty="0"/>
              <a:t>Reviewers, Editors, Readers, Co-authors, University, Students?</a:t>
            </a:r>
            <a:endParaRPr lang="en-GB" sz="800" dirty="0"/>
          </a:p>
          <a:p>
            <a:pPr lvl="1"/>
            <a:endParaRPr lang="en-GB" dirty="0"/>
          </a:p>
        </p:txBody>
      </p:sp>
    </p:spTree>
    <p:extLst>
      <p:ext uri="{BB962C8B-B14F-4D97-AF65-F5344CB8AC3E}">
        <p14:creationId xmlns:p14="http://schemas.microsoft.com/office/powerpoint/2010/main" val="52943353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Plagiarism in the News</a:t>
            </a:r>
          </a:p>
        </p:txBody>
      </p:sp>
      <p:pic>
        <p:nvPicPr>
          <p:cNvPr id="4" name="Content Placeholder 3"/>
          <p:cNvPicPr>
            <a:picLocks noGrp="1" noChangeAspect="1"/>
          </p:cNvPicPr>
          <p:nvPr>
            <p:ph idx="1"/>
          </p:nvPr>
        </p:nvPicPr>
        <p:blipFill>
          <a:blip r:embed="rId2"/>
          <a:stretch>
            <a:fillRect/>
          </a:stretch>
        </p:blipFill>
        <p:spPr>
          <a:xfrm>
            <a:off x="3717985" y="1709582"/>
            <a:ext cx="4537494" cy="4225392"/>
          </a:xfrm>
          <a:prstGeom prst="rect">
            <a:avLst/>
          </a:prstGeom>
        </p:spPr>
      </p:pic>
      <p:sp>
        <p:nvSpPr>
          <p:cNvPr id="5" name="TextBox 4"/>
          <p:cNvSpPr txBox="1"/>
          <p:nvPr/>
        </p:nvSpPr>
        <p:spPr>
          <a:xfrm>
            <a:off x="862642" y="5934974"/>
            <a:ext cx="7168550" cy="923330"/>
          </a:xfrm>
          <a:prstGeom prst="rect">
            <a:avLst/>
          </a:prstGeom>
          <a:noFill/>
        </p:spPr>
        <p:txBody>
          <a:bodyPr wrap="square" rtlCol="0">
            <a:spAutoFit/>
          </a:bodyPr>
          <a:lstStyle/>
          <a:p>
            <a:r>
              <a:rPr lang="en-US" i="1"/>
              <a:t>Reference:</a:t>
            </a:r>
            <a:br>
              <a:rPr lang="en-US"/>
            </a:br>
            <a:r>
              <a:rPr lang="en-US"/>
              <a:t>Shepherd, J., 2006, Poll finds elite top cheats list. Times Higher Educational Supplement, 17th March 2006, p. 9.</a:t>
            </a:r>
            <a:endParaRPr lang="en-GB" dirty="0"/>
          </a:p>
        </p:txBody>
      </p:sp>
      <p:sp>
        <p:nvSpPr>
          <p:cNvPr id="6" name="Rectangle 5"/>
          <p:cNvSpPr/>
          <p:nvPr/>
        </p:nvSpPr>
        <p:spPr>
          <a:xfrm>
            <a:off x="321454" y="1369903"/>
            <a:ext cx="5545108" cy="369332"/>
          </a:xfrm>
          <a:prstGeom prst="rect">
            <a:avLst/>
          </a:prstGeom>
        </p:spPr>
        <p:txBody>
          <a:bodyPr wrap="none">
            <a:spAutoFit/>
          </a:bodyPr>
          <a:lstStyle/>
          <a:p>
            <a:pPr fontAlgn="t"/>
            <a:r>
              <a:rPr lang="en-US" i="1" cap="all" dirty="0">
                <a:solidFill>
                  <a:srgbClr val="333333"/>
                </a:solidFill>
                <a:latin typeface="Arial" panose="020B0604020202020204" pitchFamily="34" charset="0"/>
              </a:rPr>
              <a:t>EXPELLED FOR COPYING FROM THE INTERNET</a:t>
            </a:r>
            <a:endParaRPr lang="en-US" b="0" i="1" cap="all" dirty="0">
              <a:solidFill>
                <a:srgbClr val="333333"/>
              </a:solidFill>
              <a:effectLst/>
              <a:latin typeface="Arial" panose="020B0604020202020204" pitchFamily="34" charset="0"/>
            </a:endParaRPr>
          </a:p>
        </p:txBody>
      </p:sp>
    </p:spTree>
    <p:extLst>
      <p:ext uri="{BB962C8B-B14F-4D97-AF65-F5344CB8AC3E}">
        <p14:creationId xmlns:p14="http://schemas.microsoft.com/office/powerpoint/2010/main" val="64186603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Plagiarism in the News</a:t>
            </a:r>
          </a:p>
        </p:txBody>
      </p:sp>
      <p:pic>
        <p:nvPicPr>
          <p:cNvPr id="8" name="Content Placeholder 7"/>
          <p:cNvPicPr>
            <a:picLocks noGrp="1" noChangeAspect="1"/>
          </p:cNvPicPr>
          <p:nvPr>
            <p:ph idx="1"/>
          </p:nvPr>
        </p:nvPicPr>
        <p:blipFill>
          <a:blip r:embed="rId2"/>
          <a:stretch>
            <a:fillRect/>
          </a:stretch>
        </p:blipFill>
        <p:spPr>
          <a:xfrm>
            <a:off x="4588872" y="1368575"/>
            <a:ext cx="3273048" cy="5411787"/>
          </a:xfrm>
          <a:prstGeom prst="rect">
            <a:avLst/>
          </a:prstGeom>
        </p:spPr>
      </p:pic>
      <p:sp>
        <p:nvSpPr>
          <p:cNvPr id="9" name="Rectangle 8"/>
          <p:cNvSpPr/>
          <p:nvPr/>
        </p:nvSpPr>
        <p:spPr>
          <a:xfrm>
            <a:off x="192657" y="1553080"/>
            <a:ext cx="6096000" cy="646331"/>
          </a:xfrm>
          <a:prstGeom prst="rect">
            <a:avLst/>
          </a:prstGeom>
        </p:spPr>
        <p:txBody>
          <a:bodyPr>
            <a:spAutoFit/>
          </a:bodyPr>
          <a:lstStyle/>
          <a:p>
            <a:pPr fontAlgn="t"/>
            <a:r>
              <a:rPr lang="en-US" i="1" cap="all" dirty="0">
                <a:solidFill>
                  <a:srgbClr val="333333"/>
                </a:solidFill>
                <a:latin typeface="Arial" panose="020B0604020202020204" pitchFamily="34" charset="0"/>
              </a:rPr>
              <a:t>SUSPENSION FOR USING ANOTHER STUDENT'S COMPUTER CODE</a:t>
            </a:r>
            <a:endParaRPr lang="en-US" b="0" i="1" cap="all" dirty="0">
              <a:solidFill>
                <a:srgbClr val="333333"/>
              </a:solidFill>
              <a:effectLst/>
              <a:latin typeface="Arial" panose="020B0604020202020204" pitchFamily="34" charset="0"/>
            </a:endParaRPr>
          </a:p>
        </p:txBody>
      </p:sp>
    </p:spTree>
    <p:extLst>
      <p:ext uri="{BB962C8B-B14F-4D97-AF65-F5344CB8AC3E}">
        <p14:creationId xmlns:p14="http://schemas.microsoft.com/office/powerpoint/2010/main" val="24230535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Proper Acknowledgement</a:t>
            </a:r>
          </a:p>
        </p:txBody>
      </p:sp>
      <p:graphicFrame>
        <p:nvGraphicFramePr>
          <p:cNvPr id="6" name="Content Placeholder 5"/>
          <p:cNvGraphicFramePr>
            <a:graphicFrameLocks noGrp="1"/>
          </p:cNvGraphicFramePr>
          <p:nvPr>
            <p:ph idx="1"/>
          </p:nvPr>
        </p:nvGraphicFramePr>
        <p:xfrm>
          <a:off x="441385" y="1518712"/>
          <a:ext cx="7143626" cy="1645920"/>
        </p:xfrm>
        <a:graphic>
          <a:graphicData uri="http://schemas.openxmlformats.org/drawingml/2006/table">
            <a:tbl>
              <a:tblPr/>
              <a:tblGrid>
                <a:gridCol w="7143626">
                  <a:extLst>
                    <a:ext uri="{9D8B030D-6E8A-4147-A177-3AD203B41FA5}">
                      <a16:colId xmlns:a16="http://schemas.microsoft.com/office/drawing/2014/main" val="3156340986"/>
                    </a:ext>
                  </a:extLst>
                </a:gridCol>
              </a:tblGrid>
              <a:tr h="0">
                <a:tc>
                  <a:txBody>
                    <a:bodyPr/>
                    <a:lstStyle/>
                    <a:p>
                      <a:r>
                        <a:rPr lang="en-US" sz="3600" dirty="0"/>
                        <a:t>Acknowledgement means appropriately </a:t>
                      </a:r>
                      <a:r>
                        <a:rPr lang="en-US" sz="3600" b="1" dirty="0"/>
                        <a:t>citing</a:t>
                      </a:r>
                      <a:r>
                        <a:rPr lang="en-US" sz="3600" dirty="0"/>
                        <a:t> and </a:t>
                      </a:r>
                      <a:r>
                        <a:rPr lang="en-US" sz="3600" b="1" dirty="0"/>
                        <a:t>referencing</a:t>
                      </a:r>
                      <a:r>
                        <a:rPr lang="en-US" sz="3600" dirty="0"/>
                        <a:t> </a:t>
                      </a:r>
                    </a:p>
                    <a:p>
                      <a:r>
                        <a:rPr lang="en-US" sz="3600" dirty="0"/>
                        <a:t>other people's work. </a:t>
                      </a:r>
                    </a:p>
                  </a:txBody>
                  <a:tcPr marL="0" marR="0" marT="0" marB="0">
                    <a:lnL>
                      <a:noFill/>
                    </a:lnL>
                    <a:lnR>
                      <a:noFill/>
                    </a:lnR>
                    <a:lnT>
                      <a:noFill/>
                    </a:lnT>
                    <a:lnB>
                      <a:noFill/>
                    </a:lnB>
                  </a:tcPr>
                </a:tc>
                <a:extLst>
                  <a:ext uri="{0D108BD9-81ED-4DB2-BD59-A6C34878D82A}">
                    <a16:rowId xmlns:a16="http://schemas.microsoft.com/office/drawing/2014/main" val="2426640429"/>
                  </a:ext>
                </a:extLst>
              </a:tr>
            </a:tbl>
          </a:graphicData>
        </a:graphic>
      </p:graphicFrame>
      <p:sp>
        <p:nvSpPr>
          <p:cNvPr id="7" name="AutoShape 2" descr="http://www.bath.ac.uk/learningandteaching/epigeum.bho/media/2_screen_5a.gif"/>
          <p:cNvSpPr>
            <a:spLocks noChangeAspect="1" noChangeArrowheads="1"/>
          </p:cNvSpPr>
          <p:nvPr/>
        </p:nvSpPr>
        <p:spPr bwMode="auto">
          <a:xfrm>
            <a:off x="441385" y="1519189"/>
            <a:ext cx="2190750" cy="16764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8" name="Picture 7"/>
          <p:cNvPicPr>
            <a:picLocks noChangeAspect="1"/>
          </p:cNvPicPr>
          <p:nvPr/>
        </p:nvPicPr>
        <p:blipFill>
          <a:blip r:embed="rId2"/>
          <a:stretch>
            <a:fillRect/>
          </a:stretch>
        </p:blipFill>
        <p:spPr>
          <a:xfrm>
            <a:off x="7323826" y="2904881"/>
            <a:ext cx="4185249" cy="3202626"/>
          </a:xfrm>
          <a:prstGeom prst="rect">
            <a:avLst/>
          </a:prstGeom>
        </p:spPr>
      </p:pic>
    </p:spTree>
    <p:extLst>
      <p:ext uri="{BB962C8B-B14F-4D97-AF65-F5344CB8AC3E}">
        <p14:creationId xmlns:p14="http://schemas.microsoft.com/office/powerpoint/2010/main" val="217652786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Other People’s Work</a:t>
            </a:r>
          </a:p>
        </p:txBody>
      </p:sp>
      <p:sp>
        <p:nvSpPr>
          <p:cNvPr id="3" name="Content Placeholder 2"/>
          <p:cNvSpPr>
            <a:spLocks noGrp="1"/>
          </p:cNvSpPr>
          <p:nvPr>
            <p:ph idx="1"/>
          </p:nvPr>
        </p:nvSpPr>
        <p:spPr>
          <a:xfrm>
            <a:off x="335360" y="1268760"/>
            <a:ext cx="11521280" cy="4459180"/>
          </a:xfrm>
        </p:spPr>
        <p:txBody>
          <a:bodyPr>
            <a:normAutofit/>
          </a:bodyPr>
          <a:lstStyle/>
          <a:p>
            <a:pPr marL="0" indent="0">
              <a:buNone/>
            </a:pPr>
            <a:r>
              <a:rPr lang="en-US" dirty="0"/>
              <a:t>Work may include original ideas, direct quotations, artwork, manuscripts, written reports, charts, graphics, images, specific data, website designs, audio-visual materials, computer programming code, mathematical formulae, science laboratory procedures, and so on.</a:t>
            </a:r>
          </a:p>
          <a:p>
            <a:pPr marL="0" indent="0">
              <a:buNone/>
            </a:pPr>
            <a:r>
              <a:rPr lang="en-US" dirty="0"/>
              <a:t>Work may be found in a variety of </a:t>
            </a:r>
            <a:r>
              <a:rPr lang="en-US" i="1" dirty="0"/>
              <a:t>published</a:t>
            </a:r>
            <a:r>
              <a:rPr lang="en-US" dirty="0"/>
              <a:t> sources such as reports, books, web-sites, newspaper and magazine articles, plays, image-banks and electronic files, as well as </a:t>
            </a:r>
            <a:r>
              <a:rPr lang="en-US" i="1" dirty="0"/>
              <a:t>unpublished</a:t>
            </a:r>
            <a:r>
              <a:rPr lang="en-US" dirty="0"/>
              <a:t> sources such as other students' essays, lecturer handouts and personal emails.</a:t>
            </a:r>
          </a:p>
          <a:p>
            <a:pPr marL="0" indent="0">
              <a:buNone/>
            </a:pPr>
            <a:endParaRPr lang="en-GB" dirty="0"/>
          </a:p>
        </p:txBody>
      </p:sp>
      <p:pic>
        <p:nvPicPr>
          <p:cNvPr id="4" name="Picture 3"/>
          <p:cNvPicPr>
            <a:picLocks noChangeAspect="1"/>
          </p:cNvPicPr>
          <p:nvPr/>
        </p:nvPicPr>
        <p:blipFill>
          <a:blip r:embed="rId2"/>
          <a:stretch>
            <a:fillRect/>
          </a:stretch>
        </p:blipFill>
        <p:spPr>
          <a:xfrm>
            <a:off x="7821462" y="5079970"/>
            <a:ext cx="2190750" cy="1666875"/>
          </a:xfrm>
          <a:prstGeom prst="rect">
            <a:avLst/>
          </a:prstGeom>
        </p:spPr>
      </p:pic>
    </p:spTree>
    <p:extLst>
      <p:ext uri="{BB962C8B-B14F-4D97-AF65-F5344CB8AC3E}">
        <p14:creationId xmlns:p14="http://schemas.microsoft.com/office/powerpoint/2010/main" val="81699945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Quotation</a:t>
            </a:r>
          </a:p>
        </p:txBody>
      </p:sp>
      <p:sp>
        <p:nvSpPr>
          <p:cNvPr id="3" name="Content Placeholder 2"/>
          <p:cNvSpPr>
            <a:spLocks noGrp="1"/>
          </p:cNvSpPr>
          <p:nvPr>
            <p:ph idx="1"/>
          </p:nvPr>
        </p:nvSpPr>
        <p:spPr>
          <a:xfrm>
            <a:off x="283601" y="1173869"/>
            <a:ext cx="11521280" cy="5410944"/>
          </a:xfrm>
        </p:spPr>
        <p:txBody>
          <a:bodyPr/>
          <a:lstStyle/>
          <a:p>
            <a:r>
              <a:rPr lang="en-US" dirty="0"/>
              <a:t>A quotation contains </a:t>
            </a:r>
            <a:r>
              <a:rPr lang="en-US" b="1" dirty="0"/>
              <a:t>exactly the same words</a:t>
            </a:r>
            <a:r>
              <a:rPr lang="en-US" dirty="0"/>
              <a:t> as those used in the original piece of work, and puts them in </a:t>
            </a:r>
            <a:r>
              <a:rPr lang="en-US" b="1" dirty="0"/>
              <a:t>quotation marks</a:t>
            </a:r>
            <a:r>
              <a:rPr lang="en-US" dirty="0"/>
              <a:t>. If using the </a:t>
            </a:r>
            <a:r>
              <a:rPr lang="en-US" b="1" dirty="0"/>
              <a:t>Harvard</a:t>
            </a:r>
            <a:r>
              <a:rPr lang="en-US" dirty="0"/>
              <a:t> referencing system, you would cite the author's name and date of their work, and give the relevant page number. For example: The 1967 tornado "stripped the landscape bare" (</a:t>
            </a:r>
            <a:r>
              <a:rPr lang="en-US" dirty="0" err="1"/>
              <a:t>Mulhooney</a:t>
            </a:r>
            <a:r>
              <a:rPr lang="en-US" dirty="0"/>
              <a:t>, 1980, p. 23)</a:t>
            </a:r>
          </a:p>
          <a:p>
            <a:r>
              <a:rPr lang="en-US" dirty="0"/>
              <a:t>Full details of the work would be included in the references section, e.g. </a:t>
            </a:r>
            <a:r>
              <a:rPr lang="en-US" i="1" dirty="0"/>
              <a:t>Reference list: </a:t>
            </a:r>
            <a:r>
              <a:rPr lang="en-US" dirty="0" err="1"/>
              <a:t>Mulhooney</a:t>
            </a:r>
            <a:r>
              <a:rPr lang="en-US" dirty="0"/>
              <a:t>, F., 1980. </a:t>
            </a:r>
            <a:r>
              <a:rPr lang="en-US" i="1" dirty="0"/>
              <a:t>Tornados in history</a:t>
            </a:r>
            <a:r>
              <a:rPr lang="en-US" dirty="0"/>
              <a:t>. Manchester: Geography Press.</a:t>
            </a:r>
          </a:p>
          <a:p>
            <a:pPr marL="0" indent="0">
              <a:buNone/>
            </a:pPr>
            <a:endParaRPr lang="en-GB" dirty="0"/>
          </a:p>
        </p:txBody>
      </p:sp>
      <p:pic>
        <p:nvPicPr>
          <p:cNvPr id="4" name="Picture 3"/>
          <p:cNvPicPr>
            <a:picLocks noChangeAspect="1"/>
          </p:cNvPicPr>
          <p:nvPr/>
        </p:nvPicPr>
        <p:blipFill>
          <a:blip r:embed="rId2"/>
          <a:stretch>
            <a:fillRect/>
          </a:stretch>
        </p:blipFill>
        <p:spPr>
          <a:xfrm>
            <a:off x="8804874" y="5191125"/>
            <a:ext cx="2190750" cy="1666875"/>
          </a:xfrm>
          <a:prstGeom prst="rect">
            <a:avLst/>
          </a:prstGeom>
        </p:spPr>
      </p:pic>
    </p:spTree>
    <p:extLst>
      <p:ext uri="{BB962C8B-B14F-4D97-AF65-F5344CB8AC3E}">
        <p14:creationId xmlns:p14="http://schemas.microsoft.com/office/powerpoint/2010/main" val="67080136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Paraphrasing</a:t>
            </a:r>
          </a:p>
        </p:txBody>
      </p:sp>
      <p:sp>
        <p:nvSpPr>
          <p:cNvPr id="3" name="Content Placeholder 2"/>
          <p:cNvSpPr>
            <a:spLocks noGrp="1"/>
          </p:cNvSpPr>
          <p:nvPr>
            <p:ph idx="1"/>
          </p:nvPr>
        </p:nvSpPr>
        <p:spPr/>
        <p:txBody>
          <a:bodyPr>
            <a:normAutofit lnSpcReduction="10000"/>
          </a:bodyPr>
          <a:lstStyle/>
          <a:p>
            <a:r>
              <a:rPr lang="en-US" dirty="0"/>
              <a:t>Paraphrasing means using an author's text, but expressing it in your own words (and therefore without quotation marks) while keeping the same meaning. Paraphrasing requires a good comprehension of the key concepts, and shows that you understand what the author meant. Although you don't need to use the quotation format (which is explained above), you still need to give the author credit by including a citation</a:t>
            </a:r>
            <a:br>
              <a:rPr lang="en-US" dirty="0"/>
            </a:br>
            <a:r>
              <a:rPr lang="en-US" dirty="0"/>
              <a:t>and reference.</a:t>
            </a:r>
          </a:p>
          <a:p>
            <a:r>
              <a:rPr lang="en-US" dirty="0"/>
              <a:t>It is not acceptable merely to change the odd word here and there. If you cannot rephrase the author's statements, it might be better to include a quotation</a:t>
            </a:r>
          </a:p>
          <a:p>
            <a:pPr marL="0" indent="0">
              <a:buNone/>
            </a:pPr>
            <a:endParaRPr lang="en-GB" dirty="0"/>
          </a:p>
        </p:txBody>
      </p:sp>
    </p:spTree>
    <p:extLst>
      <p:ext uri="{BB962C8B-B14F-4D97-AF65-F5344CB8AC3E}">
        <p14:creationId xmlns:p14="http://schemas.microsoft.com/office/powerpoint/2010/main" val="337847768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Common Knowledge</a:t>
            </a:r>
          </a:p>
        </p:txBody>
      </p:sp>
      <p:sp>
        <p:nvSpPr>
          <p:cNvPr id="3" name="Content Placeholder 2"/>
          <p:cNvSpPr>
            <a:spLocks noGrp="1"/>
          </p:cNvSpPr>
          <p:nvPr>
            <p:ph idx="1"/>
          </p:nvPr>
        </p:nvSpPr>
        <p:spPr/>
        <p:txBody>
          <a:bodyPr>
            <a:normAutofit fontScale="92500"/>
          </a:bodyPr>
          <a:lstStyle/>
          <a:p>
            <a:r>
              <a:rPr lang="en-US" dirty="0"/>
              <a:t>You do not need to give a reference for a fact which is common knowledge in your discipline or which is general knowledge. This is because such information is widely known and is not disputed.</a:t>
            </a:r>
          </a:p>
          <a:p>
            <a:r>
              <a:rPr lang="en-US" dirty="0"/>
              <a:t>Examples of common knowledge are the date of J.F. Kennedy's assassination; the formula for converting Fahrenheit to Centigrade/Celsius; and the result of the UK government election in 2005 (but not </a:t>
            </a:r>
            <a:r>
              <a:rPr lang="en-US" i="1" dirty="0"/>
              <a:t>why</a:t>
            </a:r>
            <a:r>
              <a:rPr lang="en-US" dirty="0"/>
              <a:t> the </a:t>
            </a:r>
            <a:r>
              <a:rPr lang="en-US" dirty="0" err="1"/>
              <a:t>Labour</a:t>
            </a:r>
            <a:r>
              <a:rPr lang="en-US" dirty="0"/>
              <a:t> Party won, which is open to individual opinion).</a:t>
            </a:r>
          </a:p>
          <a:p>
            <a:r>
              <a:rPr lang="en-US" dirty="0"/>
              <a:t>However, remember that what may be considered common knowledge for one group may be less well known in another, or even disputed in some circles. You may want to ask the advice of your lecturers. If in doubt, always cite the source of facts and ideas.</a:t>
            </a:r>
          </a:p>
          <a:p>
            <a:pPr marL="0" indent="0">
              <a:buNone/>
            </a:pPr>
            <a:endParaRPr lang="en-GB" dirty="0"/>
          </a:p>
        </p:txBody>
      </p:sp>
    </p:spTree>
    <p:extLst>
      <p:ext uri="{BB962C8B-B14F-4D97-AF65-F5344CB8AC3E}">
        <p14:creationId xmlns:p14="http://schemas.microsoft.com/office/powerpoint/2010/main" val="357743771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Copyright</a:t>
            </a:r>
          </a:p>
        </p:txBody>
      </p:sp>
      <p:sp>
        <p:nvSpPr>
          <p:cNvPr id="3" name="Content Placeholder 2"/>
          <p:cNvSpPr>
            <a:spLocks noGrp="1"/>
          </p:cNvSpPr>
          <p:nvPr>
            <p:ph idx="1"/>
          </p:nvPr>
        </p:nvSpPr>
        <p:spPr/>
        <p:txBody>
          <a:bodyPr/>
          <a:lstStyle/>
          <a:p>
            <a:pPr marL="0" indent="0">
              <a:buNone/>
            </a:pPr>
            <a:r>
              <a:rPr lang="en-US" dirty="0"/>
              <a:t>In some cases (most commonly where images are involved), it's not enough to </a:t>
            </a:r>
            <a:r>
              <a:rPr lang="en-US" i="1" dirty="0"/>
              <a:t>acknowledge</a:t>
            </a:r>
            <a:r>
              <a:rPr lang="en-US" dirty="0"/>
              <a:t> someone else's work; you also need to ask their </a:t>
            </a:r>
            <a:r>
              <a:rPr lang="en-US" i="1" dirty="0"/>
              <a:t>permission</a:t>
            </a:r>
            <a:r>
              <a:rPr lang="en-US" dirty="0"/>
              <a:t> to use it. This is the case with work protected by copyright. The Library can offer guidance on </a:t>
            </a:r>
            <a:r>
              <a:rPr lang="en-US" u="sng" dirty="0"/>
              <a:t>copyright issues</a:t>
            </a:r>
            <a:r>
              <a:rPr lang="en-US" dirty="0"/>
              <a:t>.</a:t>
            </a:r>
            <a:endParaRPr lang="en-GB" dirty="0"/>
          </a:p>
        </p:txBody>
      </p:sp>
      <p:pic>
        <p:nvPicPr>
          <p:cNvPr id="4" name="Picture 3"/>
          <p:cNvPicPr>
            <a:picLocks noChangeAspect="1"/>
          </p:cNvPicPr>
          <p:nvPr/>
        </p:nvPicPr>
        <p:blipFill>
          <a:blip r:embed="rId2"/>
          <a:stretch>
            <a:fillRect/>
          </a:stretch>
        </p:blipFill>
        <p:spPr>
          <a:xfrm>
            <a:off x="7090913" y="3556321"/>
            <a:ext cx="3197345" cy="2863709"/>
          </a:xfrm>
          <a:prstGeom prst="rect">
            <a:avLst/>
          </a:prstGeom>
        </p:spPr>
      </p:pic>
    </p:spTree>
    <p:extLst>
      <p:ext uri="{BB962C8B-B14F-4D97-AF65-F5344CB8AC3E}">
        <p14:creationId xmlns:p14="http://schemas.microsoft.com/office/powerpoint/2010/main" val="349107199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Self-Plagiarism</a:t>
            </a:r>
          </a:p>
        </p:txBody>
      </p:sp>
      <p:sp>
        <p:nvSpPr>
          <p:cNvPr id="3" name="Content Placeholder 2"/>
          <p:cNvSpPr>
            <a:spLocks noGrp="1"/>
          </p:cNvSpPr>
          <p:nvPr>
            <p:ph idx="1"/>
          </p:nvPr>
        </p:nvSpPr>
        <p:spPr/>
        <p:txBody>
          <a:bodyPr/>
          <a:lstStyle/>
          <a:p>
            <a:r>
              <a:rPr lang="en-US" dirty="0"/>
              <a:t>If you copy work you have written for one assignment, and simply paste it into another assignment, this is self-plagiarism or auto-plagiarism. You are copying work fraudulently, even if it is your own. If, in an assignment, you are building on previous work you submitted, you should cite your other work, just as you would do for any other source.</a:t>
            </a:r>
          </a:p>
          <a:p>
            <a:r>
              <a:rPr lang="en-US" dirty="0"/>
              <a:t>Your assessor may give you marks for your originality. Therefore if you reuse material for which you have already been credited from a previous assignment you will be receiving double the marks for one set of ideas!</a:t>
            </a:r>
          </a:p>
        </p:txBody>
      </p:sp>
    </p:spTree>
    <p:extLst>
      <p:ext uri="{BB962C8B-B14F-4D97-AF65-F5344CB8AC3E}">
        <p14:creationId xmlns:p14="http://schemas.microsoft.com/office/powerpoint/2010/main" val="358333988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Examples (not an exhaustive list)</a:t>
            </a:r>
          </a:p>
        </p:txBody>
      </p:sp>
      <p:sp>
        <p:nvSpPr>
          <p:cNvPr id="3" name="Content Placeholder 2"/>
          <p:cNvSpPr>
            <a:spLocks noGrp="1"/>
          </p:cNvSpPr>
          <p:nvPr>
            <p:ph idx="1"/>
          </p:nvPr>
        </p:nvSpPr>
        <p:spPr/>
        <p:txBody>
          <a:bodyPr>
            <a:normAutofit fontScale="70000" lnSpcReduction="20000"/>
          </a:bodyPr>
          <a:lstStyle/>
          <a:p>
            <a:pPr fontAlgn="t"/>
            <a:r>
              <a:rPr lang="en-US" b="1" dirty="0"/>
              <a:t>Copying chunks of text</a:t>
            </a:r>
            <a:r>
              <a:rPr lang="en-US" dirty="0"/>
              <a:t> without using quotation marks and without appropriate acknowledgement; for example, cutting-and-pasting text from website </a:t>
            </a:r>
            <a:r>
              <a:rPr lang="en-US" dirty="0" err="1"/>
              <a:t>encyclopaedias</a:t>
            </a:r>
            <a:r>
              <a:rPr lang="en-US" dirty="0"/>
              <a:t> or online research papers, or copying papers or lab results written by students who took the same course in previous years.</a:t>
            </a:r>
            <a:br>
              <a:rPr lang="en-US" dirty="0"/>
            </a:br>
            <a:br>
              <a:rPr lang="en-US" dirty="0"/>
            </a:br>
            <a:endParaRPr lang="en-US" dirty="0"/>
          </a:p>
          <a:p>
            <a:pPr fontAlgn="t"/>
            <a:r>
              <a:rPr lang="en-US" b="1" dirty="0"/>
              <a:t>Copying text</a:t>
            </a:r>
            <a:r>
              <a:rPr lang="en-US" dirty="0"/>
              <a:t> and making very minor changes, and without appropriate acknowledgement. This is an example of unacceptable paraphrasing.</a:t>
            </a:r>
            <a:br>
              <a:rPr lang="en-US" dirty="0"/>
            </a:br>
            <a:br>
              <a:rPr lang="en-US" dirty="0"/>
            </a:br>
            <a:endParaRPr lang="en-US" dirty="0"/>
          </a:p>
          <a:p>
            <a:pPr fontAlgn="t"/>
            <a:r>
              <a:rPr lang="en-US" b="1" dirty="0"/>
              <a:t>Copying a picture or photo</a:t>
            </a:r>
            <a:r>
              <a:rPr lang="en-US" dirty="0"/>
              <a:t> from the Internet, without appropriate acknowledgement. If you use images protected by copyright you must also obtain permission from the copyright owner. See the Library's guidance on </a:t>
            </a:r>
            <a:r>
              <a:rPr lang="en-US" u="sng" dirty="0"/>
              <a:t>copying images</a:t>
            </a:r>
            <a:r>
              <a:rPr lang="en-US" dirty="0"/>
              <a:t> for more information. </a:t>
            </a:r>
            <a:br>
              <a:rPr lang="en-US" dirty="0"/>
            </a:br>
            <a:br>
              <a:rPr lang="en-US" dirty="0"/>
            </a:br>
            <a:endParaRPr lang="en-US" dirty="0"/>
          </a:p>
          <a:p>
            <a:pPr fontAlgn="t"/>
            <a:r>
              <a:rPr lang="en-US" b="1" dirty="0"/>
              <a:t>Using another person's numerical spreadsheet,</a:t>
            </a:r>
            <a:r>
              <a:rPr lang="en-US" dirty="0"/>
              <a:t> without appropriate acknowledgement.</a:t>
            </a:r>
            <a:br>
              <a:rPr lang="en-US" dirty="0"/>
            </a:br>
            <a:endParaRPr lang="en-US" dirty="0"/>
          </a:p>
          <a:p>
            <a:endParaRPr lang="en-GB" dirty="0"/>
          </a:p>
        </p:txBody>
      </p:sp>
    </p:spTree>
    <p:extLst>
      <p:ext uri="{BB962C8B-B14F-4D97-AF65-F5344CB8AC3E}">
        <p14:creationId xmlns:p14="http://schemas.microsoft.com/office/powerpoint/2010/main" val="226889257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Avoid Plagiarism by Managing your Sources </a:t>
            </a:r>
          </a:p>
        </p:txBody>
      </p:sp>
      <p:graphicFrame>
        <p:nvGraphicFramePr>
          <p:cNvPr id="4" name="Content Placeholder 3"/>
          <p:cNvGraphicFramePr>
            <a:graphicFrameLocks noGrp="1"/>
          </p:cNvGraphicFramePr>
          <p:nvPr>
            <p:ph idx="1"/>
          </p:nvPr>
        </p:nvGraphicFramePr>
        <p:xfrm>
          <a:off x="465825" y="1544128"/>
          <a:ext cx="11395495" cy="5120640"/>
        </p:xfrm>
        <a:graphic>
          <a:graphicData uri="http://schemas.openxmlformats.org/drawingml/2006/table">
            <a:tbl>
              <a:tblPr/>
              <a:tblGrid>
                <a:gridCol w="11395495">
                  <a:extLst>
                    <a:ext uri="{9D8B030D-6E8A-4147-A177-3AD203B41FA5}">
                      <a16:colId xmlns:a16="http://schemas.microsoft.com/office/drawing/2014/main" val="2077034547"/>
                    </a:ext>
                  </a:extLst>
                </a:gridCol>
              </a:tblGrid>
              <a:tr h="4761898">
                <a:tc>
                  <a:txBody>
                    <a:bodyPr/>
                    <a:lstStyle/>
                    <a:p>
                      <a:pPr fontAlgn="t"/>
                      <a:r>
                        <a:rPr lang="en-US" sz="2400" b="0" dirty="0">
                          <a:solidFill>
                            <a:srgbClr val="333333"/>
                          </a:solidFill>
                          <a:effectLst/>
                          <a:latin typeface="Arial" panose="020B0604020202020204" pitchFamily="34" charset="0"/>
                        </a:rPr>
                        <a:t>Plagiarism is often unintentional. Problems can start at the note-taking stage. You can avoid this by keeping a list of reading materials and references as you go along. This saves time and stress in the long run because it will be easier for you to reference your work correctly.</a:t>
                      </a:r>
                    </a:p>
                    <a:p>
                      <a:pPr fontAlgn="t"/>
                      <a:endParaRPr lang="en-US" sz="2400" b="0" dirty="0">
                        <a:solidFill>
                          <a:srgbClr val="333333"/>
                        </a:solidFill>
                        <a:effectLst/>
                        <a:latin typeface="Arial" panose="020B0604020202020204" pitchFamily="34" charset="0"/>
                      </a:endParaRPr>
                    </a:p>
                    <a:p>
                      <a:pPr fontAlgn="t"/>
                      <a:r>
                        <a:rPr lang="en-US" sz="2400" b="0" dirty="0">
                          <a:solidFill>
                            <a:srgbClr val="333333"/>
                          </a:solidFill>
                          <a:effectLst/>
                          <a:latin typeface="Arial" panose="020B0604020202020204" pitchFamily="34" charset="0"/>
                        </a:rPr>
                        <a:t>It's also useful to distinguish between direct quotations and your own thoughts and notes. If you copy a quotation into your notes, be sure to record all the information you'll need if you later decide to use the quotation in your assignments, such as the page number and full reference information. If you do some background reading using the Internet, make a note of the URL and the date you accessed a particular webpage.</a:t>
                      </a:r>
                    </a:p>
                    <a:p>
                      <a:pPr fontAlgn="t"/>
                      <a:endParaRPr lang="en-US" sz="2400" b="0" dirty="0">
                        <a:solidFill>
                          <a:srgbClr val="333333"/>
                        </a:solidFill>
                        <a:effectLst/>
                        <a:latin typeface="Arial" panose="020B0604020202020204" pitchFamily="34" charset="0"/>
                      </a:endParaRPr>
                    </a:p>
                    <a:p>
                      <a:pPr fontAlgn="t"/>
                      <a:r>
                        <a:rPr lang="en-US" sz="2400" b="0" dirty="0">
                          <a:solidFill>
                            <a:srgbClr val="333333"/>
                          </a:solidFill>
                          <a:effectLst/>
                          <a:latin typeface="Arial" panose="020B0604020202020204" pitchFamily="34" charset="0"/>
                        </a:rPr>
                        <a:t>You might find it helpful to use a </a:t>
                      </a:r>
                      <a:r>
                        <a:rPr lang="en-US" sz="2400" b="0" u="sng" dirty="0">
                          <a:solidFill>
                            <a:srgbClr val="000000"/>
                          </a:solidFill>
                          <a:effectLst/>
                          <a:latin typeface="Arial" panose="020B0604020202020204" pitchFamily="34" charset="0"/>
                        </a:rPr>
                        <a:t>referencing software package</a:t>
                      </a:r>
                      <a:r>
                        <a:rPr lang="en-US" sz="2400" b="0" dirty="0">
                          <a:solidFill>
                            <a:srgbClr val="333333"/>
                          </a:solidFill>
                          <a:effectLst/>
                          <a:latin typeface="Arial" panose="020B0604020202020204" pitchFamily="34" charset="0"/>
                        </a:rPr>
                        <a:t> to keep an </a:t>
                      </a:r>
                      <a:r>
                        <a:rPr lang="en-US" sz="2400" b="0" dirty="0" err="1">
                          <a:solidFill>
                            <a:srgbClr val="333333"/>
                          </a:solidFill>
                          <a:effectLst/>
                          <a:latin typeface="Arial" panose="020B0604020202020204" pitchFamily="34" charset="0"/>
                        </a:rPr>
                        <a:t>organised</a:t>
                      </a:r>
                      <a:r>
                        <a:rPr lang="en-US" sz="2400" b="0" dirty="0">
                          <a:solidFill>
                            <a:srgbClr val="333333"/>
                          </a:solidFill>
                          <a:effectLst/>
                          <a:latin typeface="Arial" panose="020B0604020202020204" pitchFamily="34" charset="0"/>
                        </a:rPr>
                        <a:t> and searchable record of your references.</a:t>
                      </a:r>
                    </a:p>
                  </a:txBody>
                  <a:tcPr marL="0" marR="0" marT="0" marB="0">
                    <a:lnL>
                      <a:noFill/>
                    </a:lnL>
                    <a:lnR>
                      <a:noFill/>
                    </a:lnR>
                    <a:lnT>
                      <a:noFill/>
                    </a:lnT>
                    <a:lnB>
                      <a:noFill/>
                    </a:lnB>
                  </a:tcPr>
                </a:tc>
                <a:extLst>
                  <a:ext uri="{0D108BD9-81ED-4DB2-BD59-A6C34878D82A}">
                    <a16:rowId xmlns:a16="http://schemas.microsoft.com/office/drawing/2014/main" val="4003725641"/>
                  </a:ext>
                </a:extLst>
              </a:tr>
            </a:tbl>
          </a:graphicData>
        </a:graphic>
      </p:graphicFrame>
    </p:spTree>
    <p:extLst>
      <p:ext uri="{BB962C8B-B14F-4D97-AF65-F5344CB8AC3E}">
        <p14:creationId xmlns:p14="http://schemas.microsoft.com/office/powerpoint/2010/main" val="252013238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Avoid Plagiarism by Managing your Time</a:t>
            </a:r>
          </a:p>
        </p:txBody>
      </p:sp>
      <p:sp>
        <p:nvSpPr>
          <p:cNvPr id="3" name="Content Placeholder 2"/>
          <p:cNvSpPr>
            <a:spLocks noGrp="1"/>
          </p:cNvSpPr>
          <p:nvPr>
            <p:ph idx="1"/>
          </p:nvPr>
        </p:nvSpPr>
        <p:spPr/>
        <p:txBody>
          <a:bodyPr/>
          <a:lstStyle/>
          <a:p>
            <a:r>
              <a:rPr lang="en-US" dirty="0"/>
              <a:t>Plagiarism can result from poor time management and the pressure of looming deadlines. This is made worse if several pieces of work fall due at once.</a:t>
            </a:r>
            <a:endParaRPr lang="en-GB" dirty="0"/>
          </a:p>
        </p:txBody>
      </p:sp>
    </p:spTree>
    <p:extLst>
      <p:ext uri="{BB962C8B-B14F-4D97-AF65-F5344CB8AC3E}">
        <p14:creationId xmlns:p14="http://schemas.microsoft.com/office/powerpoint/2010/main" val="158314147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Paraphrase, Don’t Plagiarise</a:t>
            </a:r>
          </a:p>
        </p:txBody>
      </p:sp>
      <p:sp>
        <p:nvSpPr>
          <p:cNvPr id="3" name="Content Placeholder 2"/>
          <p:cNvSpPr>
            <a:spLocks noGrp="1"/>
          </p:cNvSpPr>
          <p:nvPr>
            <p:ph idx="1"/>
          </p:nvPr>
        </p:nvSpPr>
        <p:spPr/>
        <p:txBody>
          <a:bodyPr/>
          <a:lstStyle/>
          <a:p>
            <a:pPr marL="0" indent="0">
              <a:buNone/>
            </a:pPr>
            <a:r>
              <a:rPr lang="en-US" dirty="0"/>
              <a:t>'To paraphrase' means to capture the essence of someone else's words, but in your own words.</a:t>
            </a:r>
          </a:p>
          <a:p>
            <a:pPr marL="0" indent="0">
              <a:buNone/>
            </a:pPr>
            <a:endParaRPr lang="en-US" dirty="0"/>
          </a:p>
        </p:txBody>
      </p:sp>
    </p:spTree>
    <p:extLst>
      <p:ext uri="{BB962C8B-B14F-4D97-AF65-F5344CB8AC3E}">
        <p14:creationId xmlns:p14="http://schemas.microsoft.com/office/powerpoint/2010/main" val="407268709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Collaboration or Collusion?</a:t>
            </a:r>
          </a:p>
        </p:txBody>
      </p:sp>
      <p:sp>
        <p:nvSpPr>
          <p:cNvPr id="3" name="Content Placeholder 2"/>
          <p:cNvSpPr>
            <a:spLocks noGrp="1"/>
          </p:cNvSpPr>
          <p:nvPr>
            <p:ph idx="1"/>
          </p:nvPr>
        </p:nvSpPr>
        <p:spPr/>
        <p:txBody>
          <a:bodyPr/>
          <a:lstStyle/>
          <a:p>
            <a:pPr marL="0" indent="0">
              <a:buNone/>
            </a:pPr>
            <a:r>
              <a:rPr lang="en-US" dirty="0"/>
              <a:t>Working together with other students is an excellent way to learn, and some of your assignments will require you specifically to do so. When it comes to writing up, however, the assignment should normally be written in your own words. Any contribution to the assignment from other students should be specified and acknowledged.</a:t>
            </a:r>
            <a:endParaRPr lang="en-GB" dirty="0"/>
          </a:p>
        </p:txBody>
      </p:sp>
    </p:spTree>
    <p:extLst>
      <p:ext uri="{BB962C8B-B14F-4D97-AF65-F5344CB8AC3E}">
        <p14:creationId xmlns:p14="http://schemas.microsoft.com/office/powerpoint/2010/main" val="71915999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Developing Confidence</a:t>
            </a:r>
          </a:p>
        </p:txBody>
      </p:sp>
      <p:sp>
        <p:nvSpPr>
          <p:cNvPr id="3" name="Content Placeholder 2"/>
          <p:cNvSpPr>
            <a:spLocks noGrp="1"/>
          </p:cNvSpPr>
          <p:nvPr>
            <p:ph idx="1"/>
          </p:nvPr>
        </p:nvSpPr>
        <p:spPr/>
        <p:txBody>
          <a:bodyPr>
            <a:normAutofit/>
          </a:bodyPr>
          <a:lstStyle/>
          <a:p>
            <a:r>
              <a:rPr lang="en-US" dirty="0"/>
              <a:t>Essays and other assignments enable you to express your ideas and demonstrate your understanding of the subject material. When doing them you will be acknowledging key sources, making a judgement on those sources, and adding your own opinions.</a:t>
            </a:r>
          </a:p>
          <a:p>
            <a:r>
              <a:rPr lang="en-US" dirty="0"/>
              <a:t>Developing confidence in expressing your ideas takes time, but is an important and valuable skill. For guidance you can seek help from personal tutors, ask academic staff for examples of good writing and referencing, read study guides, and attend suitable courses.</a:t>
            </a:r>
          </a:p>
          <a:p>
            <a:r>
              <a:rPr lang="en-US" dirty="0"/>
              <a:t>There are some useful resources on </a:t>
            </a:r>
            <a:r>
              <a:rPr lang="en-US"/>
              <a:t>the last slide.</a:t>
            </a:r>
            <a:endParaRPr lang="en-US" dirty="0"/>
          </a:p>
          <a:p>
            <a:endParaRPr lang="en-GB" dirty="0"/>
          </a:p>
        </p:txBody>
      </p:sp>
    </p:spTree>
    <p:extLst>
      <p:ext uri="{BB962C8B-B14F-4D97-AF65-F5344CB8AC3E}">
        <p14:creationId xmlns:p14="http://schemas.microsoft.com/office/powerpoint/2010/main" val="31341419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58888" y="77763"/>
            <a:ext cx="8229600" cy="1143000"/>
          </a:xfrm>
        </p:spPr>
        <p:txBody>
          <a:bodyPr/>
          <a:lstStyle/>
          <a:p>
            <a:r>
              <a:rPr lang="en-US" sz="3600" dirty="0"/>
              <a:t>Dubious research practices</a:t>
            </a:r>
          </a:p>
        </p:txBody>
      </p:sp>
      <p:sp>
        <p:nvSpPr>
          <p:cNvPr id="3" name="Content Placeholder 2"/>
          <p:cNvSpPr>
            <a:spLocks noGrp="1"/>
          </p:cNvSpPr>
          <p:nvPr>
            <p:ph idx="1"/>
          </p:nvPr>
        </p:nvSpPr>
        <p:spPr>
          <a:xfrm>
            <a:off x="219075" y="1328192"/>
            <a:ext cx="11563350" cy="4968552"/>
          </a:xfrm>
        </p:spPr>
        <p:txBody>
          <a:bodyPr>
            <a:normAutofit fontScale="92500" lnSpcReduction="10000"/>
          </a:bodyPr>
          <a:lstStyle/>
          <a:p>
            <a:r>
              <a:rPr lang="en-US" sz="1800" dirty="0"/>
              <a:t>Selective or strategic citations to the work of others</a:t>
            </a:r>
          </a:p>
          <a:p>
            <a:r>
              <a:rPr lang="en-US" sz="1800" dirty="0"/>
              <a:t>Reviewing the work of friends or close colleagues for journals</a:t>
            </a:r>
          </a:p>
          <a:p>
            <a:r>
              <a:rPr lang="en-US" sz="1800" dirty="0"/>
              <a:t>Over claiming in terms of research materials – 641 interviews or 60 hours a week</a:t>
            </a:r>
            <a:r>
              <a:rPr lang="is-IS" sz="1800" dirty="0"/>
              <a:t>…</a:t>
            </a:r>
          </a:p>
          <a:p>
            <a:r>
              <a:rPr lang="is-IS" sz="1800" dirty="0"/>
              <a:t>Selecting interview quotes that fit your story, and ignore those that don’t</a:t>
            </a:r>
            <a:endParaRPr lang="en-US" sz="1800" dirty="0"/>
          </a:p>
          <a:p>
            <a:r>
              <a:rPr lang="en-US" sz="1800" dirty="0"/>
              <a:t>Over reporting of statistical significance (30-40% of all papers in Management and Psychology)</a:t>
            </a:r>
          </a:p>
          <a:p>
            <a:r>
              <a:rPr lang="en-US" sz="1800" dirty="0" err="1"/>
              <a:t>HARKing</a:t>
            </a:r>
            <a:r>
              <a:rPr lang="en-US" sz="1800" dirty="0"/>
              <a:t> – building hypotheses after analyzing your data</a:t>
            </a:r>
          </a:p>
          <a:p>
            <a:r>
              <a:rPr lang="en-US" sz="1800" i="1" dirty="0"/>
              <a:t>P-hacking </a:t>
            </a:r>
            <a:r>
              <a:rPr lang="en-US" sz="1800" dirty="0"/>
              <a:t>– “when researchers collect or select data or statistical analyses until non-significant results become significant”</a:t>
            </a:r>
          </a:p>
          <a:p>
            <a:r>
              <a:rPr lang="en-US" sz="1800" dirty="0"/>
              <a:t>Selective sampling – my theory holds for men over 50?</a:t>
            </a:r>
          </a:p>
          <a:p>
            <a:r>
              <a:rPr lang="en-US" sz="1800" dirty="0"/>
              <a:t>Experiment ‘factories’</a:t>
            </a:r>
          </a:p>
          <a:p>
            <a:r>
              <a:rPr lang="en-US" sz="1800" dirty="0"/>
              <a:t>The ‘bottom drawer’ problem – discarding non-significant studies</a:t>
            </a:r>
          </a:p>
          <a:p>
            <a:r>
              <a:rPr lang="en-US" sz="1800" dirty="0"/>
              <a:t>Impact factor gaming </a:t>
            </a:r>
          </a:p>
          <a:p>
            <a:r>
              <a:rPr lang="en-US" sz="1800" dirty="0"/>
              <a:t>Deliberately omitting variables from analysis, even though you used them in a prior study</a:t>
            </a:r>
          </a:p>
          <a:p>
            <a:r>
              <a:rPr lang="en-US" sz="1800" dirty="0"/>
              <a:t>Self-plagiarism</a:t>
            </a:r>
          </a:p>
          <a:p>
            <a:r>
              <a:rPr lang="en-US" sz="1800" dirty="0"/>
              <a:t>Plagiarism – copying of ideas and text of others without appropriate credit</a:t>
            </a:r>
          </a:p>
          <a:p>
            <a:endParaRPr lang="en-US" sz="1800" dirty="0"/>
          </a:p>
          <a:p>
            <a:endParaRPr lang="en-US" sz="2400" dirty="0"/>
          </a:p>
          <a:p>
            <a:endParaRPr lang="en-US" sz="2400" dirty="0"/>
          </a:p>
          <a:p>
            <a:endParaRPr lang="en-US" sz="2400" dirty="0"/>
          </a:p>
          <a:p>
            <a:endParaRPr lang="en-US" sz="2400" dirty="0"/>
          </a:p>
          <a:p>
            <a:endParaRPr lang="en-US" sz="2400" dirty="0"/>
          </a:p>
          <a:p>
            <a:endParaRPr lang="en-US" sz="3600" dirty="0"/>
          </a:p>
          <a:p>
            <a:endParaRPr lang="en-US" sz="3600" dirty="0"/>
          </a:p>
        </p:txBody>
      </p:sp>
    </p:spTree>
    <p:extLst>
      <p:ext uri="{BB962C8B-B14F-4D97-AF65-F5344CB8AC3E}">
        <p14:creationId xmlns:p14="http://schemas.microsoft.com/office/powerpoint/2010/main" val="424104544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68413" y="0"/>
            <a:ext cx="8229600" cy="1143000"/>
          </a:xfrm>
        </p:spPr>
        <p:txBody>
          <a:bodyPr/>
          <a:lstStyle/>
          <a:p>
            <a:r>
              <a:rPr lang="en-GB" sz="4000" dirty="0"/>
              <a:t>High integrity research</a:t>
            </a:r>
          </a:p>
        </p:txBody>
      </p:sp>
      <p:sp>
        <p:nvSpPr>
          <p:cNvPr id="3" name="Content Placeholder 2"/>
          <p:cNvSpPr>
            <a:spLocks noGrp="1"/>
          </p:cNvSpPr>
          <p:nvPr>
            <p:ph idx="1"/>
          </p:nvPr>
        </p:nvSpPr>
        <p:spPr>
          <a:xfrm>
            <a:off x="295596" y="1302916"/>
            <a:ext cx="11591603" cy="5254638"/>
          </a:xfrm>
        </p:spPr>
        <p:txBody>
          <a:bodyPr/>
          <a:lstStyle/>
          <a:p>
            <a:pPr algn="just"/>
            <a:r>
              <a:rPr lang="en-GB" sz="2400" dirty="0"/>
              <a:t>Be open and honest about the nature of your work</a:t>
            </a:r>
          </a:p>
          <a:p>
            <a:pPr algn="just"/>
            <a:r>
              <a:rPr lang="en-GB" sz="2400" dirty="0"/>
              <a:t>Cite your (and others) prior work</a:t>
            </a:r>
          </a:p>
          <a:p>
            <a:pPr algn="just"/>
            <a:r>
              <a:rPr lang="en-GB" sz="2400" dirty="0"/>
              <a:t>Control for past variables in new papers – build on what you know and what others know</a:t>
            </a:r>
          </a:p>
          <a:p>
            <a:pPr algn="just"/>
            <a:r>
              <a:rPr lang="en-GB" sz="2400" dirty="0"/>
              <a:t>Don’t be greedy – one good paper is better than five bad ones</a:t>
            </a:r>
          </a:p>
          <a:p>
            <a:pPr algn="just"/>
            <a:r>
              <a:rPr lang="en-GB" sz="2400" dirty="0"/>
              <a:t>Write clean – do not copy text, borrow phrases, language or ideas from others, write with your own voice, never cut and paste from documents (yours or others!) </a:t>
            </a:r>
          </a:p>
          <a:p>
            <a:pPr algn="just"/>
            <a:r>
              <a:rPr lang="en-GB" sz="2400" dirty="0"/>
              <a:t>Be willing to share data and research tools</a:t>
            </a:r>
          </a:p>
          <a:p>
            <a:pPr algn="just"/>
            <a:r>
              <a:rPr lang="en-GB" sz="2400" dirty="0"/>
              <a:t>Accept failures in your research efforts </a:t>
            </a:r>
          </a:p>
          <a:p>
            <a:pPr algn="just"/>
            <a:r>
              <a:rPr lang="en-GB" sz="2400" dirty="0"/>
              <a:t>Expect your co-authors to uphold these values</a:t>
            </a:r>
          </a:p>
          <a:p>
            <a:pPr algn="just"/>
            <a:r>
              <a:rPr lang="en-GB" sz="2400" dirty="0"/>
              <a:t>If you think you have spotted poor behaviour, speak up and act</a:t>
            </a:r>
            <a:endParaRPr lang="en-GB" sz="3600" dirty="0"/>
          </a:p>
          <a:p>
            <a:pPr algn="just"/>
            <a:endParaRPr lang="en-GB" sz="3600" dirty="0"/>
          </a:p>
        </p:txBody>
      </p:sp>
    </p:spTree>
    <p:extLst>
      <p:ext uri="{BB962C8B-B14F-4D97-AF65-F5344CB8AC3E}">
        <p14:creationId xmlns:p14="http://schemas.microsoft.com/office/powerpoint/2010/main" val="33812951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a:xfrm>
            <a:off x="1443182" y="293688"/>
            <a:ext cx="7772400" cy="609600"/>
          </a:xfrm>
        </p:spPr>
        <p:txBody>
          <a:bodyPr/>
          <a:lstStyle/>
          <a:p>
            <a:pPr eaLnBrk="1" hangingPunct="1"/>
            <a:r>
              <a:rPr lang="en-GB" altLang="en-US" sz="3200" dirty="0"/>
              <a:t>Summary</a:t>
            </a:r>
          </a:p>
        </p:txBody>
      </p:sp>
      <p:sp>
        <p:nvSpPr>
          <p:cNvPr id="22531" name="Rectangle 3"/>
          <p:cNvSpPr>
            <a:spLocks noGrp="1" noChangeArrowheads="1"/>
          </p:cNvSpPr>
          <p:nvPr>
            <p:ph type="body" idx="1"/>
          </p:nvPr>
        </p:nvSpPr>
        <p:spPr>
          <a:xfrm>
            <a:off x="158028" y="1209964"/>
            <a:ext cx="11932371" cy="5029200"/>
          </a:xfrm>
        </p:spPr>
        <p:txBody>
          <a:bodyPr/>
          <a:lstStyle/>
          <a:p>
            <a:pPr eaLnBrk="1" hangingPunct="1"/>
            <a:r>
              <a:rPr lang="en-GB" altLang="en-US" sz="2600" dirty="0"/>
              <a:t>Ethical concerns can occur throughout the research</a:t>
            </a:r>
          </a:p>
          <a:p>
            <a:pPr eaLnBrk="1" hangingPunct="1">
              <a:buFontTx/>
              <a:buNone/>
            </a:pPr>
            <a:endParaRPr lang="en-GB" altLang="en-US" sz="2600" dirty="0"/>
          </a:p>
          <a:p>
            <a:pPr eaLnBrk="1" hangingPunct="1"/>
            <a:r>
              <a:rPr lang="en-GB" altLang="en-US" sz="2600" dirty="0"/>
              <a:t>Both qualitative and quantitative research have associated ethical issues</a:t>
            </a:r>
          </a:p>
          <a:p>
            <a:pPr eaLnBrk="1" hangingPunct="1">
              <a:buFontTx/>
              <a:buNone/>
            </a:pPr>
            <a:endParaRPr lang="en-GB" altLang="en-US" sz="2600" dirty="0"/>
          </a:p>
          <a:p>
            <a:pPr eaLnBrk="1" hangingPunct="1"/>
            <a:r>
              <a:rPr lang="en-GB" altLang="en-US" sz="2600" dirty="0"/>
              <a:t>Use of the Internet and email for data generation raises specific ethical issues</a:t>
            </a:r>
          </a:p>
          <a:p>
            <a:pPr eaLnBrk="1" hangingPunct="1">
              <a:buFontTx/>
              <a:buNone/>
            </a:pPr>
            <a:endParaRPr lang="en-GB" altLang="en-US" sz="2600" dirty="0"/>
          </a:p>
          <a:p>
            <a:pPr eaLnBrk="1" hangingPunct="1"/>
            <a:r>
              <a:rPr lang="en-GB" altLang="en-US" sz="2600" dirty="0"/>
              <a:t>Data protection legislation requires researchers to comply with legal requirements</a:t>
            </a:r>
          </a:p>
          <a:p>
            <a:pPr eaLnBrk="1" hangingPunct="1">
              <a:buFontTx/>
              <a:buNone/>
            </a:pPr>
            <a:endParaRPr lang="en-GB" altLang="en-US" sz="2800" dirty="0"/>
          </a:p>
        </p:txBody>
      </p:sp>
    </p:spTree>
    <p:extLst>
      <p:ext uri="{BB962C8B-B14F-4D97-AF65-F5344CB8AC3E}">
        <p14:creationId xmlns:p14="http://schemas.microsoft.com/office/powerpoint/2010/main" val="61755327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Useful References for Writing Skills</a:t>
            </a:r>
          </a:p>
        </p:txBody>
      </p:sp>
      <p:sp>
        <p:nvSpPr>
          <p:cNvPr id="3" name="Content Placeholder 2"/>
          <p:cNvSpPr>
            <a:spLocks noGrp="1"/>
          </p:cNvSpPr>
          <p:nvPr>
            <p:ph idx="1"/>
          </p:nvPr>
        </p:nvSpPr>
        <p:spPr/>
        <p:txBody>
          <a:bodyPr/>
          <a:lstStyle/>
          <a:p>
            <a:pPr fontAlgn="t"/>
            <a:r>
              <a:rPr lang="en-GB" dirty="0"/>
              <a:t>Cottrell, S., 2008. </a:t>
            </a:r>
            <a:r>
              <a:rPr lang="en-GB" i="1" dirty="0"/>
              <a:t>The study skills handbook. </a:t>
            </a:r>
            <a:r>
              <a:rPr lang="en-GB" dirty="0"/>
              <a:t>3rd ed. Basingstoke: Macmillan Press.</a:t>
            </a:r>
          </a:p>
          <a:p>
            <a:pPr fontAlgn="t"/>
            <a:r>
              <a:rPr lang="en-GB" dirty="0" err="1"/>
              <a:t>Greetham</a:t>
            </a:r>
            <a:r>
              <a:rPr lang="en-GB" dirty="0"/>
              <a:t>, B., 2008. </a:t>
            </a:r>
            <a:r>
              <a:rPr lang="en-GB" i="1" dirty="0"/>
              <a:t>How to write better essays. </a:t>
            </a:r>
            <a:r>
              <a:rPr lang="en-GB" dirty="0"/>
              <a:t>2nd ed. Basingstoke: Palgrave.</a:t>
            </a:r>
          </a:p>
          <a:p>
            <a:pPr fontAlgn="t"/>
            <a:r>
              <a:rPr lang="en-GB" dirty="0" err="1"/>
              <a:t>Northedge</a:t>
            </a:r>
            <a:r>
              <a:rPr lang="en-GB" dirty="0"/>
              <a:t>, A., 2005.</a:t>
            </a:r>
            <a:r>
              <a:rPr lang="en-GB" i="1" dirty="0"/>
              <a:t> The good study guide</a:t>
            </a:r>
            <a:r>
              <a:rPr lang="en-GB" dirty="0"/>
              <a:t>. 2nd ed. Milton Keynes: Open University Worldwide.</a:t>
            </a:r>
          </a:p>
          <a:p>
            <a:pPr marL="0" indent="0">
              <a:buNone/>
            </a:pPr>
            <a:endParaRPr lang="en-GB" dirty="0"/>
          </a:p>
        </p:txBody>
      </p:sp>
    </p:spTree>
    <p:extLst>
      <p:ext uri="{BB962C8B-B14F-4D97-AF65-F5344CB8AC3E}">
        <p14:creationId xmlns:p14="http://schemas.microsoft.com/office/powerpoint/2010/main" val="333011263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a:xfrm>
            <a:off x="1992313" y="0"/>
            <a:ext cx="8229600" cy="1371600"/>
          </a:xfrm>
        </p:spPr>
        <p:txBody>
          <a:bodyPr/>
          <a:lstStyle/>
          <a:p>
            <a:r>
              <a:rPr lang="en-GB" altLang="en-US"/>
              <a:t>Further Reading</a:t>
            </a:r>
          </a:p>
        </p:txBody>
      </p:sp>
      <p:sp>
        <p:nvSpPr>
          <p:cNvPr id="12291" name="Rectangle 3"/>
          <p:cNvSpPr>
            <a:spLocks noGrp="1" noChangeArrowheads="1"/>
          </p:cNvSpPr>
          <p:nvPr>
            <p:ph type="body" idx="1"/>
          </p:nvPr>
        </p:nvSpPr>
        <p:spPr>
          <a:xfrm>
            <a:off x="257174" y="1303339"/>
            <a:ext cx="11649075" cy="5259387"/>
          </a:xfrm>
        </p:spPr>
        <p:txBody>
          <a:bodyPr/>
          <a:lstStyle/>
          <a:p>
            <a:pPr>
              <a:lnSpc>
                <a:spcPct val="80000"/>
              </a:lnSpc>
            </a:pPr>
            <a:r>
              <a:rPr lang="en-GB" altLang="en-US" sz="2400" dirty="0"/>
              <a:t>Data Protection Act Link: </a:t>
            </a:r>
            <a:r>
              <a:rPr lang="en-GB" altLang="en-US" sz="2800" dirty="0">
                <a:hlinkClick r:id="rId3"/>
              </a:rPr>
              <a:t>http://www.ico.gov.uk/</a:t>
            </a:r>
            <a:endParaRPr lang="en-GB" altLang="en-US" sz="2800" dirty="0"/>
          </a:p>
          <a:p>
            <a:pPr>
              <a:lnSpc>
                <a:spcPct val="80000"/>
              </a:lnSpc>
            </a:pPr>
            <a:r>
              <a:rPr lang="en-GB" altLang="en-US" sz="2800" dirty="0"/>
              <a:t>Freedom of Information Link: </a:t>
            </a:r>
            <a:r>
              <a:rPr lang="en-GB" altLang="en-US" sz="2800" dirty="0">
                <a:hlinkClick r:id="rId4"/>
              </a:rPr>
              <a:t>http://www.opsi.gov.uk/acts/acts2000/ukpga_20000036_en_1</a:t>
            </a:r>
            <a:endParaRPr lang="en-GB" altLang="en-US" sz="2800" dirty="0"/>
          </a:p>
          <a:p>
            <a:pPr>
              <a:lnSpc>
                <a:spcPct val="80000"/>
              </a:lnSpc>
            </a:pPr>
            <a:r>
              <a:rPr lang="en-GB" altLang="en-US" sz="2800" dirty="0" err="1"/>
              <a:t>Gummesson</a:t>
            </a:r>
            <a:r>
              <a:rPr lang="en-GB" altLang="en-US" sz="2800" dirty="0"/>
              <a:t>, E. (2002), </a:t>
            </a:r>
            <a:r>
              <a:rPr lang="en-GB" altLang="en-US" sz="2800" i="1" dirty="0"/>
              <a:t>Qualitative Methods in Management Research</a:t>
            </a:r>
            <a:r>
              <a:rPr lang="en-GB" altLang="en-US" sz="2800" dirty="0"/>
              <a:t> (2nd </a:t>
            </a:r>
            <a:r>
              <a:rPr lang="en-GB" altLang="en-US" sz="2800" dirty="0" err="1"/>
              <a:t>edn</a:t>
            </a:r>
            <a:r>
              <a:rPr lang="en-GB" altLang="en-US" sz="2800" dirty="0"/>
              <a:t>), Thousand Oaks, CA, Sage, Chapter 2.</a:t>
            </a:r>
          </a:p>
          <a:p>
            <a:pPr>
              <a:lnSpc>
                <a:spcPct val="80000"/>
              </a:lnSpc>
            </a:pPr>
            <a:r>
              <a:rPr lang="en-GB" altLang="en-US" sz="2800" dirty="0"/>
              <a:t>Wells, P. (1994), 'Ethics in business and management research', in </a:t>
            </a:r>
            <a:r>
              <a:rPr lang="en-GB" altLang="en-US" sz="2800" dirty="0" err="1"/>
              <a:t>Wass</a:t>
            </a:r>
            <a:r>
              <a:rPr lang="en-GB" altLang="en-US" sz="2800" dirty="0"/>
              <a:t>, V.J. and Wells, P.E. (</a:t>
            </a:r>
            <a:r>
              <a:rPr lang="en-GB" altLang="en-US" sz="2800" dirty="0" err="1"/>
              <a:t>eds</a:t>
            </a:r>
            <a:r>
              <a:rPr lang="en-GB" altLang="en-US" sz="2800" dirty="0"/>
              <a:t>), </a:t>
            </a:r>
            <a:r>
              <a:rPr lang="en-GB" altLang="en-US" sz="2800" i="1" dirty="0"/>
              <a:t>Principles and Practice in Business and Management Research</a:t>
            </a:r>
            <a:r>
              <a:rPr lang="en-GB" altLang="en-US" sz="2800" dirty="0"/>
              <a:t>, Aldershot, Dartmouth, pp. 277-97.</a:t>
            </a:r>
          </a:p>
          <a:p>
            <a:pPr>
              <a:lnSpc>
                <a:spcPct val="80000"/>
              </a:lnSpc>
            </a:pPr>
            <a:r>
              <a:rPr lang="en-GB" altLang="en-US" sz="2800" dirty="0"/>
              <a:t>Lawton, Alan (1998), </a:t>
            </a:r>
            <a:r>
              <a:rPr lang="en-GB" altLang="en-US" sz="2800" i="1" dirty="0"/>
              <a:t>Ethical management for the public services</a:t>
            </a:r>
            <a:r>
              <a:rPr lang="en-GB" altLang="en-US" sz="2800" dirty="0"/>
              <a:t>, Open University Press.</a:t>
            </a:r>
          </a:p>
        </p:txBody>
      </p:sp>
    </p:spTree>
    <p:extLst>
      <p:ext uri="{BB962C8B-B14F-4D97-AF65-F5344CB8AC3E}">
        <p14:creationId xmlns:p14="http://schemas.microsoft.com/office/powerpoint/2010/main" val="368334897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46</TotalTime>
  <Words>2832</Words>
  <Application>Microsoft Office PowerPoint</Application>
  <PresentationFormat>Widescreen</PresentationFormat>
  <Paragraphs>297</Paragraphs>
  <Slides>43</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43</vt:i4>
      </vt:variant>
    </vt:vector>
  </HeadingPairs>
  <TitlesOfParts>
    <vt:vector size="49" baseType="lpstr">
      <vt:lpstr>Arial</vt:lpstr>
      <vt:lpstr>Calibri</vt:lpstr>
      <vt:lpstr>Calibri Light</vt:lpstr>
      <vt:lpstr>Century Gothic</vt:lpstr>
      <vt:lpstr>Wingdings</vt:lpstr>
      <vt:lpstr>Office Theme</vt:lpstr>
      <vt:lpstr>PowerPoint Presentation</vt:lpstr>
      <vt:lpstr>Overview</vt:lpstr>
      <vt:lpstr>Research Ethics</vt:lpstr>
      <vt:lpstr>Research Ethics</vt:lpstr>
      <vt:lpstr>Research Ethics</vt:lpstr>
      <vt:lpstr>Research Ethics</vt:lpstr>
      <vt:lpstr>Guide to research ethics</vt:lpstr>
      <vt:lpstr>The ‘ethically aware’ researcher</vt:lpstr>
      <vt:lpstr>UK Data Protection Act</vt:lpstr>
      <vt:lpstr>UK Data Protection Act</vt:lpstr>
      <vt:lpstr>Research Ethics </vt:lpstr>
      <vt:lpstr>Research Ethics</vt:lpstr>
      <vt:lpstr>Data processing and storage</vt:lpstr>
      <vt:lpstr>Data analysis and reporting</vt:lpstr>
      <vt:lpstr>Ideal model of the ‘republic of science’</vt:lpstr>
      <vt:lpstr>Research Ethics</vt:lpstr>
      <vt:lpstr>Research Ethics</vt:lpstr>
      <vt:lpstr>Research Ethics</vt:lpstr>
      <vt:lpstr>Research Ethics</vt:lpstr>
      <vt:lpstr>Research Ethics</vt:lpstr>
      <vt:lpstr>Research Ethics</vt:lpstr>
      <vt:lpstr>Research Ethics</vt:lpstr>
      <vt:lpstr>Research integrity</vt:lpstr>
      <vt:lpstr>Plagiarism in the News</vt:lpstr>
      <vt:lpstr>Plagiarism in the News</vt:lpstr>
      <vt:lpstr>Proper Acknowledgement</vt:lpstr>
      <vt:lpstr>Other People’s Work</vt:lpstr>
      <vt:lpstr>Quotation</vt:lpstr>
      <vt:lpstr>Paraphrasing</vt:lpstr>
      <vt:lpstr>Common Knowledge</vt:lpstr>
      <vt:lpstr>Copyright</vt:lpstr>
      <vt:lpstr>Self-Plagiarism</vt:lpstr>
      <vt:lpstr>Examples (not an exhaustive list)</vt:lpstr>
      <vt:lpstr>Avoid Plagiarism by Managing your Sources </vt:lpstr>
      <vt:lpstr>Avoid Plagiarism by Managing your Time</vt:lpstr>
      <vt:lpstr>Paraphrase, Don’t Plagiarise</vt:lpstr>
      <vt:lpstr>Collaboration or Collusion?</vt:lpstr>
      <vt:lpstr>Developing Confidence</vt:lpstr>
      <vt:lpstr>Dubious research practices</vt:lpstr>
      <vt:lpstr>High integrity research</vt:lpstr>
      <vt:lpstr>Summary</vt:lpstr>
      <vt:lpstr>Useful References for Writing Skills</vt:lpstr>
      <vt:lpstr>Further Reading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Stuart Milligan</dc:creator>
  <cp:lastModifiedBy>Stuart Milligan</cp:lastModifiedBy>
  <cp:revision>2</cp:revision>
  <dcterms:created xsi:type="dcterms:W3CDTF">2021-05-23T10:14:58Z</dcterms:created>
  <dcterms:modified xsi:type="dcterms:W3CDTF">2021-05-23T11:01:49Z</dcterms:modified>
</cp:coreProperties>
</file>