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01" autoAdjust="0"/>
    <p:restoredTop sz="94660"/>
  </p:normalViewPr>
  <p:slideViewPr>
    <p:cSldViewPr snapToGrid="0">
      <p:cViewPr>
        <p:scale>
          <a:sx n="100" d="100"/>
          <a:sy n="100" d="100"/>
        </p:scale>
        <p:origin x="-53" y="-9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26-10-2026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61665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26-10-2026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88105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9F424C-94AC-4C02-9D08-52F2F8AA4778}" type="datetimeFigureOut">
              <a:rPr lang="en-IN" smtClean="0"/>
              <a:t>26-10-2026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5211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9F424C-94AC-4C02-9D08-52F2F8AA4778}" type="datetimeFigureOut">
              <a:rPr lang="en-IN" smtClean="0"/>
              <a:t>26-10-2026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7825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9F424C-94AC-4C02-9D08-52F2F8AA4778}" type="datetimeFigureOut">
              <a:rPr lang="en-IN" smtClean="0"/>
              <a:t>26-10-2026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614041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9F424C-94AC-4C02-9D08-52F2F8AA4778}" type="datetimeFigureOut">
              <a:rPr lang="en-IN" smtClean="0"/>
              <a:t>26-10-2026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76098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F424C-94AC-4C02-9D08-52F2F8AA4778}" type="datetimeFigureOut">
              <a:rPr lang="en-IN" smtClean="0"/>
              <a:t>26-10-2026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997518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26-10-2026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839685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26-10-2026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37812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26-10-2026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418217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26-10-2026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46980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EE9F424C-94AC-4C02-9D08-52F2F8AA4778}" type="datetimeFigureOut">
              <a:rPr lang="en-IN" smtClean="0"/>
              <a:t>26-10-2026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3A72E26D-180B-40FE-98F4-CA0C2EDECD29}" type="slidenum">
              <a:rPr lang="en-IN" smtClean="0"/>
              <a:t>‹#›</a:t>
            </a:fld>
            <a:endParaRPr lang="en-IN"/>
          </a:p>
        </p:txBody>
      </p:sp>
    </p:spTree>
    <p:extLst>
      <p:ext uri="{BB962C8B-B14F-4D97-AF65-F5344CB8AC3E}">
        <p14:creationId xmlns:p14="http://schemas.microsoft.com/office/powerpoint/2010/main" val="464929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6743987-8483-F507-E748-AF187B16C669}"/>
              </a:ext>
            </a:extLst>
          </p:cNvPr>
          <p:cNvSpPr/>
          <p:nvPr/>
        </p:nvSpPr>
        <p:spPr>
          <a:xfrm>
            <a:off x="229869" y="0"/>
            <a:ext cx="14755145" cy="830580"/>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badi" panose="020B0604020104020204" pitchFamily="34" charset="0"/>
                <a:cs typeface="Times New Roman" panose="02020603050405020304" pitchFamily="18" charset="0"/>
              </a:rPr>
              <a:t>The Effectiveness of Preventive Interventions for Pressure Ulcers Among Older Adults in Residential Care Settings: A Systematic Literature Review</a:t>
            </a:r>
            <a:endParaRPr lang="en-IN" sz="2400" dirty="0">
              <a:latin typeface="Abadi" panose="020B060402010402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5F68D648-0326-2BCD-B467-D0BA4CDBA2FB}"/>
              </a:ext>
            </a:extLst>
          </p:cNvPr>
          <p:cNvSpPr/>
          <p:nvPr/>
        </p:nvSpPr>
        <p:spPr>
          <a:xfrm>
            <a:off x="229643" y="961905"/>
            <a:ext cx="4217612" cy="2003941"/>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badi" panose="020B0604020104020204" pitchFamily="34" charset="0"/>
                <a:cs typeface="Times New Roman" panose="02020603050405020304" pitchFamily="18" charset="0"/>
              </a:rPr>
              <a:t>Student Name: Yash </a:t>
            </a:r>
            <a:r>
              <a:rPr lang="en-US" sz="1600" b="1" dirty="0" err="1">
                <a:solidFill>
                  <a:schemeClr val="tx1"/>
                </a:solidFill>
                <a:latin typeface="Abadi" panose="020B0604020104020204" pitchFamily="34" charset="0"/>
                <a:cs typeface="Times New Roman" panose="02020603050405020304" pitchFamily="18" charset="0"/>
              </a:rPr>
              <a:t>thakor</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Student ID: 2538816</a:t>
            </a:r>
          </a:p>
          <a:p>
            <a:r>
              <a:rPr lang="en-US" sz="1600" b="1" dirty="0">
                <a:solidFill>
                  <a:schemeClr val="tx1"/>
                </a:solidFill>
                <a:latin typeface="Abadi" panose="020B0604020104020204" pitchFamily="34" charset="0"/>
                <a:cs typeface="Times New Roman" panose="02020603050405020304" pitchFamily="18" charset="0"/>
              </a:rPr>
              <a:t>Program: MSc Public Health and Social Care in Practice</a:t>
            </a:r>
          </a:p>
          <a:p>
            <a:r>
              <a:rPr lang="en-US" sz="1600" b="1" dirty="0">
                <a:solidFill>
                  <a:schemeClr val="tx1"/>
                </a:solidFill>
                <a:latin typeface="Abadi" panose="020B0604020104020204" pitchFamily="34" charset="0"/>
                <a:cs typeface="Times New Roman" panose="02020603050405020304" pitchFamily="18" charset="0"/>
              </a:rPr>
              <a:t>Supervisor name: Dr. Ping </a:t>
            </a:r>
            <a:r>
              <a:rPr lang="en-US" sz="1600" b="1" dirty="0" err="1">
                <a:solidFill>
                  <a:schemeClr val="tx1"/>
                </a:solidFill>
                <a:latin typeface="Abadi" panose="020B0604020104020204" pitchFamily="34" charset="0"/>
                <a:cs typeface="Times New Roman" panose="02020603050405020304" pitchFamily="18" charset="0"/>
              </a:rPr>
              <a:t>wu</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Email id: 2538816@</a:t>
            </a:r>
            <a:r>
              <a:rPr lang="en-US" sz="1600" b="1">
                <a:solidFill>
                  <a:schemeClr val="tx1"/>
                </a:solidFill>
                <a:latin typeface="Abadi" panose="020B0604020104020204" pitchFamily="34" charset="0"/>
                <a:cs typeface="Times New Roman" panose="02020603050405020304" pitchFamily="18" charset="0"/>
              </a:rPr>
              <a:t>student.uwtsd.ac</a:t>
            </a:r>
            <a:r>
              <a:rPr lang="en-US" sz="1600" b="1" dirty="0">
                <a:solidFill>
                  <a:schemeClr val="tx1"/>
                </a:solidFill>
                <a:latin typeface="Abadi" panose="020B0604020104020204" pitchFamily="34" charset="0"/>
                <a:cs typeface="Times New Roman" panose="02020603050405020304" pitchFamily="18" charset="0"/>
              </a:rPr>
              <a:t>.uk</a:t>
            </a:r>
          </a:p>
          <a:p>
            <a:r>
              <a:rPr lang="en-US" sz="1600" b="1" dirty="0">
                <a:solidFill>
                  <a:schemeClr val="tx1"/>
                </a:solidFill>
                <a:latin typeface="Abadi" panose="020B0604020104020204" pitchFamily="34" charset="0"/>
                <a:cs typeface="Times New Roman" panose="02020603050405020304" pitchFamily="18" charset="0"/>
              </a:rPr>
              <a:t>Module: LCHS7008 Practice-Based Research</a:t>
            </a:r>
            <a:endParaRPr lang="en-IN" sz="1600" b="1" dirty="0">
              <a:solidFill>
                <a:schemeClr val="tx1"/>
              </a:solidFill>
              <a:latin typeface="Abadi" panose="020B0604020104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A3A58AA-92E2-2174-9664-335DDD1B0A58}"/>
              </a:ext>
            </a:extLst>
          </p:cNvPr>
          <p:cNvSpPr txBox="1"/>
          <p:nvPr/>
        </p:nvSpPr>
        <p:spPr>
          <a:xfrm>
            <a:off x="8401748" y="961917"/>
            <a:ext cx="6487732" cy="2031325"/>
          </a:xfrm>
          <a:prstGeom prst="rect">
            <a:avLst/>
          </a:prstGeom>
          <a:solidFill>
            <a:schemeClr val="accent1">
              <a:lumMod val="40000"/>
              <a:lumOff val="6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Prevalence</a:t>
            </a:r>
          </a:p>
          <a:p>
            <a:pPr algn="just"/>
            <a:r>
              <a:rPr lang="en-US" sz="1400" dirty="0">
                <a:latin typeface="Abadi" panose="020B0604020104020204" pitchFamily="34" charset="0"/>
                <a:cs typeface="Times New Roman" panose="02020603050405020304" pitchFamily="18" charset="0"/>
              </a:rPr>
              <a:t>Pressure ulcers are skin injuries at bony-prominent areas of the human body, primarily resulting from prolonged pressure on those areas (Zaidi and Sharma, 2024; Nancy, Kalpana and Nandhini, 2022). In the United Kingdom (UK), the prevalence of this issue is prominent among older adults, as observed by </a:t>
            </a:r>
            <a:r>
              <a:rPr lang="en-US" sz="1400" dirty="0" err="1">
                <a:latin typeface="Abadi" panose="020B0604020104020204" pitchFamily="34" charset="0"/>
                <a:cs typeface="Times New Roman" panose="02020603050405020304" pitchFamily="18" charset="0"/>
              </a:rPr>
              <a:t>Rubulotta</a:t>
            </a:r>
            <a:r>
              <a:rPr lang="en-US" sz="1400" dirty="0">
                <a:latin typeface="Abadi" panose="020B0604020104020204" pitchFamily="34" charset="0"/>
                <a:cs typeface="Times New Roman" panose="02020603050405020304" pitchFamily="18" charset="0"/>
              </a:rPr>
              <a:t> et al. (2023) and Mathew and </a:t>
            </a:r>
            <a:r>
              <a:rPr lang="en-US" sz="1400" dirty="0" err="1">
                <a:latin typeface="Abadi" panose="020B0604020104020204" pitchFamily="34" charset="0"/>
                <a:cs typeface="Times New Roman" panose="02020603050405020304" pitchFamily="18" charset="0"/>
              </a:rPr>
              <a:t>Gloc</a:t>
            </a:r>
            <a:r>
              <a:rPr lang="en-US" sz="1400" dirty="0">
                <a:latin typeface="Abadi" panose="020B0604020104020204" pitchFamily="34" charset="0"/>
                <a:cs typeface="Times New Roman" panose="02020603050405020304" pitchFamily="18" charset="0"/>
              </a:rPr>
              <a:t> (2024). According to the findings, only in general ward areas, up to 32.1% of patients suffer from pressure injuries. In this context, Prothero (2025) noted that in the UK, 60% of the prevalence of this health issue occurs at the age of 70 or more.</a:t>
            </a:r>
          </a:p>
        </p:txBody>
      </p:sp>
      <p:sp>
        <p:nvSpPr>
          <p:cNvPr id="10" name="TextBox 9">
            <a:extLst>
              <a:ext uri="{FF2B5EF4-FFF2-40B4-BE49-F238E27FC236}">
                <a16:creationId xmlns:a16="http://schemas.microsoft.com/office/drawing/2014/main" id="{CF4EA8E6-D9C9-4388-81F3-5070169B73E4}"/>
              </a:ext>
            </a:extLst>
          </p:cNvPr>
          <p:cNvSpPr txBox="1"/>
          <p:nvPr/>
        </p:nvSpPr>
        <p:spPr>
          <a:xfrm>
            <a:off x="6720840" y="3097173"/>
            <a:ext cx="8168640" cy="3323987"/>
          </a:xfrm>
          <a:prstGeom prst="rect">
            <a:avLst/>
          </a:prstGeom>
          <a:solidFill>
            <a:schemeClr val="accent6">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Rationale of the Research</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The high prevalence of this health condition among the older adult population in the UK underscores the importance of conducting this study (Walsh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Accordingly, the need to carry out this research is to first identify the existing preventive interventions and then evaluate the effectiveness of such interventions, which will then facilitate comparing the outcomes of different preventive interventions to isolate the most effective ones. The study is particularly contextual and timely because the national statistics of the UK show that compared to 2011 census data, in 2021 the total number of people aged over 65 years increased from 16.4% to 18.6% (ONS, 2022; Gao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Consequently, the more people who age in the country, the potential for the number of people suffering from this health condition would increase as well, establishing the urgency of this research (</a:t>
            </a:r>
            <a:r>
              <a:rPr lang="en-US" sz="1400" dirty="0" err="1">
                <a:latin typeface="Abadi" panose="020B0604020104020204" pitchFamily="34" charset="0"/>
                <a:cs typeface="Times New Roman" panose="02020603050405020304" pitchFamily="18" charset="0"/>
              </a:rPr>
              <a:t>Jayabal</a:t>
            </a:r>
            <a:r>
              <a:rPr lang="en-US" sz="1400" dirty="0">
                <a:latin typeface="Abadi" panose="020B0604020104020204" pitchFamily="34" charset="0"/>
                <a:cs typeface="Times New Roman" panose="02020603050405020304" pitchFamily="18" charset="0"/>
              </a:rPr>
              <a:t> et al., 2023; Woodhouse et al., 2024).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Furthermore, while pressure ulcers have been studied before, no past study focused particularly on the UK or made an effort to determine the effectiveness of existing interventions, upholding the originality of this study.</a:t>
            </a:r>
          </a:p>
        </p:txBody>
      </p:sp>
      <p:sp>
        <p:nvSpPr>
          <p:cNvPr id="14" name="TextBox 13">
            <a:extLst>
              <a:ext uri="{FF2B5EF4-FFF2-40B4-BE49-F238E27FC236}">
                <a16:creationId xmlns:a16="http://schemas.microsoft.com/office/drawing/2014/main" id="{CEF33260-BB6A-D42A-574C-3DC5F432495C}"/>
              </a:ext>
            </a:extLst>
          </p:cNvPr>
          <p:cNvSpPr txBox="1"/>
          <p:nvPr/>
        </p:nvSpPr>
        <p:spPr>
          <a:xfrm>
            <a:off x="229870" y="3097173"/>
            <a:ext cx="6262370" cy="3323987"/>
          </a:xfrm>
          <a:prstGeom prst="rect">
            <a:avLst/>
          </a:prstGeom>
          <a:solidFill>
            <a:schemeClr val="accent2">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Question, Aim, and Objectives</a:t>
            </a:r>
          </a:p>
          <a:p>
            <a:pPr algn="just"/>
            <a:r>
              <a:rPr lang="en-US" sz="1400" dirty="0">
                <a:latin typeface="Abadi" panose="020B0604020104020204" pitchFamily="34" charset="0"/>
                <a:cs typeface="Times New Roman" panose="02020603050405020304" pitchFamily="18" charset="0"/>
              </a:rPr>
              <a:t>How effective are preventive interventions in reducing the incidence of pressure ulcers among older adults living in residential care settings?</a:t>
            </a:r>
          </a:p>
          <a:p>
            <a:pPr algn="just"/>
            <a:endParaRPr lang="en-US" sz="1400" dirty="0">
              <a:latin typeface="Abadi" panose="020B0604020104020204" pitchFamily="34" charset="0"/>
              <a:cs typeface="Times New Roman" panose="02020603050405020304" pitchFamily="18" charset="0"/>
            </a:endParaRPr>
          </a:p>
          <a:p>
            <a:pPr algn="just"/>
            <a:r>
              <a:rPr lang="en-US" sz="1400" dirty="0">
                <a:latin typeface="Abadi" panose="020B0604020104020204" pitchFamily="34" charset="0"/>
                <a:cs typeface="Times New Roman" panose="02020603050405020304" pitchFamily="18" charset="0"/>
              </a:rPr>
              <a:t>The aim of the proposed research is to systematically review and evaluate existing published evidence on the effectiveness of preventive interventions in reducing pressure-ulcer incidence among older adults in residential care settings.</a:t>
            </a:r>
          </a:p>
          <a:p>
            <a:pPr algn="just"/>
            <a:endParaRPr lang="en-US" sz="1400" dirty="0">
              <a:latin typeface="Abadi" panose="020B0604020104020204" pitchFamily="34" charset="0"/>
              <a:cs typeface="Times New Roman" panose="02020603050405020304" pitchFamily="18" charset="0"/>
            </a:endParaRP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identify the main preventive interventions used to reduce pressure-ulcer incidence among older adults in residential care settings.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evaluate the effectiveness of these interventions based on findings from published research studies.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compare the reported outcomes of different pressure-ulcer prevention interventions.</a:t>
            </a:r>
          </a:p>
        </p:txBody>
      </p:sp>
      <p:sp>
        <p:nvSpPr>
          <p:cNvPr id="16" name="TextBox 15">
            <a:extLst>
              <a:ext uri="{FF2B5EF4-FFF2-40B4-BE49-F238E27FC236}">
                <a16:creationId xmlns:a16="http://schemas.microsoft.com/office/drawing/2014/main" id="{2E0FC09B-7F6E-2E17-81F8-1C6E7E7BAF84}"/>
              </a:ext>
            </a:extLst>
          </p:cNvPr>
          <p:cNvSpPr txBox="1"/>
          <p:nvPr/>
        </p:nvSpPr>
        <p:spPr>
          <a:xfrm>
            <a:off x="229870" y="6593773"/>
            <a:ext cx="14659610" cy="1384995"/>
          </a:xfrm>
          <a:prstGeom prst="rect">
            <a:avLst/>
          </a:prstGeom>
          <a:solidFill>
            <a:schemeClr val="bg2">
              <a:lumMod val="75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Impact</a:t>
            </a:r>
          </a:p>
          <a:p>
            <a:pPr algn="just"/>
            <a:r>
              <a:rPr lang="en-US" sz="1400" dirty="0">
                <a:latin typeface="Abadi" panose="020B0604020104020204" pitchFamily="34" charset="0"/>
                <a:cs typeface="Times New Roman" panose="02020603050405020304" pitchFamily="18" charset="0"/>
              </a:rPr>
              <a:t>The research has the potential to positively impact the health of older adults. In this context, the health belief model can be referred to here because individuals generally adapt their </a:t>
            </a:r>
            <a:r>
              <a:rPr lang="en-US" sz="1400" dirty="0" err="1">
                <a:latin typeface="Abadi" panose="020B0604020104020204" pitchFamily="34" charset="0"/>
                <a:cs typeface="Times New Roman" panose="02020603050405020304" pitchFamily="18" charset="0"/>
              </a:rPr>
              <a:t>behaviour</a:t>
            </a:r>
            <a:r>
              <a:rPr lang="en-US" sz="1400" dirty="0">
                <a:latin typeface="Abadi" panose="020B0604020104020204" pitchFamily="34" charset="0"/>
                <a:cs typeface="Times New Roman" panose="02020603050405020304" pitchFamily="18" charset="0"/>
              </a:rPr>
              <a:t> according to their perception of threats to their own health (</a:t>
            </a:r>
            <a:r>
              <a:rPr lang="en-US" sz="1400" dirty="0" err="1">
                <a:latin typeface="Abadi" panose="020B0604020104020204" pitchFamily="34" charset="0"/>
                <a:cs typeface="Times New Roman" panose="02020603050405020304" pitchFamily="18" charset="0"/>
              </a:rPr>
              <a:t>Alyafei</a:t>
            </a:r>
            <a:r>
              <a:rPr lang="en-US" sz="1400" dirty="0">
                <a:latin typeface="Abadi" panose="020B0604020104020204" pitchFamily="34" charset="0"/>
                <a:cs typeface="Times New Roman" panose="02020603050405020304" pitchFamily="18" charset="0"/>
              </a:rPr>
              <a:t> and Easton-Carr, 2024; Rincón Uribe et al., 2021). Hence, the study would first encourage older adults to take care of their own health to avoid such a health condition, while it would also encourage them to seek appropriate care that would yield the best possible outcome for them. Additionally, the study has the potential to set an evidence-based approach for public health services and policymakers, which, in turn, would ensure the delivery of the best remedial care for better health outcomes (Whitman et al., 2022; Cossio et al., 2022; Françoise et al., 2022).</a:t>
            </a:r>
          </a:p>
        </p:txBody>
      </p:sp>
      <p:pic>
        <p:nvPicPr>
          <p:cNvPr id="3" name="Picture 2">
            <a:extLst>
              <a:ext uri="{FF2B5EF4-FFF2-40B4-BE49-F238E27FC236}">
                <a16:creationId xmlns:a16="http://schemas.microsoft.com/office/drawing/2014/main" id="{FDB4BE69-6999-4808-B8C1-A405E57FCF8B}"/>
              </a:ext>
            </a:extLst>
          </p:cNvPr>
          <p:cNvPicPr>
            <a:picLocks noChangeAspect="1"/>
          </p:cNvPicPr>
          <p:nvPr/>
        </p:nvPicPr>
        <p:blipFill rotWithShape="1">
          <a:blip r:embed="rId2"/>
          <a:srcRect l="6367" t="8970" r="5674" b="8970"/>
          <a:stretch/>
        </p:blipFill>
        <p:spPr>
          <a:xfrm>
            <a:off x="4495022" y="822003"/>
            <a:ext cx="3858958" cy="2248734"/>
          </a:xfrm>
          <a:prstGeom prst="rect">
            <a:avLst/>
          </a:prstGeom>
        </p:spPr>
      </p:pic>
      <p:sp>
        <p:nvSpPr>
          <p:cNvPr id="4" name="TextBox 3">
            <a:extLst>
              <a:ext uri="{FF2B5EF4-FFF2-40B4-BE49-F238E27FC236}">
                <a16:creationId xmlns:a16="http://schemas.microsoft.com/office/drawing/2014/main" id="{D6CEA70D-E077-89E2-BDB2-D82FCA9487BB}"/>
              </a:ext>
            </a:extLst>
          </p:cNvPr>
          <p:cNvSpPr txBox="1"/>
          <p:nvPr/>
        </p:nvSpPr>
        <p:spPr>
          <a:xfrm>
            <a:off x="229644" y="8151381"/>
            <a:ext cx="14659836" cy="2554545"/>
          </a:xfrm>
          <a:prstGeom prst="rect">
            <a:avLst/>
          </a:prstGeom>
          <a:noFill/>
        </p:spPr>
        <p:txBody>
          <a:bodyPr wrap="square">
            <a:spAutoFit/>
          </a:bodyPr>
          <a:lstStyle/>
          <a:p>
            <a:pPr algn="ctr"/>
            <a:r>
              <a:rPr lang="en-US" sz="1600" b="1" dirty="0">
                <a:latin typeface="Abadi" panose="020B0604020104020204" pitchFamily="34" charset="0"/>
                <a:cs typeface="Times New Roman" panose="02020603050405020304" pitchFamily="18" charset="0"/>
              </a:rPr>
              <a:t>References</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Alyafei</a:t>
            </a:r>
            <a:r>
              <a:rPr lang="en-US" sz="800" dirty="0">
                <a:latin typeface="Abadi" panose="020B0604020104020204" pitchFamily="34" charset="0"/>
                <a:cs typeface="Times New Roman" panose="02020603050405020304" pitchFamily="18" charset="0"/>
              </a:rPr>
              <a:t>, A., and Easton-Carr, R. (2024). The health belief model of behavior change.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Cossio-Gil, Y., Omara, M., Watson, C., Casey, J., Chakhunashvili, A., Gutiérrez-San Miguel, M., </a:t>
            </a:r>
            <a:r>
              <a:rPr lang="en-US" sz="800" dirty="0" err="1">
                <a:latin typeface="Abadi" panose="020B0604020104020204" pitchFamily="34" charset="0"/>
                <a:cs typeface="Times New Roman" panose="02020603050405020304" pitchFamily="18" charset="0"/>
              </a:rPr>
              <a:t>Kahlem</a:t>
            </a:r>
            <a:r>
              <a:rPr lang="en-US" sz="800" dirty="0">
                <a:latin typeface="Abadi" panose="020B0604020104020204" pitchFamily="34" charset="0"/>
                <a:cs typeface="Times New Roman" panose="02020603050405020304" pitchFamily="18" charset="0"/>
              </a:rPr>
              <a:t>. P. </a:t>
            </a:r>
            <a:r>
              <a:rPr lang="en-US" sz="800" dirty="0" err="1">
                <a:latin typeface="Abadi" panose="020B0604020104020204" pitchFamily="34" charset="0"/>
                <a:cs typeface="Times New Roman" panose="02020603050405020304" pitchFamily="18" charset="0"/>
              </a:rPr>
              <a:t>Keuchkerian</a:t>
            </a:r>
            <a:r>
              <a:rPr lang="en-US" sz="800" dirty="0">
                <a:latin typeface="Abadi" panose="020B0604020104020204" pitchFamily="34" charset="0"/>
                <a:cs typeface="Times New Roman" panose="02020603050405020304" pitchFamily="18" charset="0"/>
              </a:rPr>
              <a:t>. S. Kirchberger. V. Luce-Garnie. V. Michiels. D. Moro. M. Philipp-</a:t>
            </a:r>
            <a:r>
              <a:rPr lang="en-US" sz="800" dirty="0" err="1">
                <a:latin typeface="Abadi" panose="020B0604020104020204" pitchFamily="34" charset="0"/>
                <a:cs typeface="Times New Roman" panose="02020603050405020304" pitchFamily="18" charset="0"/>
              </a:rPr>
              <a:t>Jaschek</a:t>
            </a:r>
            <a:r>
              <a:rPr lang="en-US" sz="800" dirty="0">
                <a:latin typeface="Abadi" panose="020B0604020104020204" pitchFamily="34" charset="0"/>
                <a:cs typeface="Times New Roman" panose="02020603050405020304" pitchFamily="18" charset="0"/>
              </a:rPr>
              <a:t>. B. </a:t>
            </a:r>
            <a:r>
              <a:rPr lang="en-US" sz="800" dirty="0" err="1">
                <a:latin typeface="Abadi" panose="020B0604020104020204" pitchFamily="34" charset="0"/>
                <a:cs typeface="Times New Roman" panose="02020603050405020304" pitchFamily="18" charset="0"/>
              </a:rPr>
              <a:t>Sancini</a:t>
            </a:r>
            <a:r>
              <a:rPr lang="en-US" sz="800" dirty="0">
                <a:latin typeface="Abadi" panose="020B0604020104020204" pitchFamily="34" charset="0"/>
                <a:cs typeface="Times New Roman" panose="02020603050405020304" pitchFamily="18" charset="0"/>
              </a:rPr>
              <a:t>. S. </a:t>
            </a:r>
            <a:r>
              <a:rPr lang="en-US" sz="800" dirty="0" err="1">
                <a:latin typeface="Abadi" panose="020B0604020104020204" pitchFamily="34" charset="0"/>
                <a:cs typeface="Times New Roman" panose="02020603050405020304" pitchFamily="18" charset="0"/>
              </a:rPr>
              <a:t>Hazelzet</a:t>
            </a:r>
            <a:r>
              <a:rPr lang="en-US" sz="800" dirty="0">
                <a:latin typeface="Abadi" panose="020B0604020104020204" pitchFamily="34" charset="0"/>
                <a:cs typeface="Times New Roman" panose="02020603050405020304" pitchFamily="18" charset="0"/>
              </a:rPr>
              <a:t>. J. Stamm. T. and Stamm, T. (2022). The roadmap for implementing value-based healthcare in European university hospitals—consensus report and recommendations. Value in Health, 25(7), 1148-1156.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Françoise, M., </a:t>
            </a:r>
            <a:r>
              <a:rPr lang="en-US" sz="800" dirty="0" err="1">
                <a:latin typeface="Abadi" panose="020B0604020104020204" pitchFamily="34" charset="0"/>
                <a:cs typeface="Times New Roman" panose="02020603050405020304" pitchFamily="18" charset="0"/>
              </a:rPr>
              <a:t>Frambourt</a:t>
            </a:r>
            <a:r>
              <a:rPr lang="en-US" sz="800" dirty="0">
                <a:latin typeface="Abadi" panose="020B0604020104020204" pitchFamily="34" charset="0"/>
                <a:cs typeface="Times New Roman" panose="02020603050405020304" pitchFamily="18" charset="0"/>
              </a:rPr>
              <a:t>, C., Goodwin, P., Haggerty, F., Jacques, M., Lama, M. L., Leroy. C. Martin. A. Calderon. R. M. Robert. J. Schulz Ruthenberg. E. Tafur. L. Nasser. M. and </a:t>
            </a:r>
            <a:r>
              <a:rPr lang="en-US" sz="800" dirty="0" err="1">
                <a:latin typeface="Abadi" panose="020B0604020104020204" pitchFamily="34" charset="0"/>
                <a:cs typeface="Times New Roman" panose="02020603050405020304" pitchFamily="18" charset="0"/>
              </a:rPr>
              <a:t>Stüwe</a:t>
            </a:r>
            <a:r>
              <a:rPr lang="en-US" sz="800" dirty="0">
                <a:latin typeface="Abadi" panose="020B0604020104020204" pitchFamily="34" charset="0"/>
                <a:cs typeface="Times New Roman" panose="02020603050405020304" pitchFamily="18" charset="0"/>
              </a:rPr>
              <a:t>, L. (2022). Evidence based policy making during times of uncertainty through the lens of future policy makers: four recommendations to </a:t>
            </a:r>
            <a:r>
              <a:rPr lang="en-US" sz="800" dirty="0" err="1">
                <a:latin typeface="Abadi" panose="020B0604020104020204" pitchFamily="34" charset="0"/>
                <a:cs typeface="Times New Roman" panose="02020603050405020304" pitchFamily="18" charset="0"/>
              </a:rPr>
              <a:t>harmonise</a:t>
            </a:r>
            <a:r>
              <a:rPr lang="en-US" sz="800" dirty="0">
                <a:latin typeface="Abadi" panose="020B0604020104020204" pitchFamily="34" charset="0"/>
                <a:cs typeface="Times New Roman" panose="02020603050405020304" pitchFamily="18" charset="0"/>
              </a:rPr>
              <a:t> and guide health policy making in the future. Archives of Public Health, 80(1), 140.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Gao, X., Geng, T., Jiang, M., Huang, N., Zheng, Y., Belsky, D. W., and Huang, T. (2023). Accelerated biological aging and risk of depression and anxiety: evidence from 424,299 UK Biobank participants. Nature communications, 14(1), 2277.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Jayabal</a:t>
            </a:r>
            <a:r>
              <a:rPr lang="en-US" sz="800" dirty="0">
                <a:latin typeface="Abadi" panose="020B0604020104020204" pitchFamily="34" charset="0"/>
                <a:cs typeface="Times New Roman" panose="02020603050405020304" pitchFamily="18" charset="0"/>
              </a:rPr>
              <a:t>, H., </a:t>
            </a:r>
            <a:r>
              <a:rPr lang="en-US" sz="800" dirty="0" err="1">
                <a:latin typeface="Abadi" panose="020B0604020104020204" pitchFamily="34" charset="0"/>
                <a:cs typeface="Times New Roman" panose="02020603050405020304" pitchFamily="18" charset="0"/>
              </a:rPr>
              <a:t>Abiakam</a:t>
            </a:r>
            <a:r>
              <a:rPr lang="en-US" sz="800" dirty="0">
                <a:latin typeface="Abadi" panose="020B0604020104020204" pitchFamily="34" charset="0"/>
                <a:cs typeface="Times New Roman" panose="02020603050405020304" pitchFamily="18" charset="0"/>
              </a:rPr>
              <a:t>, N. S., Filingeri, D., Bader, D. L., and Worsley, P. R. (2023). Inflammatory biomarkers in sebum for identifying skin damage in patients with a Stage I pressure ulcer in the pelvic region: A single </a:t>
            </a:r>
            <a:r>
              <a:rPr lang="en-US" sz="800" dirty="0" err="1">
                <a:latin typeface="Abadi" panose="020B0604020104020204" pitchFamily="34" charset="0"/>
                <a:cs typeface="Times New Roman" panose="02020603050405020304" pitchFamily="18" charset="0"/>
              </a:rPr>
              <a:t>centre</a:t>
            </a:r>
            <a:r>
              <a:rPr lang="en-US" sz="800" dirty="0">
                <a:latin typeface="Abadi" panose="020B0604020104020204" pitchFamily="34" charset="0"/>
                <a:cs typeface="Times New Roman" panose="02020603050405020304" pitchFamily="18" charset="0"/>
              </a:rPr>
              <a:t> observational, longitudinal cohort study with elderly patients. International wound journal, 20(7), 2594-2607.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Mathew, B., and </a:t>
            </a:r>
            <a:r>
              <a:rPr lang="en-US" sz="800" dirty="0" err="1">
                <a:latin typeface="Abadi" panose="020B0604020104020204" pitchFamily="34" charset="0"/>
                <a:cs typeface="Times New Roman" panose="02020603050405020304" pitchFamily="18" charset="0"/>
              </a:rPr>
              <a:t>Gloc</a:t>
            </a:r>
            <a:r>
              <a:rPr lang="en-US" sz="800" dirty="0">
                <a:latin typeface="Abadi" panose="020B0604020104020204" pitchFamily="34" charset="0"/>
                <a:cs typeface="Times New Roman" panose="02020603050405020304" pitchFamily="18" charset="0"/>
              </a:rPr>
              <a:t>, N. (2024). Scoping review of pressure ulcer prevalence and prevention in elderly inpatient care in England.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Nancy, G. A., Kalpana, R., and Nandhini, S. (2022). A study on pressure ulcer: influencing factors and diagnostic techniques. The International Journal of Lower Extremity Wounds, 21(3), 254-263.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ONS. (2022). Voices of our ageing population: Living longer lives. Available: https://</a:t>
            </a:r>
            <a:r>
              <a:rPr lang="en-US" sz="800" dirty="0" err="1">
                <a:latin typeface="Abadi" panose="020B0604020104020204" pitchFamily="34" charset="0"/>
                <a:cs typeface="Times New Roman" panose="02020603050405020304" pitchFamily="18" charset="0"/>
              </a:rPr>
              <a:t>www.ons.gov.uk</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peoplepopulationandcommunity</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birthsdeathsandmarriages</a:t>
            </a:r>
            <a:r>
              <a:rPr lang="en-US" sz="800" dirty="0">
                <a:latin typeface="Abadi" panose="020B0604020104020204" pitchFamily="34" charset="0"/>
                <a:cs typeface="Times New Roman" panose="02020603050405020304" pitchFamily="18" charset="0"/>
              </a:rPr>
              <a:t>/ageing/articles/</a:t>
            </a:r>
            <a:r>
              <a:rPr lang="en-US" sz="800" dirty="0" err="1">
                <a:latin typeface="Abadi" panose="020B0604020104020204" pitchFamily="34" charset="0"/>
                <a:cs typeface="Times New Roman" panose="02020603050405020304" pitchFamily="18" charset="0"/>
              </a:rPr>
              <a:t>voicesofourageingpopulation</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livinglongerlives</a:t>
            </a:r>
            <a:r>
              <a:rPr lang="en-US" sz="800" dirty="0">
                <a:latin typeface="Abadi" panose="020B0604020104020204" pitchFamily="34" charset="0"/>
                <a:cs typeface="Times New Roman" panose="02020603050405020304" pitchFamily="18" charset="0"/>
              </a:rPr>
              <a:t>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Prothero. L. (2025). Pressure sores and the NHS – a growing problem as the country ages. Available: https://</a:t>
            </a:r>
            <a:r>
              <a:rPr lang="en-US" sz="800" dirty="0" err="1">
                <a:latin typeface="Abadi" panose="020B0604020104020204" pitchFamily="34" charset="0"/>
                <a:cs typeface="Times New Roman" panose="02020603050405020304" pitchFamily="18" charset="0"/>
              </a:rPr>
              <a:t>www.penningtonslaw.com</a:t>
            </a:r>
            <a:r>
              <a:rPr lang="en-US" sz="800" dirty="0">
                <a:latin typeface="Abadi" panose="020B0604020104020204" pitchFamily="34" charset="0"/>
                <a:cs typeface="Times New Roman" panose="02020603050405020304" pitchFamily="18" charset="0"/>
              </a:rPr>
              <a:t>/insights/pressure-sores-and-the-nhs-a-growing-problem-as-the-country-ages/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Rincón Uribe, F. A., Godinho, R. C. D. S., Machado, M. A. S., Oliveira, K. R. D. S. G., Neira Espejo, C. A., de Sousa, N. C. V., Lucas de </a:t>
            </a:r>
            <a:r>
              <a:rPr lang="en-US" sz="800" dirty="0" err="1">
                <a:latin typeface="Abadi" panose="020B0604020104020204" pitchFamily="34" charset="0"/>
                <a:cs typeface="Times New Roman" panose="02020603050405020304" pitchFamily="18" charset="0"/>
              </a:rPr>
              <a:t>Sousa.L</a:t>
            </a:r>
            <a:r>
              <a:rPr lang="en-US" sz="800" dirty="0">
                <a:latin typeface="Abadi" panose="020B0604020104020204" pitchFamily="34" charset="0"/>
                <a:cs typeface="Times New Roman" panose="02020603050405020304" pitchFamily="18" charset="0"/>
              </a:rPr>
              <a:t>. Barbalho. M. V. M. </a:t>
            </a:r>
            <a:r>
              <a:rPr lang="en-US" sz="800" dirty="0" err="1">
                <a:latin typeface="Abadi" panose="020B0604020104020204" pitchFamily="34" charset="0"/>
                <a:cs typeface="Times New Roman" panose="02020603050405020304" pitchFamily="18" charset="0"/>
              </a:rPr>
              <a:t>Piani</a:t>
            </a:r>
            <a:r>
              <a:rPr lang="en-US" sz="800" dirty="0">
                <a:latin typeface="Abadi" panose="020B0604020104020204" pitchFamily="34" charset="0"/>
                <a:cs typeface="Times New Roman" panose="02020603050405020304" pitchFamily="18" charset="0"/>
              </a:rPr>
              <a:t>. P. P. F. and Pedroso, J. D. S. (2021). Health knowledge, health behaviors and attitudes during pandemic emergencies: A systematic review. </a:t>
            </a:r>
            <a:r>
              <a:rPr lang="en-US" sz="800" dirty="0" err="1">
                <a:latin typeface="Abadi" panose="020B0604020104020204" pitchFamily="34" charset="0"/>
                <a:cs typeface="Times New Roman" panose="02020603050405020304" pitchFamily="18" charset="0"/>
              </a:rPr>
              <a:t>PloS</a:t>
            </a:r>
            <a:r>
              <a:rPr lang="en-US" sz="800" dirty="0">
                <a:latin typeface="Abadi" panose="020B0604020104020204" pitchFamily="34" charset="0"/>
                <a:cs typeface="Times New Roman" panose="02020603050405020304" pitchFamily="18" charset="0"/>
              </a:rPr>
              <a:t> one, 16(9), e0256731.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Rubulotta</a:t>
            </a:r>
            <a:r>
              <a:rPr lang="en-US" sz="800" dirty="0">
                <a:latin typeface="Abadi" panose="020B0604020104020204" pitchFamily="34" charset="0"/>
                <a:cs typeface="Times New Roman" panose="02020603050405020304" pitchFamily="18" charset="0"/>
              </a:rPr>
              <a:t>, F., Brett, S., Boulanger, C., Blackwood, B., Deschepper, M., Labeau, S. O., Blot. S. and UK Collaborating Site Investigators. (2022). Prevalence of skin pressure injury in critical care patients in the UK: results of a single-day point prevalence evaluation in adult critically ill patients. BMJ open, 12(11), e057010.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Walsh, B., Fogg, C., Harris, S., Roderick, P., de Lusignan, S., England, T., Clegg. A. Brailsford. S. and Fraser, S. D. (2023). Frailty transitions and prevalence in an ageing population: longitudinal analysis of primary care data from an open cohort of adults aged 50 and over in England, 2006–2017. Age and Ageing, 52(5), afad058.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Whitman, A., De Lew, N., Chappel, A., </a:t>
            </a:r>
            <a:r>
              <a:rPr lang="en-US" sz="800" dirty="0" err="1">
                <a:latin typeface="Abadi" panose="020B0604020104020204" pitchFamily="34" charset="0"/>
                <a:cs typeface="Times New Roman" panose="02020603050405020304" pitchFamily="18" charset="0"/>
              </a:rPr>
              <a:t>Aysola</a:t>
            </a:r>
            <a:r>
              <a:rPr lang="en-US" sz="800" dirty="0">
                <a:latin typeface="Abadi" panose="020B0604020104020204" pitchFamily="34" charset="0"/>
                <a:cs typeface="Times New Roman" panose="02020603050405020304" pitchFamily="18" charset="0"/>
              </a:rPr>
              <a:t>, V., Zuckerman, R., and Sommers, B. D. (2022). Addressing social determinants of health: Examples of successful evidence-based strategies and current federal efforts. Off Heal Policy, 1, 1-30.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Woodhouse, M., Cowdell, F., </a:t>
            </a:r>
            <a:r>
              <a:rPr lang="en-US" sz="800" dirty="0" err="1">
                <a:latin typeface="Abadi" panose="020B0604020104020204" pitchFamily="34" charset="0"/>
                <a:cs typeface="Times New Roman" panose="02020603050405020304" pitchFamily="18" charset="0"/>
              </a:rPr>
              <a:t>Roddis</a:t>
            </a:r>
            <a:r>
              <a:rPr lang="en-US" sz="800" dirty="0">
                <a:latin typeface="Abadi" panose="020B0604020104020204" pitchFamily="34" charset="0"/>
                <a:cs typeface="Times New Roman" panose="02020603050405020304" pitchFamily="18" charset="0"/>
              </a:rPr>
              <a:t>, J., </a:t>
            </a:r>
            <a:r>
              <a:rPr lang="en-US" sz="800" dirty="0" err="1">
                <a:latin typeface="Abadi" panose="020B0604020104020204" pitchFamily="34" charset="0"/>
                <a:cs typeface="Times New Roman" panose="02020603050405020304" pitchFamily="18" charset="0"/>
              </a:rPr>
              <a:t>Devrell</a:t>
            </a:r>
            <a:r>
              <a:rPr lang="en-US" sz="800" dirty="0">
                <a:latin typeface="Abadi" panose="020B0604020104020204" pitchFamily="34" charset="0"/>
                <a:cs typeface="Times New Roman" panose="02020603050405020304" pitchFamily="18" charset="0"/>
              </a:rPr>
              <a:t>, A., Oakley, K., and Dyson, J. (2024). Theoretically informed codesign of a tailored intervention to support pressure ulcer prevention </a:t>
            </a:r>
            <a:r>
              <a:rPr lang="en-US" sz="800" dirty="0" err="1">
                <a:latin typeface="Abadi" panose="020B0604020104020204" pitchFamily="34" charset="0"/>
                <a:cs typeface="Times New Roman" panose="02020603050405020304" pitchFamily="18" charset="0"/>
              </a:rPr>
              <a:t>behaviours</a:t>
            </a:r>
            <a:r>
              <a:rPr lang="en-US" sz="800" dirty="0">
                <a:latin typeface="Abadi" panose="020B0604020104020204" pitchFamily="34" charset="0"/>
                <a:cs typeface="Times New Roman" panose="02020603050405020304" pitchFamily="18" charset="0"/>
              </a:rPr>
              <a:t> by older people living in their own homes in the UK and their lay carers: an intervention codesign study (C-</a:t>
            </a:r>
            <a:r>
              <a:rPr lang="en-US" sz="800" dirty="0" err="1">
                <a:latin typeface="Abadi" panose="020B0604020104020204" pitchFamily="34" charset="0"/>
                <a:cs typeface="Times New Roman" panose="02020603050405020304" pitchFamily="18" charset="0"/>
              </a:rPr>
              <a:t>PrUP</a:t>
            </a:r>
            <a:r>
              <a:rPr lang="en-US" sz="800" dirty="0">
                <a:latin typeface="Abadi" panose="020B0604020104020204" pitchFamily="34" charset="0"/>
                <a:cs typeface="Times New Roman" panose="02020603050405020304" pitchFamily="18" charset="0"/>
              </a:rPr>
              <a:t>). BMJ open, 14(11), e083495.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Zaidi, S. R. H., and Sharma, S. (2024). Pressure ulcer.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a:t>
            </a:r>
            <a:endParaRPr lang="en-US" sz="850" dirty="0">
              <a:latin typeface="Abadi" panose="020B0604020104020204" pitchFamily="34" charset="0"/>
              <a:cs typeface="Times New Roman" panose="02020603050405020304" pitchFamily="18" charset="0"/>
            </a:endParaRPr>
          </a:p>
        </p:txBody>
      </p:sp>
    </p:spTree>
    <p:extLst>
      <p:ext uri="{BB962C8B-B14F-4D97-AF65-F5344CB8AC3E}">
        <p14:creationId xmlns:p14="http://schemas.microsoft.com/office/powerpoint/2010/main" val="198114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54</TotalTime>
  <Words>1590</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SMILE EXPORTS</cp:lastModifiedBy>
  <cp:revision>7</cp:revision>
  <dcterms:created xsi:type="dcterms:W3CDTF">2026-10-17T12:53:46Z</dcterms:created>
  <dcterms:modified xsi:type="dcterms:W3CDTF">2026-10-26T00:24:11Z</dcterms:modified>
</cp:coreProperties>
</file>