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35"/>
  </p:notesMasterIdLst>
  <p:handoutMasterIdLst>
    <p:handoutMasterId r:id="rId36"/>
  </p:handoutMasterIdLst>
  <p:sldIdLst>
    <p:sldId id="256" r:id="rId5"/>
    <p:sldId id="257" r:id="rId6"/>
    <p:sldId id="326" r:id="rId7"/>
    <p:sldId id="327" r:id="rId8"/>
    <p:sldId id="328" r:id="rId9"/>
    <p:sldId id="329" r:id="rId10"/>
    <p:sldId id="330" r:id="rId11"/>
    <p:sldId id="331" r:id="rId12"/>
    <p:sldId id="341" r:id="rId13"/>
    <p:sldId id="344" r:id="rId14"/>
    <p:sldId id="343" r:id="rId15"/>
    <p:sldId id="333" r:id="rId16"/>
    <p:sldId id="325" r:id="rId17"/>
    <p:sldId id="332" r:id="rId18"/>
    <p:sldId id="334" r:id="rId19"/>
    <p:sldId id="335" r:id="rId20"/>
    <p:sldId id="336" r:id="rId21"/>
    <p:sldId id="338" r:id="rId22"/>
    <p:sldId id="339" r:id="rId23"/>
    <p:sldId id="345" r:id="rId24"/>
    <p:sldId id="355" r:id="rId25"/>
    <p:sldId id="346" r:id="rId26"/>
    <p:sldId id="347" r:id="rId27"/>
    <p:sldId id="349" r:id="rId28"/>
    <p:sldId id="350" r:id="rId29"/>
    <p:sldId id="353" r:id="rId30"/>
    <p:sldId id="351" r:id="rId31"/>
    <p:sldId id="352" r:id="rId32"/>
    <p:sldId id="295" r:id="rId33"/>
    <p:sldId id="324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9F9"/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838" autoAdjust="0"/>
  </p:normalViewPr>
  <p:slideViewPr>
    <p:cSldViewPr>
      <p:cViewPr varScale="1">
        <p:scale>
          <a:sx n="83" d="100"/>
          <a:sy n="83" d="100"/>
        </p:scale>
        <p:origin x="84" y="4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Source: http://www.w3schools.com/html/html5_semantic_elements.asp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888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4035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8354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Restoring the height of a parent element containing floating elements:</a:t>
            </a:r>
          </a:p>
          <a:p>
            <a:endParaRPr lang="en-GB" dirty="0" smtClean="0"/>
          </a:p>
          <a:p>
            <a:r>
              <a:rPr lang="en-GB" dirty="0" smtClean="0"/>
              <a:t>https://www.sitepoint.com/clearing-floats-overview-different-clearfix-methods/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704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emantic_elements.as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ML5%20Document%20Markup.docx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webhp?sourceid=chrome-instant&amp;ion=1&amp;espv=2&amp;ie=UTF-8#q=crap%20design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960.g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brolik.com/blog/when-to-use-flexbox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customXml" Target="../../customXml/item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CSS </a:t>
            </a:r>
            <a:r>
              <a:rPr lang="en-GB" smtClean="0"/>
              <a:t>Page Layouts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Lecture 3: Introduction to Web Development (IWD)</a:t>
            </a:r>
          </a:p>
          <a:p>
            <a:r>
              <a:rPr lang="en-GB" dirty="0" smtClean="0"/>
              <a:t>Dr Kemi Ademoye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31-Oct-2016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Lecture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CSS Box Model</a:t>
            </a:r>
          </a:p>
          <a:p>
            <a:r>
              <a:rPr lang="en-GB" dirty="0" smtClean="0"/>
              <a:t>Semantic Page Elements</a:t>
            </a:r>
          </a:p>
          <a:p>
            <a:r>
              <a:rPr lang="en-GB" dirty="0" smtClean="0"/>
              <a:t>Grids and Page Layouts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CSS Box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A rectangular box that wraps around HTML elements with margins, borders, padding and the actual content:</a:t>
            </a:r>
            <a:endParaRPr lang="en-GB" sz="2400" dirty="0"/>
          </a:p>
        </p:txBody>
      </p:sp>
      <p:grpSp>
        <p:nvGrpSpPr>
          <p:cNvPr id="4" name="Group 3"/>
          <p:cNvGrpSpPr/>
          <p:nvPr/>
        </p:nvGrpSpPr>
        <p:grpSpPr>
          <a:xfrm>
            <a:off x="755576" y="2708920"/>
            <a:ext cx="7992888" cy="3816424"/>
            <a:chOff x="755576" y="2276872"/>
            <a:chExt cx="7992888" cy="3816424"/>
          </a:xfrm>
        </p:grpSpPr>
        <p:sp>
          <p:nvSpPr>
            <p:cNvPr id="5" name="Rectangle 4"/>
            <p:cNvSpPr/>
            <p:nvPr/>
          </p:nvSpPr>
          <p:spPr>
            <a:xfrm>
              <a:off x="755576" y="2276872"/>
              <a:ext cx="7992888" cy="3816424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en-GB" b="1" dirty="0" smtClean="0">
                  <a:solidFill>
                    <a:schemeClr val="tx1"/>
                  </a:solidFill>
                </a:rPr>
                <a:t>Margin</a:t>
              </a:r>
              <a:r>
                <a:rPr lang="en-GB" dirty="0" smtClean="0">
                  <a:solidFill>
                    <a:schemeClr val="tx1"/>
                  </a:solidFill>
                </a:rPr>
                <a:t>: Clear, Transparent Space around the Border. No Background Colour!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1115616" y="2636912"/>
              <a:ext cx="7272808" cy="3168352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lIns="36000" tIns="0" rIns="36000" bIns="0" rtlCol="0" anchor="t"/>
            <a:lstStyle/>
            <a:p>
              <a:pPr algn="ctr"/>
              <a:r>
                <a:rPr lang="en-GB" b="1" dirty="0" smtClean="0"/>
                <a:t>Border</a:t>
              </a:r>
              <a:r>
                <a:rPr lang="en-GB" dirty="0" smtClean="0"/>
                <a:t>: an Edge that goes around the content and padding</a:t>
              </a:r>
              <a:endParaRPr lang="en-GB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462584" y="2924944"/>
              <a:ext cx="6565800" cy="259228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rIns="72000" rtlCol="0" anchor="t"/>
            <a:lstStyle/>
            <a:p>
              <a:pPr algn="ctr"/>
              <a:r>
                <a:rPr lang="en-GB" sz="1600" b="1" dirty="0" smtClean="0">
                  <a:solidFill>
                    <a:schemeClr val="tx1"/>
                  </a:solidFill>
                </a:rPr>
                <a:t>Padding</a:t>
              </a:r>
              <a:r>
                <a:rPr lang="en-GB" sz="1600" dirty="0" smtClean="0">
                  <a:solidFill>
                    <a:schemeClr val="tx1"/>
                  </a:solidFill>
                </a:rPr>
                <a:t>: Clear space around content. Same background colour as content 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835696" y="3284984"/>
              <a:ext cx="5904656" cy="1872208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>
                  <a:solidFill>
                    <a:schemeClr val="tx1"/>
                  </a:solidFill>
                </a:rPr>
                <a:t>Content</a:t>
              </a:r>
              <a:r>
                <a:rPr lang="en-GB" dirty="0" smtClean="0">
                  <a:solidFill>
                    <a:schemeClr val="tx1"/>
                  </a:solidFill>
                </a:rPr>
                <a:t>: the actual HTML content (text, images, etc.)</a:t>
              </a:r>
              <a:endParaRPr lang="en-GB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8500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dirty="0"/>
              <a:t>total width</a:t>
            </a:r>
            <a:r>
              <a:rPr lang="en-GB" dirty="0"/>
              <a:t> of an element that has the following style 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1392850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 smtClean="0"/>
              <a:t>940 (</a:t>
            </a:r>
            <a:r>
              <a:rPr lang="en-GB" sz="2100" dirty="0"/>
              <a:t>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 smtClean="0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 smtClean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Margin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 smtClean="0"/>
                  <a:t>Border</a:t>
                </a:r>
                <a:endParaRPr lang="en-GB" dirty="0"/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Padding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Content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/>
                  <a:t>940</a:t>
                </a:r>
                <a:endParaRPr lang="en-GB" sz="1600" dirty="0"/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/>
                  <a:t>10</a:t>
                </a:r>
                <a:endParaRPr lang="en-GB" sz="1600" dirty="0"/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>
                    <a:solidFill>
                      <a:schemeClr val="bg1"/>
                    </a:solidFill>
                  </a:rPr>
                  <a:t>5</a:t>
                </a:r>
                <a:endParaRPr lang="en-GB" sz="16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/>
                  <a:t>10</a:t>
                </a:r>
                <a:endParaRPr lang="en-GB" sz="1600" dirty="0"/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/>
                  <a:t>5</a:t>
                </a:r>
                <a:endParaRPr lang="en-GB" sz="1600" dirty="0"/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/>
                  <a:t>5</a:t>
                </a:r>
                <a:endParaRPr lang="en-GB" sz="1600" dirty="0"/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>
                    <a:solidFill>
                      <a:schemeClr val="bg1"/>
                    </a:solidFill>
                  </a:rPr>
                  <a:t>5</a:t>
                </a:r>
                <a:endParaRPr lang="en-GB" sz="16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/>
                  <a:t>5</a:t>
                </a:r>
                <a:endParaRPr lang="en-GB" sz="1600" dirty="0"/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>
                    <a:solidFill>
                      <a:schemeClr val="bg1"/>
                    </a:solidFill>
                  </a:rPr>
                  <a:t>5</a:t>
                </a:r>
                <a:endParaRPr lang="en-GB" sz="16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/>
                  <a:t>10</a:t>
                </a:r>
                <a:endParaRPr lang="en-GB" sz="1600" dirty="0"/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/>
                  <a:t>10</a:t>
                </a:r>
                <a:endParaRPr lang="en-GB" sz="1600" dirty="0"/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>
                    <a:solidFill>
                      <a:schemeClr val="bg1"/>
                    </a:solidFill>
                  </a:rPr>
                  <a:t>5</a:t>
                </a:r>
                <a:endParaRPr lang="en-GB" sz="16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 smtClean="0"/>
                  <a:t>5</a:t>
                </a:r>
                <a:endParaRPr lang="en-GB" sz="16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2783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CSS3 Box Sizing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07397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Using the traditional box model:</a:t>
            </a:r>
          </a:p>
          <a:p>
            <a:pPr marL="365760" lvl="1" indent="0">
              <a:buNone/>
            </a:pPr>
            <a:r>
              <a:rPr lang="en-GB" b="1" dirty="0" smtClean="0"/>
              <a:t>Total Element Width </a:t>
            </a:r>
            <a:r>
              <a:rPr lang="en-GB" dirty="0" smtClean="0"/>
              <a:t>= width + padding + border + margin.</a:t>
            </a:r>
          </a:p>
          <a:p>
            <a:r>
              <a:rPr lang="en-GB" dirty="0" smtClean="0"/>
              <a:t>It can be a bit confusing sometimes trying to work out the width your elements occupy.</a:t>
            </a:r>
          </a:p>
          <a:p>
            <a:r>
              <a:rPr lang="en-GB" dirty="0" smtClean="0"/>
              <a:t>CSS3 introduced the box-sizing property:</a:t>
            </a:r>
          </a:p>
          <a:p>
            <a:pPr lvl="1"/>
            <a:r>
              <a:rPr lang="en-GB" dirty="0" smtClean="0"/>
              <a:t>Setting </a:t>
            </a:r>
            <a:r>
              <a:rPr lang="en-GB" b="1" dirty="0" smtClean="0"/>
              <a:t>box-sizing: </a:t>
            </a:r>
            <a:r>
              <a:rPr lang="en-GB" b="1" dirty="0"/>
              <a:t>b</a:t>
            </a:r>
            <a:r>
              <a:rPr lang="en-GB" b="1" dirty="0" smtClean="0"/>
              <a:t>order-box</a:t>
            </a:r>
            <a:r>
              <a:rPr lang="en-GB" dirty="0" smtClean="0"/>
              <a:t>; will make </a:t>
            </a:r>
          </a:p>
          <a:p>
            <a:pPr lvl="2"/>
            <a:r>
              <a:rPr lang="en-GB" dirty="0" smtClean="0"/>
              <a:t>the padding and border included as part of the width and height.</a:t>
            </a:r>
          </a:p>
          <a:p>
            <a:pPr lvl="2"/>
            <a:r>
              <a:rPr lang="en-GB" dirty="0" smtClean="0"/>
              <a:t>The element’s total width </a:t>
            </a:r>
            <a:r>
              <a:rPr lang="en-GB" b="1" dirty="0" smtClean="0"/>
              <a:t>will be what is specified in the CSS width property</a:t>
            </a:r>
            <a:r>
              <a:rPr lang="en-GB" dirty="0" smtClean="0"/>
              <a:t>. Th</a:t>
            </a:r>
            <a:r>
              <a:rPr lang="en-GB" dirty="0" smtClean="0"/>
              <a:t>e padding and border are </a:t>
            </a:r>
            <a:r>
              <a:rPr lang="en-GB" i="1" dirty="0" smtClean="0"/>
              <a:t>subtracted</a:t>
            </a:r>
            <a:r>
              <a:rPr lang="en-GB" dirty="0" smtClean="0"/>
              <a:t> from this width.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68017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CSS3 Box Sizing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884643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 smtClean="0"/>
              <a:t>This &lt;div&gt; has a width of  </a:t>
            </a:r>
            <a:r>
              <a:rPr lang="en-GB" sz="1600" b="1" dirty="0" smtClean="0"/>
              <a:t>300px</a:t>
            </a:r>
            <a:r>
              <a:rPr lang="en-GB" sz="1600" dirty="0" smtClean="0"/>
              <a:t>. No padding or border.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2667821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 smtClean="0"/>
              <a:t>This &lt;div&gt; </a:t>
            </a:r>
            <a:r>
              <a:rPr lang="en-GB" sz="1600" dirty="0" smtClean="0"/>
              <a:t>also has </a:t>
            </a:r>
            <a:r>
              <a:rPr lang="en-GB" sz="1600" dirty="0" smtClean="0"/>
              <a:t>a </a:t>
            </a:r>
            <a:r>
              <a:rPr lang="en-GB" sz="1600" dirty="0" smtClean="0"/>
              <a:t>width of  </a:t>
            </a:r>
            <a:r>
              <a:rPr lang="en-GB" sz="1600" b="1" dirty="0" smtClean="0"/>
              <a:t>300px</a:t>
            </a:r>
            <a:r>
              <a:rPr lang="en-GB" sz="1600" dirty="0" smtClean="0"/>
              <a:t>, but with a padding of 10px around it.</a:t>
            </a:r>
          </a:p>
          <a:p>
            <a:r>
              <a:rPr lang="en-GB" sz="1600" dirty="0" smtClean="0"/>
              <a:t>It’s bigger than the previous &lt;div&gt; because of the default  CSS box model.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2884643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 smtClean="0"/>
              <a:t>This &lt;div&gt; also has a width of  </a:t>
            </a:r>
            <a:r>
              <a:rPr lang="en-GB" sz="1600" b="1" dirty="0" smtClean="0"/>
              <a:t>300px</a:t>
            </a:r>
            <a:r>
              <a:rPr lang="en-GB" sz="1600" dirty="0" smtClean="0"/>
              <a:t> and a padding of 10px around it, but is the same size as div1 because </a:t>
            </a:r>
            <a:r>
              <a:rPr lang="en-GB" sz="1600" b="1" dirty="0" smtClean="0"/>
              <a:t>box-sizing: border-box;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1517393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Page Layouts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8" y="1817376"/>
            <a:ext cx="20288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1817376"/>
            <a:ext cx="20955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3377037"/>
            <a:ext cx="2028825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21" y="3377037"/>
            <a:ext cx="29146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337703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4919353"/>
            <a:ext cx="2981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750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HTML5 Semantic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Semantic elements are elements </a:t>
            </a:r>
            <a:r>
              <a:rPr lang="en-GB" dirty="0" smtClean="0"/>
              <a:t>with a </a:t>
            </a:r>
            <a:r>
              <a:rPr lang="en-GB" dirty="0"/>
              <a:t>meaning.</a:t>
            </a:r>
          </a:p>
          <a:p>
            <a:r>
              <a:rPr lang="en-GB" dirty="0"/>
              <a:t>A semantic element clearly </a:t>
            </a:r>
            <a:r>
              <a:rPr lang="en-GB" dirty="0" smtClean="0"/>
              <a:t>describes what </a:t>
            </a:r>
            <a:r>
              <a:rPr lang="en-GB" dirty="0"/>
              <a:t>its </a:t>
            </a:r>
            <a:r>
              <a:rPr lang="en-GB" dirty="0" smtClean="0"/>
              <a:t>meaning, i.e. what its content represents, to </a:t>
            </a:r>
            <a:r>
              <a:rPr lang="en-GB" dirty="0"/>
              <a:t>the browser and </a:t>
            </a:r>
            <a:r>
              <a:rPr lang="en-GB" dirty="0" smtClean="0"/>
              <a:t>also the developer(s).</a:t>
            </a:r>
            <a:endParaRPr lang="en-GB" dirty="0" smtClean="0"/>
          </a:p>
          <a:p>
            <a:pPr lvl="1"/>
            <a:r>
              <a:rPr lang="en-GB" dirty="0"/>
              <a:t>&lt;table&gt;, &lt;form&gt;,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&lt;header&gt;, &lt;footer&gt;, etc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HTML5 </a:t>
            </a:r>
            <a:r>
              <a:rPr lang="en-GB" dirty="0"/>
              <a:t>semantic elements replace the non-semantic elements &lt;div&gt; and &lt;span&gt; which tell you nothing about their content.</a:t>
            </a:r>
          </a:p>
        </p:txBody>
      </p:sp>
    </p:spTree>
    <p:extLst>
      <p:ext uri="{BB962C8B-B14F-4D97-AF65-F5344CB8AC3E}">
        <p14:creationId xmlns:p14="http://schemas.microsoft.com/office/powerpoint/2010/main" val="1809912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HTML5 Semantic Elements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622935288"/>
              </p:ext>
            </p:extLst>
          </p:nvPr>
        </p:nvGraphicFramePr>
        <p:xfrm>
          <a:off x="612775" y="1600200"/>
          <a:ext cx="8153400" cy="523321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26977"/>
                <a:gridCol w="6426423"/>
              </a:tblGrid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Tag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Description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&lt;article&gt;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Defines an article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&lt;aside&gt;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Defines content aside from the page content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&lt;details&gt;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Defines additional details that the user can view or hide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</a:t>
                      </a:r>
                      <a:r>
                        <a:rPr lang="en-GB" sz="1600" dirty="0" err="1" smtClean="0"/>
                        <a:t>figcaption</a:t>
                      </a:r>
                      <a:r>
                        <a:rPr lang="en-GB" sz="1600" dirty="0" smtClean="0"/>
                        <a:t>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Defines a caption for a &lt;figure&gt; element</a:t>
                      </a:r>
                      <a:endParaRPr lang="en-GB" sz="1600" dirty="0"/>
                    </a:p>
                  </a:txBody>
                  <a:tcPr/>
                </a:tc>
              </a:tr>
              <a:tr h="55908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&lt;figure&gt;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Specifies self-contained content, like illustrations, diagrams, photos, code listings, etc.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&lt;footer&gt;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Defines a footer for a document or section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&lt;header&gt;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Specifies a header for a document or section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&lt;main&gt;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Specifies the main content of a document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Defines marked/highlighted text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</a:t>
                      </a:r>
                      <a:r>
                        <a:rPr lang="en-GB" sz="1600" dirty="0" err="1" smtClean="0"/>
                        <a:t>nav</a:t>
                      </a:r>
                      <a:r>
                        <a:rPr lang="en-GB" sz="1600" dirty="0" smtClean="0"/>
                        <a:t>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Defines navigation links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&lt;section&gt;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Defines a section in a document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&lt;summary&gt;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Defines a visible heading for a &lt;details&gt; element</a:t>
                      </a:r>
                      <a:endParaRPr lang="en-GB" sz="1600" dirty="0"/>
                    </a:p>
                  </a:txBody>
                  <a:tcPr/>
                </a:tc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&lt;time&gt;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Defines a date/time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92280" y="6581001"/>
            <a:ext cx="17886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hlinkClick r:id="rId3"/>
              </a:rPr>
              <a:t>See more on W3Schools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14458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Page </a:t>
            </a:r>
            <a:r>
              <a:rPr lang="en-GB" dirty="0"/>
              <a:t>Layout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37409637"/>
              </p:ext>
            </p:extLst>
          </p:nvPr>
        </p:nvGraphicFramePr>
        <p:xfrm>
          <a:off x="612775" y="1600200"/>
          <a:ext cx="8153400" cy="458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529"/>
                <a:gridCol w="1957871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 smtClean="0"/>
                        <a:t>						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 smtClean="0"/>
                        <a:t>		Menu links		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(group content on the page that could stand alone – think of a newspaper article, blog or forum post</a:t>
                      </a:r>
                      <a:r>
                        <a:rPr lang="en-GB" baseline="0" dirty="0" smtClean="0"/>
                        <a:t>)</a:t>
                      </a:r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 smtClean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content aside from the main content – think of sidebar adverts.</a:t>
                      </a:r>
                    </a:p>
                    <a:p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(defines a document</a:t>
                      </a:r>
                      <a:r>
                        <a:rPr lang="en-GB" baseline="0" dirty="0" smtClean="0"/>
                        <a:t> section – groups related content in a document, typically with a heading, followed by section content)</a:t>
                      </a:r>
                      <a:endParaRPr lang="en-GB" dirty="0" smtClean="0"/>
                    </a:p>
                    <a:p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 smtClean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 smtClean="0"/>
                        <a:t>						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smtClean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845796" y="6383774"/>
            <a:ext cx="894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2" action="ppaction://hlinkfile"/>
              </a:rPr>
              <a:t>More...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22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Page Layouts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Fixed Layouts</a:t>
            </a:r>
            <a:r>
              <a:rPr lang="en-GB" dirty="0"/>
              <a:t>: size remains the same regardless of the size of the browser window.</a:t>
            </a:r>
          </a:p>
          <a:p>
            <a:pPr lvl="1"/>
            <a:r>
              <a:rPr lang="en-GB" dirty="0"/>
              <a:t>Page sections  are specified as fixed </a:t>
            </a:r>
            <a:r>
              <a:rPr lang="en-GB" b="1" dirty="0"/>
              <a:t>widths in pixels</a:t>
            </a:r>
            <a:r>
              <a:rPr lang="en-GB" dirty="0"/>
              <a:t>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Liquid (or Fluid) Layouts</a:t>
            </a:r>
            <a:r>
              <a:rPr lang="en-GB" dirty="0"/>
              <a:t>: resizes proportionally as the browser window changes size.</a:t>
            </a:r>
          </a:p>
          <a:p>
            <a:pPr lvl="1"/>
            <a:r>
              <a:rPr lang="en-GB" dirty="0"/>
              <a:t>Widths are either left as the default auto setting, or</a:t>
            </a:r>
          </a:p>
          <a:p>
            <a:pPr lvl="1"/>
            <a:r>
              <a:rPr lang="en-GB" dirty="0" smtClean="0"/>
              <a:t>Widths e</a:t>
            </a:r>
            <a:r>
              <a:rPr lang="en-GB" dirty="0" smtClean="0"/>
              <a:t>xpressed </a:t>
            </a:r>
            <a:r>
              <a:rPr lang="en-GB" dirty="0"/>
              <a:t>in </a:t>
            </a:r>
            <a:r>
              <a:rPr lang="en-GB" b="1" dirty="0"/>
              <a:t>percentages</a:t>
            </a:r>
            <a:r>
              <a:rPr lang="en-GB" dirty="0" smtClean="0"/>
              <a:t>.</a:t>
            </a:r>
          </a:p>
          <a:p>
            <a:pPr lvl="1"/>
            <a:r>
              <a:rPr lang="en-GB" b="1" i="1" dirty="0" smtClean="0"/>
              <a:t>Note</a:t>
            </a:r>
            <a:r>
              <a:rPr lang="en-GB" dirty="0" smtClean="0"/>
              <a:t>: This is not the same as responsive web design.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b="1" dirty="0"/>
              <a:t>Hybrid Layouts</a:t>
            </a:r>
            <a:r>
              <a:rPr lang="en-GB" dirty="0"/>
              <a:t>: combines features of fixed and liquid layouts.</a:t>
            </a:r>
          </a:p>
          <a:p>
            <a:pPr lvl="1"/>
            <a:r>
              <a:rPr lang="en-GB" dirty="0"/>
              <a:t>Widths use combination of </a:t>
            </a:r>
            <a:r>
              <a:rPr lang="en-GB" b="1" dirty="0" err="1"/>
              <a:t>em</a:t>
            </a:r>
            <a:r>
              <a:rPr lang="en-GB" b="1" dirty="0"/>
              <a:t>, </a:t>
            </a:r>
            <a:r>
              <a:rPr lang="en-GB" b="1" dirty="0" err="1"/>
              <a:t>px</a:t>
            </a:r>
            <a:r>
              <a:rPr lang="en-GB" b="1" dirty="0"/>
              <a:t> and % </a:t>
            </a:r>
            <a:r>
              <a:rPr lang="en-GB" b="1" dirty="0" smtClean="0"/>
              <a:t>dimensions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22577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Page Layouts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Website content is usually displayed in a grid</a:t>
            </a:r>
            <a:r>
              <a:rPr lang="en-GB" dirty="0" smtClean="0"/>
              <a:t>.</a:t>
            </a:r>
          </a:p>
          <a:p>
            <a:r>
              <a:rPr lang="en-GB" dirty="0"/>
              <a:t>Grid systems are popular in web design and other visual design fields.</a:t>
            </a:r>
          </a:p>
          <a:p>
            <a:r>
              <a:rPr lang="en-GB" dirty="0"/>
              <a:t>A grid system arranges content vertically (columns) and horizontally (rows) in a grid.</a:t>
            </a:r>
          </a:p>
          <a:p>
            <a:r>
              <a:rPr lang="en-GB" dirty="0"/>
              <a:t>Grids are used to achieve an important web design principle: </a:t>
            </a:r>
            <a:r>
              <a:rPr lang="en-GB" b="1" dirty="0"/>
              <a:t>alignment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8381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Page Layouts: Alignment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Alignment is about organising information to </a:t>
            </a:r>
            <a:r>
              <a:rPr lang="en-GB" b="1" i="1" dirty="0"/>
              <a:t>create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Each element on the page visually connects to other elements on the page.</a:t>
            </a:r>
          </a:p>
          <a:p>
            <a:pPr lvl="1"/>
            <a:r>
              <a:rPr lang="en-GB" dirty="0"/>
              <a:t>The grid lines, even when invisible, connect elements and make divisions on the page, creating order.</a:t>
            </a:r>
          </a:p>
          <a:p>
            <a:r>
              <a:rPr lang="en-GB" dirty="0" smtClean="0"/>
              <a:t>Alignment is the “A” of </a:t>
            </a:r>
            <a:r>
              <a:rPr lang="en-GB" dirty="0" smtClean="0">
                <a:hlinkClick r:id="rId2"/>
              </a:rPr>
              <a:t>C.R.A.P. Design</a:t>
            </a:r>
            <a:r>
              <a:rPr lang="en-GB" dirty="0" smtClean="0"/>
              <a:t>, the four basic principles of good design.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54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960 Grid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The 960 Grid System</a:t>
            </a:r>
            <a:r>
              <a:rPr lang="en-GB" dirty="0"/>
              <a:t> is one of the popular grid systems used in web design.</a:t>
            </a:r>
          </a:p>
          <a:p>
            <a:r>
              <a:rPr lang="en-GB" dirty="0"/>
              <a:t>It is called the 960 grid system because the grid has a total width of 960px.</a:t>
            </a:r>
          </a:p>
          <a:p>
            <a:r>
              <a:rPr lang="en-GB" dirty="0"/>
              <a:t>960 was chosen simply for the fact that 960 is divisible by a lot of numbers between 1 and 16 without leaving a remainder.</a:t>
            </a:r>
          </a:p>
          <a:p>
            <a:r>
              <a:rPr lang="en-GB" dirty="0"/>
              <a:t>There are two versions:</a:t>
            </a:r>
          </a:p>
          <a:p>
            <a:pPr lvl="1"/>
            <a:r>
              <a:rPr lang="en-GB" dirty="0"/>
              <a:t>12 columns</a:t>
            </a:r>
          </a:p>
          <a:p>
            <a:pPr lvl="1"/>
            <a:r>
              <a:rPr lang="en-GB" dirty="0"/>
              <a:t>16 columns</a:t>
            </a:r>
          </a:p>
          <a:p>
            <a:r>
              <a:rPr lang="en-GB" dirty="0" smtClean="0"/>
              <a:t>We will look at the 12-column version.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747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12-Column 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has a width of 960px.</a:t>
            </a:r>
          </a:p>
          <a:p>
            <a:r>
              <a:rPr lang="en-GB" dirty="0"/>
              <a:t>It is divided into 12 columns.</a:t>
            </a:r>
          </a:p>
          <a:p>
            <a:r>
              <a:rPr lang="en-GB" dirty="0"/>
              <a:t>Each column has a </a:t>
            </a:r>
            <a:r>
              <a:rPr lang="en-GB" dirty="0" smtClean="0"/>
              <a:t>padding of </a:t>
            </a:r>
            <a:r>
              <a:rPr lang="en-GB" dirty="0"/>
              <a:t>10px on either side, giving a total </a:t>
            </a:r>
            <a:r>
              <a:rPr lang="en-GB" dirty="0" smtClean="0"/>
              <a:t>padding of </a:t>
            </a:r>
            <a:r>
              <a:rPr lang="en-GB" dirty="0"/>
              <a:t>20px.</a:t>
            </a:r>
          </a:p>
          <a:p>
            <a:r>
              <a:rPr lang="en-GB" dirty="0"/>
              <a:t>The </a:t>
            </a:r>
            <a:r>
              <a:rPr lang="en-GB" dirty="0" smtClean="0"/>
              <a:t>padding is </a:t>
            </a:r>
            <a:r>
              <a:rPr lang="en-GB" dirty="0"/>
              <a:t>also known as the gutter.</a:t>
            </a:r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-108520" y="4365104"/>
            <a:ext cx="9318735" cy="2389530"/>
            <a:chOff x="-108520" y="4365104"/>
            <a:chExt cx="9318735" cy="2389530"/>
          </a:xfrm>
        </p:grpSpPr>
        <p:grpSp>
          <p:nvGrpSpPr>
            <p:cNvPr id="11" name="Group 10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6" name="Straight Arrow Connector 5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16200000">
                <a:off x="521934" y="5694302"/>
                <a:ext cx="198875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 smtClean="0"/>
                  <a:t>Padding (aka </a:t>
                </a:r>
                <a:r>
                  <a:rPr lang="en-GB" sz="1600" dirty="0"/>
                  <a:t>gutter)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 smtClean="0"/>
                  <a:t>Padding (aka </a:t>
                </a:r>
                <a:r>
                  <a:rPr lang="en-GB" sz="1200" dirty="0"/>
                  <a:t>gutter)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 smtClean="0"/>
                  <a:t>Padding (aka </a:t>
                </a:r>
                <a:r>
                  <a:rPr lang="en-GB" sz="1200" dirty="0"/>
                  <a:t>gutter)</a:t>
                </a: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3175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is the width of each column in the 960 grid system for the 12-column version?</a:t>
            </a:r>
          </a:p>
          <a:p>
            <a:pPr lvl="1"/>
            <a:r>
              <a:rPr lang="en-GB" dirty="0" smtClean="0"/>
              <a:t>The padding between each column is 20px </a:t>
            </a:r>
            <a:r>
              <a:rPr lang="en-GB" dirty="0" smtClean="0"/>
              <a:t>(10px on each side of a column, including the two end columns).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-108520" y="3933056"/>
            <a:ext cx="9318735" cy="2389530"/>
            <a:chOff x="-108520" y="4365104"/>
            <a:chExt cx="9318735" cy="2389530"/>
          </a:xfrm>
        </p:grpSpPr>
        <p:grpSp>
          <p:nvGrpSpPr>
            <p:cNvPr id="5" name="Group 4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8" name="Straight Arrow Connector 7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Box 8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521934" y="5694302"/>
                <a:ext cx="198875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 smtClean="0"/>
                  <a:t>Padding (aka </a:t>
                </a:r>
                <a:r>
                  <a:rPr lang="en-GB" sz="1600" dirty="0"/>
                  <a:t>gutter)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 smtClean="0"/>
                  <a:t>Padding (aka </a:t>
                </a:r>
                <a:r>
                  <a:rPr lang="en-GB" sz="1200" dirty="0"/>
                  <a:t>gutter)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 smtClean="0"/>
                  <a:t>Padding (aka </a:t>
                </a:r>
                <a:r>
                  <a:rPr lang="en-GB" sz="1200" dirty="0"/>
                  <a:t>gutter)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08410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There are 12 columns.</a:t>
            </a:r>
          </a:p>
          <a:p>
            <a:r>
              <a:rPr lang="en-GB" dirty="0"/>
              <a:t>Each column has a </a:t>
            </a:r>
            <a:r>
              <a:rPr lang="en-GB" dirty="0" smtClean="0"/>
              <a:t>padding of </a:t>
            </a:r>
            <a:r>
              <a:rPr lang="en-GB" dirty="0"/>
              <a:t>10px on each side.</a:t>
            </a:r>
          </a:p>
          <a:p>
            <a:r>
              <a:rPr lang="en-GB" dirty="0"/>
              <a:t>Total </a:t>
            </a:r>
            <a:r>
              <a:rPr lang="en-GB" dirty="0" smtClean="0"/>
              <a:t>padding for </a:t>
            </a:r>
            <a:r>
              <a:rPr lang="en-GB" dirty="0"/>
              <a:t>each column</a:t>
            </a:r>
            <a:r>
              <a:rPr lang="en-GB" dirty="0" smtClean="0"/>
              <a:t>:	10 + 10 = 20px</a:t>
            </a:r>
            <a:endParaRPr lang="en-GB" dirty="0"/>
          </a:p>
          <a:p>
            <a:r>
              <a:rPr lang="en-GB" dirty="0"/>
              <a:t>Total </a:t>
            </a:r>
            <a:r>
              <a:rPr lang="en-GB" dirty="0" smtClean="0"/>
              <a:t>padding of </a:t>
            </a:r>
            <a:r>
              <a:rPr lang="en-GB" dirty="0"/>
              <a:t>all columns</a:t>
            </a:r>
            <a:r>
              <a:rPr lang="en-GB" dirty="0" smtClean="0"/>
              <a:t>:		20 x 12 = 240px</a:t>
            </a:r>
            <a:endParaRPr lang="en-GB" dirty="0"/>
          </a:p>
          <a:p>
            <a:r>
              <a:rPr lang="en-GB" b="1" dirty="0"/>
              <a:t>The grid has a width of 960px.</a:t>
            </a:r>
          </a:p>
          <a:p>
            <a:r>
              <a:rPr lang="en-GB" dirty="0"/>
              <a:t>Total column width without </a:t>
            </a:r>
            <a:r>
              <a:rPr lang="en-GB" dirty="0" smtClean="0"/>
              <a:t>paddings = Grid </a:t>
            </a:r>
            <a:r>
              <a:rPr lang="en-GB" dirty="0"/>
              <a:t>width minus total </a:t>
            </a:r>
            <a:r>
              <a:rPr lang="en-GB" dirty="0" smtClean="0"/>
              <a:t>padding width:	960 </a:t>
            </a:r>
            <a:r>
              <a:rPr lang="en-GB" dirty="0" smtClean="0"/>
              <a:t>– 240 = 720px</a:t>
            </a:r>
            <a:endParaRPr lang="en-GB" dirty="0"/>
          </a:p>
          <a:p>
            <a:r>
              <a:rPr lang="en-GB" dirty="0"/>
              <a:t>One column width</a:t>
            </a:r>
            <a:r>
              <a:rPr lang="en-GB" dirty="0" smtClean="0"/>
              <a:t>: 720 </a:t>
            </a:r>
            <a:r>
              <a:rPr lang="en-GB" dirty="0" smtClean="0">
                <a:sym typeface="Symbol" panose="05050102010706020507" pitchFamily="18" charset="2"/>
              </a:rPr>
              <a:t> 12 = </a:t>
            </a:r>
            <a:r>
              <a:rPr lang="en-GB" b="1" dirty="0" smtClean="0">
                <a:sym typeface="Symbol" panose="05050102010706020507" pitchFamily="18" charset="2"/>
              </a:rPr>
              <a:t>60px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2753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Grid Systems In Web Design: The Design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HEADER SECTION</a:t>
            </a:r>
          </a:p>
          <a:p>
            <a:pPr algn="ctr"/>
            <a:r>
              <a:rPr lang="en-GB" sz="1600" dirty="0" smtClean="0"/>
              <a:t>Spans the 12 columns of the grid</a:t>
            </a:r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SIDEBAR SECTION</a:t>
            </a:r>
          </a:p>
          <a:p>
            <a:pPr algn="ctr"/>
            <a:r>
              <a:rPr lang="en-GB" sz="1600" dirty="0" smtClean="0"/>
              <a:t>Spans 3 columns of the grid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MAIN CONTENT SECTION</a:t>
            </a:r>
          </a:p>
          <a:p>
            <a:pPr algn="ctr"/>
            <a:r>
              <a:rPr lang="en-GB" dirty="0" smtClean="0"/>
              <a:t>Spans 9 columns of the grid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FOOTER SECTION</a:t>
            </a:r>
          </a:p>
          <a:p>
            <a:pPr algn="ctr"/>
            <a:r>
              <a:rPr lang="en-GB" sz="1600" dirty="0" smtClean="0"/>
              <a:t>Spans the 12 columns of the grid</a:t>
            </a:r>
            <a:endParaRPr lang="en-GB" sz="1600" dirty="0"/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 smtClean="0"/>
              <a:t>Row 1</a:t>
            </a:r>
            <a:endParaRPr lang="en-GB" dirty="0"/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 smtClean="0"/>
              <a:t>Row 2</a:t>
            </a:r>
            <a:endParaRPr lang="en-GB" dirty="0"/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 smtClean="0"/>
              <a:t>Row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01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</a:t>
            </a:r>
            <a:r>
              <a:rPr lang="en-GB" dirty="0" smtClean="0"/>
              <a:t>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define CSS styles for the elements of the grid:</a:t>
            </a:r>
          </a:p>
          <a:p>
            <a:pPr lvl="1"/>
            <a:r>
              <a:rPr lang="en-GB" b="1" dirty="0" smtClean="0"/>
              <a:t>.container</a:t>
            </a:r>
            <a:r>
              <a:rPr lang="en-GB" dirty="0" smtClean="0"/>
              <a:t>: representing the grid</a:t>
            </a:r>
          </a:p>
          <a:p>
            <a:pPr lvl="1"/>
            <a:r>
              <a:rPr lang="en-GB" b="1" dirty="0" smtClean="0"/>
              <a:t>.row</a:t>
            </a:r>
            <a:r>
              <a:rPr lang="en-GB" dirty="0" smtClean="0"/>
              <a:t>: representing a row</a:t>
            </a:r>
          </a:p>
          <a:p>
            <a:pPr lvl="1"/>
            <a:r>
              <a:rPr lang="en-GB" dirty="0" smtClean="0"/>
              <a:t>We are using the 12-column version so we need 12 column span options representing when the content spans:</a:t>
            </a:r>
          </a:p>
          <a:p>
            <a:pPr lvl="2"/>
            <a:r>
              <a:rPr lang="en-GB" dirty="0" smtClean="0"/>
              <a:t>1 column e.g.		</a:t>
            </a:r>
            <a:r>
              <a:rPr lang="en-GB" b="1" dirty="0" smtClean="0"/>
              <a:t>.col-span-1</a:t>
            </a:r>
          </a:p>
          <a:p>
            <a:pPr lvl="2"/>
            <a:r>
              <a:rPr lang="en-GB" dirty="0" smtClean="0"/>
              <a:t>2 columns e.g.		</a:t>
            </a:r>
            <a:r>
              <a:rPr lang="en-GB" b="1" dirty="0" smtClean="0"/>
              <a:t>.col-span-2</a:t>
            </a:r>
          </a:p>
          <a:p>
            <a:pPr lvl="2"/>
            <a:r>
              <a:rPr lang="en-GB" dirty="0" smtClean="0"/>
              <a:t>…</a:t>
            </a:r>
          </a:p>
          <a:p>
            <a:pPr lvl="2"/>
            <a:r>
              <a:rPr lang="en-GB" dirty="0" smtClean="0"/>
              <a:t>12 columns e.g.	</a:t>
            </a:r>
            <a:r>
              <a:rPr lang="en-GB" b="1" dirty="0" smtClean="0"/>
              <a:t>.col-span-12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2653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000" y="2258978"/>
            <a:ext cx="3082286" cy="35462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Grid Systems in Web Design: </a:t>
            </a:r>
            <a:r>
              <a:rPr lang="en-GB" dirty="0" smtClean="0"/>
              <a:t>The HTML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Two </a:t>
            </a:r>
            <a:r>
              <a:rPr lang="en-GB" sz="2400" dirty="0"/>
              <a:t>possible </a:t>
            </a:r>
            <a:r>
              <a:rPr lang="en-GB" sz="2400" dirty="0" smtClean="0"/>
              <a:t>HTML </a:t>
            </a:r>
            <a:r>
              <a:rPr lang="en-GB" sz="2400" dirty="0" smtClean="0"/>
              <a:t>solutions for the previous slide design.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4427984" y="2124000"/>
            <a:ext cx="0" cy="460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612648" y="2473114"/>
            <a:ext cx="2735216" cy="84435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12648" y="3317466"/>
            <a:ext cx="2735216" cy="1437456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12648" y="4754922"/>
            <a:ext cx="2735216" cy="864096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1999" y="2052000"/>
            <a:ext cx="3380000" cy="48100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724000" y="2374436"/>
            <a:ext cx="2735216" cy="78749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725216" y="3810000"/>
            <a:ext cx="2735216" cy="127788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5723390" y="5733256"/>
            <a:ext cx="2735216" cy="814544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332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trickiest part of </a:t>
            </a:r>
            <a:r>
              <a:rPr lang="en-GB" dirty="0" smtClean="0"/>
              <a:t>specifying the </a:t>
            </a:r>
            <a:r>
              <a:rPr lang="en-GB" dirty="0" smtClean="0"/>
              <a:t>CSS for the grid elements is </a:t>
            </a:r>
            <a:r>
              <a:rPr lang="en-GB" dirty="0" smtClean="0"/>
              <a:t>the </a:t>
            </a:r>
            <a:r>
              <a:rPr lang="en-GB" dirty="0" smtClean="0"/>
              <a:t>CSS </a:t>
            </a:r>
            <a:r>
              <a:rPr lang="en-GB" dirty="0" smtClean="0"/>
              <a:t>to make the </a:t>
            </a:r>
            <a:r>
              <a:rPr lang="en-GB" dirty="0" smtClean="0"/>
              <a:t>columns </a:t>
            </a:r>
            <a:r>
              <a:rPr lang="en-GB" b="1" i="1" dirty="0" smtClean="0"/>
              <a:t>stack </a:t>
            </a:r>
            <a:r>
              <a:rPr lang="en-GB" b="1" i="1" dirty="0" smtClean="0"/>
              <a:t>side by side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There are two ways to achieve this:</a:t>
            </a:r>
          </a:p>
          <a:p>
            <a:pPr lvl="1"/>
            <a:r>
              <a:rPr lang="en-GB" b="1" dirty="0" smtClean="0"/>
              <a:t>CSS Floats</a:t>
            </a:r>
            <a:r>
              <a:rPr lang="en-GB" dirty="0" smtClean="0"/>
              <a:t>: old, but tried and tested and supported by old browsers. It is still </a:t>
            </a:r>
            <a:r>
              <a:rPr lang="en-GB" b="1" i="1" dirty="0" smtClean="0"/>
              <a:t>the best for page layouts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CSS Flexbox</a:t>
            </a:r>
            <a:r>
              <a:rPr lang="en-GB" dirty="0" smtClean="0"/>
              <a:t>: new with CSS3, but </a:t>
            </a:r>
            <a:r>
              <a:rPr lang="en-GB" dirty="0" smtClean="0">
                <a:hlinkClick r:id="rId2"/>
              </a:rPr>
              <a:t>not really the best for page layout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958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Float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CSS Float property is used to specify whether an element should float.</a:t>
            </a:r>
          </a:p>
          <a:p>
            <a:r>
              <a:rPr lang="en-GB" dirty="0" smtClean="0"/>
              <a:t>It is used to position elements horizontally:</a:t>
            </a:r>
          </a:p>
          <a:p>
            <a:pPr lvl="1"/>
            <a:r>
              <a:rPr lang="en-GB" dirty="0"/>
              <a:t>Forces an element to the left or right.</a:t>
            </a:r>
          </a:p>
          <a:p>
            <a:pPr lvl="1"/>
            <a:r>
              <a:rPr lang="en-GB" dirty="0"/>
              <a:t>A floated element will move as far to the left or right where there is space within its parent element.</a:t>
            </a:r>
          </a:p>
          <a:p>
            <a:pPr lvl="1"/>
            <a:r>
              <a:rPr lang="en-GB" dirty="0"/>
              <a:t>It provides a simple way to position </a:t>
            </a:r>
            <a:r>
              <a:rPr lang="en-GB" dirty="0" smtClean="0"/>
              <a:t>and stack elements side by side horizontally on a line.</a:t>
            </a:r>
          </a:p>
          <a:p>
            <a:pPr lvl="1"/>
            <a:r>
              <a:rPr lang="en-GB" dirty="0"/>
              <a:t>If there is not enough room for the element, it moves down to the next line.</a:t>
            </a:r>
          </a:p>
          <a:p>
            <a:pPr marL="640080" lvl="2" indent="0">
              <a:buNone/>
            </a:pPr>
            <a:r>
              <a:rPr lang="en-GB" sz="1800" dirty="0"/>
              <a:t>(Think of how text continues on a line till there is no more room, then wraps round to the next line)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6096000"/>
            <a:ext cx="1872208" cy="645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float: left;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93840" y="6096000"/>
            <a:ext cx="1872208" cy="6453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float: right;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63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Float: </a:t>
            </a:r>
            <a:r>
              <a:rPr lang="en-GB" dirty="0" smtClean="0"/>
              <a:t>Content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image has been floated to the right in the paragraph element.</a:t>
            </a:r>
          </a:p>
          <a:p>
            <a:r>
              <a:rPr lang="en-GB" dirty="0" smtClean="0"/>
              <a:t>The text wraps around the space left by the image in the paragraph element block.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78" y="3671192"/>
            <a:ext cx="5824537" cy="27797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594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</a:t>
            </a:r>
            <a:r>
              <a:rPr lang="en-GB" dirty="0" smtClean="0"/>
              <a:t>Block Elements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WebBrowser"/>
          <p:cNvGrpSpPr/>
          <p:nvPr>
            <p:custDataLst>
              <p:custData r:id="rId1"/>
            </p:custDataLst>
          </p:nvPr>
        </p:nvGrpSpPr>
        <p:grpSpPr>
          <a:xfrm>
            <a:off x="611529" y="1578734"/>
            <a:ext cx="8428776" cy="4529835"/>
            <a:chOff x="0" y="-1"/>
            <a:chExt cx="9144001" cy="6858000"/>
          </a:xfrm>
        </p:grpSpPr>
        <p:sp>
          <p:nvSpPr>
            <p:cNvPr id="5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 smtClean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 smtClean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  <a:endParaRPr lang="en-US" sz="1200" kern="0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Segoe UI"/>
                </a:endParaRP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33" name="TextBox 32"/>
          <p:cNvSpPr txBox="1"/>
          <p:nvPr/>
        </p:nvSpPr>
        <p:spPr>
          <a:xfrm>
            <a:off x="702259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 smtClean="0"/>
              <a:t>This &lt;div&gt; is set to </a:t>
            </a:r>
            <a:r>
              <a:rPr lang="en-GB" b="1" dirty="0" smtClean="0"/>
              <a:t>float: left</a:t>
            </a:r>
            <a:r>
              <a:rPr lang="en-GB" dirty="0" smtClean="0"/>
              <a:t>;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3036996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 smtClean="0"/>
              <a:t>This &lt;div&gt; is set to </a:t>
            </a:r>
            <a:r>
              <a:rPr lang="en-GB" b="1" dirty="0" smtClean="0"/>
              <a:t>float: left</a:t>
            </a:r>
            <a:r>
              <a:rPr lang="en-GB" dirty="0" smtClean="0"/>
              <a:t>;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5360738" y="20468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 smtClean="0"/>
              <a:t>This &lt;div&gt; is set to </a:t>
            </a:r>
            <a:r>
              <a:rPr lang="en-GB" b="1" dirty="0" smtClean="0"/>
              <a:t>float: left</a:t>
            </a:r>
            <a:r>
              <a:rPr lang="en-GB" dirty="0" smtClean="0"/>
              <a:t>;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694400" y="3013270"/>
            <a:ext cx="2342596" cy="1423841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 smtClean="0"/>
              <a:t>This &lt;div&gt; is also set to </a:t>
            </a:r>
            <a:r>
              <a:rPr lang="en-GB" b="1" dirty="0" smtClean="0"/>
              <a:t>float: left</a:t>
            </a:r>
            <a:r>
              <a:rPr lang="en-GB" dirty="0" smtClean="0"/>
              <a:t>; (no more room on previous line –moves down to next)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6655289" y="30180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 smtClean="0"/>
              <a:t>This &lt;div&gt; is set to </a:t>
            </a:r>
            <a:r>
              <a:rPr lang="en-GB" b="1" dirty="0" smtClean="0"/>
              <a:t>float: right</a:t>
            </a:r>
            <a:r>
              <a:rPr lang="en-GB" dirty="0" smtClean="0"/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10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with Floating Elements: </a:t>
            </a:r>
            <a:r>
              <a:rPr lang="en-GB" dirty="0" smtClean="0"/>
              <a:t>I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/>
          <a:lstStyle/>
          <a:p>
            <a:r>
              <a:rPr lang="en-GB" dirty="0" smtClean="0"/>
              <a:t>If a parent element contains all floating elements, its height is automatically collapsed to zero (think floating in the </a:t>
            </a:r>
            <a:r>
              <a:rPr lang="en-GB" dirty="0" smtClean="0"/>
              <a:t>air – washing on a line)!</a:t>
            </a:r>
            <a:endParaRPr lang="en-GB" dirty="0" smtClean="0"/>
          </a:p>
          <a:p>
            <a:r>
              <a:rPr lang="en-GB" dirty="0" smtClean="0"/>
              <a:t>To fix this problem, you need to add </a:t>
            </a:r>
            <a:r>
              <a:rPr lang="en-GB" b="1" dirty="0" smtClean="0"/>
              <a:t>overflow</a:t>
            </a:r>
            <a:r>
              <a:rPr lang="en-GB" b="1" dirty="0" smtClean="0"/>
              <a:t>: auto;</a:t>
            </a:r>
            <a:r>
              <a:rPr lang="en-GB" dirty="0" smtClean="0"/>
              <a:t> CSS property to the parent element.</a:t>
            </a:r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970961" y="4418965"/>
            <a:ext cx="2573517" cy="695326"/>
            <a:chOff x="970961" y="3855562"/>
            <a:chExt cx="2573517" cy="695326"/>
          </a:xfrm>
        </p:grpSpPr>
        <p:sp>
          <p:nvSpPr>
            <p:cNvPr id="7" name="Rectangle 6"/>
            <p:cNvSpPr/>
            <p:nvPr/>
          </p:nvSpPr>
          <p:spPr>
            <a:xfrm>
              <a:off x="970961" y="3855562"/>
              <a:ext cx="2573517" cy="45719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5522" y="3855563"/>
              <a:ext cx="695325" cy="695325"/>
            </a:xfrm>
            <a:prstGeom prst="rect">
              <a:avLst/>
            </a:prstGeom>
          </p:spPr>
        </p:pic>
        <p:pic>
          <p:nvPicPr>
            <p:cNvPr id="9" name="Picture 8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4197" y="3855563"/>
              <a:ext cx="695325" cy="695325"/>
            </a:xfrm>
            <a:prstGeom prst="rect">
              <a:avLst/>
            </a:prstGeom>
          </p:spPr>
        </p:pic>
        <p:pic>
          <p:nvPicPr>
            <p:cNvPr id="10" name="Picture 9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52872" y="3855563"/>
              <a:ext cx="695325" cy="695325"/>
            </a:xfrm>
            <a:prstGeom prst="rect">
              <a:avLst/>
            </a:prstGeom>
          </p:spPr>
        </p:pic>
      </p:grpSp>
      <p:sp>
        <p:nvSpPr>
          <p:cNvPr id="12" name="Rectangle 11"/>
          <p:cNvSpPr/>
          <p:nvPr/>
        </p:nvSpPr>
        <p:spPr>
          <a:xfrm>
            <a:off x="5084639" y="4418965"/>
            <a:ext cx="2448956" cy="7635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347" y="4447247"/>
            <a:ext cx="695325" cy="695325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1022" y="4447247"/>
            <a:ext cx="695325" cy="695325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697" y="4447247"/>
            <a:ext cx="695325" cy="69532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26243" y="5672731"/>
            <a:ext cx="3836710" cy="7541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 smtClean="0"/>
              <a:t>Parent &lt;div&gt; element collapsed as smiley images are all set to float: left;</a:t>
            </a:r>
            <a:endParaRPr lang="en-GB" dirty="0"/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377072" y="4464684"/>
            <a:ext cx="718450" cy="1208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780960" y="5678288"/>
            <a:ext cx="4151329" cy="1135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 smtClean="0"/>
              <a:t>Parent &lt;div&gt; element expanded because has the overflow: auto; property.</a:t>
            </a:r>
          </a:p>
          <a:p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div.smileys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overflow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19" idx="0"/>
          </p:cNvCxnSpPr>
          <p:nvPr/>
        </p:nvCxnSpPr>
        <p:spPr>
          <a:xfrm flipH="1" flipV="1">
            <a:off x="6570482" y="5182538"/>
            <a:ext cx="286143" cy="49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8944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Problems with </a:t>
            </a:r>
            <a:r>
              <a:rPr lang="en-GB" dirty="0"/>
              <a:t>F</a:t>
            </a:r>
            <a:r>
              <a:rPr lang="en-GB" dirty="0" smtClean="0"/>
              <a:t>loating Elements: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531352" cy="499856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Elements </a:t>
            </a:r>
            <a:r>
              <a:rPr lang="en-GB" b="1" i="1" dirty="0" smtClean="0"/>
              <a:t>after</a:t>
            </a:r>
            <a:r>
              <a:rPr lang="en-GB" dirty="0" smtClean="0"/>
              <a:t> a floating element will continue to wrap around it </a:t>
            </a:r>
            <a:r>
              <a:rPr lang="en-GB" b="1" i="1" dirty="0" smtClean="0"/>
              <a:t>unless the </a:t>
            </a:r>
            <a:r>
              <a:rPr lang="en-GB" b="1" i="1" dirty="0" smtClean="0"/>
              <a:t>float is cleared</a:t>
            </a:r>
            <a:r>
              <a:rPr lang="en-GB" dirty="0" smtClean="0"/>
              <a:t>!</a:t>
            </a:r>
          </a:p>
          <a:p>
            <a:r>
              <a:rPr lang="en-GB" dirty="0" smtClean="0"/>
              <a:t>The clear property is used to clear floating, e.g.</a:t>
            </a:r>
          </a:p>
          <a:p>
            <a:pPr marL="365760" lvl="1" indent="0" algn="ctr">
              <a:buNone/>
            </a:pP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clear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both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 smtClean="0"/>
          </a:p>
          <a:p>
            <a:r>
              <a:rPr lang="en-GB" dirty="0" smtClean="0"/>
              <a:t>It specifies the side of a floating element that elements are not allowed to wrap (float) around:</a:t>
            </a:r>
          </a:p>
          <a:p>
            <a:pPr lvl="1"/>
            <a:r>
              <a:rPr lang="en-GB" b="1" dirty="0" smtClean="0"/>
              <a:t>Left</a:t>
            </a:r>
            <a:r>
              <a:rPr lang="en-GB" dirty="0" smtClean="0"/>
              <a:t>: does not allow elements to wrap round the left side.</a:t>
            </a:r>
          </a:p>
          <a:p>
            <a:pPr lvl="1"/>
            <a:r>
              <a:rPr lang="en-GB" b="1" dirty="0" smtClean="0"/>
              <a:t>Right</a:t>
            </a:r>
            <a:r>
              <a:rPr lang="en-GB" dirty="0" smtClean="0"/>
              <a:t>: does not allow elements to wrap round the right side.</a:t>
            </a:r>
          </a:p>
          <a:p>
            <a:pPr lvl="1"/>
            <a:r>
              <a:rPr lang="en-GB" b="1" dirty="0" smtClean="0"/>
              <a:t>Both</a:t>
            </a:r>
            <a:r>
              <a:rPr lang="en-GB" dirty="0" smtClean="0"/>
              <a:t>: does not allow elements to wrap round both sides.</a:t>
            </a:r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60913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Clearing Floats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&lt;</a:t>
            </a:r>
            <a:r>
              <a:rPr lang="en-GB" dirty="0" err="1" smtClean="0"/>
              <a:t>img</a:t>
            </a:r>
            <a:r>
              <a:rPr lang="en-GB" dirty="0" smtClean="0"/>
              <a:t> /&gt; element is floated to the right.</a:t>
            </a:r>
          </a:p>
          <a:p>
            <a:r>
              <a:rPr lang="en-GB" dirty="0" smtClean="0"/>
              <a:t>The following &lt;p&gt; element wraps round it in the space left.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&lt;</a:t>
            </a:r>
            <a:r>
              <a:rPr lang="en-GB" dirty="0" err="1" smtClean="0"/>
              <a:t>img</a:t>
            </a:r>
            <a:r>
              <a:rPr lang="en-GB" dirty="0"/>
              <a:t> </a:t>
            </a:r>
            <a:r>
              <a:rPr lang="en-GB" dirty="0" smtClean="0"/>
              <a:t>/&gt; element is floated to the right.</a:t>
            </a:r>
          </a:p>
          <a:p>
            <a:r>
              <a:rPr lang="en-GB" dirty="0" smtClean="0"/>
              <a:t>The float is cleared on the following &lt;p&gt; element, so it does not wrap round the image.</a:t>
            </a:r>
            <a:endParaRPr lang="en-GB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270" y="1611312"/>
            <a:ext cx="26193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740" y="1611312"/>
            <a:ext cx="25908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374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Come up with a wireframe mock-up of your proposed assignment website.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30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9045</TotalTime>
  <Words>1835</Words>
  <Application>Microsoft Office PowerPoint</Application>
  <PresentationFormat>On-screen Show (4:3)</PresentationFormat>
  <Paragraphs>263</Paragraphs>
  <Slides>30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Calibri</vt:lpstr>
      <vt:lpstr>Cambria</vt:lpstr>
      <vt:lpstr>Consolas</vt:lpstr>
      <vt:lpstr>Segoe UI</vt:lpstr>
      <vt:lpstr>Symbol</vt:lpstr>
      <vt:lpstr>Wingdings</vt:lpstr>
      <vt:lpstr>Wingdings 2</vt:lpstr>
      <vt:lpstr>Median</vt:lpstr>
      <vt:lpstr>CSS Page Layouts</vt:lpstr>
      <vt:lpstr>Today’s Lecture</vt:lpstr>
      <vt:lpstr>The CSS Box Model</vt:lpstr>
      <vt:lpstr>Exercise</vt:lpstr>
      <vt:lpstr>Exercise Solution</vt:lpstr>
      <vt:lpstr>CSS3 Box Sizing</vt:lpstr>
      <vt:lpstr>CSS3 Box Sizing</vt:lpstr>
      <vt:lpstr>Page Layouts</vt:lpstr>
      <vt:lpstr>HTML5 Semantic Elements</vt:lpstr>
      <vt:lpstr>HTML5 Semantic Elements</vt:lpstr>
      <vt:lpstr>Page Layout Semantic Elements</vt:lpstr>
      <vt:lpstr>Types of Page Layouts</vt:lpstr>
      <vt:lpstr>Page Layouts</vt:lpstr>
      <vt:lpstr>Page Layouts: Alignment</vt:lpstr>
      <vt:lpstr>960 Grid System</vt:lpstr>
      <vt:lpstr>The 12-Column 960 Grid System</vt:lpstr>
      <vt:lpstr>Question</vt:lpstr>
      <vt:lpstr>Question Solution</vt:lpstr>
      <vt:lpstr>Using Grid Systems In Web Design: The Design</vt:lpstr>
      <vt:lpstr>Using Grid Systems in Web Design: The CSS</vt:lpstr>
      <vt:lpstr>Using Grid Systems in Web Design: The HTML</vt:lpstr>
      <vt:lpstr>Using Grid Systems in Web Design: The CSS</vt:lpstr>
      <vt:lpstr>CSS Float</vt:lpstr>
      <vt:lpstr>CSS Float: Content Example</vt:lpstr>
      <vt:lpstr>CSS Float: Block Elements Example</vt:lpstr>
      <vt:lpstr>Problems with Floating Elements: I</vt:lpstr>
      <vt:lpstr>Problems with Floating Elements: II</vt:lpstr>
      <vt:lpstr>Clearing Floats</vt:lpstr>
      <vt:lpstr>Lab Exercise</vt:lpstr>
      <vt:lpstr>Homework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1343</cp:revision>
  <cp:lastPrinted>2014-09-29T16:21:25Z</cp:lastPrinted>
  <dcterms:created xsi:type="dcterms:W3CDTF">2013-09-18T07:00:31Z</dcterms:created>
  <dcterms:modified xsi:type="dcterms:W3CDTF">2016-11-03T07:35:28Z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