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32"/>
  </p:notesMasterIdLst>
  <p:sldIdLst>
    <p:sldId id="256" r:id="rId2"/>
    <p:sldId id="257" r:id="rId3"/>
    <p:sldId id="259" r:id="rId4"/>
    <p:sldId id="261" r:id="rId5"/>
    <p:sldId id="262" r:id="rId6"/>
    <p:sldId id="287" r:id="rId7"/>
    <p:sldId id="288"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7" r:id="rId22"/>
    <p:sldId id="280" r:id="rId23"/>
    <p:sldId id="279" r:id="rId24"/>
    <p:sldId id="282" r:id="rId25"/>
    <p:sldId id="283" r:id="rId26"/>
    <p:sldId id="284" r:id="rId27"/>
    <p:sldId id="285" r:id="rId28"/>
    <p:sldId id="281" r:id="rId29"/>
    <p:sldId id="286" r:id="rId30"/>
    <p:sldId id="260"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1F92F1-ACD1-4195-84CF-69EA8E19DA57}" v="40" dt="2024-01-04T19:45:08.7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450" autoAdjust="0"/>
    <p:restoredTop sz="73636" autoAdjust="0"/>
  </p:normalViewPr>
  <p:slideViewPr>
    <p:cSldViewPr snapToGrid="0">
      <p:cViewPr varScale="1">
        <p:scale>
          <a:sx n="76" d="100"/>
          <a:sy n="76" d="100"/>
        </p:scale>
        <p:origin x="85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631F92F1-ACD1-4195-84CF-69EA8E19DA57}"/>
    <pc:docChg chg="undo custSel addSld delSld modSld sldOrd">
      <pc:chgData name="Jonathan Wyatt" userId="c3e1212f-7374-4739-8e9f-f13855138211" providerId="ADAL" clId="{631F92F1-ACD1-4195-84CF-69EA8E19DA57}" dt="2024-01-04T19:47:24.534" v="7606" actId="2710"/>
      <pc:docMkLst>
        <pc:docMk/>
      </pc:docMkLst>
      <pc:sldChg chg="addSp delSp modSp mod">
        <pc:chgData name="Jonathan Wyatt" userId="c3e1212f-7374-4739-8e9f-f13855138211" providerId="ADAL" clId="{631F92F1-ACD1-4195-84CF-69EA8E19DA57}" dt="2024-01-04T15:02:36.622" v="6658" actId="26606"/>
        <pc:sldMkLst>
          <pc:docMk/>
          <pc:sldMk cId="1685597237" sldId="257"/>
        </pc:sldMkLst>
        <pc:spChg chg="del mod">
          <ac:chgData name="Jonathan Wyatt" userId="c3e1212f-7374-4739-8e9f-f13855138211" providerId="ADAL" clId="{631F92F1-ACD1-4195-84CF-69EA8E19DA57}" dt="2024-01-04T15:02:36.622" v="6658" actId="26606"/>
          <ac:spMkLst>
            <pc:docMk/>
            <pc:sldMk cId="1685597237" sldId="257"/>
            <ac:spMk id="3" creationId="{6F6B9ADF-F325-7452-C838-A741BB571FA6}"/>
          </ac:spMkLst>
        </pc:spChg>
        <pc:graphicFrameChg chg="add">
          <ac:chgData name="Jonathan Wyatt" userId="c3e1212f-7374-4739-8e9f-f13855138211" providerId="ADAL" clId="{631F92F1-ACD1-4195-84CF-69EA8E19DA57}" dt="2024-01-04T15:02:36.622" v="6658" actId="26606"/>
          <ac:graphicFrameMkLst>
            <pc:docMk/>
            <pc:sldMk cId="1685597237" sldId="257"/>
            <ac:graphicFrameMk id="5" creationId="{3787DC9A-1F47-AB44-39B9-B0FAE121BCFE}"/>
          </ac:graphicFrameMkLst>
        </pc:graphicFrameChg>
      </pc:sldChg>
      <pc:sldChg chg="del">
        <pc:chgData name="Jonathan Wyatt" userId="c3e1212f-7374-4739-8e9f-f13855138211" providerId="ADAL" clId="{631F92F1-ACD1-4195-84CF-69EA8E19DA57}" dt="2024-01-04T14:53:27.565" v="6017" actId="47"/>
        <pc:sldMkLst>
          <pc:docMk/>
          <pc:sldMk cId="3880005517" sldId="258"/>
        </pc:sldMkLst>
      </pc:sldChg>
      <pc:sldChg chg="modSp mod">
        <pc:chgData name="Jonathan Wyatt" userId="c3e1212f-7374-4739-8e9f-f13855138211" providerId="ADAL" clId="{631F92F1-ACD1-4195-84CF-69EA8E19DA57}" dt="2024-01-04T19:17:52.558" v="7153" actId="2710"/>
        <pc:sldMkLst>
          <pc:docMk/>
          <pc:sldMk cId="3763373149" sldId="259"/>
        </pc:sldMkLst>
        <pc:spChg chg="mod">
          <ac:chgData name="Jonathan Wyatt" userId="c3e1212f-7374-4739-8e9f-f13855138211" providerId="ADAL" clId="{631F92F1-ACD1-4195-84CF-69EA8E19DA57}" dt="2024-01-04T19:17:52.558" v="7153" actId="2710"/>
          <ac:spMkLst>
            <pc:docMk/>
            <pc:sldMk cId="3763373149" sldId="259"/>
            <ac:spMk id="3" creationId="{931D0AC3-04C2-3ADE-4740-D1A0E5292EB4}"/>
          </ac:spMkLst>
        </pc:spChg>
      </pc:sldChg>
      <pc:sldChg chg="modSp mod">
        <pc:chgData name="Jonathan Wyatt" userId="c3e1212f-7374-4739-8e9f-f13855138211" providerId="ADAL" clId="{631F92F1-ACD1-4195-84CF-69EA8E19DA57}" dt="2024-01-04T19:45:23.816" v="7555" actId="20577"/>
        <pc:sldMkLst>
          <pc:docMk/>
          <pc:sldMk cId="587296451" sldId="260"/>
        </pc:sldMkLst>
        <pc:spChg chg="mod">
          <ac:chgData name="Jonathan Wyatt" userId="c3e1212f-7374-4739-8e9f-f13855138211" providerId="ADAL" clId="{631F92F1-ACD1-4195-84CF-69EA8E19DA57}" dt="2024-01-04T19:45:23.816" v="7555" actId="20577"/>
          <ac:spMkLst>
            <pc:docMk/>
            <pc:sldMk cId="587296451" sldId="260"/>
            <ac:spMk id="3" creationId="{5026E2B0-74F8-344C-C38C-AB70A8B67215}"/>
          </ac:spMkLst>
        </pc:spChg>
      </pc:sldChg>
      <pc:sldChg chg="ord">
        <pc:chgData name="Jonathan Wyatt" userId="c3e1212f-7374-4739-8e9f-f13855138211" providerId="ADAL" clId="{631F92F1-ACD1-4195-84CF-69EA8E19DA57}" dt="2024-01-04T13:58:20.874" v="1886"/>
        <pc:sldMkLst>
          <pc:docMk/>
          <pc:sldMk cId="1530625595" sldId="262"/>
        </pc:sldMkLst>
      </pc:sldChg>
      <pc:sldChg chg="ord">
        <pc:chgData name="Jonathan Wyatt" userId="c3e1212f-7374-4739-8e9f-f13855138211" providerId="ADAL" clId="{631F92F1-ACD1-4195-84CF-69EA8E19DA57}" dt="2024-01-04T13:58:34.939" v="1888"/>
        <pc:sldMkLst>
          <pc:docMk/>
          <pc:sldMk cId="826887168" sldId="263"/>
        </pc:sldMkLst>
      </pc:sldChg>
      <pc:sldChg chg="ord">
        <pc:chgData name="Jonathan Wyatt" userId="c3e1212f-7374-4739-8e9f-f13855138211" providerId="ADAL" clId="{631F92F1-ACD1-4195-84CF-69EA8E19DA57}" dt="2024-01-04T13:58:38.363" v="1890"/>
        <pc:sldMkLst>
          <pc:docMk/>
          <pc:sldMk cId="1226848541" sldId="264"/>
        </pc:sldMkLst>
      </pc:sldChg>
      <pc:sldChg chg="modSp mod">
        <pc:chgData name="Jonathan Wyatt" userId="c3e1212f-7374-4739-8e9f-f13855138211" providerId="ADAL" clId="{631F92F1-ACD1-4195-84CF-69EA8E19DA57}" dt="2024-01-04T13:21:46.641" v="439" actId="27636"/>
        <pc:sldMkLst>
          <pc:docMk/>
          <pc:sldMk cId="2442685917" sldId="266"/>
        </pc:sldMkLst>
        <pc:spChg chg="mod">
          <ac:chgData name="Jonathan Wyatt" userId="c3e1212f-7374-4739-8e9f-f13855138211" providerId="ADAL" clId="{631F92F1-ACD1-4195-84CF-69EA8E19DA57}" dt="2024-01-04T13:21:46.641" v="439" actId="27636"/>
          <ac:spMkLst>
            <pc:docMk/>
            <pc:sldMk cId="2442685917" sldId="266"/>
            <ac:spMk id="3" creationId="{17058C6E-4023-59B0-052D-104BA1997221}"/>
          </ac:spMkLst>
        </pc:spChg>
      </pc:sldChg>
      <pc:sldChg chg="modSp mod">
        <pc:chgData name="Jonathan Wyatt" userId="c3e1212f-7374-4739-8e9f-f13855138211" providerId="ADAL" clId="{631F92F1-ACD1-4195-84CF-69EA8E19DA57}" dt="2024-01-04T13:16:19.408" v="214" actId="2710"/>
        <pc:sldMkLst>
          <pc:docMk/>
          <pc:sldMk cId="2328838055" sldId="267"/>
        </pc:sldMkLst>
        <pc:spChg chg="mod">
          <ac:chgData name="Jonathan Wyatt" userId="c3e1212f-7374-4739-8e9f-f13855138211" providerId="ADAL" clId="{631F92F1-ACD1-4195-84CF-69EA8E19DA57}" dt="2024-01-04T13:16:19.408" v="214" actId="2710"/>
          <ac:spMkLst>
            <pc:docMk/>
            <pc:sldMk cId="2328838055" sldId="267"/>
            <ac:spMk id="3" creationId="{35CD4F11-C11D-FA36-5DEC-B259F6427120}"/>
          </ac:spMkLst>
        </pc:spChg>
      </pc:sldChg>
      <pc:sldChg chg="modSp new mod ord">
        <pc:chgData name="Jonathan Wyatt" userId="c3e1212f-7374-4739-8e9f-f13855138211" providerId="ADAL" clId="{631F92F1-ACD1-4195-84CF-69EA8E19DA57}" dt="2024-01-04T13:34:10.486" v="1426" actId="20577"/>
        <pc:sldMkLst>
          <pc:docMk/>
          <pc:sldMk cId="3249193455" sldId="268"/>
        </pc:sldMkLst>
        <pc:spChg chg="mod">
          <ac:chgData name="Jonathan Wyatt" userId="c3e1212f-7374-4739-8e9f-f13855138211" providerId="ADAL" clId="{631F92F1-ACD1-4195-84CF-69EA8E19DA57}" dt="2024-01-04T13:25:29.962" v="510" actId="122"/>
          <ac:spMkLst>
            <pc:docMk/>
            <pc:sldMk cId="3249193455" sldId="268"/>
            <ac:spMk id="2" creationId="{2CE16170-9C16-4C1A-BAAC-78BCBAEB9E8B}"/>
          </ac:spMkLst>
        </pc:spChg>
        <pc:spChg chg="mod">
          <ac:chgData name="Jonathan Wyatt" userId="c3e1212f-7374-4739-8e9f-f13855138211" providerId="ADAL" clId="{631F92F1-ACD1-4195-84CF-69EA8E19DA57}" dt="2024-01-04T13:34:10.486" v="1426" actId="20577"/>
          <ac:spMkLst>
            <pc:docMk/>
            <pc:sldMk cId="3249193455" sldId="268"/>
            <ac:spMk id="3" creationId="{128C9245-2A32-5F83-924C-ADF94078C30C}"/>
          </ac:spMkLst>
        </pc:spChg>
      </pc:sldChg>
      <pc:sldChg chg="modSp mod">
        <pc:chgData name="Jonathan Wyatt" userId="c3e1212f-7374-4739-8e9f-f13855138211" providerId="ADAL" clId="{631F92F1-ACD1-4195-84CF-69EA8E19DA57}" dt="2024-01-04T13:49:07.091" v="1772" actId="113"/>
        <pc:sldMkLst>
          <pc:docMk/>
          <pc:sldMk cId="469512775" sldId="269"/>
        </pc:sldMkLst>
        <pc:spChg chg="mod">
          <ac:chgData name="Jonathan Wyatt" userId="c3e1212f-7374-4739-8e9f-f13855138211" providerId="ADAL" clId="{631F92F1-ACD1-4195-84CF-69EA8E19DA57}" dt="2024-01-04T13:47:52.243" v="1771" actId="20577"/>
          <ac:spMkLst>
            <pc:docMk/>
            <pc:sldMk cId="469512775" sldId="269"/>
            <ac:spMk id="2" creationId="{2CE16170-9C16-4C1A-BAAC-78BCBAEB9E8B}"/>
          </ac:spMkLst>
        </pc:spChg>
        <pc:spChg chg="mod">
          <ac:chgData name="Jonathan Wyatt" userId="c3e1212f-7374-4739-8e9f-f13855138211" providerId="ADAL" clId="{631F92F1-ACD1-4195-84CF-69EA8E19DA57}" dt="2024-01-04T13:49:07.091" v="1772" actId="113"/>
          <ac:spMkLst>
            <pc:docMk/>
            <pc:sldMk cId="469512775" sldId="269"/>
            <ac:spMk id="3" creationId="{128C9245-2A32-5F83-924C-ADF94078C30C}"/>
          </ac:spMkLst>
        </pc:spChg>
      </pc:sldChg>
      <pc:sldChg chg="modSp new mod">
        <pc:chgData name="Jonathan Wyatt" userId="c3e1212f-7374-4739-8e9f-f13855138211" providerId="ADAL" clId="{631F92F1-ACD1-4195-84CF-69EA8E19DA57}" dt="2024-01-04T13:57:58.224" v="1882" actId="20577"/>
        <pc:sldMkLst>
          <pc:docMk/>
          <pc:sldMk cId="784069635" sldId="270"/>
        </pc:sldMkLst>
        <pc:spChg chg="mod">
          <ac:chgData name="Jonathan Wyatt" userId="c3e1212f-7374-4739-8e9f-f13855138211" providerId="ADAL" clId="{631F92F1-ACD1-4195-84CF-69EA8E19DA57}" dt="2024-01-04T13:57:38.041" v="1869" actId="20577"/>
          <ac:spMkLst>
            <pc:docMk/>
            <pc:sldMk cId="784069635" sldId="270"/>
            <ac:spMk id="2" creationId="{8E791FED-95BF-2207-817B-7004DFFDCBA1}"/>
          </ac:spMkLst>
        </pc:spChg>
        <pc:spChg chg="mod">
          <ac:chgData name="Jonathan Wyatt" userId="c3e1212f-7374-4739-8e9f-f13855138211" providerId="ADAL" clId="{631F92F1-ACD1-4195-84CF-69EA8E19DA57}" dt="2024-01-04T13:57:58.224" v="1882" actId="20577"/>
          <ac:spMkLst>
            <pc:docMk/>
            <pc:sldMk cId="784069635" sldId="270"/>
            <ac:spMk id="3" creationId="{F2CE1017-54A9-7F01-01C9-D0AAEA16D49C}"/>
          </ac:spMkLst>
        </pc:spChg>
      </pc:sldChg>
      <pc:sldChg chg="modSp new mod">
        <pc:chgData name="Jonathan Wyatt" userId="c3e1212f-7374-4739-8e9f-f13855138211" providerId="ADAL" clId="{631F92F1-ACD1-4195-84CF-69EA8E19DA57}" dt="2024-01-04T14:03:08.751" v="2016" actId="122"/>
        <pc:sldMkLst>
          <pc:docMk/>
          <pc:sldMk cId="2056135692" sldId="271"/>
        </pc:sldMkLst>
        <pc:spChg chg="mod">
          <ac:chgData name="Jonathan Wyatt" userId="c3e1212f-7374-4739-8e9f-f13855138211" providerId="ADAL" clId="{631F92F1-ACD1-4195-84CF-69EA8E19DA57}" dt="2024-01-04T14:03:08.751" v="2016" actId="122"/>
          <ac:spMkLst>
            <pc:docMk/>
            <pc:sldMk cId="2056135692" sldId="271"/>
            <ac:spMk id="2" creationId="{EC0E92BD-187F-0B17-A038-7464180B673D}"/>
          </ac:spMkLst>
        </pc:spChg>
        <pc:spChg chg="mod">
          <ac:chgData name="Jonathan Wyatt" userId="c3e1212f-7374-4739-8e9f-f13855138211" providerId="ADAL" clId="{631F92F1-ACD1-4195-84CF-69EA8E19DA57}" dt="2024-01-04T14:02:40.373" v="2014" actId="20577"/>
          <ac:spMkLst>
            <pc:docMk/>
            <pc:sldMk cId="2056135692" sldId="271"/>
            <ac:spMk id="3" creationId="{60CF2EBA-0A7C-E788-2891-118BEA4D0970}"/>
          </ac:spMkLst>
        </pc:spChg>
      </pc:sldChg>
      <pc:sldChg chg="addSp delSp modSp new mod modNotesTx">
        <pc:chgData name="Jonathan Wyatt" userId="c3e1212f-7374-4739-8e9f-f13855138211" providerId="ADAL" clId="{631F92F1-ACD1-4195-84CF-69EA8E19DA57}" dt="2024-01-04T14:13:04.647" v="3312" actId="1076"/>
        <pc:sldMkLst>
          <pc:docMk/>
          <pc:sldMk cId="1835296310" sldId="272"/>
        </pc:sldMkLst>
        <pc:spChg chg="mod">
          <ac:chgData name="Jonathan Wyatt" userId="c3e1212f-7374-4739-8e9f-f13855138211" providerId="ADAL" clId="{631F92F1-ACD1-4195-84CF-69EA8E19DA57}" dt="2024-01-04T14:04:50.869" v="2036" actId="122"/>
          <ac:spMkLst>
            <pc:docMk/>
            <pc:sldMk cId="1835296310" sldId="272"/>
            <ac:spMk id="2" creationId="{A4207655-DAFA-6EF4-EFAA-D43560D7E0C0}"/>
          </ac:spMkLst>
        </pc:spChg>
        <pc:spChg chg="del">
          <ac:chgData name="Jonathan Wyatt" userId="c3e1212f-7374-4739-8e9f-f13855138211" providerId="ADAL" clId="{631F92F1-ACD1-4195-84CF-69EA8E19DA57}" dt="2024-01-04T14:04:35.231" v="2017"/>
          <ac:spMkLst>
            <pc:docMk/>
            <pc:sldMk cId="1835296310" sldId="272"/>
            <ac:spMk id="3" creationId="{A974425E-A388-6B64-D806-23C4D745D5B1}"/>
          </ac:spMkLst>
        </pc:spChg>
        <pc:picChg chg="add mod">
          <ac:chgData name="Jonathan Wyatt" userId="c3e1212f-7374-4739-8e9f-f13855138211" providerId="ADAL" clId="{631F92F1-ACD1-4195-84CF-69EA8E19DA57}" dt="2024-01-04T14:13:04.647" v="3312" actId="1076"/>
          <ac:picMkLst>
            <pc:docMk/>
            <pc:sldMk cId="1835296310" sldId="272"/>
            <ac:picMk id="4" creationId="{F96FD96D-3E48-ABD0-204B-0FFEF4508AD7}"/>
          </ac:picMkLst>
        </pc:picChg>
      </pc:sldChg>
      <pc:sldChg chg="addSp delSp modSp new mod modNotesTx">
        <pc:chgData name="Jonathan Wyatt" userId="c3e1212f-7374-4739-8e9f-f13855138211" providerId="ADAL" clId="{631F92F1-ACD1-4195-84CF-69EA8E19DA57}" dt="2024-01-04T14:28:35.390" v="4236" actId="20577"/>
        <pc:sldMkLst>
          <pc:docMk/>
          <pc:sldMk cId="1997268057" sldId="273"/>
        </pc:sldMkLst>
        <pc:spChg chg="mod">
          <ac:chgData name="Jonathan Wyatt" userId="c3e1212f-7374-4739-8e9f-f13855138211" providerId="ADAL" clId="{631F92F1-ACD1-4195-84CF-69EA8E19DA57}" dt="2024-01-04T14:27:52.123" v="4180" actId="20577"/>
          <ac:spMkLst>
            <pc:docMk/>
            <pc:sldMk cId="1997268057" sldId="273"/>
            <ac:spMk id="2" creationId="{48DAF2D1-F032-DC1D-BAFC-680FCF731790}"/>
          </ac:spMkLst>
        </pc:spChg>
        <pc:spChg chg="mod">
          <ac:chgData name="Jonathan Wyatt" userId="c3e1212f-7374-4739-8e9f-f13855138211" providerId="ADAL" clId="{631F92F1-ACD1-4195-84CF-69EA8E19DA57}" dt="2024-01-04T14:26:04.632" v="4144" actId="20577"/>
          <ac:spMkLst>
            <pc:docMk/>
            <pc:sldMk cId="1997268057" sldId="273"/>
            <ac:spMk id="3" creationId="{FD7B9074-C308-815B-2FE7-FCE6A526E515}"/>
          </ac:spMkLst>
        </pc:spChg>
        <pc:picChg chg="add del mod">
          <ac:chgData name="Jonathan Wyatt" userId="c3e1212f-7374-4739-8e9f-f13855138211" providerId="ADAL" clId="{631F92F1-ACD1-4195-84CF-69EA8E19DA57}" dt="2024-01-04T14:27:31.587" v="4145" actId="478"/>
          <ac:picMkLst>
            <pc:docMk/>
            <pc:sldMk cId="1997268057" sldId="273"/>
            <ac:picMk id="4" creationId="{EBB619E2-D0AA-4FCE-7651-3B646C1D9FE7}"/>
          </ac:picMkLst>
        </pc:picChg>
      </pc:sldChg>
      <pc:sldChg chg="modSp new mod modNotesTx">
        <pc:chgData name="Jonathan Wyatt" userId="c3e1212f-7374-4739-8e9f-f13855138211" providerId="ADAL" clId="{631F92F1-ACD1-4195-84CF-69EA8E19DA57}" dt="2024-01-04T14:40:23.689" v="4961" actId="20577"/>
        <pc:sldMkLst>
          <pc:docMk/>
          <pc:sldMk cId="888701060" sldId="274"/>
        </pc:sldMkLst>
        <pc:spChg chg="mod">
          <ac:chgData name="Jonathan Wyatt" userId="c3e1212f-7374-4739-8e9f-f13855138211" providerId="ADAL" clId="{631F92F1-ACD1-4195-84CF-69EA8E19DA57}" dt="2024-01-04T14:40:23.689" v="4961" actId="20577"/>
          <ac:spMkLst>
            <pc:docMk/>
            <pc:sldMk cId="888701060" sldId="274"/>
            <ac:spMk id="2" creationId="{12972033-D616-A0A6-AD27-CAE324FF309E}"/>
          </ac:spMkLst>
        </pc:spChg>
        <pc:spChg chg="mod">
          <ac:chgData name="Jonathan Wyatt" userId="c3e1212f-7374-4739-8e9f-f13855138211" providerId="ADAL" clId="{631F92F1-ACD1-4195-84CF-69EA8E19DA57}" dt="2024-01-04T14:36:45.382" v="4559" actId="14100"/>
          <ac:spMkLst>
            <pc:docMk/>
            <pc:sldMk cId="888701060" sldId="274"/>
            <ac:spMk id="3" creationId="{8D8A6F17-9708-6D2F-2E1F-2061756CE3CA}"/>
          </ac:spMkLst>
        </pc:spChg>
      </pc:sldChg>
      <pc:sldChg chg="addSp delSp modSp new mod setBg modNotesTx">
        <pc:chgData name="Jonathan Wyatt" userId="c3e1212f-7374-4739-8e9f-f13855138211" providerId="ADAL" clId="{631F92F1-ACD1-4195-84CF-69EA8E19DA57}" dt="2024-01-04T14:40:18.334" v="4952" actId="33524"/>
        <pc:sldMkLst>
          <pc:docMk/>
          <pc:sldMk cId="2581118559" sldId="275"/>
        </pc:sldMkLst>
        <pc:spChg chg="del mod">
          <ac:chgData name="Jonathan Wyatt" userId="c3e1212f-7374-4739-8e9f-f13855138211" providerId="ADAL" clId="{631F92F1-ACD1-4195-84CF-69EA8E19DA57}" dt="2024-01-04T14:38:37.625" v="4597" actId="26606"/>
          <ac:spMkLst>
            <pc:docMk/>
            <pc:sldMk cId="2581118559" sldId="275"/>
            <ac:spMk id="2" creationId="{F5CEAFC7-64B6-F186-2925-9D6D767BF6FB}"/>
          </ac:spMkLst>
        </pc:spChg>
        <pc:spChg chg="del">
          <ac:chgData name="Jonathan Wyatt" userId="c3e1212f-7374-4739-8e9f-f13855138211" providerId="ADAL" clId="{631F92F1-ACD1-4195-84CF-69EA8E19DA57}" dt="2024-01-04T14:38:33.448" v="4596" actId="22"/>
          <ac:spMkLst>
            <pc:docMk/>
            <pc:sldMk cId="2581118559" sldId="275"/>
            <ac:spMk id="3" creationId="{D37B0289-625E-DD43-B891-38BAF969495A}"/>
          </ac:spMkLst>
        </pc:spChg>
        <pc:spChg chg="add">
          <ac:chgData name="Jonathan Wyatt" userId="c3e1212f-7374-4739-8e9f-f13855138211" providerId="ADAL" clId="{631F92F1-ACD1-4195-84CF-69EA8E19DA57}" dt="2024-01-04T14:38:37.625" v="4597" actId="26606"/>
          <ac:spMkLst>
            <pc:docMk/>
            <pc:sldMk cId="2581118559" sldId="275"/>
            <ac:spMk id="10" creationId="{CD62DB5A-5AA0-4E7E-94AB-AD20F02CA8DF}"/>
          </ac:spMkLst>
        </pc:spChg>
        <pc:spChg chg="add">
          <ac:chgData name="Jonathan Wyatt" userId="c3e1212f-7374-4739-8e9f-f13855138211" providerId="ADAL" clId="{631F92F1-ACD1-4195-84CF-69EA8E19DA57}" dt="2024-01-04T14:38:37.625" v="4597" actId="26606"/>
          <ac:spMkLst>
            <pc:docMk/>
            <pc:sldMk cId="2581118559" sldId="275"/>
            <ac:spMk id="12" creationId="{0F086ECE-EF43-4B07-9DD0-59679471A067}"/>
          </ac:spMkLst>
        </pc:spChg>
        <pc:spChg chg="add">
          <ac:chgData name="Jonathan Wyatt" userId="c3e1212f-7374-4739-8e9f-f13855138211" providerId="ADAL" clId="{631F92F1-ACD1-4195-84CF-69EA8E19DA57}" dt="2024-01-04T14:38:37.625" v="4597" actId="26606"/>
          <ac:spMkLst>
            <pc:docMk/>
            <pc:sldMk cId="2581118559" sldId="275"/>
            <ac:spMk id="14" creationId="{2BAF6C38-492C-4EA2-9BD9-B3CCDF4220F4}"/>
          </ac:spMkLst>
        </pc:spChg>
        <pc:spChg chg="add">
          <ac:chgData name="Jonathan Wyatt" userId="c3e1212f-7374-4739-8e9f-f13855138211" providerId="ADAL" clId="{631F92F1-ACD1-4195-84CF-69EA8E19DA57}" dt="2024-01-04T14:38:37.625" v="4597" actId="26606"/>
          <ac:spMkLst>
            <pc:docMk/>
            <pc:sldMk cId="2581118559" sldId="275"/>
            <ac:spMk id="16" creationId="{F518D20D-5F05-49C3-8900-68783F8ACB6F}"/>
          </ac:spMkLst>
        </pc:spChg>
        <pc:spChg chg="add">
          <ac:chgData name="Jonathan Wyatt" userId="c3e1212f-7374-4739-8e9f-f13855138211" providerId="ADAL" clId="{631F92F1-ACD1-4195-84CF-69EA8E19DA57}" dt="2024-01-04T14:38:37.625" v="4597" actId="26606"/>
          <ac:spMkLst>
            <pc:docMk/>
            <pc:sldMk cId="2581118559" sldId="275"/>
            <ac:spMk id="18" creationId="{FF50CA5B-2FF8-43D9-B7D8-3BDE1BFD3CF1}"/>
          </ac:spMkLst>
        </pc:spChg>
        <pc:picChg chg="add mod ord">
          <ac:chgData name="Jonathan Wyatt" userId="c3e1212f-7374-4739-8e9f-f13855138211" providerId="ADAL" clId="{631F92F1-ACD1-4195-84CF-69EA8E19DA57}" dt="2024-01-04T14:38:37.625" v="4597" actId="26606"/>
          <ac:picMkLst>
            <pc:docMk/>
            <pc:sldMk cId="2581118559" sldId="275"/>
            <ac:picMk id="5" creationId="{524A9C5B-7B3C-2B39-1BB5-AE7971362435}"/>
          </ac:picMkLst>
        </pc:picChg>
      </pc:sldChg>
      <pc:sldChg chg="modSp new del mod">
        <pc:chgData name="Jonathan Wyatt" userId="c3e1212f-7374-4739-8e9f-f13855138211" providerId="ADAL" clId="{631F92F1-ACD1-4195-84CF-69EA8E19DA57}" dt="2024-01-04T14:48:05.044" v="5586" actId="47"/>
        <pc:sldMkLst>
          <pc:docMk/>
          <pc:sldMk cId="2352182789" sldId="276"/>
        </pc:sldMkLst>
        <pc:spChg chg="mod">
          <ac:chgData name="Jonathan Wyatt" userId="c3e1212f-7374-4739-8e9f-f13855138211" providerId="ADAL" clId="{631F92F1-ACD1-4195-84CF-69EA8E19DA57}" dt="2024-01-04T14:41:05.633" v="5000" actId="122"/>
          <ac:spMkLst>
            <pc:docMk/>
            <pc:sldMk cId="2352182789" sldId="276"/>
            <ac:spMk id="2" creationId="{5C4B7DB0-2DD9-4D06-B9E1-6349BA37C1A7}"/>
          </ac:spMkLst>
        </pc:spChg>
      </pc:sldChg>
      <pc:sldChg chg="delSp modSp add mod setBg delDesignElem modNotesTx">
        <pc:chgData name="Jonathan Wyatt" userId="c3e1212f-7374-4739-8e9f-f13855138211" providerId="ADAL" clId="{631F92F1-ACD1-4195-84CF-69EA8E19DA57}" dt="2024-01-04T14:41:53.684" v="5040" actId="33524"/>
        <pc:sldMkLst>
          <pc:docMk/>
          <pc:sldMk cId="972754427" sldId="277"/>
        </pc:sldMkLst>
        <pc:spChg chg="mod">
          <ac:chgData name="Jonathan Wyatt" userId="c3e1212f-7374-4739-8e9f-f13855138211" providerId="ADAL" clId="{631F92F1-ACD1-4195-84CF-69EA8E19DA57}" dt="2024-01-04T14:41:34.191" v="5030" actId="1076"/>
          <ac:spMkLst>
            <pc:docMk/>
            <pc:sldMk cId="972754427" sldId="277"/>
            <ac:spMk id="2" creationId="{D6CEE7B2-3433-5BB3-946B-3C498211FAAC}"/>
          </ac:spMkLst>
        </pc:spChg>
        <pc:spChg chg="mod">
          <ac:chgData name="Jonathan Wyatt" userId="c3e1212f-7374-4739-8e9f-f13855138211" providerId="ADAL" clId="{631F92F1-ACD1-4195-84CF-69EA8E19DA57}" dt="2024-01-04T14:41:41.837" v="5039" actId="20577"/>
          <ac:spMkLst>
            <pc:docMk/>
            <pc:sldMk cId="972754427" sldId="277"/>
            <ac:spMk id="3" creationId="{9735381E-E91D-4387-AD56-A5BAD7352463}"/>
          </ac:spMkLst>
        </pc:spChg>
        <pc:spChg chg="del">
          <ac:chgData name="Jonathan Wyatt" userId="c3e1212f-7374-4739-8e9f-f13855138211" providerId="ADAL" clId="{631F92F1-ACD1-4195-84CF-69EA8E19DA57}" dt="2024-01-04T14:41:13.058" v="5002"/>
          <ac:spMkLst>
            <pc:docMk/>
            <pc:sldMk cId="972754427" sldId="277"/>
            <ac:spMk id="9223" creationId="{C868C70C-E5C4-CD47-888C-FCB3373B6D38}"/>
          </ac:spMkLst>
        </pc:spChg>
        <pc:spChg chg="del">
          <ac:chgData name="Jonathan Wyatt" userId="c3e1212f-7374-4739-8e9f-f13855138211" providerId="ADAL" clId="{631F92F1-ACD1-4195-84CF-69EA8E19DA57}" dt="2024-01-04T14:41:13.058" v="5002"/>
          <ac:spMkLst>
            <pc:docMk/>
            <pc:sldMk cId="972754427" sldId="277"/>
            <ac:spMk id="9225" creationId="{D8C68F39-5E8A-844C-A8FD-394F253C1E5F}"/>
          </ac:spMkLst>
        </pc:spChg>
        <pc:spChg chg="del">
          <ac:chgData name="Jonathan Wyatt" userId="c3e1212f-7374-4739-8e9f-f13855138211" providerId="ADAL" clId="{631F92F1-ACD1-4195-84CF-69EA8E19DA57}" dt="2024-01-04T14:41:13.058" v="5002"/>
          <ac:spMkLst>
            <pc:docMk/>
            <pc:sldMk cId="972754427" sldId="277"/>
            <ac:spMk id="9227" creationId="{BC583CEB-AC2B-2640-94F6-5958E6BC5BAB}"/>
          </ac:spMkLst>
        </pc:spChg>
      </pc:sldChg>
      <pc:sldChg chg="delSp modSp add mod ord setBg delDesignElem">
        <pc:chgData name="Jonathan Wyatt" userId="c3e1212f-7374-4739-8e9f-f13855138211" providerId="ADAL" clId="{631F92F1-ACD1-4195-84CF-69EA8E19DA57}" dt="2024-01-04T14:44:30.061" v="5354" actId="20577"/>
        <pc:sldMkLst>
          <pc:docMk/>
          <pc:sldMk cId="2122970209" sldId="279"/>
        </pc:sldMkLst>
        <pc:spChg chg="mod">
          <ac:chgData name="Jonathan Wyatt" userId="c3e1212f-7374-4739-8e9f-f13855138211" providerId="ADAL" clId="{631F92F1-ACD1-4195-84CF-69EA8E19DA57}" dt="2024-01-04T14:44:30.061" v="5354" actId="20577"/>
          <ac:spMkLst>
            <pc:docMk/>
            <pc:sldMk cId="2122970209" sldId="279"/>
            <ac:spMk id="2" creationId="{4406C3EF-54DB-8ECF-E1B4-DBA7A6F74431}"/>
          </ac:spMkLst>
        </pc:spChg>
        <pc:spChg chg="del">
          <ac:chgData name="Jonathan Wyatt" userId="c3e1212f-7374-4739-8e9f-f13855138211" providerId="ADAL" clId="{631F92F1-ACD1-4195-84CF-69EA8E19DA57}" dt="2024-01-04T14:44:24.279" v="5350"/>
          <ac:spMkLst>
            <pc:docMk/>
            <pc:sldMk cId="2122970209" sldId="279"/>
            <ac:spMk id="5138" creationId="{C868C70C-E5C4-CD47-888C-FCB3373B6D38}"/>
          </ac:spMkLst>
        </pc:spChg>
        <pc:spChg chg="del">
          <ac:chgData name="Jonathan Wyatt" userId="c3e1212f-7374-4739-8e9f-f13855138211" providerId="ADAL" clId="{631F92F1-ACD1-4195-84CF-69EA8E19DA57}" dt="2024-01-04T14:44:24.279" v="5350"/>
          <ac:spMkLst>
            <pc:docMk/>
            <pc:sldMk cId="2122970209" sldId="279"/>
            <ac:spMk id="5140" creationId="{D8C68F39-5E8A-844C-A8FD-394F253C1E5F}"/>
          </ac:spMkLst>
        </pc:spChg>
        <pc:spChg chg="del">
          <ac:chgData name="Jonathan Wyatt" userId="c3e1212f-7374-4739-8e9f-f13855138211" providerId="ADAL" clId="{631F92F1-ACD1-4195-84CF-69EA8E19DA57}" dt="2024-01-04T14:44:24.279" v="5350"/>
          <ac:spMkLst>
            <pc:docMk/>
            <pc:sldMk cId="2122970209" sldId="279"/>
            <ac:spMk id="5142" creationId="{BC583CEB-AC2B-2640-94F6-5958E6BC5BAB}"/>
          </ac:spMkLst>
        </pc:spChg>
      </pc:sldChg>
      <pc:sldChg chg="modSp mod delDesignElem modNotesTx">
        <pc:chgData name="Jonathan Wyatt" userId="c3e1212f-7374-4739-8e9f-f13855138211" providerId="ADAL" clId="{631F92F1-ACD1-4195-84CF-69EA8E19DA57}" dt="2024-01-04T14:44:06.520" v="5348" actId="20577"/>
        <pc:sldMkLst>
          <pc:docMk/>
          <pc:sldMk cId="2211742290" sldId="280"/>
        </pc:sldMkLst>
        <pc:spChg chg="mod">
          <ac:chgData name="Jonathan Wyatt" userId="c3e1212f-7374-4739-8e9f-f13855138211" providerId="ADAL" clId="{631F92F1-ACD1-4195-84CF-69EA8E19DA57}" dt="2024-01-04T14:42:24.072" v="5067" actId="122"/>
          <ac:spMkLst>
            <pc:docMk/>
            <pc:sldMk cId="2211742290" sldId="280"/>
            <ac:spMk id="2" creationId="{E3E66924-D977-739B-DF9A-4E29CD58E1C1}"/>
          </ac:spMkLst>
        </pc:spChg>
        <pc:spChg chg="mod">
          <ac:chgData name="Jonathan Wyatt" userId="c3e1212f-7374-4739-8e9f-f13855138211" providerId="ADAL" clId="{631F92F1-ACD1-4195-84CF-69EA8E19DA57}" dt="2024-01-04T14:42:38.035" v="5073" actId="2710"/>
          <ac:spMkLst>
            <pc:docMk/>
            <pc:sldMk cId="2211742290" sldId="280"/>
            <ac:spMk id="3" creationId="{BCC12435-1738-7E1B-1FA6-126D7C8E5A4C}"/>
          </ac:spMkLst>
        </pc:spChg>
      </pc:sldChg>
      <pc:sldChg chg="modSp new mod">
        <pc:chgData name="Jonathan Wyatt" userId="c3e1212f-7374-4739-8e9f-f13855138211" providerId="ADAL" clId="{631F92F1-ACD1-4195-84CF-69EA8E19DA57}" dt="2024-01-04T14:58:48.471" v="6309" actId="20577"/>
        <pc:sldMkLst>
          <pc:docMk/>
          <pc:sldMk cId="4262385494" sldId="281"/>
        </pc:sldMkLst>
        <pc:spChg chg="mod">
          <ac:chgData name="Jonathan Wyatt" userId="c3e1212f-7374-4739-8e9f-f13855138211" providerId="ADAL" clId="{631F92F1-ACD1-4195-84CF-69EA8E19DA57}" dt="2024-01-04T14:58:27.508" v="6291" actId="313"/>
          <ac:spMkLst>
            <pc:docMk/>
            <pc:sldMk cId="4262385494" sldId="281"/>
            <ac:spMk id="2" creationId="{C32A6A46-78FB-E163-85FF-0527CBE3C709}"/>
          </ac:spMkLst>
        </pc:spChg>
        <pc:spChg chg="mod">
          <ac:chgData name="Jonathan Wyatt" userId="c3e1212f-7374-4739-8e9f-f13855138211" providerId="ADAL" clId="{631F92F1-ACD1-4195-84CF-69EA8E19DA57}" dt="2024-01-04T14:58:48.471" v="6309" actId="20577"/>
          <ac:spMkLst>
            <pc:docMk/>
            <pc:sldMk cId="4262385494" sldId="281"/>
            <ac:spMk id="3" creationId="{B0CB18CA-4E9F-A276-99D5-671C409C2307}"/>
          </ac:spMkLst>
        </pc:spChg>
      </pc:sldChg>
      <pc:sldChg chg="ord delDesignElem">
        <pc:chgData name="Jonathan Wyatt" userId="c3e1212f-7374-4739-8e9f-f13855138211" providerId="ADAL" clId="{631F92F1-ACD1-4195-84CF-69EA8E19DA57}" dt="2024-01-04T14:44:53.938" v="5357"/>
        <pc:sldMkLst>
          <pc:docMk/>
          <pc:sldMk cId="1818816002" sldId="282"/>
        </pc:sldMkLst>
      </pc:sldChg>
      <pc:sldChg chg="delSp add ord setBg delDesignElem modNotesTx">
        <pc:chgData name="Jonathan Wyatt" userId="c3e1212f-7374-4739-8e9f-f13855138211" providerId="ADAL" clId="{631F92F1-ACD1-4195-84CF-69EA8E19DA57}" dt="2024-01-04T15:00:08.668" v="6426" actId="20577"/>
        <pc:sldMkLst>
          <pc:docMk/>
          <pc:sldMk cId="1202741600" sldId="283"/>
        </pc:sldMkLst>
        <pc:spChg chg="del">
          <ac:chgData name="Jonathan Wyatt" userId="c3e1212f-7374-4739-8e9f-f13855138211" providerId="ADAL" clId="{631F92F1-ACD1-4195-84CF-69EA8E19DA57}" dt="2024-01-04T14:45:10.411" v="5359"/>
          <ac:spMkLst>
            <pc:docMk/>
            <pc:sldMk cId="1202741600" sldId="283"/>
            <ac:spMk id="6151" creationId="{11C15DFD-AB97-AB43-A6C9-2808708C91B4}"/>
          </ac:spMkLst>
        </pc:spChg>
        <pc:spChg chg="del">
          <ac:chgData name="Jonathan Wyatt" userId="c3e1212f-7374-4739-8e9f-f13855138211" providerId="ADAL" clId="{631F92F1-ACD1-4195-84CF-69EA8E19DA57}" dt="2024-01-04T14:45:10.411" v="5359"/>
          <ac:spMkLst>
            <pc:docMk/>
            <pc:sldMk cId="1202741600" sldId="283"/>
            <ac:spMk id="6153" creationId="{4A05BA89-ECA6-2247-ABBB-3C67160202E9}"/>
          </ac:spMkLst>
        </pc:spChg>
        <pc:spChg chg="del">
          <ac:chgData name="Jonathan Wyatt" userId="c3e1212f-7374-4739-8e9f-f13855138211" providerId="ADAL" clId="{631F92F1-ACD1-4195-84CF-69EA8E19DA57}" dt="2024-01-04T14:45:10.411" v="5359"/>
          <ac:spMkLst>
            <pc:docMk/>
            <pc:sldMk cId="1202741600" sldId="283"/>
            <ac:spMk id="6155" creationId="{C868C70C-E5C4-CD47-888C-FCB3373B6D38}"/>
          </ac:spMkLst>
        </pc:spChg>
      </pc:sldChg>
      <pc:sldChg chg="modSp new mod">
        <pc:chgData name="Jonathan Wyatt" userId="c3e1212f-7374-4739-8e9f-f13855138211" providerId="ADAL" clId="{631F92F1-ACD1-4195-84CF-69EA8E19DA57}" dt="2024-01-04T14:50:49.635" v="5775" actId="2710"/>
        <pc:sldMkLst>
          <pc:docMk/>
          <pc:sldMk cId="1314858124" sldId="284"/>
        </pc:sldMkLst>
        <pc:spChg chg="mod">
          <ac:chgData name="Jonathan Wyatt" userId="c3e1212f-7374-4739-8e9f-f13855138211" providerId="ADAL" clId="{631F92F1-ACD1-4195-84CF-69EA8E19DA57}" dt="2024-01-04T14:50:33.368" v="5774" actId="20577"/>
          <ac:spMkLst>
            <pc:docMk/>
            <pc:sldMk cId="1314858124" sldId="284"/>
            <ac:spMk id="2" creationId="{A5EEA2D0-AF33-AF18-96FB-483CEDF43578}"/>
          </ac:spMkLst>
        </pc:spChg>
        <pc:spChg chg="mod">
          <ac:chgData name="Jonathan Wyatt" userId="c3e1212f-7374-4739-8e9f-f13855138211" providerId="ADAL" clId="{631F92F1-ACD1-4195-84CF-69EA8E19DA57}" dt="2024-01-04T14:50:49.635" v="5775" actId="2710"/>
          <ac:spMkLst>
            <pc:docMk/>
            <pc:sldMk cId="1314858124" sldId="284"/>
            <ac:spMk id="3" creationId="{46870B7B-4A73-7F04-FEC4-3D0DD1B118AF}"/>
          </ac:spMkLst>
        </pc:spChg>
      </pc:sldChg>
      <pc:sldChg chg="modSp new mod">
        <pc:chgData name="Jonathan Wyatt" userId="c3e1212f-7374-4739-8e9f-f13855138211" providerId="ADAL" clId="{631F92F1-ACD1-4195-84CF-69EA8E19DA57}" dt="2024-01-04T14:53:11.164" v="6016" actId="2710"/>
        <pc:sldMkLst>
          <pc:docMk/>
          <pc:sldMk cId="2442920081" sldId="285"/>
        </pc:sldMkLst>
        <pc:spChg chg="mod">
          <ac:chgData name="Jonathan Wyatt" userId="c3e1212f-7374-4739-8e9f-f13855138211" providerId="ADAL" clId="{631F92F1-ACD1-4195-84CF-69EA8E19DA57}" dt="2024-01-04T14:52:46.285" v="6014" actId="122"/>
          <ac:spMkLst>
            <pc:docMk/>
            <pc:sldMk cId="2442920081" sldId="285"/>
            <ac:spMk id="2" creationId="{03AF0B80-5FF7-9AC2-F5C7-48D99A545C40}"/>
          </ac:spMkLst>
        </pc:spChg>
        <pc:spChg chg="mod">
          <ac:chgData name="Jonathan Wyatt" userId="c3e1212f-7374-4739-8e9f-f13855138211" providerId="ADAL" clId="{631F92F1-ACD1-4195-84CF-69EA8E19DA57}" dt="2024-01-04T14:53:11.164" v="6016" actId="2710"/>
          <ac:spMkLst>
            <pc:docMk/>
            <pc:sldMk cId="2442920081" sldId="285"/>
            <ac:spMk id="3" creationId="{278B0617-2903-EEB2-1F21-0534E78E6EF1}"/>
          </ac:spMkLst>
        </pc:spChg>
      </pc:sldChg>
      <pc:sldChg chg="modSp new add del mod">
        <pc:chgData name="Jonathan Wyatt" userId="c3e1212f-7374-4739-8e9f-f13855138211" providerId="ADAL" clId="{631F92F1-ACD1-4195-84CF-69EA8E19DA57}" dt="2024-01-04T19:47:24.534" v="7606" actId="2710"/>
        <pc:sldMkLst>
          <pc:docMk/>
          <pc:sldMk cId="3180631424" sldId="286"/>
        </pc:sldMkLst>
        <pc:spChg chg="mod">
          <ac:chgData name="Jonathan Wyatt" userId="c3e1212f-7374-4739-8e9f-f13855138211" providerId="ADAL" clId="{631F92F1-ACD1-4195-84CF-69EA8E19DA57}" dt="2024-01-04T15:03:08.190" v="6675" actId="122"/>
          <ac:spMkLst>
            <pc:docMk/>
            <pc:sldMk cId="3180631424" sldId="286"/>
            <ac:spMk id="2" creationId="{32A93338-5C5E-CFF7-9E5C-935B7A5411CA}"/>
          </ac:spMkLst>
        </pc:spChg>
        <pc:spChg chg="mod">
          <ac:chgData name="Jonathan Wyatt" userId="c3e1212f-7374-4739-8e9f-f13855138211" providerId="ADAL" clId="{631F92F1-ACD1-4195-84CF-69EA8E19DA57}" dt="2024-01-04T19:47:24.534" v="7606" actId="2710"/>
          <ac:spMkLst>
            <pc:docMk/>
            <pc:sldMk cId="3180631424" sldId="286"/>
            <ac:spMk id="3" creationId="{7D0BBDC5-94B2-4685-B64B-60106B6E670D}"/>
          </ac:spMkLst>
        </pc:spChg>
      </pc:sldChg>
      <pc:sldChg chg="delSp modSp mod ord delDesignElem">
        <pc:chgData name="Jonathan Wyatt" userId="c3e1212f-7374-4739-8e9f-f13855138211" providerId="ADAL" clId="{631F92F1-ACD1-4195-84CF-69EA8E19DA57}" dt="2024-01-04T19:45:56.179" v="7557"/>
        <pc:sldMkLst>
          <pc:docMk/>
          <pc:sldMk cId="3765790370" sldId="287"/>
        </pc:sldMkLst>
        <pc:spChg chg="mod">
          <ac:chgData name="Jonathan Wyatt" userId="c3e1212f-7374-4739-8e9f-f13855138211" providerId="ADAL" clId="{631F92F1-ACD1-4195-84CF-69EA8E19DA57}" dt="2024-01-04T19:16:57.705" v="7149" actId="20578"/>
          <ac:spMkLst>
            <pc:docMk/>
            <pc:sldMk cId="3765790370" sldId="287"/>
            <ac:spMk id="3" creationId="{6C226E07-8A9E-6923-7563-1ADFB46CE04E}"/>
          </ac:spMkLst>
        </pc:spChg>
        <pc:picChg chg="del">
          <ac:chgData name="Jonathan Wyatt" userId="c3e1212f-7374-4739-8e9f-f13855138211" providerId="ADAL" clId="{631F92F1-ACD1-4195-84CF-69EA8E19DA57}" dt="2024-01-04T19:16:40.104" v="7142" actId="478"/>
          <ac:picMkLst>
            <pc:docMk/>
            <pc:sldMk cId="3765790370" sldId="287"/>
            <ac:picMk id="7170" creationId="{DD825227-3A8E-C11E-DBDD-571B541C9E34}"/>
          </ac:picMkLst>
        </pc:picChg>
      </pc:sldChg>
      <pc:sldChg chg="delSp modSp mod ord">
        <pc:chgData name="Jonathan Wyatt" userId="c3e1212f-7374-4739-8e9f-f13855138211" providerId="ADAL" clId="{631F92F1-ACD1-4195-84CF-69EA8E19DA57}" dt="2024-01-04T19:46:08.839" v="7559"/>
        <pc:sldMkLst>
          <pc:docMk/>
          <pc:sldMk cId="3860035003" sldId="288"/>
        </pc:sldMkLst>
        <pc:spChg chg="mod">
          <ac:chgData name="Jonathan Wyatt" userId="c3e1212f-7374-4739-8e9f-f13855138211" providerId="ADAL" clId="{631F92F1-ACD1-4195-84CF-69EA8E19DA57}" dt="2024-01-04T19:43:55.529" v="7437" actId="14100"/>
          <ac:spMkLst>
            <pc:docMk/>
            <pc:sldMk cId="3860035003" sldId="288"/>
            <ac:spMk id="3" creationId="{6C226E07-8A9E-6923-7563-1ADFB46CE04E}"/>
          </ac:spMkLst>
        </pc:spChg>
        <pc:picChg chg="del">
          <ac:chgData name="Jonathan Wyatt" userId="c3e1212f-7374-4739-8e9f-f13855138211" providerId="ADAL" clId="{631F92F1-ACD1-4195-84CF-69EA8E19DA57}" dt="2024-01-04T19:16:37.349" v="7141" actId="478"/>
          <ac:picMkLst>
            <pc:docMk/>
            <pc:sldMk cId="3860035003" sldId="288"/>
            <ac:picMk id="7170" creationId="{DD825227-3A8E-C11E-DBDD-571B541C9E34}"/>
          </ac:picMkLst>
        </pc:picChg>
      </pc:sldChg>
      <pc:sldChg chg="new del">
        <pc:chgData name="Jonathan Wyatt" userId="c3e1212f-7374-4739-8e9f-f13855138211" providerId="ADAL" clId="{631F92F1-ACD1-4195-84CF-69EA8E19DA57}" dt="2024-01-04T19:46:24.380" v="7560" actId="47"/>
        <pc:sldMkLst>
          <pc:docMk/>
          <pc:sldMk cId="2560455425" sldId="289"/>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49E908-9637-4193-AD6D-745AB0B6C90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884BA8D-7997-45CD-825F-C6ED5300EAAF}">
      <dgm:prSet/>
      <dgm:spPr/>
      <dgm:t>
        <a:bodyPr/>
        <a:lstStyle/>
        <a:p>
          <a:r>
            <a:rPr lang="en-GB"/>
            <a:t>What us Creativity</a:t>
          </a:r>
          <a:endParaRPr lang="en-US"/>
        </a:p>
      </dgm:t>
    </dgm:pt>
    <dgm:pt modelId="{F13FDE7D-FF75-4B9E-8622-94DEE75F5FD6}" type="parTrans" cxnId="{A26869E1-5D74-4FBF-8A27-3793AA80E726}">
      <dgm:prSet/>
      <dgm:spPr/>
      <dgm:t>
        <a:bodyPr/>
        <a:lstStyle/>
        <a:p>
          <a:endParaRPr lang="en-US"/>
        </a:p>
      </dgm:t>
    </dgm:pt>
    <dgm:pt modelId="{F0D75C8D-90D3-4A01-8F4C-B39AF7137D25}" type="sibTrans" cxnId="{A26869E1-5D74-4FBF-8A27-3793AA80E726}">
      <dgm:prSet/>
      <dgm:spPr/>
      <dgm:t>
        <a:bodyPr/>
        <a:lstStyle/>
        <a:p>
          <a:endParaRPr lang="en-US"/>
        </a:p>
      </dgm:t>
    </dgm:pt>
    <dgm:pt modelId="{A601F262-5A93-4C98-91CA-38B0145F09FE}">
      <dgm:prSet/>
      <dgm:spPr/>
      <dgm:t>
        <a:bodyPr/>
        <a:lstStyle/>
        <a:p>
          <a:r>
            <a:rPr lang="en-GB"/>
            <a:t>Creativity differences </a:t>
          </a:r>
          <a:endParaRPr lang="en-US"/>
        </a:p>
      </dgm:t>
    </dgm:pt>
    <dgm:pt modelId="{597931E2-1AC7-409A-BFA6-2712180608B1}" type="parTrans" cxnId="{B7C25A40-FEBE-4EE1-A6F1-D7FFE2EDC4D4}">
      <dgm:prSet/>
      <dgm:spPr/>
      <dgm:t>
        <a:bodyPr/>
        <a:lstStyle/>
        <a:p>
          <a:endParaRPr lang="en-US"/>
        </a:p>
      </dgm:t>
    </dgm:pt>
    <dgm:pt modelId="{A1FAFBF5-8E8E-4FA8-A51B-FBBF82816AB6}" type="sibTrans" cxnId="{B7C25A40-FEBE-4EE1-A6F1-D7FFE2EDC4D4}">
      <dgm:prSet/>
      <dgm:spPr/>
      <dgm:t>
        <a:bodyPr/>
        <a:lstStyle/>
        <a:p>
          <a:endParaRPr lang="en-US"/>
        </a:p>
      </dgm:t>
    </dgm:pt>
    <dgm:pt modelId="{29344170-DA2E-4E43-8469-C9B8D816B18D}">
      <dgm:prSet/>
      <dgm:spPr/>
      <dgm:t>
        <a:bodyPr/>
        <a:lstStyle/>
        <a:p>
          <a:r>
            <a:rPr lang="en-GB"/>
            <a:t>Examples of  Creativity </a:t>
          </a:r>
          <a:endParaRPr lang="en-US"/>
        </a:p>
      </dgm:t>
    </dgm:pt>
    <dgm:pt modelId="{949BEDFC-DFA0-4444-9642-E6E830E0C398}" type="parTrans" cxnId="{DAD4FE54-B804-4507-B96B-E210851FDD29}">
      <dgm:prSet/>
      <dgm:spPr/>
      <dgm:t>
        <a:bodyPr/>
        <a:lstStyle/>
        <a:p>
          <a:endParaRPr lang="en-US"/>
        </a:p>
      </dgm:t>
    </dgm:pt>
    <dgm:pt modelId="{CB4749BA-6990-4EE5-8016-600164371F91}" type="sibTrans" cxnId="{DAD4FE54-B804-4507-B96B-E210851FDD29}">
      <dgm:prSet/>
      <dgm:spPr/>
      <dgm:t>
        <a:bodyPr/>
        <a:lstStyle/>
        <a:p>
          <a:endParaRPr lang="en-US"/>
        </a:p>
      </dgm:t>
    </dgm:pt>
    <dgm:pt modelId="{A50A6A07-54C6-42BD-BDA9-F5EF05E73E0A}">
      <dgm:prSet/>
      <dgm:spPr/>
      <dgm:t>
        <a:bodyPr/>
        <a:lstStyle/>
        <a:p>
          <a:r>
            <a:rPr lang="en-GB"/>
            <a:t>What drives creativity</a:t>
          </a:r>
          <a:endParaRPr lang="en-US"/>
        </a:p>
      </dgm:t>
    </dgm:pt>
    <dgm:pt modelId="{DE52B6D5-900F-4748-87ED-769271725413}" type="parTrans" cxnId="{CF123213-1CB4-467C-8E41-FA41E24726DF}">
      <dgm:prSet/>
      <dgm:spPr/>
      <dgm:t>
        <a:bodyPr/>
        <a:lstStyle/>
        <a:p>
          <a:endParaRPr lang="en-US"/>
        </a:p>
      </dgm:t>
    </dgm:pt>
    <dgm:pt modelId="{6308A4CB-D0BC-4F92-86DB-8913B41D2B02}" type="sibTrans" cxnId="{CF123213-1CB4-467C-8E41-FA41E24726DF}">
      <dgm:prSet/>
      <dgm:spPr/>
      <dgm:t>
        <a:bodyPr/>
        <a:lstStyle/>
        <a:p>
          <a:endParaRPr lang="en-US"/>
        </a:p>
      </dgm:t>
    </dgm:pt>
    <dgm:pt modelId="{62D8753E-A663-4686-80F0-29368E05F529}">
      <dgm:prSet/>
      <dgm:spPr/>
      <dgm:t>
        <a:bodyPr/>
        <a:lstStyle/>
        <a:p>
          <a:r>
            <a:rPr lang="en-GB"/>
            <a:t>Models of creativity</a:t>
          </a:r>
          <a:endParaRPr lang="en-US"/>
        </a:p>
      </dgm:t>
    </dgm:pt>
    <dgm:pt modelId="{FA1B6ECF-3327-4FC5-A65F-0CE2E59F96E8}" type="parTrans" cxnId="{AD4BCA3B-D247-4FC1-BFA2-3472BC1C6550}">
      <dgm:prSet/>
      <dgm:spPr/>
      <dgm:t>
        <a:bodyPr/>
        <a:lstStyle/>
        <a:p>
          <a:endParaRPr lang="en-US"/>
        </a:p>
      </dgm:t>
    </dgm:pt>
    <dgm:pt modelId="{5F07A169-1690-4913-92AC-3B5A30A44B01}" type="sibTrans" cxnId="{AD4BCA3B-D247-4FC1-BFA2-3472BC1C6550}">
      <dgm:prSet/>
      <dgm:spPr/>
      <dgm:t>
        <a:bodyPr/>
        <a:lstStyle/>
        <a:p>
          <a:endParaRPr lang="en-US"/>
        </a:p>
      </dgm:t>
    </dgm:pt>
    <dgm:pt modelId="{2FE14A16-FCE9-4D75-BD13-ECF7660B2D33}">
      <dgm:prSet/>
      <dgm:spPr/>
      <dgm:t>
        <a:bodyPr/>
        <a:lstStyle/>
        <a:p>
          <a:r>
            <a:rPr lang="en-GB"/>
            <a:t>Creative thinking in practice  </a:t>
          </a:r>
          <a:endParaRPr lang="en-US"/>
        </a:p>
      </dgm:t>
    </dgm:pt>
    <dgm:pt modelId="{2C47BE19-5B19-425E-8377-76629C751461}" type="parTrans" cxnId="{E3BF4C77-4A2A-4D4C-B3DA-649D3D42536F}">
      <dgm:prSet/>
      <dgm:spPr/>
      <dgm:t>
        <a:bodyPr/>
        <a:lstStyle/>
        <a:p>
          <a:endParaRPr lang="en-US"/>
        </a:p>
      </dgm:t>
    </dgm:pt>
    <dgm:pt modelId="{B3668E1B-96C1-4827-82A2-013A105163D7}" type="sibTrans" cxnId="{E3BF4C77-4A2A-4D4C-B3DA-649D3D42536F}">
      <dgm:prSet/>
      <dgm:spPr/>
      <dgm:t>
        <a:bodyPr/>
        <a:lstStyle/>
        <a:p>
          <a:endParaRPr lang="en-US"/>
        </a:p>
      </dgm:t>
    </dgm:pt>
    <dgm:pt modelId="{ECEDE815-777B-4162-85DC-7B98A7678B2B}" type="pres">
      <dgm:prSet presAssocID="{A849E908-9637-4193-AD6D-745AB0B6C90F}" presName="linear" presStyleCnt="0">
        <dgm:presLayoutVars>
          <dgm:animLvl val="lvl"/>
          <dgm:resizeHandles val="exact"/>
        </dgm:presLayoutVars>
      </dgm:prSet>
      <dgm:spPr/>
    </dgm:pt>
    <dgm:pt modelId="{51D3BDD0-9EE9-4AFE-96A1-B370B2338F3C}" type="pres">
      <dgm:prSet presAssocID="{5884BA8D-7997-45CD-825F-C6ED5300EAAF}" presName="parentText" presStyleLbl="node1" presStyleIdx="0" presStyleCnt="6">
        <dgm:presLayoutVars>
          <dgm:chMax val="0"/>
          <dgm:bulletEnabled val="1"/>
        </dgm:presLayoutVars>
      </dgm:prSet>
      <dgm:spPr/>
    </dgm:pt>
    <dgm:pt modelId="{1CE0768F-81D5-4204-AB56-064E547EF21A}" type="pres">
      <dgm:prSet presAssocID="{F0D75C8D-90D3-4A01-8F4C-B39AF7137D25}" presName="spacer" presStyleCnt="0"/>
      <dgm:spPr/>
    </dgm:pt>
    <dgm:pt modelId="{AEBFFA13-2BA1-4403-8B00-D4D4E900B542}" type="pres">
      <dgm:prSet presAssocID="{A601F262-5A93-4C98-91CA-38B0145F09FE}" presName="parentText" presStyleLbl="node1" presStyleIdx="1" presStyleCnt="6">
        <dgm:presLayoutVars>
          <dgm:chMax val="0"/>
          <dgm:bulletEnabled val="1"/>
        </dgm:presLayoutVars>
      </dgm:prSet>
      <dgm:spPr/>
    </dgm:pt>
    <dgm:pt modelId="{6B2CA2EA-FF6C-4B7F-90FF-ADE0378A6C9B}" type="pres">
      <dgm:prSet presAssocID="{A1FAFBF5-8E8E-4FA8-A51B-FBBF82816AB6}" presName="spacer" presStyleCnt="0"/>
      <dgm:spPr/>
    </dgm:pt>
    <dgm:pt modelId="{3E670FBE-A268-455E-9D70-B8D867165FA9}" type="pres">
      <dgm:prSet presAssocID="{29344170-DA2E-4E43-8469-C9B8D816B18D}" presName="parentText" presStyleLbl="node1" presStyleIdx="2" presStyleCnt="6">
        <dgm:presLayoutVars>
          <dgm:chMax val="0"/>
          <dgm:bulletEnabled val="1"/>
        </dgm:presLayoutVars>
      </dgm:prSet>
      <dgm:spPr/>
    </dgm:pt>
    <dgm:pt modelId="{22FDDFD5-73AF-4E81-85F0-8EA9E882493D}" type="pres">
      <dgm:prSet presAssocID="{CB4749BA-6990-4EE5-8016-600164371F91}" presName="spacer" presStyleCnt="0"/>
      <dgm:spPr/>
    </dgm:pt>
    <dgm:pt modelId="{9B55F34A-4A0D-4B7B-B68F-F5544E8C327B}" type="pres">
      <dgm:prSet presAssocID="{A50A6A07-54C6-42BD-BDA9-F5EF05E73E0A}" presName="parentText" presStyleLbl="node1" presStyleIdx="3" presStyleCnt="6">
        <dgm:presLayoutVars>
          <dgm:chMax val="0"/>
          <dgm:bulletEnabled val="1"/>
        </dgm:presLayoutVars>
      </dgm:prSet>
      <dgm:spPr/>
    </dgm:pt>
    <dgm:pt modelId="{4CBB68B1-601E-4E10-969A-E4E5FCCB5B88}" type="pres">
      <dgm:prSet presAssocID="{6308A4CB-D0BC-4F92-86DB-8913B41D2B02}" presName="spacer" presStyleCnt="0"/>
      <dgm:spPr/>
    </dgm:pt>
    <dgm:pt modelId="{A6C48188-BDFF-41D2-8274-8962525870AB}" type="pres">
      <dgm:prSet presAssocID="{62D8753E-A663-4686-80F0-29368E05F529}" presName="parentText" presStyleLbl="node1" presStyleIdx="4" presStyleCnt="6">
        <dgm:presLayoutVars>
          <dgm:chMax val="0"/>
          <dgm:bulletEnabled val="1"/>
        </dgm:presLayoutVars>
      </dgm:prSet>
      <dgm:spPr/>
    </dgm:pt>
    <dgm:pt modelId="{CB44EDCB-50E9-4C15-94AA-FDA3FAC17667}" type="pres">
      <dgm:prSet presAssocID="{5F07A169-1690-4913-92AC-3B5A30A44B01}" presName="spacer" presStyleCnt="0"/>
      <dgm:spPr/>
    </dgm:pt>
    <dgm:pt modelId="{7AA3BE7C-6879-4A3A-9023-EA1FEEC625C6}" type="pres">
      <dgm:prSet presAssocID="{2FE14A16-FCE9-4D75-BD13-ECF7660B2D33}" presName="parentText" presStyleLbl="node1" presStyleIdx="5" presStyleCnt="6">
        <dgm:presLayoutVars>
          <dgm:chMax val="0"/>
          <dgm:bulletEnabled val="1"/>
        </dgm:presLayoutVars>
      </dgm:prSet>
      <dgm:spPr/>
    </dgm:pt>
  </dgm:ptLst>
  <dgm:cxnLst>
    <dgm:cxn modelId="{CF123213-1CB4-467C-8E41-FA41E24726DF}" srcId="{A849E908-9637-4193-AD6D-745AB0B6C90F}" destId="{A50A6A07-54C6-42BD-BDA9-F5EF05E73E0A}" srcOrd="3" destOrd="0" parTransId="{DE52B6D5-900F-4748-87ED-769271725413}" sibTransId="{6308A4CB-D0BC-4F92-86DB-8913B41D2B02}"/>
    <dgm:cxn modelId="{39251036-A677-405D-8092-FCF09370634B}" type="presOf" srcId="{2FE14A16-FCE9-4D75-BD13-ECF7660B2D33}" destId="{7AA3BE7C-6879-4A3A-9023-EA1FEEC625C6}" srcOrd="0" destOrd="0" presId="urn:microsoft.com/office/officeart/2005/8/layout/vList2"/>
    <dgm:cxn modelId="{AD4BCA3B-D247-4FC1-BFA2-3472BC1C6550}" srcId="{A849E908-9637-4193-AD6D-745AB0B6C90F}" destId="{62D8753E-A663-4686-80F0-29368E05F529}" srcOrd="4" destOrd="0" parTransId="{FA1B6ECF-3327-4FC5-A65F-0CE2E59F96E8}" sibTransId="{5F07A169-1690-4913-92AC-3B5A30A44B01}"/>
    <dgm:cxn modelId="{B7C25A40-FEBE-4EE1-A6F1-D7FFE2EDC4D4}" srcId="{A849E908-9637-4193-AD6D-745AB0B6C90F}" destId="{A601F262-5A93-4C98-91CA-38B0145F09FE}" srcOrd="1" destOrd="0" parTransId="{597931E2-1AC7-409A-BFA6-2712180608B1}" sibTransId="{A1FAFBF5-8E8E-4FA8-A51B-FBBF82816AB6}"/>
    <dgm:cxn modelId="{F036BC69-2554-4EB7-BC9A-C4866720E2A5}" type="presOf" srcId="{A849E908-9637-4193-AD6D-745AB0B6C90F}" destId="{ECEDE815-777B-4162-85DC-7B98A7678B2B}" srcOrd="0" destOrd="0" presId="urn:microsoft.com/office/officeart/2005/8/layout/vList2"/>
    <dgm:cxn modelId="{DAD4FE54-B804-4507-B96B-E210851FDD29}" srcId="{A849E908-9637-4193-AD6D-745AB0B6C90F}" destId="{29344170-DA2E-4E43-8469-C9B8D816B18D}" srcOrd="2" destOrd="0" parTransId="{949BEDFC-DFA0-4444-9642-E6E830E0C398}" sibTransId="{CB4749BA-6990-4EE5-8016-600164371F91}"/>
    <dgm:cxn modelId="{E3BF4C77-4A2A-4D4C-B3DA-649D3D42536F}" srcId="{A849E908-9637-4193-AD6D-745AB0B6C90F}" destId="{2FE14A16-FCE9-4D75-BD13-ECF7660B2D33}" srcOrd="5" destOrd="0" parTransId="{2C47BE19-5B19-425E-8377-76629C751461}" sibTransId="{B3668E1B-96C1-4827-82A2-013A105163D7}"/>
    <dgm:cxn modelId="{F308DC93-CAF8-4A4A-90AE-B2BE57B855CD}" type="presOf" srcId="{A601F262-5A93-4C98-91CA-38B0145F09FE}" destId="{AEBFFA13-2BA1-4403-8B00-D4D4E900B542}" srcOrd="0" destOrd="0" presId="urn:microsoft.com/office/officeart/2005/8/layout/vList2"/>
    <dgm:cxn modelId="{4A4088CA-C13F-4590-A288-47B618A426CB}" type="presOf" srcId="{62D8753E-A663-4686-80F0-29368E05F529}" destId="{A6C48188-BDFF-41D2-8274-8962525870AB}" srcOrd="0" destOrd="0" presId="urn:microsoft.com/office/officeart/2005/8/layout/vList2"/>
    <dgm:cxn modelId="{33B19BCE-1BF3-4B52-B97A-40D45AD9EDF6}" type="presOf" srcId="{A50A6A07-54C6-42BD-BDA9-F5EF05E73E0A}" destId="{9B55F34A-4A0D-4B7B-B68F-F5544E8C327B}" srcOrd="0" destOrd="0" presId="urn:microsoft.com/office/officeart/2005/8/layout/vList2"/>
    <dgm:cxn modelId="{A26869E1-5D74-4FBF-8A27-3793AA80E726}" srcId="{A849E908-9637-4193-AD6D-745AB0B6C90F}" destId="{5884BA8D-7997-45CD-825F-C6ED5300EAAF}" srcOrd="0" destOrd="0" parTransId="{F13FDE7D-FF75-4B9E-8622-94DEE75F5FD6}" sibTransId="{F0D75C8D-90D3-4A01-8F4C-B39AF7137D25}"/>
    <dgm:cxn modelId="{2E6561EC-909B-423A-831A-CCDC9A442D87}" type="presOf" srcId="{29344170-DA2E-4E43-8469-C9B8D816B18D}" destId="{3E670FBE-A268-455E-9D70-B8D867165FA9}" srcOrd="0" destOrd="0" presId="urn:microsoft.com/office/officeart/2005/8/layout/vList2"/>
    <dgm:cxn modelId="{4CA8CAF5-D118-4D60-95E6-F35175F58CED}" type="presOf" srcId="{5884BA8D-7997-45CD-825F-C6ED5300EAAF}" destId="{51D3BDD0-9EE9-4AFE-96A1-B370B2338F3C}" srcOrd="0" destOrd="0" presId="urn:microsoft.com/office/officeart/2005/8/layout/vList2"/>
    <dgm:cxn modelId="{CB8354C9-55F1-40DB-8C1D-22989E7E27CD}" type="presParOf" srcId="{ECEDE815-777B-4162-85DC-7B98A7678B2B}" destId="{51D3BDD0-9EE9-4AFE-96A1-B370B2338F3C}" srcOrd="0" destOrd="0" presId="urn:microsoft.com/office/officeart/2005/8/layout/vList2"/>
    <dgm:cxn modelId="{D961CAB6-5959-4304-AE03-286C353ECB0A}" type="presParOf" srcId="{ECEDE815-777B-4162-85DC-7B98A7678B2B}" destId="{1CE0768F-81D5-4204-AB56-064E547EF21A}" srcOrd="1" destOrd="0" presId="urn:microsoft.com/office/officeart/2005/8/layout/vList2"/>
    <dgm:cxn modelId="{F482CBB1-5AB9-45BD-BBEA-78A4621DF2A7}" type="presParOf" srcId="{ECEDE815-777B-4162-85DC-7B98A7678B2B}" destId="{AEBFFA13-2BA1-4403-8B00-D4D4E900B542}" srcOrd="2" destOrd="0" presId="urn:microsoft.com/office/officeart/2005/8/layout/vList2"/>
    <dgm:cxn modelId="{02A7A847-18AA-4CAD-91E1-FDE4B94C0C84}" type="presParOf" srcId="{ECEDE815-777B-4162-85DC-7B98A7678B2B}" destId="{6B2CA2EA-FF6C-4B7F-90FF-ADE0378A6C9B}" srcOrd="3" destOrd="0" presId="urn:microsoft.com/office/officeart/2005/8/layout/vList2"/>
    <dgm:cxn modelId="{6FC043A7-A5B7-426A-815F-E75E9BF3D031}" type="presParOf" srcId="{ECEDE815-777B-4162-85DC-7B98A7678B2B}" destId="{3E670FBE-A268-455E-9D70-B8D867165FA9}" srcOrd="4" destOrd="0" presId="urn:microsoft.com/office/officeart/2005/8/layout/vList2"/>
    <dgm:cxn modelId="{5769450D-9402-48AA-BC4B-1B20EA5B8758}" type="presParOf" srcId="{ECEDE815-777B-4162-85DC-7B98A7678B2B}" destId="{22FDDFD5-73AF-4E81-85F0-8EA9E882493D}" srcOrd="5" destOrd="0" presId="urn:microsoft.com/office/officeart/2005/8/layout/vList2"/>
    <dgm:cxn modelId="{C6D8B6C4-F798-41C7-9F88-3DE893AC83CC}" type="presParOf" srcId="{ECEDE815-777B-4162-85DC-7B98A7678B2B}" destId="{9B55F34A-4A0D-4B7B-B68F-F5544E8C327B}" srcOrd="6" destOrd="0" presId="urn:microsoft.com/office/officeart/2005/8/layout/vList2"/>
    <dgm:cxn modelId="{8A3D4539-6BF9-40BD-B136-4EFF04AFB1FE}" type="presParOf" srcId="{ECEDE815-777B-4162-85DC-7B98A7678B2B}" destId="{4CBB68B1-601E-4E10-969A-E4E5FCCB5B88}" srcOrd="7" destOrd="0" presId="urn:microsoft.com/office/officeart/2005/8/layout/vList2"/>
    <dgm:cxn modelId="{A4848BB1-6726-4D3C-97C8-1D696ADA04EA}" type="presParOf" srcId="{ECEDE815-777B-4162-85DC-7B98A7678B2B}" destId="{A6C48188-BDFF-41D2-8274-8962525870AB}" srcOrd="8" destOrd="0" presId="urn:microsoft.com/office/officeart/2005/8/layout/vList2"/>
    <dgm:cxn modelId="{92268EF6-9D23-48FA-8650-CD30AAD84E0C}" type="presParOf" srcId="{ECEDE815-777B-4162-85DC-7B98A7678B2B}" destId="{CB44EDCB-50E9-4C15-94AA-FDA3FAC17667}" srcOrd="9" destOrd="0" presId="urn:microsoft.com/office/officeart/2005/8/layout/vList2"/>
    <dgm:cxn modelId="{E150A306-20B3-48BB-BFE5-E17DED9B9350}" type="presParOf" srcId="{ECEDE815-777B-4162-85DC-7B98A7678B2B}" destId="{7AA3BE7C-6879-4A3A-9023-EA1FEEC625C6}"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D3BDD0-9EE9-4AFE-96A1-B370B2338F3C}">
      <dsp:nvSpPr>
        <dsp:cNvPr id="0" name=""/>
        <dsp:cNvSpPr/>
      </dsp:nvSpPr>
      <dsp:spPr>
        <a:xfrm>
          <a:off x="0" y="38484"/>
          <a:ext cx="10637518"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What us Creativity</a:t>
          </a:r>
          <a:endParaRPr lang="en-US" sz="2700" kern="1200"/>
        </a:p>
      </dsp:txBody>
      <dsp:txXfrm>
        <a:off x="31613" y="70097"/>
        <a:ext cx="10574292" cy="584369"/>
      </dsp:txXfrm>
    </dsp:sp>
    <dsp:sp modelId="{AEBFFA13-2BA1-4403-8B00-D4D4E900B542}">
      <dsp:nvSpPr>
        <dsp:cNvPr id="0" name=""/>
        <dsp:cNvSpPr/>
      </dsp:nvSpPr>
      <dsp:spPr>
        <a:xfrm>
          <a:off x="0" y="763839"/>
          <a:ext cx="10637518"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Creativity differences </a:t>
          </a:r>
          <a:endParaRPr lang="en-US" sz="2700" kern="1200"/>
        </a:p>
      </dsp:txBody>
      <dsp:txXfrm>
        <a:off x="31613" y="795452"/>
        <a:ext cx="10574292" cy="584369"/>
      </dsp:txXfrm>
    </dsp:sp>
    <dsp:sp modelId="{3E670FBE-A268-455E-9D70-B8D867165FA9}">
      <dsp:nvSpPr>
        <dsp:cNvPr id="0" name=""/>
        <dsp:cNvSpPr/>
      </dsp:nvSpPr>
      <dsp:spPr>
        <a:xfrm>
          <a:off x="0" y="1489194"/>
          <a:ext cx="10637518"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Examples of  Creativity </a:t>
          </a:r>
          <a:endParaRPr lang="en-US" sz="2700" kern="1200"/>
        </a:p>
      </dsp:txBody>
      <dsp:txXfrm>
        <a:off x="31613" y="1520807"/>
        <a:ext cx="10574292" cy="584369"/>
      </dsp:txXfrm>
    </dsp:sp>
    <dsp:sp modelId="{9B55F34A-4A0D-4B7B-B68F-F5544E8C327B}">
      <dsp:nvSpPr>
        <dsp:cNvPr id="0" name=""/>
        <dsp:cNvSpPr/>
      </dsp:nvSpPr>
      <dsp:spPr>
        <a:xfrm>
          <a:off x="0" y="2214549"/>
          <a:ext cx="10637518"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What drives creativity</a:t>
          </a:r>
          <a:endParaRPr lang="en-US" sz="2700" kern="1200"/>
        </a:p>
      </dsp:txBody>
      <dsp:txXfrm>
        <a:off x="31613" y="2246162"/>
        <a:ext cx="10574292" cy="584369"/>
      </dsp:txXfrm>
    </dsp:sp>
    <dsp:sp modelId="{A6C48188-BDFF-41D2-8274-8962525870AB}">
      <dsp:nvSpPr>
        <dsp:cNvPr id="0" name=""/>
        <dsp:cNvSpPr/>
      </dsp:nvSpPr>
      <dsp:spPr>
        <a:xfrm>
          <a:off x="0" y="2939904"/>
          <a:ext cx="10637518"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Models of creativity</a:t>
          </a:r>
          <a:endParaRPr lang="en-US" sz="2700" kern="1200"/>
        </a:p>
      </dsp:txBody>
      <dsp:txXfrm>
        <a:off x="31613" y="2971517"/>
        <a:ext cx="10574292" cy="584369"/>
      </dsp:txXfrm>
    </dsp:sp>
    <dsp:sp modelId="{7AA3BE7C-6879-4A3A-9023-EA1FEEC625C6}">
      <dsp:nvSpPr>
        <dsp:cNvPr id="0" name=""/>
        <dsp:cNvSpPr/>
      </dsp:nvSpPr>
      <dsp:spPr>
        <a:xfrm>
          <a:off x="0" y="3665259"/>
          <a:ext cx="10637518" cy="6475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Creative thinking in practice  </a:t>
          </a:r>
          <a:endParaRPr lang="en-US" sz="2700" kern="1200"/>
        </a:p>
      </dsp:txBody>
      <dsp:txXfrm>
        <a:off x="31613" y="3696872"/>
        <a:ext cx="10574292" cy="58436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1CF6FD-E4CF-4AD9-8946-8C5399FBE69F}" type="datetimeFigureOut">
              <a:rPr lang="en-GB" smtClean="0"/>
              <a:t>04/01/2024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165018-0A45-4E6D-8D7D-3B89431F1E14}" type="slidenum">
              <a:rPr lang="en-GB" smtClean="0"/>
              <a:t>‹#›</a:t>
            </a:fld>
            <a:endParaRPr lang="en-GB"/>
          </a:p>
        </p:txBody>
      </p:sp>
    </p:spTree>
    <p:extLst>
      <p:ext uri="{BB962C8B-B14F-4D97-AF65-F5344CB8AC3E}">
        <p14:creationId xmlns:p14="http://schemas.microsoft.com/office/powerpoint/2010/main" val="2566646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lgn="l">
              <a:buAutoNum type="arabicParenR"/>
            </a:pPr>
            <a:r>
              <a:rPr lang="en-GB" b="0" i="0" u="none" strike="noStrike" dirty="0">
                <a:solidFill>
                  <a:srgbClr val="000000"/>
                </a:solidFill>
                <a:effectLst/>
                <a:latin typeface="ff1"/>
              </a:rPr>
              <a:t>Creativity is a multi-faceted phenomenon which has been extensively studied within numerous contexts. </a:t>
            </a:r>
          </a:p>
          <a:p>
            <a:pPr marL="228600" indent="-228600" algn="l">
              <a:buAutoNum type="arabicParenR"/>
            </a:pPr>
            <a:r>
              <a:rPr lang="en-GB" b="0" i="0" u="none" strike="noStrike" dirty="0">
                <a:solidFill>
                  <a:srgbClr val="000000"/>
                </a:solidFill>
                <a:effectLst/>
                <a:latin typeface="ff1"/>
              </a:rPr>
              <a:t>Creativity has been articulated as an attribute of individuals or as a cognitive function and process </a:t>
            </a:r>
          </a:p>
          <a:p>
            <a:pPr marL="228600" indent="-228600" algn="l">
              <a:buAutoNum type="arabicParenR"/>
            </a:pPr>
            <a:r>
              <a:rPr lang="en-GB" b="0" i="0" u="none" strike="noStrike" dirty="0">
                <a:solidFill>
                  <a:srgbClr val="000000"/>
                </a:solidFill>
                <a:effectLst/>
                <a:latin typeface="ff1"/>
              </a:rPr>
              <a:t>Creativity is not confined to fine art, literature, performing arts, music, and similar artistic domains, but also occurs in fields such as business, manufacturing, technology, medicine,  administration, education, even </a:t>
            </a:r>
            <a:r>
              <a:rPr lang="en-GB" b="0" i="0" u="none" strike="noStrike" dirty="0" err="1">
                <a:solidFill>
                  <a:srgbClr val="000000"/>
                </a:solidFill>
                <a:effectLst/>
                <a:latin typeface="ff1"/>
              </a:rPr>
              <a:t>defense</a:t>
            </a:r>
            <a:endParaRPr lang="en-GB" b="0" i="0" u="none" strike="noStrike" dirty="0">
              <a:solidFill>
                <a:srgbClr val="000000"/>
              </a:solidFill>
              <a:effectLst/>
              <a:latin typeface="ff1"/>
            </a:endParaRPr>
          </a:p>
          <a:p>
            <a:pPr marL="228600" indent="-228600" algn="l">
              <a:buAutoNum type="arabicParenR"/>
            </a:pPr>
            <a:r>
              <a:rPr lang="en-US" dirty="0"/>
              <a:t>Whilst there isn’t a general agreement on its definition, people’s overuse of creativity has diluted its meaning.</a:t>
            </a:r>
          </a:p>
          <a:p>
            <a:pPr marL="228600" indent="-228600" algn="l">
              <a:buAutoNum type="arabicParenR"/>
            </a:pPr>
            <a:r>
              <a:rPr lang="en-US" dirty="0"/>
              <a:t>Creativity has also been examined within the context of gender and sex. Are Males/Men less creativity than their Female/ Women Counter Parts? (Let’s discuss)? </a:t>
            </a:r>
          </a:p>
        </p:txBody>
      </p:sp>
      <p:sp>
        <p:nvSpPr>
          <p:cNvPr id="4" name="Slide Number Placeholder 3"/>
          <p:cNvSpPr>
            <a:spLocks noGrp="1"/>
          </p:cNvSpPr>
          <p:nvPr>
            <p:ph type="sldNum" sz="quarter" idx="5"/>
          </p:nvPr>
        </p:nvSpPr>
        <p:spPr/>
        <p:txBody>
          <a:bodyPr/>
          <a:lstStyle/>
          <a:p>
            <a:fld id="{84A8CD38-4732-3D42-A94B-2A69E5CA5AA5}" type="slidenum">
              <a:rPr lang="en-US" smtClean="0"/>
              <a:t>4</a:t>
            </a:fld>
            <a:endParaRPr lang="en-US"/>
          </a:p>
        </p:txBody>
      </p:sp>
    </p:spTree>
    <p:extLst>
      <p:ext uri="{BB962C8B-B14F-4D97-AF65-F5344CB8AC3E}">
        <p14:creationId xmlns:p14="http://schemas.microsoft.com/office/powerpoint/2010/main" val="19370183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Wellbeing encompasses a range of components that are influenced by a range of factors in an individual’s life, which can either contribute towards the fulfilment of a positive or negative state of being. </a:t>
            </a:r>
            <a:endParaRPr lang="en-US" dirty="0"/>
          </a:p>
        </p:txBody>
      </p:sp>
      <p:sp>
        <p:nvSpPr>
          <p:cNvPr id="4" name="Slide Number Placeholder 3"/>
          <p:cNvSpPr>
            <a:spLocks noGrp="1"/>
          </p:cNvSpPr>
          <p:nvPr>
            <p:ph type="sldNum" sz="quarter" idx="5"/>
          </p:nvPr>
        </p:nvSpPr>
        <p:spPr/>
        <p:txBody>
          <a:bodyPr/>
          <a:lstStyle/>
          <a:p>
            <a:fld id="{84A8CD38-4732-3D42-A94B-2A69E5CA5AA5}" type="slidenum">
              <a:rPr lang="en-US" smtClean="0"/>
              <a:t>6</a:t>
            </a:fld>
            <a:endParaRPr lang="en-US"/>
          </a:p>
        </p:txBody>
      </p:sp>
    </p:spTree>
    <p:extLst>
      <p:ext uri="{BB962C8B-B14F-4D97-AF65-F5344CB8AC3E}">
        <p14:creationId xmlns:p14="http://schemas.microsoft.com/office/powerpoint/2010/main" val="7030290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Times New Roman" panose="02020603050405020304" pitchFamily="18" charset="0"/>
                <a:ea typeface="Times New Roman" panose="02020603050405020304" pitchFamily="18" charset="0"/>
              </a:rPr>
              <a:t>Wellbeing encompasses a range of components that are influenced by a range of factors in an individual’s life, which can either contribute towards the fulfilment of a positive or negative state of being. </a:t>
            </a:r>
            <a:endParaRPr lang="en-US" dirty="0"/>
          </a:p>
        </p:txBody>
      </p:sp>
      <p:sp>
        <p:nvSpPr>
          <p:cNvPr id="4" name="Slide Number Placeholder 3"/>
          <p:cNvSpPr>
            <a:spLocks noGrp="1"/>
          </p:cNvSpPr>
          <p:nvPr>
            <p:ph type="sldNum" sz="quarter" idx="5"/>
          </p:nvPr>
        </p:nvSpPr>
        <p:spPr/>
        <p:txBody>
          <a:bodyPr/>
          <a:lstStyle/>
          <a:p>
            <a:fld id="{84A8CD38-4732-3D42-A94B-2A69E5CA5AA5}" type="slidenum">
              <a:rPr lang="en-US" smtClean="0"/>
              <a:t>7</a:t>
            </a:fld>
            <a:endParaRPr lang="en-US"/>
          </a:p>
        </p:txBody>
      </p:sp>
    </p:spTree>
    <p:extLst>
      <p:ext uri="{BB962C8B-B14F-4D97-AF65-F5344CB8AC3E}">
        <p14:creationId xmlns:p14="http://schemas.microsoft.com/office/powerpoint/2010/main" val="6920933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In other words, intrinsically motivated individuals find personal enjoyment or </a:t>
            </a:r>
            <a:r>
              <a:rPr lang="en-GB" dirty="0" err="1"/>
              <a:t>fulfillment</a:t>
            </a:r>
            <a:r>
              <a:rPr lang="en-GB" dirty="0"/>
              <a:t> in the process of the activity and do not necessarily need external incentives to engage in it.</a:t>
            </a:r>
          </a:p>
          <a:p>
            <a:endParaRPr lang="en-GB" dirty="0"/>
          </a:p>
        </p:txBody>
      </p:sp>
      <p:sp>
        <p:nvSpPr>
          <p:cNvPr id="4" name="Slide Number Placeholder 3"/>
          <p:cNvSpPr>
            <a:spLocks noGrp="1"/>
          </p:cNvSpPr>
          <p:nvPr>
            <p:ph type="sldNum" sz="quarter" idx="5"/>
          </p:nvPr>
        </p:nvSpPr>
        <p:spPr/>
        <p:txBody>
          <a:bodyPr/>
          <a:lstStyle/>
          <a:p>
            <a:fld id="{3D165018-0A45-4E6D-8D7D-3B89431F1E14}" type="slidenum">
              <a:rPr lang="en-GB" smtClean="0"/>
              <a:t>11</a:t>
            </a:fld>
            <a:endParaRPr lang="en-GB"/>
          </a:p>
        </p:txBody>
      </p:sp>
    </p:spTree>
    <p:extLst>
      <p:ext uri="{BB962C8B-B14F-4D97-AF65-F5344CB8AC3E}">
        <p14:creationId xmlns:p14="http://schemas.microsoft.com/office/powerpoint/2010/main" val="33744868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Person: This component of the model focuses on the individuals' characteristics that influence creativity, which may include cognitive abilities, knowledge, personality traits and motivation. More often than not, creative individuals demonstrate traits of openness, willingness and think divergently. </a:t>
            </a:r>
          </a:p>
          <a:p>
            <a:endParaRPr lang="en-GB" dirty="0"/>
          </a:p>
          <a:p>
            <a:r>
              <a:rPr lang="en-GB" dirty="0"/>
              <a:t>Process: The cognitive steps to generate ideas and solutions. Within this component, </a:t>
            </a:r>
            <a:r>
              <a:rPr lang="en-GB" dirty="0" err="1"/>
              <a:t>activies</a:t>
            </a:r>
            <a:r>
              <a:rPr lang="en-GB" dirty="0"/>
              <a:t> such as problem identification and exploration of ideas and evaluations will be conducted. </a:t>
            </a:r>
          </a:p>
          <a:p>
            <a:endParaRPr lang="en-GB" dirty="0"/>
          </a:p>
          <a:p>
            <a:r>
              <a:rPr lang="en-GB" dirty="0"/>
              <a:t>Press: This component refers to the contextual factors that may influence creativity. For example, external factors such as organization culture, social support, resources and time can either have a positive or negative impact on creative thinking.</a:t>
            </a:r>
          </a:p>
          <a:p>
            <a:endParaRPr lang="en-GB" dirty="0"/>
          </a:p>
          <a:p>
            <a:r>
              <a:rPr lang="en-GB" dirty="0"/>
              <a:t>Product: Final component refers to the production of a tangible outcome. The quality of an innovative idea or product is an indicator creativity and evaluation  may be conducted to provide a sense of accomplishment. </a:t>
            </a:r>
          </a:p>
        </p:txBody>
      </p:sp>
      <p:sp>
        <p:nvSpPr>
          <p:cNvPr id="4" name="Slide Number Placeholder 3"/>
          <p:cNvSpPr>
            <a:spLocks noGrp="1"/>
          </p:cNvSpPr>
          <p:nvPr>
            <p:ph type="sldNum" sz="quarter" idx="5"/>
          </p:nvPr>
        </p:nvSpPr>
        <p:spPr/>
        <p:txBody>
          <a:bodyPr/>
          <a:lstStyle/>
          <a:p>
            <a:fld id="{3D165018-0A45-4E6D-8D7D-3B89431F1E14}" type="slidenum">
              <a:rPr lang="en-GB" smtClean="0"/>
              <a:t>17</a:t>
            </a:fld>
            <a:endParaRPr lang="en-GB"/>
          </a:p>
        </p:txBody>
      </p:sp>
    </p:spTree>
    <p:extLst>
      <p:ext uri="{BB962C8B-B14F-4D97-AF65-F5344CB8AC3E}">
        <p14:creationId xmlns:p14="http://schemas.microsoft.com/office/powerpoint/2010/main" val="34689104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three types of creativity operate on a continuum, with individuals potentially expressing creativity at multiple levels. Someone may exhibit Little-c Creativity in their everyday life, Mini-c Creativity within their profession, and aspire to achieve Big-C Creativity with groundbreaking contributions.</a:t>
            </a:r>
          </a:p>
        </p:txBody>
      </p:sp>
      <p:sp>
        <p:nvSpPr>
          <p:cNvPr id="4" name="Slide Number Placeholder 3"/>
          <p:cNvSpPr>
            <a:spLocks noGrp="1"/>
          </p:cNvSpPr>
          <p:nvPr>
            <p:ph type="sldNum" sz="quarter" idx="5"/>
          </p:nvPr>
        </p:nvSpPr>
        <p:spPr/>
        <p:txBody>
          <a:bodyPr/>
          <a:lstStyle/>
          <a:p>
            <a:fld id="{3D165018-0A45-4E6D-8D7D-3B89431F1E14}" type="slidenum">
              <a:rPr lang="en-GB" smtClean="0"/>
              <a:t>18</a:t>
            </a:fld>
            <a:endParaRPr lang="en-GB"/>
          </a:p>
        </p:txBody>
      </p:sp>
    </p:spTree>
    <p:extLst>
      <p:ext uri="{BB962C8B-B14F-4D97-AF65-F5344CB8AC3E}">
        <p14:creationId xmlns:p14="http://schemas.microsoft.com/office/powerpoint/2010/main" val="3566793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Objective-Finding: </a:t>
            </a:r>
            <a:r>
              <a:rPr lang="en-GB" b="0" dirty="0"/>
              <a:t>During the Objective-Finding phase, you determine what the goal of your problem-solving process will be.</a:t>
            </a:r>
          </a:p>
          <a:p>
            <a:r>
              <a:rPr lang="en-GB" b="1" dirty="0"/>
              <a:t>Fact-Finding:</a:t>
            </a:r>
            <a:r>
              <a:rPr lang="en-GB" b="0" dirty="0"/>
              <a:t> The Fact-Finding phase ensures you gather enough data to fully understand the problem.</a:t>
            </a:r>
          </a:p>
          <a:p>
            <a:r>
              <a:rPr lang="en-GB" b="1" dirty="0"/>
              <a:t>Problem- Finding: </a:t>
            </a:r>
            <a:r>
              <a:rPr lang="en-GB" b="0" dirty="0"/>
              <a:t>The Problem Finding phase allows you to dig deeper into the problem and find the root or real problem you want to focus on. Reframe the problem in order to generate creative and valuable solutions.</a:t>
            </a:r>
          </a:p>
          <a:p>
            <a:r>
              <a:rPr lang="en-GB" b="1" dirty="0"/>
              <a:t>Idea- Finding: </a:t>
            </a:r>
            <a:r>
              <a:rPr lang="en-GB" b="0" dirty="0"/>
              <a:t>The Idea-Finding phase allows your team to generate many options for addressing the problem.</a:t>
            </a:r>
          </a:p>
          <a:p>
            <a:r>
              <a:rPr lang="en-GB" b="1" dirty="0"/>
              <a:t>Solution-Finding</a:t>
            </a:r>
            <a:r>
              <a:rPr lang="en-GB" b="0" dirty="0"/>
              <a:t>: The Solution Finding phase allows you to choose the best options from the ideas generated in the Idea Finding phase. </a:t>
            </a:r>
          </a:p>
          <a:p>
            <a:r>
              <a:rPr lang="en-GB" b="1" dirty="0"/>
              <a:t>Action-Finding: </a:t>
            </a:r>
            <a:r>
              <a:rPr lang="en-GB" b="0" dirty="0"/>
              <a:t>In the Action-Finding phase, develop a plan of action to implement the solution you’ve settled on as the best choice. </a:t>
            </a:r>
          </a:p>
          <a:p>
            <a:endParaRPr lang="en-GB" dirty="0"/>
          </a:p>
        </p:txBody>
      </p:sp>
      <p:sp>
        <p:nvSpPr>
          <p:cNvPr id="4" name="Slide Number Placeholder 3"/>
          <p:cNvSpPr>
            <a:spLocks noGrp="1"/>
          </p:cNvSpPr>
          <p:nvPr>
            <p:ph type="sldNum" sz="quarter" idx="5"/>
          </p:nvPr>
        </p:nvSpPr>
        <p:spPr/>
        <p:txBody>
          <a:bodyPr/>
          <a:lstStyle/>
          <a:p>
            <a:fld id="{3D165018-0A45-4E6D-8D7D-3B89431F1E14}" type="slidenum">
              <a:rPr lang="en-GB" smtClean="0"/>
              <a:t>19</a:t>
            </a:fld>
            <a:endParaRPr lang="en-GB"/>
          </a:p>
        </p:txBody>
      </p:sp>
    </p:spTree>
    <p:extLst>
      <p:ext uri="{BB962C8B-B14F-4D97-AF65-F5344CB8AC3E}">
        <p14:creationId xmlns:p14="http://schemas.microsoft.com/office/powerpoint/2010/main" val="13527330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Osborn </a:t>
            </a:r>
            <a:r>
              <a:rPr lang="en-GB" dirty="0" err="1"/>
              <a:t>Parnes</a:t>
            </a:r>
            <a:r>
              <a:rPr lang="en-GB" dirty="0"/>
              <a:t> Creative Problem-Solving Process has been the foundation of structural creative thinking and subsequent models have been created which condenses the original model. Models such as Design thinking (not the image displayed) can be an example. </a:t>
            </a:r>
          </a:p>
        </p:txBody>
      </p:sp>
      <p:sp>
        <p:nvSpPr>
          <p:cNvPr id="4" name="Slide Number Placeholder 3"/>
          <p:cNvSpPr>
            <a:spLocks noGrp="1"/>
          </p:cNvSpPr>
          <p:nvPr>
            <p:ph type="sldNum" sz="quarter" idx="5"/>
          </p:nvPr>
        </p:nvSpPr>
        <p:spPr/>
        <p:txBody>
          <a:bodyPr/>
          <a:lstStyle/>
          <a:p>
            <a:fld id="{3D165018-0A45-4E6D-8D7D-3B89431F1E14}" type="slidenum">
              <a:rPr lang="en-GB" smtClean="0"/>
              <a:t>20</a:t>
            </a:fld>
            <a:endParaRPr lang="en-GB"/>
          </a:p>
        </p:txBody>
      </p:sp>
    </p:spTree>
    <p:extLst>
      <p:ext uri="{BB962C8B-B14F-4D97-AF65-F5344CB8AC3E}">
        <p14:creationId xmlns:p14="http://schemas.microsoft.com/office/powerpoint/2010/main" val="27511103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pPr algn="l">
              <a:buFont typeface="+mj-lt"/>
              <a:buAutoNum type="arabicPeriod"/>
            </a:pPr>
            <a:r>
              <a:rPr lang="en-GB" b="0" i="0" u="none" strike="noStrike" dirty="0">
                <a:effectLst/>
                <a:latin typeface="-apple-system"/>
              </a:rPr>
              <a:t>Add some competition! This will help your students get engaged, especially the ultra-competitive types. Tell them that the group with the MOST solutions will win. I gave bonus points to the winning group. </a:t>
            </a:r>
          </a:p>
          <a:p>
            <a:pPr algn="l">
              <a:buFont typeface="+mj-lt"/>
              <a:buAutoNum type="arabicPeriod"/>
            </a:pPr>
            <a:r>
              <a:rPr lang="en-GB" b="0" i="0" u="none" strike="noStrike" dirty="0">
                <a:effectLst/>
                <a:latin typeface="-apple-system"/>
              </a:rPr>
              <a:t>10 minuets </a:t>
            </a:r>
          </a:p>
          <a:p>
            <a:pPr algn="l">
              <a:buFont typeface="+mj-lt"/>
              <a:buAutoNum type="arabicPeriod"/>
            </a:pPr>
            <a:r>
              <a:rPr lang="en-GB" b="0" i="0" u="none" strike="noStrike" dirty="0">
                <a:effectLst/>
                <a:latin typeface="-apple-system"/>
              </a:rPr>
              <a:t>Paper clip as prompt</a:t>
            </a:r>
          </a:p>
          <a:p>
            <a:endParaRPr lang="en-US" dirty="0"/>
          </a:p>
          <a:p>
            <a:endParaRPr lang="en-US" dirty="0"/>
          </a:p>
          <a:p>
            <a:r>
              <a:rPr lang="en-US" dirty="0"/>
              <a:t>Post- Activity, get students to reflect upon their experience. Did they find it challenging or easy? </a:t>
            </a:r>
          </a:p>
          <a:p>
            <a:r>
              <a:rPr lang="en-US" dirty="0"/>
              <a:t>Students accessing watching activity, please make use of online forum and title activity:</a:t>
            </a:r>
          </a:p>
        </p:txBody>
      </p:sp>
      <p:sp>
        <p:nvSpPr>
          <p:cNvPr id="4" name="Slide Number Placeholder 3"/>
          <p:cNvSpPr>
            <a:spLocks noGrp="1"/>
          </p:cNvSpPr>
          <p:nvPr>
            <p:ph type="sldNum" sz="quarter" idx="5"/>
          </p:nvPr>
        </p:nvSpPr>
        <p:spPr/>
        <p:txBody>
          <a:bodyPr/>
          <a:lstStyle/>
          <a:p>
            <a:fld id="{84A8CD38-4732-3D42-A94B-2A69E5CA5AA5}" type="slidenum">
              <a:rPr lang="en-US" smtClean="0"/>
              <a:t>21</a:t>
            </a:fld>
            <a:endParaRPr lang="en-US"/>
          </a:p>
        </p:txBody>
      </p:sp>
    </p:spTree>
    <p:extLst>
      <p:ext uri="{BB962C8B-B14F-4D97-AF65-F5344CB8AC3E}">
        <p14:creationId xmlns:p14="http://schemas.microsoft.com/office/powerpoint/2010/main" val="9061573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Post activity: Ask students which activity did they find the most challenging or easiest? The answers from each activity will identify whether a student is a convergent or divergent thinker.</a:t>
            </a:r>
          </a:p>
        </p:txBody>
      </p:sp>
      <p:sp>
        <p:nvSpPr>
          <p:cNvPr id="4" name="Slide Number Placeholder 3"/>
          <p:cNvSpPr>
            <a:spLocks noGrp="1"/>
          </p:cNvSpPr>
          <p:nvPr>
            <p:ph type="sldNum" sz="quarter" idx="5"/>
          </p:nvPr>
        </p:nvSpPr>
        <p:spPr/>
        <p:txBody>
          <a:bodyPr/>
          <a:lstStyle/>
          <a:p>
            <a:fld id="{84A8CD38-4732-3D42-A94B-2A69E5CA5AA5}" type="slidenum">
              <a:rPr lang="en-US" smtClean="0"/>
              <a:t>22</a:t>
            </a:fld>
            <a:endParaRPr lang="en-US"/>
          </a:p>
        </p:txBody>
      </p:sp>
    </p:spTree>
    <p:extLst>
      <p:ext uri="{BB962C8B-B14F-4D97-AF65-F5344CB8AC3E}">
        <p14:creationId xmlns:p14="http://schemas.microsoft.com/office/powerpoint/2010/main" val="21874933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Question example: </a:t>
            </a:r>
          </a:p>
          <a:p>
            <a:r>
              <a:rPr lang="en-US" dirty="0"/>
              <a:t>Suppose that [social media ] never occurred. How would life within the world function differently today?</a:t>
            </a:r>
          </a:p>
          <a:p>
            <a:r>
              <a:rPr lang="en-US" dirty="0"/>
              <a:t>Creativity plays an important role to reach an answer/solution. It encourages individuals to develop a range of ideas </a:t>
            </a:r>
          </a:p>
          <a:p>
            <a:r>
              <a:rPr lang="en-GB" b="0" i="0" u="none" strike="noStrike" dirty="0">
                <a:solidFill>
                  <a:srgbClr val="202122"/>
                </a:solidFill>
                <a:effectLst/>
                <a:latin typeface="Arial" panose="020B0604020202020204" pitchFamily="34" charset="0"/>
              </a:rPr>
              <a:t>It typically occurs in a spontaneous, free-flowing, "non-linear" manner, such that many ideas are generated in an emergent cognitive fashion</a:t>
            </a:r>
            <a:endParaRPr lang="en-US" dirty="0"/>
          </a:p>
        </p:txBody>
      </p:sp>
      <p:sp>
        <p:nvSpPr>
          <p:cNvPr id="4" name="Slide Number Placeholder 3"/>
          <p:cNvSpPr>
            <a:spLocks noGrp="1"/>
          </p:cNvSpPr>
          <p:nvPr>
            <p:ph type="sldNum" sz="quarter" idx="5"/>
          </p:nvPr>
        </p:nvSpPr>
        <p:spPr/>
        <p:txBody>
          <a:bodyPr/>
          <a:lstStyle/>
          <a:p>
            <a:fld id="{84A8CD38-4732-3D42-A94B-2A69E5CA5AA5}" type="slidenum">
              <a:rPr lang="en-US" smtClean="0"/>
              <a:t>23</a:t>
            </a:fld>
            <a:endParaRPr lang="en-US"/>
          </a:p>
        </p:txBody>
      </p:sp>
    </p:spTree>
    <p:extLst>
      <p:ext uri="{BB962C8B-B14F-4D97-AF65-F5344CB8AC3E}">
        <p14:creationId xmlns:p14="http://schemas.microsoft.com/office/powerpoint/2010/main" val="6476663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Verdana" panose="020B0604030504040204" pitchFamily="34" charset="0"/>
              </a:rPr>
              <a:t>With convergent thinking, you are trying to find a single best solution to a given problem. Examples are multiple choice tests, math quizzes, spelling tests and many other standardised tests in education systems. Convergent thinking is systematic and logical (Williams 2003)</a:t>
            </a:r>
          </a:p>
          <a:p>
            <a:r>
              <a:rPr lang="en-GB" b="0" i="0" u="none" strike="noStrike" dirty="0">
                <a:solidFill>
                  <a:srgbClr val="000000"/>
                </a:solidFill>
                <a:effectLst/>
                <a:latin typeface="Verdana" panose="020B0604030504040204" pitchFamily="34" charset="0"/>
              </a:rPr>
              <a:t>Convergent thinking also requires individuals to evaluate presented solutions to determine the best one. </a:t>
            </a:r>
            <a:endParaRPr lang="en-US" dirty="0"/>
          </a:p>
        </p:txBody>
      </p:sp>
      <p:sp>
        <p:nvSpPr>
          <p:cNvPr id="4" name="Slide Number Placeholder 3"/>
          <p:cNvSpPr>
            <a:spLocks noGrp="1"/>
          </p:cNvSpPr>
          <p:nvPr>
            <p:ph type="sldNum" sz="quarter" idx="5"/>
          </p:nvPr>
        </p:nvSpPr>
        <p:spPr/>
        <p:txBody>
          <a:bodyPr/>
          <a:lstStyle/>
          <a:p>
            <a:fld id="{84A8CD38-4732-3D42-A94B-2A69E5CA5AA5}" type="slidenum">
              <a:rPr lang="en-US" smtClean="0"/>
              <a:t>24</a:t>
            </a:fld>
            <a:endParaRPr lang="en-US"/>
          </a:p>
        </p:txBody>
      </p:sp>
    </p:spTree>
    <p:extLst>
      <p:ext uri="{BB962C8B-B14F-4D97-AF65-F5344CB8AC3E}">
        <p14:creationId xmlns:p14="http://schemas.microsoft.com/office/powerpoint/2010/main" val="3392974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Divergent thinkers are individuals who can generate a variety of creative ideas , whereas convergent thinking are those who can use factors or existing ideas to provide solutions. </a:t>
            </a:r>
          </a:p>
          <a:p>
            <a:endParaRPr lang="en-US" dirty="0"/>
          </a:p>
          <a:p>
            <a:r>
              <a:rPr lang="en-US" dirty="0"/>
              <a:t>Encourage students to think about the strengths and weaknesses of both types of thinking. </a:t>
            </a:r>
          </a:p>
        </p:txBody>
      </p:sp>
      <p:sp>
        <p:nvSpPr>
          <p:cNvPr id="4" name="Slide Number Placeholder 3"/>
          <p:cNvSpPr>
            <a:spLocks noGrp="1"/>
          </p:cNvSpPr>
          <p:nvPr>
            <p:ph type="sldNum" sz="quarter" idx="5"/>
          </p:nvPr>
        </p:nvSpPr>
        <p:spPr/>
        <p:txBody>
          <a:bodyPr/>
          <a:lstStyle/>
          <a:p>
            <a:fld id="{84A8CD38-4732-3D42-A94B-2A69E5CA5AA5}" type="slidenum">
              <a:rPr lang="en-US" smtClean="0"/>
              <a:t>25</a:t>
            </a:fld>
            <a:endParaRPr lang="en-US"/>
          </a:p>
        </p:txBody>
      </p:sp>
    </p:spTree>
    <p:extLst>
      <p:ext uri="{BB962C8B-B14F-4D97-AF65-F5344CB8AC3E}">
        <p14:creationId xmlns:p14="http://schemas.microsoft.com/office/powerpoint/2010/main" val="9372459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Abrahams (2015) https://eprints.leedsbeckett.ac.uk/id/eprint/1540/6/2015_abraham_BIB_gender-creativity-overview-submission.pdf</a:t>
            </a:r>
          </a:p>
          <a:p>
            <a:endParaRPr lang="en-GB" dirty="0"/>
          </a:p>
          <a:p>
            <a:endParaRPr lang="en-GB" dirty="0"/>
          </a:p>
        </p:txBody>
      </p:sp>
      <p:sp>
        <p:nvSpPr>
          <p:cNvPr id="4" name="Slide Number Placeholder 3"/>
          <p:cNvSpPr>
            <a:spLocks noGrp="1"/>
          </p:cNvSpPr>
          <p:nvPr>
            <p:ph type="sldNum" sz="quarter" idx="5"/>
          </p:nvPr>
        </p:nvSpPr>
        <p:spPr/>
        <p:txBody>
          <a:bodyPr/>
          <a:lstStyle/>
          <a:p>
            <a:fld id="{3D165018-0A45-4E6D-8D7D-3B89431F1E14}" type="slidenum">
              <a:rPr lang="en-GB" smtClean="0"/>
              <a:t>30</a:t>
            </a:fld>
            <a:endParaRPr lang="en-GB"/>
          </a:p>
        </p:txBody>
      </p:sp>
    </p:spTree>
    <p:extLst>
      <p:ext uri="{BB962C8B-B14F-4D97-AF65-F5344CB8AC3E}">
        <p14:creationId xmlns:p14="http://schemas.microsoft.com/office/powerpoint/2010/main" val="38232733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3657AA7F-BE72-4467-897E-7A302F46504F}" type="datetimeFigureOut">
              <a:rPr lang="en-US" smtClean="0"/>
              <a:t>1/4/2024</a:t>
            </a:fld>
            <a:endParaRPr lang="en-US"/>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2861848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3657AA7F-BE72-4467-897E-7A302F46504F}" type="datetimeFigureOut">
              <a:rPr lang="en-US" smtClean="0"/>
              <a:t>1/4/2024</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7011001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30293" y="1709738"/>
            <a:ext cx="10617157" cy="2758895"/>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30293" y="4589463"/>
            <a:ext cx="1061715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3657AA7F-BE72-4467-897E-7A302F46504F}" type="datetimeFigureOut">
              <a:rPr lang="en-US" smtClean="0"/>
              <a:t>1/4/2024</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5625461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3657AA7F-BE72-4467-897E-7A302F46504F}" type="datetimeFigureOut">
              <a:rPr lang="en-US" smtClean="0"/>
              <a:t>1/4/2024</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3398083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3903"/>
            <a:ext cx="522033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737063"/>
            <a:ext cx="5220335" cy="3452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390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737063"/>
            <a:ext cx="5183188" cy="3452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3657AA7F-BE72-4467-897E-7A302F46504F}" type="datetimeFigureOut">
              <a:rPr lang="en-US" smtClean="0"/>
              <a:t>1/4/2024</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5393528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3657AA7F-BE72-4467-897E-7A302F46504F}" type="datetimeFigureOut">
              <a:rPr lang="en-US" smtClean="0"/>
              <a:t>1/4/2024</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3746998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3657AA7F-BE72-4467-897E-7A302F46504F}" type="datetimeFigureOut">
              <a:rPr lang="en-US" smtClean="0"/>
              <a:t>1/4/2024</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3424793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2226364"/>
            <a:ext cx="3994785" cy="3642623"/>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3657AA7F-BE72-4467-897E-7A302F46504F}" type="datetimeFigureOut">
              <a:rPr lang="en-US" smtClean="0"/>
              <a:t>1/4/2024</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9887251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18020" y="457200"/>
            <a:ext cx="4054006"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18020" y="2250218"/>
            <a:ext cx="4054006" cy="361876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3657AA7F-BE72-4467-897E-7A302F46504F}" type="datetimeFigureOut">
              <a:rPr lang="en-US" smtClean="0"/>
              <a:t>1/4/2024</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7633353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3657AA7F-BE72-4467-897E-7A302F46504F}" type="datetimeFigureOut">
              <a:rPr lang="en-US" smtClean="0"/>
              <a:t>1/4/2024</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163189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777240" y="365125"/>
            <a:ext cx="779526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3657AA7F-BE72-4467-897E-7A302F46504F}" type="datetimeFigureOut">
              <a:rPr lang="en-US" smtClean="0"/>
              <a:t>1/4/2024</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4011147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D62DB5A-5AA0-4E7E-94AB-AD20F02CA8DF}"/>
              </a:ext>
            </a:extLst>
          </p:cNvPr>
          <p:cNvSpPr/>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1" name="Rectangle 10">
            <a:extLst>
              <a:ext uri="{FF2B5EF4-FFF2-40B4-BE49-F238E27FC236}">
                <a16:creationId xmlns:a16="http://schemas.microsoft.com/office/drawing/2014/main" id="{0F086ECE-EF43-4B07-9DD0-59679471A067}"/>
              </a:ext>
            </a:extLst>
          </p:cNvPr>
          <p:cNvSpPr/>
          <p:nvPr/>
        </p:nvSpPr>
        <p:spPr>
          <a:xfrm>
            <a:off x="3048"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2" y="365125"/>
            <a:ext cx="10637518"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2" y="1825625"/>
            <a:ext cx="10637518"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2" y="6488268"/>
            <a:ext cx="2743200" cy="233209"/>
          </a:xfrm>
          <a:prstGeom prst="rect">
            <a:avLst/>
          </a:prstGeom>
        </p:spPr>
        <p:txBody>
          <a:bodyPr vert="horz" lIns="91440" tIns="45720" rIns="91440" bIns="45720" rtlCol="0" anchor="ctr"/>
          <a:lstStyle>
            <a:lvl1pPr algn="l">
              <a:defRPr sz="1000">
                <a:solidFill>
                  <a:schemeClr val="tx1"/>
                </a:solidFill>
              </a:defRPr>
            </a:lvl1pPr>
          </a:lstStyle>
          <a:p>
            <a:fld id="{3657AA7F-BE72-4467-897E-7A302F46504F}" type="datetimeFigureOut">
              <a:rPr lang="en-US" smtClean="0"/>
              <a:pPr/>
              <a:t>1/4/2024</a:t>
            </a:fld>
            <a:endParaRPr lang="en-US" dirty="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solidFill>
              </a:defRPr>
            </a:lvl1pPr>
          </a:lstStyle>
          <a:p>
            <a:endParaRPr lang="en-US">
              <a:solidFill>
                <a:schemeClr val="tx1"/>
              </a:solidFill>
            </a:endParaRPr>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71560" y="6488268"/>
            <a:ext cx="2743200" cy="233209"/>
          </a:xfrm>
          <a:prstGeom prst="rect">
            <a:avLst/>
          </a:prstGeom>
        </p:spPr>
        <p:txBody>
          <a:bodyPr vert="horz" lIns="91440" tIns="45720" rIns="91440" bIns="45720" rtlCol="0" anchor="ctr"/>
          <a:lstStyle>
            <a:lvl1pPr algn="r">
              <a:defRPr sz="1000">
                <a:solidFill>
                  <a:schemeClr val="tx1"/>
                </a:solidFill>
              </a:defRPr>
            </a:lvl1pPr>
          </a:lstStyle>
          <a:p>
            <a:fld id="{35747434-7036-48DB-A148-6B3D8EE75CDA}" type="slidenum">
              <a:rPr lang="en-US" smtClean="0"/>
              <a:pPr/>
              <a:t>‹#›</a:t>
            </a:fld>
            <a:endParaRPr lang="en-US" dirty="0"/>
          </a:p>
        </p:txBody>
      </p:sp>
    </p:spTree>
    <p:extLst>
      <p:ext uri="{BB962C8B-B14F-4D97-AF65-F5344CB8AC3E}">
        <p14:creationId xmlns:p14="http://schemas.microsoft.com/office/powerpoint/2010/main" val="337493764"/>
      </p:ext>
    </p:extLst>
  </p:cSld>
  <p:clrMap bg1="dk1" tx1="lt1" bg2="dk2" tx2="lt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03" r:id="rId7"/>
    <p:sldLayoutId id="2147483704" r:id="rId8"/>
    <p:sldLayoutId id="2147483711" r:id="rId9"/>
    <p:sldLayoutId id="2147483702" r:id="rId10"/>
    <p:sldLayoutId id="2147483712" r:id="rId11"/>
  </p:sldLayoutIdLst>
  <p:txStyles>
    <p:titleStyle>
      <a:lvl1pPr algn="l" defTabSz="914400" rtl="0" eaLnBrk="1" latinLnBrk="0" hangingPunct="1">
        <a:lnSpc>
          <a:spcPct val="9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accent1">
            <a:lumMod val="60000"/>
            <a:lumOff val="40000"/>
          </a:schemeClr>
        </a:buClr>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Clr>
          <a:schemeClr val="accent1">
            <a:lumMod val="60000"/>
            <a:lumOff val="40000"/>
          </a:schemeClr>
        </a:buClr>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sv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 Id="rId9" Type="http://schemas.openxmlformats.org/officeDocument/2006/relationships/image" Target="../media/image15.png"/></Relationships>
</file>

<file path=ppt/slides/_rels/slide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theblog.adobe.com/creative-problem-solving-important/"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doi.org/10.1007/s11682-015-9410-8"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www.mentalhealth.org.uk/sites/default/files/2022-06/MHF-Winston-Churchill-Memorial-Trust-Creativity-Innovation-Finding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4CF648-5CB3-49E4-BE34-8A0598901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1" name="Rectangle 10">
            <a:extLst>
              <a:ext uri="{FF2B5EF4-FFF2-40B4-BE49-F238E27FC236}">
                <a16:creationId xmlns:a16="http://schemas.microsoft.com/office/drawing/2014/main" id="{669E559C-09DA-4586-86C9-F3C05D9A0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CCC29565-9B10-E837-6864-1DF0FCF14693}"/>
              </a:ext>
            </a:extLst>
          </p:cNvPr>
          <p:cNvSpPr>
            <a:spLocks noGrp="1"/>
          </p:cNvSpPr>
          <p:nvPr>
            <p:ph type="ctrTitle"/>
          </p:nvPr>
        </p:nvSpPr>
        <p:spPr>
          <a:xfrm>
            <a:off x="3638681" y="1122363"/>
            <a:ext cx="4893617" cy="2387600"/>
          </a:xfrm>
        </p:spPr>
        <p:txBody>
          <a:bodyPr>
            <a:normAutofit/>
          </a:bodyPr>
          <a:lstStyle/>
          <a:p>
            <a:r>
              <a:rPr lang="en-GB" dirty="0"/>
              <a:t>Creativity in Theory and Practice </a:t>
            </a:r>
          </a:p>
        </p:txBody>
      </p:sp>
      <p:sp>
        <p:nvSpPr>
          <p:cNvPr id="3" name="Subtitle 2">
            <a:extLst>
              <a:ext uri="{FF2B5EF4-FFF2-40B4-BE49-F238E27FC236}">
                <a16:creationId xmlns:a16="http://schemas.microsoft.com/office/drawing/2014/main" id="{BC83B663-3299-E3DB-EDCF-F68073109ACD}"/>
              </a:ext>
            </a:extLst>
          </p:cNvPr>
          <p:cNvSpPr>
            <a:spLocks noGrp="1"/>
          </p:cNvSpPr>
          <p:nvPr>
            <p:ph type="subTitle" idx="1"/>
          </p:nvPr>
        </p:nvSpPr>
        <p:spPr>
          <a:xfrm>
            <a:off x="3638681" y="3602038"/>
            <a:ext cx="4893617" cy="1655762"/>
          </a:xfrm>
        </p:spPr>
        <p:txBody>
          <a:bodyPr>
            <a:normAutofit/>
          </a:bodyPr>
          <a:lstStyle/>
          <a:p>
            <a:r>
              <a:rPr lang="en-GB" dirty="0"/>
              <a:t>By Jonathan Wyatt </a:t>
            </a:r>
          </a:p>
          <a:p>
            <a:r>
              <a:rPr lang="en-GB" dirty="0"/>
              <a:t>Email: j.wyatt@uwtsd.ac.uk</a:t>
            </a:r>
          </a:p>
        </p:txBody>
      </p:sp>
      <p:sp>
        <p:nvSpPr>
          <p:cNvPr id="13" name="Rectangle 12">
            <a:extLst>
              <a:ext uri="{FF2B5EF4-FFF2-40B4-BE49-F238E27FC236}">
                <a16:creationId xmlns:a16="http://schemas.microsoft.com/office/drawing/2014/main" id="{8ED0EEA0-F821-4F0C-B78E-25855FBB41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3429000" cy="3429000"/>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Graphic 14">
            <a:extLst>
              <a:ext uri="{FF2B5EF4-FFF2-40B4-BE49-F238E27FC236}">
                <a16:creationId xmlns:a16="http://schemas.microsoft.com/office/drawing/2014/main" id="{14548BC0-162E-4107-81DF-7389BF82F6D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 y="0"/>
            <a:ext cx="3429000" cy="3429000"/>
          </a:xfrm>
          <a:prstGeom prst="rect">
            <a:avLst/>
          </a:prstGeom>
        </p:spPr>
      </p:pic>
      <p:sp>
        <p:nvSpPr>
          <p:cNvPr id="17" name="Rectangle 16">
            <a:extLst>
              <a:ext uri="{FF2B5EF4-FFF2-40B4-BE49-F238E27FC236}">
                <a16:creationId xmlns:a16="http://schemas.microsoft.com/office/drawing/2014/main" id="{432C5BC4-015B-41F9-B453-DBEC7124E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3000" y="0"/>
            <a:ext cx="3429000" cy="3429000"/>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lorful background with red and blue lines&#10;&#10;Description automatically generated">
            <a:extLst>
              <a:ext uri="{FF2B5EF4-FFF2-40B4-BE49-F238E27FC236}">
                <a16:creationId xmlns:a16="http://schemas.microsoft.com/office/drawing/2014/main" id="{891335A7-6B9C-1EE9-150D-1E0F060F4011}"/>
              </a:ext>
            </a:extLst>
          </p:cNvPr>
          <p:cNvPicPr>
            <a:picLocks noChangeAspect="1"/>
          </p:cNvPicPr>
          <p:nvPr/>
        </p:nvPicPr>
        <p:blipFill rotWithShape="1">
          <a:blip r:embed="rId4"/>
          <a:srcRect l="39749" r="2" b="2"/>
          <a:stretch/>
        </p:blipFill>
        <p:spPr>
          <a:xfrm>
            <a:off x="8764800" y="10"/>
            <a:ext cx="3427200" cy="3427190"/>
          </a:xfrm>
          <a:prstGeom prst="rect">
            <a:avLst/>
          </a:prstGeom>
        </p:spPr>
      </p:pic>
      <p:sp>
        <p:nvSpPr>
          <p:cNvPr id="19" name="Rectangle 18">
            <a:extLst>
              <a:ext uri="{FF2B5EF4-FFF2-40B4-BE49-F238E27FC236}">
                <a16:creationId xmlns:a16="http://schemas.microsoft.com/office/drawing/2014/main" id="{9D6650AA-9995-401C-A354-276AB7A385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3427200"/>
            <a:ext cx="3430800" cy="3430800"/>
          </a:xfrm>
          <a:prstGeom prst="rect">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Graphic 20">
            <a:extLst>
              <a:ext uri="{FF2B5EF4-FFF2-40B4-BE49-F238E27FC236}">
                <a16:creationId xmlns:a16="http://schemas.microsoft.com/office/drawing/2014/main" id="{426F328A-7115-49F4-83C9-F86F47F84CF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duotone>
              <a:schemeClr val="accent3">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050" y="3431700"/>
            <a:ext cx="3429000" cy="3429000"/>
          </a:xfrm>
          <a:prstGeom prst="rect">
            <a:avLst/>
          </a:prstGeom>
        </p:spPr>
      </p:pic>
      <p:sp>
        <p:nvSpPr>
          <p:cNvPr id="23" name="Rectangle 22">
            <a:extLst>
              <a:ext uri="{FF2B5EF4-FFF2-40B4-BE49-F238E27FC236}">
                <a16:creationId xmlns:a16="http://schemas.microsoft.com/office/drawing/2014/main" id="{0D0A4853-EC6F-4CC5-A9EC-F91612C63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1200" y="3427200"/>
            <a:ext cx="3430800" cy="3430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Graphic 24">
            <a:extLst>
              <a:ext uri="{FF2B5EF4-FFF2-40B4-BE49-F238E27FC236}">
                <a16:creationId xmlns:a16="http://schemas.microsoft.com/office/drawing/2014/main" id="{DF2AA3CE-B974-48CA-96E0-5573A78E365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8767754" y="3424500"/>
            <a:ext cx="3429000" cy="3429000"/>
          </a:xfrm>
          <a:prstGeom prst="rect">
            <a:avLst/>
          </a:prstGeom>
        </p:spPr>
      </p:pic>
    </p:spTree>
    <p:extLst>
      <p:ext uri="{BB962C8B-B14F-4D97-AF65-F5344CB8AC3E}">
        <p14:creationId xmlns:p14="http://schemas.microsoft.com/office/powerpoint/2010/main" val="12636271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379C7-4312-2254-1BD4-02C9CB264847}"/>
              </a:ext>
            </a:extLst>
          </p:cNvPr>
          <p:cNvSpPr>
            <a:spLocks noGrp="1"/>
          </p:cNvSpPr>
          <p:nvPr>
            <p:ph type="title"/>
          </p:nvPr>
        </p:nvSpPr>
        <p:spPr/>
        <p:txBody>
          <a:bodyPr/>
          <a:lstStyle/>
          <a:p>
            <a:r>
              <a:rPr lang="en-GB" dirty="0"/>
              <a:t>Contents Page </a:t>
            </a:r>
          </a:p>
        </p:txBody>
      </p:sp>
      <p:graphicFrame>
        <p:nvGraphicFramePr>
          <p:cNvPr id="5" name="Content Placeholder 2">
            <a:extLst>
              <a:ext uri="{FF2B5EF4-FFF2-40B4-BE49-F238E27FC236}">
                <a16:creationId xmlns:a16="http://schemas.microsoft.com/office/drawing/2014/main" id="{3787DC9A-1F47-AB44-39B9-B0FAE121BCFE}"/>
              </a:ext>
            </a:extLst>
          </p:cNvPr>
          <p:cNvGraphicFramePr>
            <a:graphicFrameLocks noGrp="1"/>
          </p:cNvGraphicFramePr>
          <p:nvPr>
            <p:ph idx="1"/>
          </p:nvPr>
        </p:nvGraphicFramePr>
        <p:xfrm>
          <a:off x="777242" y="1825625"/>
          <a:ext cx="10637518"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55972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D5F40-483C-331C-D504-3E24A689A8CC}"/>
              </a:ext>
            </a:extLst>
          </p:cNvPr>
          <p:cNvSpPr>
            <a:spLocks noGrp="1"/>
          </p:cNvSpPr>
          <p:nvPr>
            <p:ph type="title"/>
          </p:nvPr>
        </p:nvSpPr>
        <p:spPr/>
        <p:txBody>
          <a:bodyPr/>
          <a:lstStyle/>
          <a:p>
            <a:pPr algn="ctr"/>
            <a:r>
              <a:rPr lang="en-GB" dirty="0"/>
              <a:t>What is creativity? </a:t>
            </a:r>
          </a:p>
        </p:txBody>
      </p:sp>
      <p:sp>
        <p:nvSpPr>
          <p:cNvPr id="3" name="Content Placeholder 2">
            <a:extLst>
              <a:ext uri="{FF2B5EF4-FFF2-40B4-BE49-F238E27FC236}">
                <a16:creationId xmlns:a16="http://schemas.microsoft.com/office/drawing/2014/main" id="{931D0AC3-04C2-3ADE-4740-D1A0E5292EB4}"/>
              </a:ext>
            </a:extLst>
          </p:cNvPr>
          <p:cNvSpPr>
            <a:spLocks noGrp="1"/>
          </p:cNvSpPr>
          <p:nvPr>
            <p:ph idx="1"/>
          </p:nvPr>
        </p:nvSpPr>
        <p:spPr/>
        <p:txBody>
          <a:bodyPr/>
          <a:lstStyle/>
          <a:p>
            <a:pPr marL="0" indent="0">
              <a:lnSpc>
                <a:spcPct val="150000"/>
              </a:lnSpc>
              <a:buNone/>
            </a:pPr>
            <a:r>
              <a:rPr lang="en-GB" dirty="0"/>
              <a:t>In groups or pairs, please discuss the following questions and provide your thoughts to the class. </a:t>
            </a:r>
          </a:p>
          <a:p>
            <a:pPr>
              <a:lnSpc>
                <a:spcPct val="150000"/>
              </a:lnSpc>
            </a:pPr>
            <a:r>
              <a:rPr lang="en-GB" dirty="0"/>
              <a:t>What is creativity? </a:t>
            </a:r>
          </a:p>
          <a:p>
            <a:pPr>
              <a:lnSpc>
                <a:spcPct val="150000"/>
              </a:lnSpc>
            </a:pPr>
            <a:r>
              <a:rPr lang="en-GB" dirty="0"/>
              <a:t>Do you think creativity is important within an ever-changing world? </a:t>
            </a:r>
          </a:p>
          <a:p>
            <a:pPr>
              <a:lnSpc>
                <a:spcPct val="150000"/>
              </a:lnSpc>
            </a:pPr>
            <a:r>
              <a:rPr lang="en-GB" dirty="0"/>
              <a:t>Can you provide an example of creativity? </a:t>
            </a:r>
          </a:p>
          <a:p>
            <a:pPr>
              <a:lnSpc>
                <a:spcPct val="150000"/>
              </a:lnSpc>
            </a:pPr>
            <a:r>
              <a:rPr lang="en-GB" dirty="0"/>
              <a:t>Who are more creativity (Adults or Children)? </a:t>
            </a:r>
          </a:p>
          <a:p>
            <a:pPr>
              <a:lnSpc>
                <a:spcPct val="150000"/>
              </a:lnSpc>
            </a:pPr>
            <a:r>
              <a:rPr lang="en-GB" dirty="0"/>
              <a:t>Can you name a creative person? </a:t>
            </a:r>
          </a:p>
        </p:txBody>
      </p:sp>
    </p:spTree>
    <p:extLst>
      <p:ext uri="{BB962C8B-B14F-4D97-AF65-F5344CB8AC3E}">
        <p14:creationId xmlns:p14="http://schemas.microsoft.com/office/powerpoint/2010/main" val="37633731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7AB24-8807-27B1-4ED0-04C828234A3A}"/>
              </a:ext>
            </a:extLst>
          </p:cNvPr>
          <p:cNvSpPr>
            <a:spLocks noGrp="1"/>
          </p:cNvSpPr>
          <p:nvPr>
            <p:ph type="title"/>
          </p:nvPr>
        </p:nvSpPr>
        <p:spPr>
          <a:xfrm>
            <a:off x="1541215" y="0"/>
            <a:ext cx="9486690" cy="691513"/>
          </a:xfrm>
        </p:spPr>
        <p:txBody>
          <a:bodyPr>
            <a:normAutofit fontScale="90000"/>
          </a:bodyPr>
          <a:lstStyle/>
          <a:p>
            <a:pPr algn="ctr"/>
            <a:r>
              <a:rPr lang="en-US" dirty="0"/>
              <a:t>What is Creativity? </a:t>
            </a:r>
          </a:p>
        </p:txBody>
      </p:sp>
      <p:sp>
        <p:nvSpPr>
          <p:cNvPr id="3" name="Content Placeholder 2">
            <a:extLst>
              <a:ext uri="{FF2B5EF4-FFF2-40B4-BE49-F238E27FC236}">
                <a16:creationId xmlns:a16="http://schemas.microsoft.com/office/drawing/2014/main" id="{10DE68D5-5E68-062A-3FF5-CFA5D1DC74BF}"/>
              </a:ext>
            </a:extLst>
          </p:cNvPr>
          <p:cNvSpPr>
            <a:spLocks noGrp="1"/>
          </p:cNvSpPr>
          <p:nvPr>
            <p:ph idx="1"/>
          </p:nvPr>
        </p:nvSpPr>
        <p:spPr>
          <a:xfrm>
            <a:off x="182880" y="914400"/>
            <a:ext cx="11900632" cy="5618135"/>
          </a:xfrm>
        </p:spPr>
        <p:txBody>
          <a:bodyPr>
            <a:normAutofit/>
          </a:bodyPr>
          <a:lstStyle/>
          <a:p>
            <a:pPr marL="0" indent="0">
              <a:lnSpc>
                <a:spcPct val="150000"/>
              </a:lnSpc>
              <a:buNone/>
            </a:pPr>
            <a:r>
              <a:rPr lang="en-US" sz="2800" dirty="0">
                <a:latin typeface="Times New Roman" panose="02020603050405020304" pitchFamily="18" charset="0"/>
                <a:cs typeface="Times New Roman" panose="02020603050405020304" pitchFamily="18" charset="0"/>
              </a:rPr>
              <a:t>Creativity is a multi-faceted phenomenon:</a:t>
            </a:r>
          </a:p>
          <a:p>
            <a:pPr>
              <a:lnSpc>
                <a:spcPct val="150000"/>
              </a:lnSpc>
            </a:pPr>
            <a:r>
              <a:rPr lang="en-US" sz="2800" dirty="0">
                <a:latin typeface="Times New Roman" panose="02020603050405020304" pitchFamily="18" charset="0"/>
                <a:cs typeface="Times New Roman" panose="02020603050405020304" pitchFamily="18" charset="0"/>
              </a:rPr>
              <a:t>Creativity can be applied within numerous contexts and not strictly confined to generic associations (Arts, Music, Performing, and Inventions)</a:t>
            </a:r>
          </a:p>
          <a:p>
            <a:pPr marL="0" indent="0">
              <a:lnSpc>
                <a:spcPct val="150000"/>
              </a:lnSpc>
              <a:buNone/>
            </a:pPr>
            <a:r>
              <a:rPr lang="en-US" sz="2800" dirty="0">
                <a:latin typeface="Times New Roman" panose="02020603050405020304" pitchFamily="18" charset="0"/>
                <a:cs typeface="Times New Roman" panose="02020603050405020304" pitchFamily="18" charset="0"/>
              </a:rPr>
              <a:t>Generically, creativity can be considered as:</a:t>
            </a:r>
          </a:p>
          <a:p>
            <a:pPr>
              <a:lnSpc>
                <a:spcPct val="150000"/>
              </a:lnSpc>
            </a:pPr>
            <a:r>
              <a:rPr lang="en-US" sz="2800" dirty="0">
                <a:latin typeface="Times New Roman" panose="02020603050405020304" pitchFamily="18" charset="0"/>
                <a:cs typeface="Times New Roman" panose="02020603050405020304" pitchFamily="18" charset="0"/>
              </a:rPr>
              <a:t>An individual attribute or a cognitive function and process  (</a:t>
            </a:r>
            <a:r>
              <a:rPr lang="en-US" sz="2800" dirty="0" err="1">
                <a:latin typeface="Times New Roman" panose="02020603050405020304" pitchFamily="18" charset="0"/>
                <a:cs typeface="Times New Roman" panose="02020603050405020304" pitchFamily="18" charset="0"/>
              </a:rPr>
              <a:t>Dubina</a:t>
            </a:r>
            <a:r>
              <a:rPr lang="en-US" sz="2800" dirty="0">
                <a:latin typeface="Times New Roman" panose="02020603050405020304" pitchFamily="18" charset="0"/>
                <a:cs typeface="Times New Roman" panose="02020603050405020304" pitchFamily="18" charset="0"/>
              </a:rPr>
              <a:t>, 2016)</a:t>
            </a:r>
          </a:p>
          <a:p>
            <a:pPr>
              <a:lnSpc>
                <a:spcPct val="150000"/>
              </a:lnSpc>
            </a:pPr>
            <a:r>
              <a:rPr lang="en-US" sz="2800" dirty="0">
                <a:latin typeface="Times New Roman" panose="02020603050405020304" pitchFamily="18" charset="0"/>
                <a:cs typeface="Times New Roman" panose="02020603050405020304" pitchFamily="18" charset="0"/>
              </a:rPr>
              <a:t>Margaret Boden (1994) “defines creativity as a conceptual ability to generate new ideas that are…  valuable” (cited </a:t>
            </a:r>
            <a:r>
              <a:rPr lang="en-US" sz="2800" dirty="0" err="1">
                <a:latin typeface="Times New Roman" panose="02020603050405020304" pitchFamily="18" charset="0"/>
                <a:cs typeface="Times New Roman" panose="02020603050405020304" pitchFamily="18" charset="0"/>
              </a:rPr>
              <a:t>Carlile</a:t>
            </a:r>
            <a:r>
              <a:rPr lang="en-US" sz="2800" dirty="0">
                <a:latin typeface="Times New Roman" panose="02020603050405020304" pitchFamily="18" charset="0"/>
                <a:cs typeface="Times New Roman" panose="02020603050405020304" pitchFamily="18" charset="0"/>
              </a:rPr>
              <a:t> and Jordan, 2012).</a:t>
            </a:r>
          </a:p>
          <a:p>
            <a:endParaRPr lang="en-US" dirty="0"/>
          </a:p>
          <a:p>
            <a:pPr marL="0" indent="0">
              <a:buNone/>
            </a:pPr>
            <a:endParaRPr lang="en-US" dirty="0"/>
          </a:p>
          <a:p>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12545401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B7371-06A6-A44A-D65C-21EEAFF7F166}"/>
              </a:ext>
            </a:extLst>
          </p:cNvPr>
          <p:cNvSpPr>
            <a:spLocks noGrp="1"/>
          </p:cNvSpPr>
          <p:nvPr>
            <p:ph type="title"/>
          </p:nvPr>
        </p:nvSpPr>
        <p:spPr/>
        <p:txBody>
          <a:bodyPr/>
          <a:lstStyle/>
          <a:p>
            <a:pPr algn="ctr"/>
            <a:r>
              <a:rPr lang="en-GB" dirty="0"/>
              <a:t>Creativity and Gender Differences </a:t>
            </a:r>
          </a:p>
        </p:txBody>
      </p:sp>
      <p:sp>
        <p:nvSpPr>
          <p:cNvPr id="3" name="Content Placeholder 2">
            <a:extLst>
              <a:ext uri="{FF2B5EF4-FFF2-40B4-BE49-F238E27FC236}">
                <a16:creationId xmlns:a16="http://schemas.microsoft.com/office/drawing/2014/main" id="{9248BEE7-988F-23C8-716A-AD8FCE2F96E4}"/>
              </a:ext>
            </a:extLst>
          </p:cNvPr>
          <p:cNvSpPr>
            <a:spLocks noGrp="1"/>
          </p:cNvSpPr>
          <p:nvPr>
            <p:ph idx="1"/>
          </p:nvPr>
        </p:nvSpPr>
        <p:spPr/>
        <p:txBody>
          <a:bodyPr/>
          <a:lstStyle/>
          <a:p>
            <a:pPr marL="0" indent="0">
              <a:lnSpc>
                <a:spcPct val="150000"/>
              </a:lnSpc>
              <a:buNone/>
            </a:pPr>
            <a:r>
              <a:rPr lang="en-GB" dirty="0"/>
              <a:t>The role of gender and creativity has been significantly explored; however, results of studies provide inconclusive answers regarding whether one gender is more creative than the other in adulthood. On the other hand, there are differences amongst children where females are reported to be slightly more creative (Abraham, 2015). </a:t>
            </a:r>
          </a:p>
          <a:p>
            <a:pPr marL="0" indent="0">
              <a:lnSpc>
                <a:spcPct val="150000"/>
              </a:lnSpc>
              <a:buNone/>
            </a:pPr>
            <a:endParaRPr lang="en-GB" dirty="0"/>
          </a:p>
          <a:p>
            <a:pPr marL="0" indent="0">
              <a:lnSpc>
                <a:spcPct val="150000"/>
              </a:lnSpc>
              <a:buNone/>
            </a:pPr>
            <a:r>
              <a:rPr lang="en-GB" dirty="0"/>
              <a:t>The prevalence women in expressive domains (Dance, writing and performance) is significantly greater than men. However, more men than women pursue domains of invention, such as science, musical ((Chan, 2005; Kaufman, 2006 cited in Abraham, 2015). </a:t>
            </a:r>
          </a:p>
          <a:p>
            <a:pPr marL="0" indent="0">
              <a:buNone/>
            </a:pPr>
            <a:endParaRPr lang="en-GB" dirty="0"/>
          </a:p>
        </p:txBody>
      </p:sp>
    </p:spTree>
    <p:extLst>
      <p:ext uri="{BB962C8B-B14F-4D97-AF65-F5344CB8AC3E}">
        <p14:creationId xmlns:p14="http://schemas.microsoft.com/office/powerpoint/2010/main" val="15306255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A9DCF-7B08-D7C4-BADC-18F464F6A2A1}"/>
              </a:ext>
            </a:extLst>
          </p:cNvPr>
          <p:cNvSpPr>
            <a:spLocks noGrp="1"/>
          </p:cNvSpPr>
          <p:nvPr>
            <p:ph type="title"/>
          </p:nvPr>
        </p:nvSpPr>
        <p:spPr>
          <a:xfrm>
            <a:off x="1587710" y="455362"/>
            <a:ext cx="9486690" cy="939485"/>
          </a:xfrm>
        </p:spPr>
        <p:txBody>
          <a:bodyPr>
            <a:normAutofit/>
          </a:bodyPr>
          <a:lstStyle/>
          <a:p>
            <a:pPr algn="ctr"/>
            <a:r>
              <a:rPr lang="en-US" dirty="0"/>
              <a:t>Creativity and Wellbeing  </a:t>
            </a:r>
          </a:p>
        </p:txBody>
      </p:sp>
      <p:sp>
        <p:nvSpPr>
          <p:cNvPr id="3" name="Content Placeholder 2">
            <a:extLst>
              <a:ext uri="{FF2B5EF4-FFF2-40B4-BE49-F238E27FC236}">
                <a16:creationId xmlns:a16="http://schemas.microsoft.com/office/drawing/2014/main" id="{6C226E07-8A9E-6923-7563-1ADFB46CE04E}"/>
              </a:ext>
            </a:extLst>
          </p:cNvPr>
          <p:cNvSpPr>
            <a:spLocks noGrp="1"/>
          </p:cNvSpPr>
          <p:nvPr>
            <p:ph idx="1"/>
          </p:nvPr>
        </p:nvSpPr>
        <p:spPr>
          <a:xfrm>
            <a:off x="839978" y="1705230"/>
            <a:ext cx="10512044" cy="4697408"/>
          </a:xfrm>
        </p:spPr>
        <p:txBody>
          <a:bodyPr>
            <a:normAutofit/>
          </a:bodyPr>
          <a:lstStyle/>
          <a:p>
            <a:pPr marL="0" indent="0">
              <a:buNone/>
            </a:pPr>
            <a:r>
              <a:rPr lang="en-GB" sz="2800" dirty="0">
                <a:effectLst/>
                <a:latin typeface="Times New Roman" panose="02020603050405020304" pitchFamily="18" charset="0"/>
                <a:ea typeface="Times New Roman" panose="02020603050405020304" pitchFamily="18" charset="0"/>
              </a:rPr>
              <a:t>World Health Organization’s (1948) definition of wellbeing: </a:t>
            </a:r>
          </a:p>
          <a:p>
            <a:pPr marL="0" indent="0">
              <a:buNone/>
            </a:pPr>
            <a:r>
              <a:rPr lang="en-GB" sz="2800" dirty="0">
                <a:effectLst/>
                <a:latin typeface="Times New Roman" panose="02020603050405020304" pitchFamily="18" charset="0"/>
                <a:ea typeface="Times New Roman" panose="02020603050405020304" pitchFamily="18" charset="0"/>
              </a:rPr>
              <a:t>“…a state of complete physical, mental and social well-being and not merely the absence of disease or infirmity”</a:t>
            </a:r>
          </a:p>
          <a:p>
            <a:pPr marL="0" indent="0">
              <a:buNone/>
            </a:pPr>
            <a:endParaRPr lang="en-GB" sz="2800" dirty="0">
              <a:effectLst/>
              <a:latin typeface="Times New Roman" panose="02020603050405020304" pitchFamily="18" charset="0"/>
              <a:ea typeface="Times New Roman" panose="02020603050405020304" pitchFamily="18" charset="0"/>
            </a:endParaRPr>
          </a:p>
          <a:p>
            <a:r>
              <a:rPr lang="en-GB" sz="2800" dirty="0">
                <a:effectLst/>
                <a:latin typeface="Times New Roman" panose="02020603050405020304" pitchFamily="18" charset="0"/>
                <a:ea typeface="Times New Roman" panose="02020603050405020304" pitchFamily="18" charset="0"/>
              </a:rPr>
              <a:t>Wellbeing is an intricate balance </a:t>
            </a:r>
          </a:p>
          <a:p>
            <a:r>
              <a:rPr lang="en-GB" sz="2800" dirty="0">
                <a:latin typeface="Times New Roman" panose="02020603050405020304" pitchFamily="18" charset="0"/>
                <a:ea typeface="Times New Roman" panose="02020603050405020304" pitchFamily="18" charset="0"/>
              </a:rPr>
              <a:t>Reduction of stress </a:t>
            </a:r>
          </a:p>
          <a:p>
            <a:r>
              <a:rPr lang="en-GB" sz="2800" dirty="0">
                <a:latin typeface="Times New Roman" panose="02020603050405020304" pitchFamily="18" charset="0"/>
                <a:ea typeface="Times New Roman" panose="02020603050405020304" pitchFamily="18" charset="0"/>
              </a:rPr>
              <a:t>Being-Well</a:t>
            </a:r>
          </a:p>
          <a:p>
            <a:endParaRPr lang="en-GB"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37657903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A9DCF-7B08-D7C4-BADC-18F464F6A2A1}"/>
              </a:ext>
            </a:extLst>
          </p:cNvPr>
          <p:cNvSpPr>
            <a:spLocks noGrp="1"/>
          </p:cNvSpPr>
          <p:nvPr>
            <p:ph type="title"/>
          </p:nvPr>
        </p:nvSpPr>
        <p:spPr>
          <a:xfrm>
            <a:off x="1587710" y="455362"/>
            <a:ext cx="9486690" cy="738007"/>
          </a:xfrm>
        </p:spPr>
        <p:txBody>
          <a:bodyPr>
            <a:normAutofit fontScale="90000"/>
          </a:bodyPr>
          <a:lstStyle/>
          <a:p>
            <a:pPr algn="ctr"/>
            <a:r>
              <a:rPr lang="en-US" dirty="0"/>
              <a:t>Creativity and Wellbeing  </a:t>
            </a:r>
          </a:p>
        </p:txBody>
      </p:sp>
      <p:sp>
        <p:nvSpPr>
          <p:cNvPr id="3" name="Content Placeholder 2">
            <a:extLst>
              <a:ext uri="{FF2B5EF4-FFF2-40B4-BE49-F238E27FC236}">
                <a16:creationId xmlns:a16="http://schemas.microsoft.com/office/drawing/2014/main" id="{6C226E07-8A9E-6923-7563-1ADFB46CE04E}"/>
              </a:ext>
            </a:extLst>
          </p:cNvPr>
          <p:cNvSpPr>
            <a:spLocks noGrp="1"/>
          </p:cNvSpPr>
          <p:nvPr>
            <p:ph idx="1"/>
          </p:nvPr>
        </p:nvSpPr>
        <p:spPr>
          <a:xfrm>
            <a:off x="152400" y="1562100"/>
            <a:ext cx="11887200" cy="5143500"/>
          </a:xfrm>
        </p:spPr>
        <p:txBody>
          <a:bodyPr>
            <a:normAutofit/>
          </a:bodyPr>
          <a:lstStyle/>
          <a:p>
            <a:pPr marL="0" indent="0">
              <a:buNone/>
            </a:pPr>
            <a:r>
              <a:rPr lang="en-US" sz="2800" dirty="0">
                <a:latin typeface="Times New Roman" panose="02020603050405020304" pitchFamily="18" charset="0"/>
                <a:cs typeface="Times New Roman" panose="02020603050405020304" pitchFamily="18" charset="0"/>
              </a:rPr>
              <a:t>Creativity can play a significant role in developing positive wellbeing. </a:t>
            </a:r>
          </a:p>
          <a:p>
            <a:r>
              <a:rPr lang="en-US" sz="2800" dirty="0">
                <a:latin typeface="Times New Roman" panose="02020603050405020304" pitchFamily="18" charset="0"/>
                <a:cs typeface="Times New Roman" panose="02020603050405020304" pitchFamily="18" charset="0"/>
              </a:rPr>
              <a:t>Wellbeing can promote creativity </a:t>
            </a:r>
            <a:r>
              <a:rPr lang="en-GB" sz="2800" b="0" i="0" u="none" strike="noStrike" dirty="0">
                <a:effectLst/>
                <a:latin typeface="Times New Roman" panose="02020603050405020304" pitchFamily="18" charset="0"/>
                <a:cs typeface="Times New Roman" panose="02020603050405020304" pitchFamily="18" charset="0"/>
              </a:rPr>
              <a:t>(Amabile, </a:t>
            </a:r>
            <a:r>
              <a:rPr lang="en-GB" sz="2800" b="0" i="0" u="none" strike="noStrike" dirty="0" err="1">
                <a:effectLst/>
                <a:latin typeface="Times New Roman" panose="02020603050405020304" pitchFamily="18" charset="0"/>
                <a:cs typeface="Times New Roman" panose="02020603050405020304" pitchFamily="18" charset="0"/>
              </a:rPr>
              <a:t>Barsade</a:t>
            </a:r>
            <a:r>
              <a:rPr lang="en-GB" sz="2800" b="0" i="0" u="none" strike="noStrike" dirty="0">
                <a:effectLst/>
                <a:latin typeface="Times New Roman" panose="02020603050405020304" pitchFamily="18" charset="0"/>
                <a:cs typeface="Times New Roman" panose="02020603050405020304" pitchFamily="18" charset="0"/>
              </a:rPr>
              <a:t>, Mueller and </a:t>
            </a:r>
            <a:r>
              <a:rPr lang="en-GB" sz="2800" b="0" i="0" u="none" strike="noStrike" dirty="0" err="1">
                <a:effectLst/>
                <a:latin typeface="Times New Roman" panose="02020603050405020304" pitchFamily="18" charset="0"/>
                <a:cs typeface="Times New Roman" panose="02020603050405020304" pitchFamily="18" charset="0"/>
              </a:rPr>
              <a:t>Staw</a:t>
            </a:r>
            <a:r>
              <a:rPr lang="en-GB" sz="2800" dirty="0">
                <a:latin typeface="Times New Roman" panose="02020603050405020304" pitchFamily="18" charset="0"/>
                <a:cs typeface="Times New Roman" panose="02020603050405020304" pitchFamily="18" charset="0"/>
              </a:rPr>
              <a:t> 2005). </a:t>
            </a:r>
            <a:endParaRPr lang="en-US" sz="2800" dirty="0">
              <a:latin typeface="Times New Roman" panose="02020603050405020304" pitchFamily="18" charset="0"/>
              <a:cs typeface="Times New Roman" panose="02020603050405020304" pitchFamily="18" charset="0"/>
            </a:endParaRPr>
          </a:p>
          <a:p>
            <a:r>
              <a:rPr lang="en-US" sz="2800" dirty="0">
                <a:latin typeface="Times New Roman" panose="02020603050405020304" pitchFamily="18" charset="0"/>
                <a:cs typeface="Times New Roman" panose="02020603050405020304" pitchFamily="18" charset="0"/>
              </a:rPr>
              <a:t>Creativity can promote wellbeing</a:t>
            </a:r>
          </a:p>
          <a:p>
            <a:r>
              <a:rPr lang="en-US" sz="2800" dirty="0">
                <a:latin typeface="Times New Roman" panose="02020603050405020304" pitchFamily="18" charset="0"/>
                <a:cs typeface="Times New Roman" panose="02020603050405020304" pitchFamily="18" charset="0"/>
              </a:rPr>
              <a:t>Creative activities including arts have been used to promote wellbeing.</a:t>
            </a:r>
          </a:p>
          <a:p>
            <a:r>
              <a:rPr lang="en-US" sz="2800" dirty="0">
                <a:latin typeface="Times New Roman" panose="02020603050405020304" pitchFamily="18" charset="0"/>
                <a:cs typeface="Times New Roman" panose="02020603050405020304" pitchFamily="18" charset="0"/>
              </a:rPr>
              <a:t>Creative arts can support in promoting positive mental-health and recovery (</a:t>
            </a:r>
            <a:r>
              <a:rPr lang="en-US" sz="2800" dirty="0" err="1">
                <a:latin typeface="Times New Roman" panose="02020603050405020304" pitchFamily="18" charset="0"/>
                <a:cs typeface="Times New Roman" panose="02020603050405020304" pitchFamily="18" charset="0"/>
              </a:rPr>
              <a:t>Coulton</a:t>
            </a:r>
            <a:r>
              <a:rPr lang="en-US" sz="2800" dirty="0">
                <a:latin typeface="Times New Roman" panose="02020603050405020304" pitchFamily="18" charset="0"/>
                <a:cs typeface="Times New Roman" panose="02020603050405020304" pitchFamily="18" charset="0"/>
              </a:rPr>
              <a:t> et al., 2015). </a:t>
            </a:r>
          </a:p>
          <a:p>
            <a:r>
              <a:rPr lang="en-US" sz="2800" dirty="0">
                <a:latin typeface="Times New Roman" panose="02020603050405020304" pitchFamily="18" charset="0"/>
                <a:cs typeface="Times New Roman" panose="02020603050405020304" pitchFamily="18" charset="0"/>
              </a:rPr>
              <a:t>Creative arts can connect people (Mental Health Foundation, 2020)</a:t>
            </a:r>
          </a:p>
        </p:txBody>
      </p:sp>
    </p:spTree>
    <p:extLst>
      <p:ext uri="{BB962C8B-B14F-4D97-AF65-F5344CB8AC3E}">
        <p14:creationId xmlns:p14="http://schemas.microsoft.com/office/powerpoint/2010/main" val="38600350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E381A-4AF5-E394-9886-39C98DA0EBE1}"/>
              </a:ext>
            </a:extLst>
          </p:cNvPr>
          <p:cNvSpPr>
            <a:spLocks noGrp="1"/>
          </p:cNvSpPr>
          <p:nvPr>
            <p:ph type="title"/>
          </p:nvPr>
        </p:nvSpPr>
        <p:spPr/>
        <p:txBody>
          <a:bodyPr/>
          <a:lstStyle/>
          <a:p>
            <a:r>
              <a:rPr lang="en-GB" dirty="0"/>
              <a:t>Examples of creative people </a:t>
            </a:r>
          </a:p>
        </p:txBody>
      </p:sp>
      <p:pic>
        <p:nvPicPr>
          <p:cNvPr id="7" name="Content Placeholder 6">
            <a:extLst>
              <a:ext uri="{FF2B5EF4-FFF2-40B4-BE49-F238E27FC236}">
                <a16:creationId xmlns:a16="http://schemas.microsoft.com/office/drawing/2014/main" id="{E64120C5-C29A-0555-633D-CFE833A06795}"/>
              </a:ext>
            </a:extLst>
          </p:cNvPr>
          <p:cNvPicPr>
            <a:picLocks noGrp="1" noChangeAspect="1"/>
          </p:cNvPicPr>
          <p:nvPr>
            <p:ph idx="1"/>
          </p:nvPr>
        </p:nvPicPr>
        <p:blipFill>
          <a:blip r:embed="rId2"/>
          <a:stretch>
            <a:fillRect/>
          </a:stretch>
        </p:blipFill>
        <p:spPr>
          <a:xfrm>
            <a:off x="0" y="1537493"/>
            <a:ext cx="2416969" cy="2416969"/>
          </a:xfrm>
          <a:prstGeom prst="rect">
            <a:avLst/>
          </a:prstGeom>
        </p:spPr>
      </p:pic>
      <p:pic>
        <p:nvPicPr>
          <p:cNvPr id="8" name="Picture 7">
            <a:extLst>
              <a:ext uri="{FF2B5EF4-FFF2-40B4-BE49-F238E27FC236}">
                <a16:creationId xmlns:a16="http://schemas.microsoft.com/office/drawing/2014/main" id="{396D4B20-0DB6-ECE3-1434-07DFA8A35909}"/>
              </a:ext>
            </a:extLst>
          </p:cNvPr>
          <p:cNvPicPr>
            <a:picLocks noChangeAspect="1"/>
          </p:cNvPicPr>
          <p:nvPr/>
        </p:nvPicPr>
        <p:blipFill>
          <a:blip r:embed="rId3"/>
          <a:stretch>
            <a:fillRect/>
          </a:stretch>
        </p:blipFill>
        <p:spPr>
          <a:xfrm>
            <a:off x="2416969" y="1537493"/>
            <a:ext cx="3295790" cy="2416969"/>
          </a:xfrm>
          <a:prstGeom prst="rect">
            <a:avLst/>
          </a:prstGeom>
        </p:spPr>
      </p:pic>
      <p:pic>
        <p:nvPicPr>
          <p:cNvPr id="9" name="Picture 8">
            <a:extLst>
              <a:ext uri="{FF2B5EF4-FFF2-40B4-BE49-F238E27FC236}">
                <a16:creationId xmlns:a16="http://schemas.microsoft.com/office/drawing/2014/main" id="{3CD31B2A-9B41-3DD2-BBC1-E4DED62CE713}"/>
              </a:ext>
            </a:extLst>
          </p:cNvPr>
          <p:cNvPicPr>
            <a:picLocks noChangeAspect="1"/>
          </p:cNvPicPr>
          <p:nvPr/>
        </p:nvPicPr>
        <p:blipFill>
          <a:blip r:embed="rId4"/>
          <a:stretch>
            <a:fillRect/>
          </a:stretch>
        </p:blipFill>
        <p:spPr>
          <a:xfrm>
            <a:off x="6096000" y="1537493"/>
            <a:ext cx="2511137" cy="2416969"/>
          </a:xfrm>
          <a:prstGeom prst="rect">
            <a:avLst/>
          </a:prstGeom>
        </p:spPr>
      </p:pic>
      <p:pic>
        <p:nvPicPr>
          <p:cNvPr id="10" name="Picture 9">
            <a:extLst>
              <a:ext uri="{FF2B5EF4-FFF2-40B4-BE49-F238E27FC236}">
                <a16:creationId xmlns:a16="http://schemas.microsoft.com/office/drawing/2014/main" id="{55E949ED-892D-8141-D89F-E67EB7F434B1}"/>
              </a:ext>
            </a:extLst>
          </p:cNvPr>
          <p:cNvPicPr>
            <a:picLocks noChangeAspect="1"/>
          </p:cNvPicPr>
          <p:nvPr/>
        </p:nvPicPr>
        <p:blipFill>
          <a:blip r:embed="rId5"/>
          <a:stretch>
            <a:fillRect/>
          </a:stretch>
        </p:blipFill>
        <p:spPr>
          <a:xfrm>
            <a:off x="8890533" y="1537492"/>
            <a:ext cx="2715847" cy="2416969"/>
          </a:xfrm>
          <a:prstGeom prst="rect">
            <a:avLst/>
          </a:prstGeom>
        </p:spPr>
      </p:pic>
      <p:pic>
        <p:nvPicPr>
          <p:cNvPr id="11" name="Picture 10">
            <a:extLst>
              <a:ext uri="{FF2B5EF4-FFF2-40B4-BE49-F238E27FC236}">
                <a16:creationId xmlns:a16="http://schemas.microsoft.com/office/drawing/2014/main" id="{B06731F4-30D6-DB10-6C00-7E9B1E39846F}"/>
              </a:ext>
            </a:extLst>
          </p:cNvPr>
          <p:cNvPicPr>
            <a:picLocks noChangeAspect="1"/>
          </p:cNvPicPr>
          <p:nvPr/>
        </p:nvPicPr>
        <p:blipFill>
          <a:blip r:embed="rId6"/>
          <a:stretch>
            <a:fillRect/>
          </a:stretch>
        </p:blipFill>
        <p:spPr>
          <a:xfrm>
            <a:off x="0" y="3989535"/>
            <a:ext cx="2416969" cy="2868465"/>
          </a:xfrm>
          <a:prstGeom prst="rect">
            <a:avLst/>
          </a:prstGeom>
        </p:spPr>
      </p:pic>
      <p:pic>
        <p:nvPicPr>
          <p:cNvPr id="12" name="Picture 11">
            <a:extLst>
              <a:ext uri="{FF2B5EF4-FFF2-40B4-BE49-F238E27FC236}">
                <a16:creationId xmlns:a16="http://schemas.microsoft.com/office/drawing/2014/main" id="{19FD2913-5352-5E13-091E-93CC4B44F8FE}"/>
              </a:ext>
            </a:extLst>
          </p:cNvPr>
          <p:cNvPicPr>
            <a:picLocks noChangeAspect="1"/>
          </p:cNvPicPr>
          <p:nvPr/>
        </p:nvPicPr>
        <p:blipFill>
          <a:blip r:embed="rId7"/>
          <a:stretch>
            <a:fillRect/>
          </a:stretch>
        </p:blipFill>
        <p:spPr>
          <a:xfrm>
            <a:off x="2416968" y="3989534"/>
            <a:ext cx="3295789" cy="2868465"/>
          </a:xfrm>
          <a:prstGeom prst="rect">
            <a:avLst/>
          </a:prstGeom>
        </p:spPr>
      </p:pic>
      <p:pic>
        <p:nvPicPr>
          <p:cNvPr id="13" name="Picture 12">
            <a:extLst>
              <a:ext uri="{FF2B5EF4-FFF2-40B4-BE49-F238E27FC236}">
                <a16:creationId xmlns:a16="http://schemas.microsoft.com/office/drawing/2014/main" id="{149F3754-5057-FF32-0F79-C766A1299A25}"/>
              </a:ext>
            </a:extLst>
          </p:cNvPr>
          <p:cNvPicPr>
            <a:picLocks noChangeAspect="1"/>
          </p:cNvPicPr>
          <p:nvPr/>
        </p:nvPicPr>
        <p:blipFill>
          <a:blip r:embed="rId8"/>
          <a:stretch>
            <a:fillRect/>
          </a:stretch>
        </p:blipFill>
        <p:spPr>
          <a:xfrm>
            <a:off x="6093162" y="3954460"/>
            <a:ext cx="2513975" cy="2903539"/>
          </a:xfrm>
          <a:prstGeom prst="rect">
            <a:avLst/>
          </a:prstGeom>
        </p:spPr>
      </p:pic>
      <p:pic>
        <p:nvPicPr>
          <p:cNvPr id="14" name="Picture 13">
            <a:extLst>
              <a:ext uri="{FF2B5EF4-FFF2-40B4-BE49-F238E27FC236}">
                <a16:creationId xmlns:a16="http://schemas.microsoft.com/office/drawing/2014/main" id="{06D9CB89-1663-5C5D-84BC-2120A8831701}"/>
              </a:ext>
            </a:extLst>
          </p:cNvPr>
          <p:cNvPicPr>
            <a:picLocks noChangeAspect="1"/>
          </p:cNvPicPr>
          <p:nvPr/>
        </p:nvPicPr>
        <p:blipFill>
          <a:blip r:embed="rId9"/>
          <a:stretch>
            <a:fillRect/>
          </a:stretch>
        </p:blipFill>
        <p:spPr>
          <a:xfrm>
            <a:off x="8890533" y="4050377"/>
            <a:ext cx="2715847" cy="2807623"/>
          </a:xfrm>
          <a:prstGeom prst="rect">
            <a:avLst/>
          </a:prstGeom>
        </p:spPr>
      </p:pic>
    </p:spTree>
    <p:extLst>
      <p:ext uri="{BB962C8B-B14F-4D97-AF65-F5344CB8AC3E}">
        <p14:creationId xmlns:p14="http://schemas.microsoft.com/office/powerpoint/2010/main" val="8268871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E7813-8382-7D87-D140-7187E1550EB1}"/>
              </a:ext>
            </a:extLst>
          </p:cNvPr>
          <p:cNvSpPr>
            <a:spLocks noGrp="1"/>
          </p:cNvSpPr>
          <p:nvPr>
            <p:ph type="title"/>
          </p:nvPr>
        </p:nvSpPr>
        <p:spPr/>
        <p:txBody>
          <a:bodyPr/>
          <a:lstStyle/>
          <a:p>
            <a:r>
              <a:rPr lang="en-GB" dirty="0"/>
              <a:t>What do you think sparks creation? </a:t>
            </a:r>
          </a:p>
        </p:txBody>
      </p:sp>
      <p:pic>
        <p:nvPicPr>
          <p:cNvPr id="4" name="Content Placeholder 3">
            <a:extLst>
              <a:ext uri="{FF2B5EF4-FFF2-40B4-BE49-F238E27FC236}">
                <a16:creationId xmlns:a16="http://schemas.microsoft.com/office/drawing/2014/main" id="{EDF41BED-6231-5BA5-E02B-F11D4F3B6A26}"/>
              </a:ext>
            </a:extLst>
          </p:cNvPr>
          <p:cNvPicPr>
            <a:picLocks noGrp="1" noChangeAspect="1"/>
          </p:cNvPicPr>
          <p:nvPr>
            <p:ph idx="1"/>
          </p:nvPr>
        </p:nvPicPr>
        <p:blipFill>
          <a:blip r:embed="rId2"/>
          <a:stretch>
            <a:fillRect/>
          </a:stretch>
        </p:blipFill>
        <p:spPr>
          <a:xfrm>
            <a:off x="2831221" y="1825625"/>
            <a:ext cx="6529557" cy="4351338"/>
          </a:xfrm>
          <a:prstGeom prst="rect">
            <a:avLst/>
          </a:prstGeom>
        </p:spPr>
      </p:pic>
    </p:spTree>
    <p:extLst>
      <p:ext uri="{BB962C8B-B14F-4D97-AF65-F5344CB8AC3E}">
        <p14:creationId xmlns:p14="http://schemas.microsoft.com/office/powerpoint/2010/main" val="12268485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0A97F9-87C9-4710-B480-406EA55C9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1" name="Rectangle 10">
            <a:extLst>
              <a:ext uri="{FF2B5EF4-FFF2-40B4-BE49-F238E27FC236}">
                <a16:creationId xmlns:a16="http://schemas.microsoft.com/office/drawing/2014/main" id="{6D6F0AC2-F229-46DE-A0A2-5CB386CE9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0"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a:extLst>
              <a:ext uri="{FF2B5EF4-FFF2-40B4-BE49-F238E27FC236}">
                <a16:creationId xmlns:a16="http://schemas.microsoft.com/office/drawing/2014/main" id="{A7569FDC-E9D3-9918-96DC-953D7F3B6F9D}"/>
              </a:ext>
            </a:extLst>
          </p:cNvPr>
          <p:cNvSpPr>
            <a:spLocks noGrp="1"/>
          </p:cNvSpPr>
          <p:nvPr>
            <p:ph type="title"/>
          </p:nvPr>
        </p:nvSpPr>
        <p:spPr>
          <a:xfrm>
            <a:off x="777240" y="317500"/>
            <a:ext cx="3948953" cy="938777"/>
          </a:xfrm>
        </p:spPr>
        <p:txBody>
          <a:bodyPr anchor="b">
            <a:normAutofit/>
          </a:bodyPr>
          <a:lstStyle/>
          <a:p>
            <a:pPr algn="ctr"/>
            <a:r>
              <a:rPr lang="en-GB" sz="4400" dirty="0"/>
              <a:t>Motivation </a:t>
            </a:r>
          </a:p>
        </p:txBody>
      </p:sp>
      <p:sp>
        <p:nvSpPr>
          <p:cNvPr id="3" name="Content Placeholder 2">
            <a:extLst>
              <a:ext uri="{FF2B5EF4-FFF2-40B4-BE49-F238E27FC236}">
                <a16:creationId xmlns:a16="http://schemas.microsoft.com/office/drawing/2014/main" id="{4C226875-B931-5464-05C1-1541EEE43508}"/>
              </a:ext>
            </a:extLst>
          </p:cNvPr>
          <p:cNvSpPr>
            <a:spLocks noGrp="1"/>
          </p:cNvSpPr>
          <p:nvPr>
            <p:ph idx="1"/>
          </p:nvPr>
        </p:nvSpPr>
        <p:spPr>
          <a:xfrm>
            <a:off x="0" y="1573777"/>
            <a:ext cx="5664200" cy="4603186"/>
          </a:xfrm>
        </p:spPr>
        <p:txBody>
          <a:bodyPr anchor="t">
            <a:normAutofit/>
          </a:bodyPr>
          <a:lstStyle/>
          <a:p>
            <a:pPr marL="0" indent="0">
              <a:buNone/>
            </a:pPr>
            <a:r>
              <a:rPr lang="en-GB" sz="2800" dirty="0"/>
              <a:t>Motivation can be considered as the reason or reasons for acting or behaving in a particular way.</a:t>
            </a:r>
          </a:p>
          <a:p>
            <a:pPr marL="0" indent="0">
              <a:buNone/>
            </a:pPr>
            <a:r>
              <a:rPr lang="en-GB" sz="2800" dirty="0"/>
              <a:t>Pink’s (2011) exploration of what motivates people announces that there are two categories of motivation: </a:t>
            </a:r>
          </a:p>
          <a:p>
            <a:r>
              <a:rPr lang="en-GB" sz="2800" dirty="0"/>
              <a:t>Intrinsic Motivation</a:t>
            </a:r>
          </a:p>
          <a:p>
            <a:r>
              <a:rPr lang="en-GB" sz="2800" dirty="0"/>
              <a:t>Extrinsic Motivation </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13" name="Rectangle 12">
            <a:extLst>
              <a:ext uri="{FF2B5EF4-FFF2-40B4-BE49-F238E27FC236}">
                <a16:creationId xmlns:a16="http://schemas.microsoft.com/office/drawing/2014/main" id="{6988DF46-BB01-4433-86D4-321BC88CE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167" y="476600"/>
            <a:ext cx="5888959" cy="590634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F26C4DC-2A65-0129-A78E-DC584EBD06B4}"/>
              </a:ext>
            </a:extLst>
          </p:cNvPr>
          <p:cNvPicPr>
            <a:picLocks noChangeAspect="1"/>
          </p:cNvPicPr>
          <p:nvPr/>
        </p:nvPicPr>
        <p:blipFill>
          <a:blip r:embed="rId2"/>
          <a:stretch>
            <a:fillRect/>
          </a:stretch>
        </p:blipFill>
        <p:spPr>
          <a:xfrm>
            <a:off x="5821119" y="1473027"/>
            <a:ext cx="5888959" cy="3930879"/>
          </a:xfrm>
          <a:prstGeom prst="rect">
            <a:avLst/>
          </a:prstGeom>
        </p:spPr>
      </p:pic>
    </p:spTree>
    <p:extLst>
      <p:ext uri="{BB962C8B-B14F-4D97-AF65-F5344CB8AC3E}">
        <p14:creationId xmlns:p14="http://schemas.microsoft.com/office/powerpoint/2010/main" val="35236370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3E8946-B4CB-6B10-8079-6D1D3A722366}"/>
              </a:ext>
            </a:extLst>
          </p:cNvPr>
          <p:cNvSpPr>
            <a:spLocks noGrp="1"/>
          </p:cNvSpPr>
          <p:nvPr>
            <p:ph type="title"/>
          </p:nvPr>
        </p:nvSpPr>
        <p:spPr>
          <a:xfrm>
            <a:off x="796291" y="98425"/>
            <a:ext cx="10637518" cy="828675"/>
          </a:xfrm>
        </p:spPr>
        <p:txBody>
          <a:bodyPr>
            <a:normAutofit fontScale="90000"/>
          </a:bodyPr>
          <a:lstStyle/>
          <a:p>
            <a:pPr algn="ctr"/>
            <a:r>
              <a:rPr lang="en-GB" dirty="0"/>
              <a:t>Intrinsic Motivation </a:t>
            </a:r>
          </a:p>
        </p:txBody>
      </p:sp>
      <p:sp>
        <p:nvSpPr>
          <p:cNvPr id="3" name="Content Placeholder 2">
            <a:extLst>
              <a:ext uri="{FF2B5EF4-FFF2-40B4-BE49-F238E27FC236}">
                <a16:creationId xmlns:a16="http://schemas.microsoft.com/office/drawing/2014/main" id="{17058C6E-4023-59B0-052D-104BA1997221}"/>
              </a:ext>
            </a:extLst>
          </p:cNvPr>
          <p:cNvSpPr>
            <a:spLocks noGrp="1"/>
          </p:cNvSpPr>
          <p:nvPr>
            <p:ph idx="1"/>
          </p:nvPr>
        </p:nvSpPr>
        <p:spPr>
          <a:xfrm>
            <a:off x="139700" y="927100"/>
            <a:ext cx="11950700" cy="5930899"/>
          </a:xfrm>
        </p:spPr>
        <p:txBody>
          <a:bodyPr>
            <a:normAutofit fontScale="85000" lnSpcReduction="10000"/>
          </a:bodyPr>
          <a:lstStyle/>
          <a:p>
            <a:pPr marL="0" indent="0">
              <a:lnSpc>
                <a:spcPct val="150000"/>
              </a:lnSpc>
              <a:buNone/>
            </a:pPr>
            <a:r>
              <a:rPr lang="en-GB" dirty="0"/>
              <a:t>Ryan and Deci (2000) articulate that intrinsic motivation refers the one feeling compelled to do something for internal reasons. </a:t>
            </a:r>
          </a:p>
          <a:p>
            <a:pPr marL="0" indent="0">
              <a:lnSpc>
                <a:spcPct val="150000"/>
              </a:lnSpc>
              <a:buNone/>
            </a:pPr>
            <a:r>
              <a:rPr lang="en-GB" dirty="0"/>
              <a:t>Internal drive or motivation that comes from within an individual itself. Intrinsic motivation involves engaging in an activity for the: </a:t>
            </a:r>
          </a:p>
          <a:p>
            <a:pPr>
              <a:lnSpc>
                <a:spcPct val="150000"/>
              </a:lnSpc>
            </a:pPr>
            <a:r>
              <a:rPr lang="en-GB" dirty="0"/>
              <a:t>Inherent satisfaction</a:t>
            </a:r>
          </a:p>
          <a:p>
            <a:pPr>
              <a:lnSpc>
                <a:spcPct val="150000"/>
              </a:lnSpc>
            </a:pPr>
            <a:r>
              <a:rPr lang="en-GB" dirty="0"/>
              <a:t>Pleasure</a:t>
            </a:r>
          </a:p>
          <a:p>
            <a:pPr>
              <a:lnSpc>
                <a:spcPct val="150000"/>
              </a:lnSpc>
            </a:pPr>
            <a:r>
              <a:rPr lang="en-GB" dirty="0"/>
              <a:t>interest </a:t>
            </a:r>
          </a:p>
          <a:p>
            <a:pPr>
              <a:lnSpc>
                <a:spcPct val="150000"/>
              </a:lnSpc>
            </a:pPr>
            <a:r>
              <a:rPr lang="en-GB" dirty="0"/>
              <a:t>Not seeking external rewards or avoiding punishment.</a:t>
            </a:r>
          </a:p>
          <a:p>
            <a:pPr marL="0" indent="0">
              <a:lnSpc>
                <a:spcPct val="150000"/>
              </a:lnSpc>
              <a:buNone/>
            </a:pPr>
            <a:endParaRPr lang="en-GB" dirty="0"/>
          </a:p>
          <a:p>
            <a:pPr marL="0" indent="0">
              <a:lnSpc>
                <a:spcPct val="150000"/>
              </a:lnSpc>
              <a:buNone/>
            </a:pPr>
            <a:r>
              <a:rPr lang="en-GB" dirty="0"/>
              <a:t>Intrinsic motivation is often associated with a sense of autonomy and self-determination. Individuals feel a sense of choice and control over their actions and are driven by their own values and interests </a:t>
            </a:r>
          </a:p>
          <a:p>
            <a:pPr marL="0" indent="0">
              <a:lnSpc>
                <a:spcPct val="150000"/>
              </a:lnSpc>
              <a:buNone/>
            </a:pPr>
            <a:endParaRPr lang="en-GB" dirty="0"/>
          </a:p>
          <a:p>
            <a:pPr marL="0" indent="0">
              <a:lnSpc>
                <a:spcPct val="150000"/>
              </a:lnSpc>
              <a:buNone/>
            </a:pPr>
            <a:endParaRPr lang="en-GB" dirty="0"/>
          </a:p>
          <a:p>
            <a:pPr marL="0" indent="0">
              <a:lnSpc>
                <a:spcPct val="150000"/>
              </a:lnSpc>
              <a:buNone/>
            </a:pPr>
            <a:r>
              <a:rPr lang="en-GB" dirty="0"/>
              <a:t>(Pink, 2011) </a:t>
            </a:r>
          </a:p>
        </p:txBody>
      </p:sp>
    </p:spTree>
    <p:extLst>
      <p:ext uri="{BB962C8B-B14F-4D97-AF65-F5344CB8AC3E}">
        <p14:creationId xmlns:p14="http://schemas.microsoft.com/office/powerpoint/2010/main" val="24426859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3418B-294B-1DC0-963C-E84033F0DA2B}"/>
              </a:ext>
            </a:extLst>
          </p:cNvPr>
          <p:cNvSpPr>
            <a:spLocks noGrp="1"/>
          </p:cNvSpPr>
          <p:nvPr>
            <p:ph type="title"/>
          </p:nvPr>
        </p:nvSpPr>
        <p:spPr/>
        <p:txBody>
          <a:bodyPr/>
          <a:lstStyle/>
          <a:p>
            <a:pPr algn="ctr"/>
            <a:r>
              <a:rPr lang="en-GB" dirty="0"/>
              <a:t>Extrinsic Motivation </a:t>
            </a:r>
          </a:p>
        </p:txBody>
      </p:sp>
      <p:sp>
        <p:nvSpPr>
          <p:cNvPr id="3" name="Content Placeholder 2">
            <a:extLst>
              <a:ext uri="{FF2B5EF4-FFF2-40B4-BE49-F238E27FC236}">
                <a16:creationId xmlns:a16="http://schemas.microsoft.com/office/drawing/2014/main" id="{35CD4F11-C11D-FA36-5DEC-B259F6427120}"/>
              </a:ext>
            </a:extLst>
          </p:cNvPr>
          <p:cNvSpPr>
            <a:spLocks noGrp="1"/>
          </p:cNvSpPr>
          <p:nvPr>
            <p:ph idx="1"/>
          </p:nvPr>
        </p:nvSpPr>
        <p:spPr/>
        <p:txBody>
          <a:bodyPr/>
          <a:lstStyle/>
          <a:p>
            <a:pPr marL="0" indent="0">
              <a:lnSpc>
                <a:spcPct val="200000"/>
              </a:lnSpc>
              <a:buNone/>
            </a:pPr>
            <a:r>
              <a:rPr lang="en-GB" dirty="0"/>
              <a:t>Extrinsic motivation refers to the drive to engage in an activity or behaviour in order to attain external rewards or avoid  punishments. These external factors serve as incentives to encourage or discourage certain behaviours.</a:t>
            </a:r>
          </a:p>
          <a:p>
            <a:pPr marL="0" indent="0">
              <a:lnSpc>
                <a:spcPct val="200000"/>
              </a:lnSpc>
              <a:buNone/>
            </a:pPr>
            <a:endParaRPr lang="en-GB" dirty="0"/>
          </a:p>
          <a:p>
            <a:pPr marL="0" indent="0">
              <a:lnSpc>
                <a:spcPct val="200000"/>
              </a:lnSpc>
              <a:buNone/>
            </a:pPr>
            <a:r>
              <a:rPr lang="en-GB" b="1" dirty="0"/>
              <a:t>External Rewards:</a:t>
            </a:r>
            <a:r>
              <a:rPr lang="en-GB" dirty="0"/>
              <a:t> Money, prizes, recognition, Promotion or achievement of grades. </a:t>
            </a:r>
          </a:p>
          <a:p>
            <a:pPr marL="0" indent="0">
              <a:lnSpc>
                <a:spcPct val="200000"/>
              </a:lnSpc>
              <a:buNone/>
            </a:pPr>
            <a:r>
              <a:rPr lang="en-GB" b="1" dirty="0"/>
              <a:t>Avoidance of Punishments: </a:t>
            </a:r>
            <a:r>
              <a:rPr lang="en-GB" dirty="0"/>
              <a:t>Suspension, Job loss, Penalties or Demotion. </a:t>
            </a:r>
          </a:p>
        </p:txBody>
      </p:sp>
    </p:spTree>
    <p:extLst>
      <p:ext uri="{BB962C8B-B14F-4D97-AF65-F5344CB8AC3E}">
        <p14:creationId xmlns:p14="http://schemas.microsoft.com/office/powerpoint/2010/main" val="23288380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16170-9C16-4C1A-BAAC-78BCBAEB9E8B}"/>
              </a:ext>
            </a:extLst>
          </p:cNvPr>
          <p:cNvSpPr>
            <a:spLocks noGrp="1"/>
          </p:cNvSpPr>
          <p:nvPr>
            <p:ph type="title"/>
          </p:nvPr>
        </p:nvSpPr>
        <p:spPr/>
        <p:txBody>
          <a:bodyPr>
            <a:normAutofit fontScale="90000"/>
          </a:bodyPr>
          <a:lstStyle/>
          <a:p>
            <a:pPr algn="ctr"/>
            <a:r>
              <a:rPr lang="en-GB" dirty="0"/>
              <a:t>Motivation Self-Regulation Questionnaires.</a:t>
            </a:r>
          </a:p>
        </p:txBody>
      </p:sp>
      <p:sp>
        <p:nvSpPr>
          <p:cNvPr id="3" name="Content Placeholder 2">
            <a:extLst>
              <a:ext uri="{FF2B5EF4-FFF2-40B4-BE49-F238E27FC236}">
                <a16:creationId xmlns:a16="http://schemas.microsoft.com/office/drawing/2014/main" id="{128C9245-2A32-5F83-924C-ADF94078C30C}"/>
              </a:ext>
            </a:extLst>
          </p:cNvPr>
          <p:cNvSpPr>
            <a:spLocks noGrp="1"/>
          </p:cNvSpPr>
          <p:nvPr>
            <p:ph idx="1"/>
          </p:nvPr>
        </p:nvSpPr>
        <p:spPr>
          <a:xfrm>
            <a:off x="130629" y="1825625"/>
            <a:ext cx="12061371" cy="4943310"/>
          </a:xfrm>
        </p:spPr>
        <p:txBody>
          <a:bodyPr/>
          <a:lstStyle/>
          <a:p>
            <a:pPr marL="0" indent="0">
              <a:buNone/>
            </a:pPr>
            <a:r>
              <a:rPr lang="en-GB" dirty="0"/>
              <a:t>To assess whether someone is engaging in an activity for intrinsic or extrinsic reasons, a self-regulation questionnaire may be conducted. </a:t>
            </a:r>
          </a:p>
          <a:p>
            <a:pPr marL="0" indent="0">
              <a:buNone/>
            </a:pPr>
            <a:r>
              <a:rPr lang="en-GB" dirty="0"/>
              <a:t>Ryan and Connell (1989) explain that the model assists people in understanding the origin of their motivation to complete activities or tasks or perform certain behaviours and posits that these motivations can on a continuum. </a:t>
            </a:r>
          </a:p>
          <a:p>
            <a:pPr marL="0" indent="0">
              <a:buNone/>
            </a:pPr>
            <a:endParaRPr lang="en-GB" dirty="0"/>
          </a:p>
          <a:p>
            <a:pPr marL="457200" indent="-457200">
              <a:buAutoNum type="arabicParenR"/>
            </a:pPr>
            <a:r>
              <a:rPr lang="en-GB" dirty="0"/>
              <a:t>External Reasons: </a:t>
            </a:r>
            <a:r>
              <a:rPr lang="en-GB" b="1" dirty="0"/>
              <a:t>My boss wants it done. </a:t>
            </a:r>
          </a:p>
          <a:p>
            <a:pPr marL="457200" indent="-457200">
              <a:buAutoNum type="arabicParenR"/>
            </a:pPr>
            <a:r>
              <a:rPr lang="en-GB" dirty="0"/>
              <a:t>Introjected Reasons: </a:t>
            </a:r>
            <a:r>
              <a:rPr lang="en-GB" b="1" dirty="0"/>
              <a:t>Self-motivated reasons related to self-esteem</a:t>
            </a:r>
          </a:p>
          <a:p>
            <a:pPr marL="457200" indent="-457200">
              <a:buAutoNum type="arabicParenR"/>
            </a:pPr>
            <a:r>
              <a:rPr lang="en-GB" dirty="0"/>
              <a:t>Identification Reasons: </a:t>
            </a:r>
            <a:r>
              <a:rPr lang="en-GB" b="1" dirty="0"/>
              <a:t>Self-generated goals </a:t>
            </a:r>
          </a:p>
          <a:p>
            <a:pPr marL="457200" indent="-457200">
              <a:buAutoNum type="arabicParenR"/>
            </a:pPr>
            <a:r>
              <a:rPr lang="en-GB" dirty="0"/>
              <a:t>Intrinsic Reasons: </a:t>
            </a:r>
            <a:r>
              <a:rPr lang="en-GB" b="1" dirty="0"/>
              <a:t>Performed for satisfaction or pleasure</a:t>
            </a:r>
          </a:p>
          <a:p>
            <a:pPr marL="0" indent="0">
              <a:buNone/>
            </a:pPr>
            <a:endParaRPr lang="en-GB" b="1" dirty="0"/>
          </a:p>
          <a:p>
            <a:pPr marL="0" indent="0">
              <a:buNone/>
            </a:pPr>
            <a:endParaRPr lang="en-GB" b="1"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2491934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E16170-9C16-4C1A-BAAC-78BCBAEB9E8B}"/>
              </a:ext>
            </a:extLst>
          </p:cNvPr>
          <p:cNvSpPr>
            <a:spLocks noGrp="1"/>
          </p:cNvSpPr>
          <p:nvPr>
            <p:ph type="title"/>
          </p:nvPr>
        </p:nvSpPr>
        <p:spPr/>
        <p:txBody>
          <a:bodyPr>
            <a:normAutofit/>
          </a:bodyPr>
          <a:lstStyle/>
          <a:p>
            <a:pPr algn="ctr"/>
            <a:r>
              <a:rPr lang="en-GB" dirty="0"/>
              <a:t>Motivation Responses</a:t>
            </a:r>
          </a:p>
        </p:txBody>
      </p:sp>
      <p:sp>
        <p:nvSpPr>
          <p:cNvPr id="3" name="Content Placeholder 2">
            <a:extLst>
              <a:ext uri="{FF2B5EF4-FFF2-40B4-BE49-F238E27FC236}">
                <a16:creationId xmlns:a16="http://schemas.microsoft.com/office/drawing/2014/main" id="{128C9245-2A32-5F83-924C-ADF94078C30C}"/>
              </a:ext>
            </a:extLst>
          </p:cNvPr>
          <p:cNvSpPr>
            <a:spLocks noGrp="1"/>
          </p:cNvSpPr>
          <p:nvPr>
            <p:ph idx="1"/>
          </p:nvPr>
        </p:nvSpPr>
        <p:spPr>
          <a:xfrm>
            <a:off x="130629" y="1825625"/>
            <a:ext cx="12061371" cy="4943310"/>
          </a:xfrm>
        </p:spPr>
        <p:txBody>
          <a:bodyPr/>
          <a:lstStyle/>
          <a:p>
            <a:pPr marL="0" indent="0">
              <a:buNone/>
            </a:pPr>
            <a:r>
              <a:rPr lang="en-GB" dirty="0"/>
              <a:t>Ryan and Connel (1989) provides example of how to identify motivational behaviours through the following example: </a:t>
            </a:r>
          </a:p>
          <a:p>
            <a:pPr marL="0" indent="0">
              <a:buNone/>
            </a:pPr>
            <a:endParaRPr lang="en-GB" dirty="0"/>
          </a:p>
          <a:p>
            <a:pPr marL="0" indent="0">
              <a:buNone/>
            </a:pPr>
            <a:r>
              <a:rPr lang="en-GB" dirty="0"/>
              <a:t>Question: “Why do you complete your homework?”</a:t>
            </a:r>
          </a:p>
          <a:p>
            <a:pPr marL="0" indent="0">
              <a:buNone/>
            </a:pPr>
            <a:r>
              <a:rPr lang="en-GB" dirty="0"/>
              <a:t>Answers: </a:t>
            </a:r>
          </a:p>
          <a:p>
            <a:pPr marL="457200" indent="-457200">
              <a:buAutoNum type="arabicParenR"/>
            </a:pPr>
            <a:r>
              <a:rPr lang="en-GB" dirty="0"/>
              <a:t>Because I’ll get in trouble if I don’t (external motivation)</a:t>
            </a:r>
          </a:p>
          <a:p>
            <a:pPr marL="457200" indent="-457200">
              <a:buAutoNum type="arabicParenR"/>
            </a:pPr>
            <a:r>
              <a:rPr lang="en-GB" dirty="0"/>
              <a:t>Because I want the teacher to think I’m a good student (introjection motivation)</a:t>
            </a:r>
          </a:p>
          <a:p>
            <a:pPr marL="457200" indent="-457200">
              <a:buAutoNum type="arabicParenR"/>
            </a:pPr>
            <a:r>
              <a:rPr lang="en-GB" dirty="0"/>
              <a:t>Because I want to understand the subject (identification motivation)</a:t>
            </a:r>
          </a:p>
          <a:p>
            <a:pPr marL="457200" indent="-457200">
              <a:buAutoNum type="arabicParenR"/>
            </a:pPr>
            <a:r>
              <a:rPr lang="en-GB" dirty="0"/>
              <a:t>Because it’s fun (intrinsic motivation)</a:t>
            </a:r>
          </a:p>
          <a:p>
            <a:pPr marL="0" indent="0">
              <a:buNone/>
            </a:pPr>
            <a:endParaRPr lang="en-GB" b="1" dirty="0"/>
          </a:p>
        </p:txBody>
      </p:sp>
    </p:spTree>
    <p:extLst>
      <p:ext uri="{BB962C8B-B14F-4D97-AF65-F5344CB8AC3E}">
        <p14:creationId xmlns:p14="http://schemas.microsoft.com/office/powerpoint/2010/main" val="4695127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91FED-95BF-2207-817B-7004DFFDCBA1}"/>
              </a:ext>
            </a:extLst>
          </p:cNvPr>
          <p:cNvSpPr>
            <a:spLocks noGrp="1"/>
          </p:cNvSpPr>
          <p:nvPr>
            <p:ph type="title"/>
          </p:nvPr>
        </p:nvSpPr>
        <p:spPr/>
        <p:txBody>
          <a:bodyPr>
            <a:normAutofit fontScale="90000"/>
          </a:bodyPr>
          <a:lstStyle/>
          <a:p>
            <a:pPr algn="ctr"/>
            <a:r>
              <a:rPr lang="en-GB" dirty="0"/>
              <a:t>Question Time:</a:t>
            </a:r>
            <a:br>
              <a:rPr lang="en-GB" dirty="0"/>
            </a:br>
            <a:r>
              <a:rPr lang="en-GB" dirty="0"/>
              <a:t>What Motivates You?</a:t>
            </a:r>
          </a:p>
        </p:txBody>
      </p:sp>
      <p:sp>
        <p:nvSpPr>
          <p:cNvPr id="3" name="Content Placeholder 2">
            <a:extLst>
              <a:ext uri="{FF2B5EF4-FFF2-40B4-BE49-F238E27FC236}">
                <a16:creationId xmlns:a16="http://schemas.microsoft.com/office/drawing/2014/main" id="{F2CE1017-54A9-7F01-01C9-D0AAEA16D49C}"/>
              </a:ext>
            </a:extLst>
          </p:cNvPr>
          <p:cNvSpPr>
            <a:spLocks noGrp="1"/>
          </p:cNvSpPr>
          <p:nvPr>
            <p:ph idx="1"/>
          </p:nvPr>
        </p:nvSpPr>
        <p:spPr>
          <a:xfrm>
            <a:off x="777242" y="2633147"/>
            <a:ext cx="10637518" cy="2651372"/>
          </a:xfrm>
        </p:spPr>
        <p:txBody>
          <a:bodyPr>
            <a:normAutofit/>
          </a:bodyPr>
          <a:lstStyle/>
          <a:p>
            <a:pPr marL="0" indent="0" algn="ctr">
              <a:buNone/>
            </a:pPr>
            <a:r>
              <a:rPr lang="en-GB" sz="5400" b="1" dirty="0"/>
              <a:t>Why are you studying a degree at University? </a:t>
            </a:r>
          </a:p>
        </p:txBody>
      </p:sp>
    </p:spTree>
    <p:extLst>
      <p:ext uri="{BB962C8B-B14F-4D97-AF65-F5344CB8AC3E}">
        <p14:creationId xmlns:p14="http://schemas.microsoft.com/office/powerpoint/2010/main" val="7840696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E92BD-187F-0B17-A038-7464180B673D}"/>
              </a:ext>
            </a:extLst>
          </p:cNvPr>
          <p:cNvSpPr>
            <a:spLocks noGrp="1"/>
          </p:cNvSpPr>
          <p:nvPr>
            <p:ph type="title"/>
          </p:nvPr>
        </p:nvSpPr>
        <p:spPr/>
        <p:txBody>
          <a:bodyPr/>
          <a:lstStyle/>
          <a:p>
            <a:pPr algn="ctr"/>
            <a:r>
              <a:rPr lang="en-GB" dirty="0"/>
              <a:t>Creativity Models</a:t>
            </a:r>
          </a:p>
        </p:txBody>
      </p:sp>
      <p:sp>
        <p:nvSpPr>
          <p:cNvPr id="3" name="Content Placeholder 2">
            <a:extLst>
              <a:ext uri="{FF2B5EF4-FFF2-40B4-BE49-F238E27FC236}">
                <a16:creationId xmlns:a16="http://schemas.microsoft.com/office/drawing/2014/main" id="{60CF2EBA-0A7C-E788-2891-118BEA4D0970}"/>
              </a:ext>
            </a:extLst>
          </p:cNvPr>
          <p:cNvSpPr>
            <a:spLocks noGrp="1"/>
          </p:cNvSpPr>
          <p:nvPr>
            <p:ph idx="1"/>
          </p:nvPr>
        </p:nvSpPr>
        <p:spPr>
          <a:xfrm>
            <a:off x="142504" y="1825625"/>
            <a:ext cx="12049496" cy="4907684"/>
          </a:xfrm>
        </p:spPr>
        <p:txBody>
          <a:bodyPr>
            <a:normAutofit/>
          </a:bodyPr>
          <a:lstStyle/>
          <a:p>
            <a:pPr>
              <a:lnSpc>
                <a:spcPct val="150000"/>
              </a:lnSpc>
            </a:pPr>
            <a:r>
              <a:rPr lang="en-GB" sz="4800" dirty="0"/>
              <a:t>4 Ps Model </a:t>
            </a:r>
          </a:p>
          <a:p>
            <a:pPr>
              <a:lnSpc>
                <a:spcPct val="150000"/>
              </a:lnSpc>
            </a:pPr>
            <a:r>
              <a:rPr lang="en-GB" sz="4800" dirty="0"/>
              <a:t>Osborn-</a:t>
            </a:r>
            <a:r>
              <a:rPr lang="en-GB" sz="4800" dirty="0" err="1"/>
              <a:t>Parnes</a:t>
            </a:r>
            <a:r>
              <a:rPr lang="en-GB" sz="4800" dirty="0"/>
              <a:t> Creative Problem-Solving(CPS) Model </a:t>
            </a:r>
          </a:p>
          <a:p>
            <a:pPr>
              <a:lnSpc>
                <a:spcPct val="150000"/>
              </a:lnSpc>
            </a:pPr>
            <a:r>
              <a:rPr lang="en-GB" sz="4800" dirty="0"/>
              <a:t>Types of Creativity </a:t>
            </a:r>
          </a:p>
        </p:txBody>
      </p:sp>
    </p:spTree>
    <p:extLst>
      <p:ext uri="{BB962C8B-B14F-4D97-AF65-F5344CB8AC3E}">
        <p14:creationId xmlns:p14="http://schemas.microsoft.com/office/powerpoint/2010/main" val="20561356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07655-DAFA-6EF4-EFAA-D43560D7E0C0}"/>
              </a:ext>
            </a:extLst>
          </p:cNvPr>
          <p:cNvSpPr>
            <a:spLocks noGrp="1"/>
          </p:cNvSpPr>
          <p:nvPr>
            <p:ph type="title"/>
          </p:nvPr>
        </p:nvSpPr>
        <p:spPr/>
        <p:txBody>
          <a:bodyPr/>
          <a:lstStyle/>
          <a:p>
            <a:pPr algn="ctr"/>
            <a:r>
              <a:rPr lang="en-GB" dirty="0"/>
              <a:t>4Ps of Creativity </a:t>
            </a:r>
          </a:p>
        </p:txBody>
      </p:sp>
      <p:pic>
        <p:nvPicPr>
          <p:cNvPr id="4" name="Content Placeholder 3">
            <a:extLst>
              <a:ext uri="{FF2B5EF4-FFF2-40B4-BE49-F238E27FC236}">
                <a16:creationId xmlns:a16="http://schemas.microsoft.com/office/drawing/2014/main" id="{F96FD96D-3E48-ABD0-204B-0FFEF4508AD7}"/>
              </a:ext>
            </a:extLst>
          </p:cNvPr>
          <p:cNvPicPr>
            <a:picLocks noGrp="1" noChangeAspect="1"/>
          </p:cNvPicPr>
          <p:nvPr>
            <p:ph idx="1"/>
          </p:nvPr>
        </p:nvPicPr>
        <p:blipFill>
          <a:blip r:embed="rId3"/>
          <a:stretch>
            <a:fillRect/>
          </a:stretch>
        </p:blipFill>
        <p:spPr>
          <a:xfrm>
            <a:off x="4229759" y="1861251"/>
            <a:ext cx="3732481" cy="4351338"/>
          </a:xfrm>
          <a:prstGeom prst="rect">
            <a:avLst/>
          </a:prstGeom>
        </p:spPr>
      </p:pic>
    </p:spTree>
    <p:extLst>
      <p:ext uri="{BB962C8B-B14F-4D97-AF65-F5344CB8AC3E}">
        <p14:creationId xmlns:p14="http://schemas.microsoft.com/office/powerpoint/2010/main" val="18352963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AF2D1-F032-DC1D-BAFC-680FCF731790}"/>
              </a:ext>
            </a:extLst>
          </p:cNvPr>
          <p:cNvSpPr>
            <a:spLocks noGrp="1"/>
          </p:cNvSpPr>
          <p:nvPr>
            <p:ph type="title"/>
          </p:nvPr>
        </p:nvSpPr>
        <p:spPr/>
        <p:txBody>
          <a:bodyPr/>
          <a:lstStyle/>
          <a:p>
            <a:r>
              <a:rPr lang="en-GB" dirty="0"/>
              <a:t>Types of Creative Thinking </a:t>
            </a:r>
          </a:p>
        </p:txBody>
      </p:sp>
      <p:sp>
        <p:nvSpPr>
          <p:cNvPr id="3" name="Content Placeholder 2">
            <a:extLst>
              <a:ext uri="{FF2B5EF4-FFF2-40B4-BE49-F238E27FC236}">
                <a16:creationId xmlns:a16="http://schemas.microsoft.com/office/drawing/2014/main" id="{FD7B9074-C308-815B-2FE7-FCE6A526E515}"/>
              </a:ext>
            </a:extLst>
          </p:cNvPr>
          <p:cNvSpPr>
            <a:spLocks noGrp="1"/>
          </p:cNvSpPr>
          <p:nvPr>
            <p:ph idx="1"/>
          </p:nvPr>
        </p:nvSpPr>
        <p:spPr/>
        <p:txBody>
          <a:bodyPr>
            <a:normAutofit fontScale="92500" lnSpcReduction="20000"/>
          </a:bodyPr>
          <a:lstStyle/>
          <a:p>
            <a:pPr marL="0" indent="0">
              <a:buNone/>
            </a:pPr>
            <a:r>
              <a:rPr lang="en-GB" dirty="0"/>
              <a:t>Mini C: </a:t>
            </a:r>
          </a:p>
          <a:p>
            <a:r>
              <a:rPr lang="en-GB" dirty="0"/>
              <a:t>Domain specific and refers to creativity within a particular task, profession or area of expertise.</a:t>
            </a:r>
          </a:p>
          <a:p>
            <a:r>
              <a:rPr lang="en-GB" dirty="0"/>
              <a:t>Task-orientated </a:t>
            </a:r>
          </a:p>
          <a:p>
            <a:r>
              <a:rPr lang="en-GB" dirty="0"/>
              <a:t>Individuals who thrive in specific fields and demonstrates critical thinking within constraints and requirements. </a:t>
            </a:r>
          </a:p>
          <a:p>
            <a:pPr marL="0" indent="0">
              <a:buNone/>
            </a:pPr>
            <a:endParaRPr lang="en-GB" dirty="0"/>
          </a:p>
          <a:p>
            <a:pPr marL="0" indent="0">
              <a:buNone/>
            </a:pPr>
            <a:r>
              <a:rPr lang="en-GB" dirty="0"/>
              <a:t>Little C: </a:t>
            </a:r>
          </a:p>
          <a:p>
            <a:r>
              <a:rPr lang="en-GB" dirty="0"/>
              <a:t>Everyday creativity that is applied for general problem-solving and expression. </a:t>
            </a:r>
          </a:p>
          <a:p>
            <a:r>
              <a:rPr lang="en-GB" dirty="0"/>
              <a:t>Generate unique solutions for common problems in daily life</a:t>
            </a:r>
          </a:p>
          <a:p>
            <a:r>
              <a:rPr lang="en-GB" dirty="0"/>
              <a:t>Engage in activities that are personally meaningful and may not have a broad societal impact. </a:t>
            </a:r>
          </a:p>
          <a:p>
            <a:endParaRPr lang="en-GB" dirty="0"/>
          </a:p>
          <a:p>
            <a:pPr marL="0" indent="0">
              <a:buNone/>
            </a:pPr>
            <a:r>
              <a:rPr lang="en-GB" dirty="0"/>
              <a:t>Big C:</a:t>
            </a:r>
          </a:p>
          <a:p>
            <a:r>
              <a:rPr lang="en-GB" dirty="0"/>
              <a:t>Transformative creativity that produces groundbreaking and revolutionary idea that impact society or a particularly field. </a:t>
            </a:r>
          </a:p>
        </p:txBody>
      </p:sp>
    </p:spTree>
    <p:extLst>
      <p:ext uri="{BB962C8B-B14F-4D97-AF65-F5344CB8AC3E}">
        <p14:creationId xmlns:p14="http://schemas.microsoft.com/office/powerpoint/2010/main" val="19972680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72033-D616-A0A6-AD27-CAE324FF309E}"/>
              </a:ext>
            </a:extLst>
          </p:cNvPr>
          <p:cNvSpPr>
            <a:spLocks noGrp="1"/>
          </p:cNvSpPr>
          <p:nvPr>
            <p:ph type="title"/>
          </p:nvPr>
        </p:nvSpPr>
        <p:spPr/>
        <p:txBody>
          <a:bodyPr>
            <a:normAutofit fontScale="90000"/>
          </a:bodyPr>
          <a:lstStyle/>
          <a:p>
            <a:pPr algn="ctr"/>
            <a:r>
              <a:rPr lang="en-GB" dirty="0"/>
              <a:t>Osborn </a:t>
            </a:r>
            <a:r>
              <a:rPr lang="en-GB" dirty="0" err="1"/>
              <a:t>Parnes</a:t>
            </a:r>
            <a:r>
              <a:rPr lang="en-GB" dirty="0"/>
              <a:t> Creative Problem Solving  Process</a:t>
            </a:r>
          </a:p>
        </p:txBody>
      </p:sp>
      <p:sp>
        <p:nvSpPr>
          <p:cNvPr id="3" name="Content Placeholder 2">
            <a:extLst>
              <a:ext uri="{FF2B5EF4-FFF2-40B4-BE49-F238E27FC236}">
                <a16:creationId xmlns:a16="http://schemas.microsoft.com/office/drawing/2014/main" id="{8D8A6F17-9708-6D2F-2E1F-2061756CE3CA}"/>
              </a:ext>
            </a:extLst>
          </p:cNvPr>
          <p:cNvSpPr>
            <a:spLocks noGrp="1"/>
          </p:cNvSpPr>
          <p:nvPr>
            <p:ph idx="1"/>
          </p:nvPr>
        </p:nvSpPr>
        <p:spPr>
          <a:xfrm>
            <a:off x="201881" y="1825624"/>
            <a:ext cx="11851574" cy="4919559"/>
          </a:xfrm>
        </p:spPr>
        <p:txBody>
          <a:bodyPr>
            <a:normAutofit/>
          </a:bodyPr>
          <a:lstStyle/>
          <a:p>
            <a:pPr marL="0" indent="0">
              <a:lnSpc>
                <a:spcPct val="150000"/>
              </a:lnSpc>
              <a:buNone/>
            </a:pPr>
            <a:r>
              <a:rPr lang="en-GB" dirty="0"/>
              <a:t>This is a structured method  to generate creative and innovative ways to address problems.</a:t>
            </a:r>
          </a:p>
          <a:p>
            <a:pPr marL="0" indent="0">
              <a:lnSpc>
                <a:spcPct val="150000"/>
              </a:lnSpc>
              <a:buNone/>
            </a:pPr>
            <a:endParaRPr lang="en-GB" dirty="0"/>
          </a:p>
          <a:p>
            <a:pPr>
              <a:lnSpc>
                <a:spcPct val="150000"/>
              </a:lnSpc>
            </a:pPr>
            <a:r>
              <a:rPr lang="en-GB" dirty="0"/>
              <a:t>Objective Finding </a:t>
            </a:r>
          </a:p>
          <a:p>
            <a:pPr>
              <a:lnSpc>
                <a:spcPct val="150000"/>
              </a:lnSpc>
            </a:pPr>
            <a:r>
              <a:rPr lang="en-GB" dirty="0"/>
              <a:t>Fact-Finding </a:t>
            </a:r>
          </a:p>
          <a:p>
            <a:pPr>
              <a:lnSpc>
                <a:spcPct val="150000"/>
              </a:lnSpc>
            </a:pPr>
            <a:r>
              <a:rPr lang="en-GB" dirty="0"/>
              <a:t>Problem- Finding </a:t>
            </a:r>
          </a:p>
          <a:p>
            <a:pPr>
              <a:lnSpc>
                <a:spcPct val="150000"/>
              </a:lnSpc>
            </a:pPr>
            <a:r>
              <a:rPr lang="en-GB" dirty="0"/>
              <a:t>Idea-Finding </a:t>
            </a:r>
          </a:p>
          <a:p>
            <a:pPr>
              <a:lnSpc>
                <a:spcPct val="150000"/>
              </a:lnSpc>
            </a:pPr>
            <a:r>
              <a:rPr lang="en-GB" dirty="0"/>
              <a:t>Solution-Finding</a:t>
            </a:r>
          </a:p>
          <a:p>
            <a:pPr>
              <a:lnSpc>
                <a:spcPct val="150000"/>
              </a:lnSpc>
            </a:pPr>
            <a:r>
              <a:rPr lang="en-GB" dirty="0"/>
              <a:t>Action-Finding </a:t>
            </a:r>
          </a:p>
        </p:txBody>
      </p:sp>
    </p:spTree>
    <p:extLst>
      <p:ext uri="{BB962C8B-B14F-4D97-AF65-F5344CB8AC3E}">
        <p14:creationId xmlns:p14="http://schemas.microsoft.com/office/powerpoint/2010/main" val="8887010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D62DB5A-5AA0-4E7E-94AB-AD20F02CA8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2" name="Rectangle 11">
            <a:extLst>
              <a:ext uri="{FF2B5EF4-FFF2-40B4-BE49-F238E27FC236}">
                <a16:creationId xmlns:a16="http://schemas.microsoft.com/office/drawing/2014/main" id="{0F086ECE-EF43-4B07-9DD0-59679471A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useBgFill="1">
        <p:nvSpPr>
          <p:cNvPr id="14" name="Rectangle 13">
            <a:extLst>
              <a:ext uri="{FF2B5EF4-FFF2-40B4-BE49-F238E27FC236}">
                <a16:creationId xmlns:a16="http://schemas.microsoft.com/office/drawing/2014/main" id="{2BAF6C38-492C-4EA2-9BD9-B3CCDF422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useBgFill="1">
        <p:nvSpPr>
          <p:cNvPr id="16" name="Rectangle 15">
            <a:extLst>
              <a:ext uri="{FF2B5EF4-FFF2-40B4-BE49-F238E27FC236}">
                <a16:creationId xmlns:a16="http://schemas.microsoft.com/office/drawing/2014/main" id="{F518D20D-5F05-49C3-8900-68783F8AC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8" name="Rectangle 17">
            <a:extLst>
              <a:ext uri="{FF2B5EF4-FFF2-40B4-BE49-F238E27FC236}">
                <a16:creationId xmlns:a16="http://schemas.microsoft.com/office/drawing/2014/main" id="{FF50CA5B-2FF8-43D9-B7D8-3BDE1BFD3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lumOff val="1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pic>
        <p:nvPicPr>
          <p:cNvPr id="5" name="Content Placeholder 4">
            <a:extLst>
              <a:ext uri="{FF2B5EF4-FFF2-40B4-BE49-F238E27FC236}">
                <a16:creationId xmlns:a16="http://schemas.microsoft.com/office/drawing/2014/main" id="{524A9C5B-7B3C-2B39-1BB5-AE7971362435}"/>
              </a:ext>
            </a:extLst>
          </p:cNvPr>
          <p:cNvPicPr>
            <a:picLocks noGrp="1" noChangeAspect="1"/>
          </p:cNvPicPr>
          <p:nvPr>
            <p:ph idx="1"/>
          </p:nvPr>
        </p:nvPicPr>
        <p:blipFill rotWithShape="1">
          <a:blip r:embed="rId3"/>
          <a:srcRect t="466"/>
          <a:stretch/>
        </p:blipFill>
        <p:spPr>
          <a:xfrm>
            <a:off x="20" y="1612"/>
            <a:ext cx="12191980" cy="6856388"/>
          </a:xfrm>
          <a:prstGeom prst="rect">
            <a:avLst/>
          </a:prstGeom>
        </p:spPr>
      </p:pic>
    </p:spTree>
    <p:extLst>
      <p:ext uri="{BB962C8B-B14F-4D97-AF65-F5344CB8AC3E}">
        <p14:creationId xmlns:p14="http://schemas.microsoft.com/office/powerpoint/2010/main" val="25811185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EE7B2-3433-5BB3-946B-3C498211FAAC}"/>
              </a:ext>
            </a:extLst>
          </p:cNvPr>
          <p:cNvSpPr>
            <a:spLocks noGrp="1"/>
          </p:cNvSpPr>
          <p:nvPr>
            <p:ph type="title"/>
          </p:nvPr>
        </p:nvSpPr>
        <p:spPr>
          <a:xfrm>
            <a:off x="1611461" y="144226"/>
            <a:ext cx="9486690" cy="1235123"/>
          </a:xfrm>
        </p:spPr>
        <p:txBody>
          <a:bodyPr>
            <a:normAutofit fontScale="90000"/>
          </a:bodyPr>
          <a:lstStyle/>
          <a:p>
            <a:pPr algn="ctr"/>
            <a:r>
              <a:rPr lang="en-US" dirty="0"/>
              <a:t>Creativity in Practice </a:t>
            </a:r>
            <a:br>
              <a:rPr lang="en-US" dirty="0"/>
            </a:br>
            <a:r>
              <a:rPr lang="en-US" dirty="0"/>
              <a:t>Activity 1: Paper Clip </a:t>
            </a:r>
          </a:p>
        </p:txBody>
      </p:sp>
      <p:sp>
        <p:nvSpPr>
          <p:cNvPr id="3" name="Content Placeholder 2">
            <a:extLst>
              <a:ext uri="{FF2B5EF4-FFF2-40B4-BE49-F238E27FC236}">
                <a16:creationId xmlns:a16="http://schemas.microsoft.com/office/drawing/2014/main" id="{9735381E-E91D-4387-AD56-A5BAD7352463}"/>
              </a:ext>
            </a:extLst>
          </p:cNvPr>
          <p:cNvSpPr>
            <a:spLocks noGrp="1"/>
          </p:cNvSpPr>
          <p:nvPr>
            <p:ph idx="1"/>
          </p:nvPr>
        </p:nvSpPr>
        <p:spPr>
          <a:xfrm>
            <a:off x="284104" y="1379349"/>
            <a:ext cx="7517984" cy="5331417"/>
          </a:xfrm>
        </p:spPr>
        <p:txBody>
          <a:bodyPr>
            <a:normAutofit/>
          </a:bodyPr>
          <a:lstStyle/>
          <a:p>
            <a:pPr marL="0" indent="0">
              <a:buNone/>
            </a:pPr>
            <a:r>
              <a:rPr lang="en-GB" sz="2800" dirty="0">
                <a:latin typeface="Times New Roman" panose="02020603050405020304" pitchFamily="18" charset="0"/>
                <a:cs typeface="Times New Roman" panose="02020603050405020304" pitchFamily="18" charset="0"/>
              </a:rPr>
              <a:t>Part 1: </a:t>
            </a:r>
          </a:p>
          <a:p>
            <a:pPr marL="0" indent="0">
              <a:buNone/>
            </a:pPr>
            <a:r>
              <a:rPr lang="en-GB" sz="2800" dirty="0">
                <a:latin typeface="Times New Roman" panose="02020603050405020304" pitchFamily="18" charset="0"/>
                <a:cs typeface="Times New Roman" panose="02020603050405020304" pitchFamily="18" charset="0"/>
              </a:rPr>
              <a:t>In groups of 3-5, you will have 10 minuets to generate as many uses as possible for a paperclip.  </a:t>
            </a:r>
          </a:p>
          <a:p>
            <a:pPr marL="0" indent="0">
              <a:buNone/>
            </a:pPr>
            <a:endParaRPr lang="en-GB" sz="2800" dirty="0">
              <a:latin typeface="Times New Roman" panose="02020603050405020304" pitchFamily="18" charset="0"/>
              <a:cs typeface="Times New Roman" panose="02020603050405020304" pitchFamily="18" charset="0"/>
            </a:endParaRPr>
          </a:p>
          <a:p>
            <a:pPr marL="0" indent="0">
              <a:buNone/>
            </a:pPr>
            <a:r>
              <a:rPr lang="en-GB" sz="2800" dirty="0">
                <a:latin typeface="Times New Roman" panose="02020603050405020304" pitchFamily="18" charset="0"/>
                <a:cs typeface="Times New Roman" panose="02020603050405020304" pitchFamily="18" charset="0"/>
              </a:rPr>
              <a:t>Part 2:</a:t>
            </a:r>
          </a:p>
          <a:p>
            <a:pPr marL="0" indent="0">
              <a:buNone/>
            </a:pPr>
            <a:r>
              <a:rPr lang="en-GB" sz="2800" dirty="0">
                <a:latin typeface="Times New Roman" panose="02020603050405020304" pitchFamily="18" charset="0"/>
                <a:cs typeface="Times New Roman" panose="02020603050405020304" pitchFamily="18" charset="0"/>
              </a:rPr>
              <a:t> Individual reflect upon part 1 and make notes concerning the experience/process. This will then be added to Unit 1 ( please entitle it as: Unit 1: Paper clip activity)</a:t>
            </a:r>
          </a:p>
          <a:p>
            <a:pPr marL="0" indent="0">
              <a:buNone/>
            </a:pPr>
            <a:r>
              <a:rPr lang="en-GB" sz="2800" dirty="0">
                <a:latin typeface="Times New Roman" panose="02020603050405020304" pitchFamily="18" charset="0"/>
                <a:cs typeface="Times New Roman" panose="02020603050405020304" pitchFamily="18" charset="0"/>
              </a:rPr>
              <a:t>If accessing this activity outside the classroom: please conduct individually and complete part 2. </a:t>
            </a:r>
          </a:p>
          <a:p>
            <a:pPr marL="0" indent="0">
              <a:buNone/>
            </a:pPr>
            <a:endParaRPr lang="en-GB" dirty="0">
              <a:latin typeface="-apple-system"/>
            </a:endParaRPr>
          </a:p>
          <a:p>
            <a:pPr marL="0" indent="0">
              <a:buNone/>
            </a:pPr>
            <a:endParaRPr lang="en-GB" dirty="0">
              <a:latin typeface="-apple-system"/>
            </a:endParaRPr>
          </a:p>
          <a:p>
            <a:pPr marL="0" indent="0">
              <a:buNone/>
            </a:pPr>
            <a:endParaRPr lang="en-GB" dirty="0">
              <a:latin typeface="-apple-system"/>
            </a:endParaRPr>
          </a:p>
          <a:p>
            <a:pPr marL="0" indent="0">
              <a:buNone/>
            </a:pPr>
            <a:endParaRPr lang="en-GB" dirty="0">
              <a:latin typeface="-apple-system"/>
            </a:endParaRPr>
          </a:p>
          <a:p>
            <a:endParaRPr lang="en-US" dirty="0"/>
          </a:p>
        </p:txBody>
      </p:sp>
      <p:pic>
        <p:nvPicPr>
          <p:cNvPr id="9218" name="Picture 2" descr="Use a Paperclip to Test Your Sense of Touch – Experiment Exchange">
            <a:extLst>
              <a:ext uri="{FF2B5EF4-FFF2-40B4-BE49-F238E27FC236}">
                <a16:creationId xmlns:a16="http://schemas.microsoft.com/office/drawing/2014/main" id="{F057CF58-9A4D-6022-D14D-CCEA7905367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296016" y="2239117"/>
            <a:ext cx="3611880" cy="36118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27544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66924-D977-739B-DF9A-4E29CD58E1C1}"/>
              </a:ext>
            </a:extLst>
          </p:cNvPr>
          <p:cNvSpPr>
            <a:spLocks noGrp="1"/>
          </p:cNvSpPr>
          <p:nvPr>
            <p:ph type="title"/>
          </p:nvPr>
        </p:nvSpPr>
        <p:spPr>
          <a:xfrm>
            <a:off x="1587710" y="455362"/>
            <a:ext cx="9486690" cy="1550419"/>
          </a:xfrm>
        </p:spPr>
        <p:txBody>
          <a:bodyPr>
            <a:normAutofit fontScale="90000"/>
          </a:bodyPr>
          <a:lstStyle/>
          <a:p>
            <a:pPr algn="ctr"/>
            <a:r>
              <a:rPr lang="en-US" dirty="0"/>
              <a:t>Creativity in Practice </a:t>
            </a:r>
            <a:br>
              <a:rPr lang="en-US" dirty="0"/>
            </a:br>
            <a:r>
              <a:rPr lang="en-US" dirty="0"/>
              <a:t>Activity 2: Paper Clip </a:t>
            </a:r>
          </a:p>
        </p:txBody>
      </p:sp>
      <p:sp>
        <p:nvSpPr>
          <p:cNvPr id="3" name="Content Placeholder 2">
            <a:extLst>
              <a:ext uri="{FF2B5EF4-FFF2-40B4-BE49-F238E27FC236}">
                <a16:creationId xmlns:a16="http://schemas.microsoft.com/office/drawing/2014/main" id="{BCC12435-1738-7E1B-1FA6-126D7C8E5A4C}"/>
              </a:ext>
            </a:extLst>
          </p:cNvPr>
          <p:cNvSpPr>
            <a:spLocks noGrp="1"/>
          </p:cNvSpPr>
          <p:nvPr>
            <p:ph idx="1"/>
          </p:nvPr>
        </p:nvSpPr>
        <p:spPr>
          <a:xfrm>
            <a:off x="1587499" y="2160588"/>
            <a:ext cx="5973763" cy="3925887"/>
          </a:xfrm>
        </p:spPr>
        <p:txBody>
          <a:bodyPr>
            <a:normAutofit/>
          </a:bodyPr>
          <a:lstStyle/>
          <a:p>
            <a:pPr>
              <a:lnSpc>
                <a:spcPct val="200000"/>
              </a:lnSpc>
            </a:pPr>
            <a:r>
              <a:rPr lang="en-US" dirty="0"/>
              <a:t>Using the ideas generated from activity 1, examine each on to determine whether its actually possible and whether it’s the best choice. </a:t>
            </a:r>
          </a:p>
          <a:p>
            <a:pPr>
              <a:lnSpc>
                <a:spcPct val="200000"/>
              </a:lnSpc>
            </a:pPr>
            <a:r>
              <a:rPr lang="en-US" dirty="0"/>
              <a:t>You will have 10  minuets to complete this activity. </a:t>
            </a:r>
          </a:p>
          <a:p>
            <a:endParaRPr lang="en-US" dirty="0"/>
          </a:p>
        </p:txBody>
      </p:sp>
      <p:pic>
        <p:nvPicPr>
          <p:cNvPr id="14338" name="Picture 2" descr="7 Toxic Thinking Mistakes That Will Keep You From Being Mentally Strong |  Inc.com">
            <a:extLst>
              <a:ext uri="{FF2B5EF4-FFF2-40B4-BE49-F238E27FC236}">
                <a16:creationId xmlns:a16="http://schemas.microsoft.com/office/drawing/2014/main" id="{43DC204B-EE75-10B5-EF99-2BF026D2C48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631" r="25444" b="1"/>
          <a:stretch/>
        </p:blipFill>
        <p:spPr bwMode="auto">
          <a:xfrm>
            <a:off x="8014961" y="2238233"/>
            <a:ext cx="3611880" cy="36166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1742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06C3EF-54DB-8ECF-E1B4-DBA7A6F74431}"/>
              </a:ext>
            </a:extLst>
          </p:cNvPr>
          <p:cNvSpPr>
            <a:spLocks noGrp="1"/>
          </p:cNvSpPr>
          <p:nvPr>
            <p:ph type="title"/>
          </p:nvPr>
        </p:nvSpPr>
        <p:spPr>
          <a:xfrm>
            <a:off x="1587710" y="455363"/>
            <a:ext cx="9486690" cy="779760"/>
          </a:xfrm>
        </p:spPr>
        <p:txBody>
          <a:bodyPr>
            <a:normAutofit fontScale="90000"/>
          </a:bodyPr>
          <a:lstStyle/>
          <a:p>
            <a:pPr algn="ctr"/>
            <a:r>
              <a:rPr lang="en-US" dirty="0"/>
              <a:t>Divergent Thinking</a:t>
            </a:r>
          </a:p>
        </p:txBody>
      </p:sp>
      <p:sp>
        <p:nvSpPr>
          <p:cNvPr id="3" name="Content Placeholder 2">
            <a:extLst>
              <a:ext uri="{FF2B5EF4-FFF2-40B4-BE49-F238E27FC236}">
                <a16:creationId xmlns:a16="http://schemas.microsoft.com/office/drawing/2014/main" id="{A9A4D85C-51BC-3E3E-8D5C-46DCBC75F753}"/>
              </a:ext>
            </a:extLst>
          </p:cNvPr>
          <p:cNvSpPr>
            <a:spLocks noGrp="1"/>
          </p:cNvSpPr>
          <p:nvPr>
            <p:ph idx="1"/>
          </p:nvPr>
        </p:nvSpPr>
        <p:spPr>
          <a:xfrm>
            <a:off x="1285070" y="1556154"/>
            <a:ext cx="5783939" cy="4581175"/>
          </a:xfrm>
        </p:spPr>
        <p:txBody>
          <a:bodyPr>
            <a:normAutofit/>
          </a:bodyPr>
          <a:lstStyle/>
          <a:p>
            <a:pPr>
              <a:lnSpc>
                <a:spcPct val="100000"/>
              </a:lnSpc>
            </a:pPr>
            <a:r>
              <a:rPr lang="en-GB" sz="3300" i="0" u="none" strike="noStrike" dirty="0">
                <a:effectLst/>
                <a:latin typeface="Times New Roman" panose="02020603050405020304" pitchFamily="18" charset="0"/>
                <a:cs typeface="Times New Roman" panose="02020603050405020304" pitchFamily="18" charset="0"/>
              </a:rPr>
              <a:t>Divergent thinking begins starts with a prompt that encourages critical thinking diverging towards distinct answers.</a:t>
            </a:r>
          </a:p>
          <a:p>
            <a:pPr>
              <a:lnSpc>
                <a:spcPct val="100000"/>
              </a:lnSpc>
            </a:pPr>
            <a:r>
              <a:rPr lang="en-GB" sz="3300" i="0" u="none" strike="noStrike" dirty="0">
                <a:effectLst/>
                <a:latin typeface="Times New Roman" panose="02020603050405020304" pitchFamily="18" charset="0"/>
                <a:cs typeface="Times New Roman" panose="02020603050405020304" pitchFamily="18" charset="0"/>
              </a:rPr>
              <a:t>Creativity plays an </a:t>
            </a:r>
            <a:r>
              <a:rPr lang="en-GB" sz="3300" i="0" u="sng" dirty="0">
                <a:effectLst/>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important role</a:t>
            </a:r>
            <a:r>
              <a:rPr lang="en-GB" sz="3300" i="0" u="sng" dirty="0">
                <a:effectLst/>
                <a:latin typeface="Times New Roman" panose="02020603050405020304" pitchFamily="18" charset="0"/>
                <a:cs typeface="Times New Roman" panose="02020603050405020304" pitchFamily="18" charset="0"/>
              </a:rPr>
              <a:t>.</a:t>
            </a:r>
          </a:p>
          <a:p>
            <a:pPr>
              <a:lnSpc>
                <a:spcPct val="100000"/>
              </a:lnSpc>
            </a:pPr>
            <a:r>
              <a:rPr lang="en-GB" sz="3300" dirty="0">
                <a:latin typeface="Times New Roman" panose="02020603050405020304" pitchFamily="18" charset="0"/>
                <a:cs typeface="Times New Roman" panose="02020603050405020304" pitchFamily="18" charset="0"/>
              </a:rPr>
              <a:t>Typically occurs spontaneously and free-flowing</a:t>
            </a:r>
          </a:p>
          <a:p>
            <a:pPr>
              <a:lnSpc>
                <a:spcPct val="100000"/>
              </a:lnSpc>
            </a:pPr>
            <a:endParaRPr lang="en-GB" b="0" i="0" u="none" strike="noStrike" dirty="0">
              <a:effectLst/>
              <a:latin typeface="Prodigy Sans"/>
            </a:endParaRPr>
          </a:p>
          <a:p>
            <a:pPr>
              <a:lnSpc>
                <a:spcPct val="100000"/>
              </a:lnSpc>
            </a:pPr>
            <a:endParaRPr lang="en-GB" dirty="0">
              <a:latin typeface="Prodigy Sans"/>
            </a:endParaRPr>
          </a:p>
          <a:p>
            <a:pPr marL="0" indent="0">
              <a:lnSpc>
                <a:spcPct val="100000"/>
              </a:lnSpc>
              <a:buNone/>
            </a:pPr>
            <a:endParaRPr lang="en-GB" b="1" i="0" u="none" strike="noStrike" dirty="0">
              <a:effectLst/>
              <a:latin typeface="Prodigy Sans"/>
            </a:endParaRPr>
          </a:p>
        </p:txBody>
      </p:sp>
      <p:pic>
        <p:nvPicPr>
          <p:cNvPr id="5126" name="Picture 6" descr="7 Toxic Thinking Mistakes That Will Keep You From Being Mentally Strong |  Inc.com">
            <a:extLst>
              <a:ext uri="{FF2B5EF4-FFF2-40B4-BE49-F238E27FC236}">
                <a16:creationId xmlns:a16="http://schemas.microsoft.com/office/drawing/2014/main" id="{678D4087-11A8-6864-89D4-FFA0F115AFE9}"/>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014961" y="3035235"/>
            <a:ext cx="3611880" cy="20226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29702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95EC4-82AF-A684-42C0-B83F59695676}"/>
              </a:ext>
            </a:extLst>
          </p:cNvPr>
          <p:cNvSpPr>
            <a:spLocks noGrp="1"/>
          </p:cNvSpPr>
          <p:nvPr>
            <p:ph type="title"/>
          </p:nvPr>
        </p:nvSpPr>
        <p:spPr>
          <a:xfrm>
            <a:off x="2592093" y="2420"/>
            <a:ext cx="4018219" cy="1125465"/>
          </a:xfrm>
        </p:spPr>
        <p:txBody>
          <a:bodyPr>
            <a:normAutofit/>
          </a:bodyPr>
          <a:lstStyle/>
          <a:p>
            <a:pPr algn="ctr">
              <a:lnSpc>
                <a:spcPct val="90000"/>
              </a:lnSpc>
            </a:pPr>
            <a:r>
              <a:rPr lang="en-US" sz="3400" dirty="0"/>
              <a:t>Convergent Thinking Activity</a:t>
            </a:r>
          </a:p>
        </p:txBody>
      </p:sp>
      <p:sp>
        <p:nvSpPr>
          <p:cNvPr id="3" name="Content Placeholder 2">
            <a:extLst>
              <a:ext uri="{FF2B5EF4-FFF2-40B4-BE49-F238E27FC236}">
                <a16:creationId xmlns:a16="http://schemas.microsoft.com/office/drawing/2014/main" id="{5B7720FE-52E9-5DF0-934F-1E5D9725F888}"/>
              </a:ext>
            </a:extLst>
          </p:cNvPr>
          <p:cNvSpPr>
            <a:spLocks noGrp="1"/>
          </p:cNvSpPr>
          <p:nvPr>
            <p:ph idx="1"/>
          </p:nvPr>
        </p:nvSpPr>
        <p:spPr>
          <a:xfrm>
            <a:off x="1192814" y="1362586"/>
            <a:ext cx="6816775" cy="5492994"/>
          </a:xfrm>
        </p:spPr>
        <p:txBody>
          <a:bodyPr>
            <a:normAutofit/>
          </a:bodyPr>
          <a:lstStyle/>
          <a:p>
            <a:pPr>
              <a:lnSpc>
                <a:spcPct val="100000"/>
              </a:lnSpc>
            </a:pPr>
            <a:r>
              <a:rPr lang="en-GB" sz="2400" b="0" i="0" u="none" strike="noStrike" dirty="0">
                <a:effectLst/>
                <a:latin typeface="Times New Roman" panose="02020603050405020304" pitchFamily="18" charset="0"/>
                <a:cs typeface="Times New Roman" panose="02020603050405020304" pitchFamily="18" charset="0"/>
              </a:rPr>
              <a:t>Joy Paul Guilford in 1967 coined convergent thinking.</a:t>
            </a:r>
          </a:p>
          <a:p>
            <a:pPr>
              <a:lnSpc>
                <a:spcPct val="100000"/>
              </a:lnSpc>
            </a:pPr>
            <a:r>
              <a:rPr lang="en-GB" sz="2400" dirty="0">
                <a:latin typeface="Times New Roman" panose="02020603050405020304" pitchFamily="18" charset="0"/>
                <a:cs typeface="Times New Roman" panose="02020603050405020304" pitchFamily="18" charset="0"/>
              </a:rPr>
              <a:t>Attempting to find a best, single solution to a given problem. </a:t>
            </a:r>
          </a:p>
          <a:p>
            <a:pPr>
              <a:lnSpc>
                <a:spcPct val="100000"/>
              </a:lnSpc>
            </a:pPr>
            <a:endParaRPr lang="en-GB" sz="2400" dirty="0">
              <a:latin typeface="Times New Roman" panose="02020603050405020304" pitchFamily="18" charset="0"/>
              <a:cs typeface="Times New Roman" panose="02020603050405020304" pitchFamily="18" charset="0"/>
            </a:endParaRPr>
          </a:p>
          <a:p>
            <a:pPr marL="0" indent="0">
              <a:lnSpc>
                <a:spcPct val="100000"/>
              </a:lnSpc>
              <a:buNone/>
            </a:pPr>
            <a:r>
              <a:rPr lang="en-GB" sz="2400" b="0" i="0" u="none" strike="noStrike" dirty="0">
                <a:effectLst/>
                <a:latin typeface="Times New Roman" panose="02020603050405020304" pitchFamily="18" charset="0"/>
                <a:cs typeface="Times New Roman" panose="02020603050405020304" pitchFamily="18" charset="0"/>
              </a:rPr>
              <a:t>Examples include: </a:t>
            </a:r>
          </a:p>
          <a:p>
            <a:pPr>
              <a:lnSpc>
                <a:spcPct val="100000"/>
              </a:lnSpc>
            </a:pPr>
            <a:r>
              <a:rPr lang="en-GB" sz="2400" dirty="0">
                <a:latin typeface="Times New Roman" panose="02020603050405020304" pitchFamily="18" charset="0"/>
                <a:cs typeface="Times New Roman" panose="02020603050405020304" pitchFamily="18" charset="0"/>
              </a:rPr>
              <a:t>Multiple Choice Tests</a:t>
            </a:r>
          </a:p>
          <a:p>
            <a:pPr>
              <a:lnSpc>
                <a:spcPct val="100000"/>
              </a:lnSpc>
            </a:pPr>
            <a:r>
              <a:rPr lang="en-GB" sz="2400" b="0" i="0" u="none" strike="noStrike" dirty="0">
                <a:effectLst/>
                <a:latin typeface="Times New Roman" panose="02020603050405020304" pitchFamily="18" charset="0"/>
                <a:cs typeface="Times New Roman" panose="02020603050405020304" pitchFamily="18" charset="0"/>
              </a:rPr>
              <a:t>Quizzes</a:t>
            </a:r>
          </a:p>
          <a:p>
            <a:pPr>
              <a:lnSpc>
                <a:spcPct val="100000"/>
              </a:lnSpc>
            </a:pPr>
            <a:r>
              <a:rPr lang="en-GB" sz="2400" dirty="0">
                <a:latin typeface="Times New Roman" panose="02020603050405020304" pitchFamily="18" charset="0"/>
                <a:cs typeface="Times New Roman" panose="02020603050405020304" pitchFamily="18" charset="0"/>
              </a:rPr>
              <a:t>Tests</a:t>
            </a:r>
          </a:p>
          <a:p>
            <a:pPr>
              <a:lnSpc>
                <a:spcPct val="100000"/>
              </a:lnSpc>
            </a:pPr>
            <a:endParaRPr lang="en-GB" sz="2400" dirty="0">
              <a:latin typeface="Times New Roman" panose="02020603050405020304" pitchFamily="18" charset="0"/>
              <a:cs typeface="Times New Roman" panose="02020603050405020304" pitchFamily="18" charset="0"/>
            </a:endParaRPr>
          </a:p>
          <a:p>
            <a:pPr marL="0" indent="0">
              <a:lnSpc>
                <a:spcPct val="100000"/>
              </a:lnSpc>
              <a:buNone/>
            </a:pPr>
            <a:r>
              <a:rPr lang="en-GB" sz="2400" dirty="0">
                <a:latin typeface="Times New Roman" panose="02020603050405020304" pitchFamily="18" charset="0"/>
                <a:cs typeface="Times New Roman" panose="02020603050405020304" pitchFamily="18" charset="0"/>
              </a:rPr>
              <a:t>(Williams, 2003)</a:t>
            </a:r>
          </a:p>
          <a:p>
            <a:pPr marL="0" indent="0">
              <a:lnSpc>
                <a:spcPct val="100000"/>
              </a:lnSpc>
              <a:buNone/>
            </a:pPr>
            <a:endParaRPr lang="en-GB" sz="1200" b="0" i="0" u="none" strike="noStrike" dirty="0">
              <a:effectLst/>
              <a:latin typeface="Verdana" panose="020B0604030504040204" pitchFamily="34" charset="0"/>
            </a:endParaRPr>
          </a:p>
          <a:p>
            <a:pPr>
              <a:lnSpc>
                <a:spcPct val="100000"/>
              </a:lnSpc>
            </a:pPr>
            <a:endParaRPr lang="en-US" sz="1200" dirty="0"/>
          </a:p>
        </p:txBody>
      </p:sp>
      <p:pic>
        <p:nvPicPr>
          <p:cNvPr id="10242" name="Picture 2" descr="Train Your Brain: How to Start Thinking in a Foreign Language | FluentU  Language Learning">
            <a:extLst>
              <a:ext uri="{FF2B5EF4-FFF2-40B4-BE49-F238E27FC236}">
                <a16:creationId xmlns:a16="http://schemas.microsoft.com/office/drawing/2014/main" id="{56E812EB-B774-1B03-6705-60962F00E1F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367" r="19701"/>
          <a:stretch/>
        </p:blipFill>
        <p:spPr bwMode="auto">
          <a:xfrm>
            <a:off x="8682126" y="0"/>
            <a:ext cx="3506826" cy="49987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88160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Beyond facts: divergent thinking - Ness Labs">
            <a:extLst>
              <a:ext uri="{FF2B5EF4-FFF2-40B4-BE49-F238E27FC236}">
                <a16:creationId xmlns:a16="http://schemas.microsoft.com/office/drawing/2014/main" id="{5944CFE2-79AA-CA66-8481-E34953423DC6}"/>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l="25"/>
          <a:stretch/>
        </p:blipFill>
        <p:spPr bwMode="auto">
          <a:xfrm>
            <a:off x="20" y="10"/>
            <a:ext cx="12188932"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27416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EA2D0-AF33-AF18-96FB-483CEDF43578}"/>
              </a:ext>
            </a:extLst>
          </p:cNvPr>
          <p:cNvSpPr>
            <a:spLocks noGrp="1"/>
          </p:cNvSpPr>
          <p:nvPr>
            <p:ph type="title"/>
          </p:nvPr>
        </p:nvSpPr>
        <p:spPr/>
        <p:txBody>
          <a:bodyPr/>
          <a:lstStyle/>
          <a:p>
            <a:r>
              <a:rPr lang="en-GB" dirty="0"/>
              <a:t>Examples of Divergent Thinking </a:t>
            </a:r>
          </a:p>
        </p:txBody>
      </p:sp>
      <p:sp>
        <p:nvSpPr>
          <p:cNvPr id="3" name="Content Placeholder 2">
            <a:extLst>
              <a:ext uri="{FF2B5EF4-FFF2-40B4-BE49-F238E27FC236}">
                <a16:creationId xmlns:a16="http://schemas.microsoft.com/office/drawing/2014/main" id="{46870B7B-4A73-7F04-FEC4-3D0DD1B118AF}"/>
              </a:ext>
            </a:extLst>
          </p:cNvPr>
          <p:cNvSpPr>
            <a:spLocks noGrp="1"/>
          </p:cNvSpPr>
          <p:nvPr>
            <p:ph idx="1"/>
          </p:nvPr>
        </p:nvSpPr>
        <p:spPr/>
        <p:txBody>
          <a:bodyPr/>
          <a:lstStyle/>
          <a:p>
            <a:pPr>
              <a:lnSpc>
                <a:spcPct val="200000"/>
              </a:lnSpc>
            </a:pPr>
            <a:r>
              <a:rPr lang="en-GB" dirty="0"/>
              <a:t>Brainstorming </a:t>
            </a:r>
          </a:p>
          <a:p>
            <a:pPr>
              <a:lnSpc>
                <a:spcPct val="200000"/>
              </a:lnSpc>
            </a:pPr>
            <a:r>
              <a:rPr lang="en-GB" dirty="0"/>
              <a:t>Mind mapping </a:t>
            </a:r>
          </a:p>
          <a:p>
            <a:pPr>
              <a:lnSpc>
                <a:spcPct val="200000"/>
              </a:lnSpc>
            </a:pPr>
            <a:r>
              <a:rPr lang="en-GB" dirty="0"/>
              <a:t>Creative Drawing</a:t>
            </a:r>
          </a:p>
          <a:p>
            <a:pPr>
              <a:lnSpc>
                <a:spcPct val="200000"/>
              </a:lnSpc>
            </a:pPr>
            <a:r>
              <a:rPr lang="en-GB" dirty="0"/>
              <a:t>Reverse Thinking (Reversing the problem) </a:t>
            </a:r>
          </a:p>
          <a:p>
            <a:pPr>
              <a:lnSpc>
                <a:spcPct val="200000"/>
              </a:lnSpc>
            </a:pPr>
            <a:r>
              <a:rPr lang="en-GB" dirty="0"/>
              <a:t>Idea Cards </a:t>
            </a:r>
          </a:p>
        </p:txBody>
      </p:sp>
    </p:spTree>
    <p:extLst>
      <p:ext uri="{BB962C8B-B14F-4D97-AF65-F5344CB8AC3E}">
        <p14:creationId xmlns:p14="http://schemas.microsoft.com/office/powerpoint/2010/main" val="13148581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F0B80-5FF7-9AC2-F5C7-48D99A545C40}"/>
              </a:ext>
            </a:extLst>
          </p:cNvPr>
          <p:cNvSpPr>
            <a:spLocks noGrp="1"/>
          </p:cNvSpPr>
          <p:nvPr>
            <p:ph type="title"/>
          </p:nvPr>
        </p:nvSpPr>
        <p:spPr/>
        <p:txBody>
          <a:bodyPr/>
          <a:lstStyle/>
          <a:p>
            <a:pPr algn="ctr"/>
            <a:r>
              <a:rPr lang="en-GB" dirty="0"/>
              <a:t>Examples of Convergent Thinking </a:t>
            </a:r>
          </a:p>
        </p:txBody>
      </p:sp>
      <p:sp>
        <p:nvSpPr>
          <p:cNvPr id="3" name="Content Placeholder 2">
            <a:extLst>
              <a:ext uri="{FF2B5EF4-FFF2-40B4-BE49-F238E27FC236}">
                <a16:creationId xmlns:a16="http://schemas.microsoft.com/office/drawing/2014/main" id="{278B0617-2903-EEB2-1F21-0534E78E6EF1}"/>
              </a:ext>
            </a:extLst>
          </p:cNvPr>
          <p:cNvSpPr>
            <a:spLocks noGrp="1"/>
          </p:cNvSpPr>
          <p:nvPr>
            <p:ph idx="1"/>
          </p:nvPr>
        </p:nvSpPr>
        <p:spPr/>
        <p:txBody>
          <a:bodyPr>
            <a:normAutofit/>
          </a:bodyPr>
          <a:lstStyle/>
          <a:p>
            <a:pPr>
              <a:lnSpc>
                <a:spcPct val="200000"/>
              </a:lnSpc>
            </a:pPr>
            <a:r>
              <a:rPr lang="en-GB" dirty="0"/>
              <a:t>Decision-Making Scenarios </a:t>
            </a:r>
          </a:p>
          <a:p>
            <a:pPr>
              <a:lnSpc>
                <a:spcPct val="200000"/>
              </a:lnSpc>
            </a:pPr>
            <a:r>
              <a:rPr lang="en-GB" dirty="0"/>
              <a:t>Ranking and Prioritising </a:t>
            </a:r>
          </a:p>
          <a:p>
            <a:pPr>
              <a:lnSpc>
                <a:spcPct val="200000"/>
              </a:lnSpc>
            </a:pPr>
            <a:r>
              <a:rPr lang="en-GB" dirty="0"/>
              <a:t>SWOT Analysis</a:t>
            </a:r>
          </a:p>
          <a:p>
            <a:pPr>
              <a:lnSpc>
                <a:spcPct val="200000"/>
              </a:lnSpc>
            </a:pPr>
            <a:r>
              <a:rPr lang="en-GB" dirty="0"/>
              <a:t>Contrasting and Comparting </a:t>
            </a:r>
          </a:p>
          <a:p>
            <a:pPr>
              <a:lnSpc>
                <a:spcPct val="200000"/>
              </a:lnSpc>
            </a:pPr>
            <a:r>
              <a:rPr lang="en-GB" dirty="0"/>
              <a:t>Evaluation Existing Solution </a:t>
            </a:r>
          </a:p>
        </p:txBody>
      </p:sp>
    </p:spTree>
    <p:extLst>
      <p:ext uri="{BB962C8B-B14F-4D97-AF65-F5344CB8AC3E}">
        <p14:creationId xmlns:p14="http://schemas.microsoft.com/office/powerpoint/2010/main" val="24429200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A6A46-78FB-E163-85FF-0527CBE3C709}"/>
              </a:ext>
            </a:extLst>
          </p:cNvPr>
          <p:cNvSpPr>
            <a:spLocks noGrp="1"/>
          </p:cNvSpPr>
          <p:nvPr>
            <p:ph type="title"/>
          </p:nvPr>
        </p:nvSpPr>
        <p:spPr/>
        <p:txBody>
          <a:bodyPr>
            <a:normAutofit fontScale="90000"/>
          </a:bodyPr>
          <a:lstStyle/>
          <a:p>
            <a:pPr algn="ctr"/>
            <a:r>
              <a:rPr lang="en-GB" dirty="0"/>
              <a:t>Divergent and Convergent thinking: A case study </a:t>
            </a:r>
          </a:p>
        </p:txBody>
      </p:sp>
      <p:sp>
        <p:nvSpPr>
          <p:cNvPr id="3" name="Content Placeholder 2">
            <a:extLst>
              <a:ext uri="{FF2B5EF4-FFF2-40B4-BE49-F238E27FC236}">
                <a16:creationId xmlns:a16="http://schemas.microsoft.com/office/drawing/2014/main" id="{B0CB18CA-4E9F-A276-99D5-671C409C2307}"/>
              </a:ext>
            </a:extLst>
          </p:cNvPr>
          <p:cNvSpPr>
            <a:spLocks noGrp="1"/>
          </p:cNvSpPr>
          <p:nvPr>
            <p:ph idx="1"/>
          </p:nvPr>
        </p:nvSpPr>
        <p:spPr/>
        <p:txBody>
          <a:bodyPr/>
          <a:lstStyle/>
          <a:p>
            <a:pPr marL="0" indent="0">
              <a:lnSpc>
                <a:spcPct val="150000"/>
              </a:lnSpc>
              <a:buNone/>
            </a:pPr>
            <a:r>
              <a:rPr lang="en-GB" dirty="0"/>
              <a:t>Mrs. Thompson is an 80-year-old woman living alone in her own home. She has been experiencing a decline in physical health, limited mobility, and occasional feelings of loneliness. While she is in relatively good mental health, her overall wellbeing is compromised due to these challenges. A group of students, tasked with improving Mrs. Thompson's wellbeing, is asked to apply divergent thinking to generate creative and holistic solutions.</a:t>
            </a:r>
          </a:p>
          <a:p>
            <a:pPr marL="0" indent="0">
              <a:lnSpc>
                <a:spcPct val="150000"/>
              </a:lnSpc>
              <a:buNone/>
            </a:pPr>
            <a:endParaRPr lang="en-GB" dirty="0"/>
          </a:p>
          <a:p>
            <a:pPr marL="0" indent="0">
              <a:lnSpc>
                <a:spcPct val="150000"/>
              </a:lnSpc>
              <a:buNone/>
            </a:pPr>
            <a:r>
              <a:rPr lang="en-GB" dirty="0"/>
              <a:t>Students are required to use divergent and convergent thinking (techniques covered within previous slides) to provide ideas of how to improve Mrs. Thompson’s wellbeing. </a:t>
            </a:r>
          </a:p>
          <a:p>
            <a:pPr marL="0" indent="0">
              <a:lnSpc>
                <a:spcPct val="150000"/>
              </a:lnSpc>
              <a:buNone/>
            </a:pPr>
            <a:endParaRPr lang="en-GB" dirty="0"/>
          </a:p>
        </p:txBody>
      </p:sp>
    </p:spTree>
    <p:extLst>
      <p:ext uri="{BB962C8B-B14F-4D97-AF65-F5344CB8AC3E}">
        <p14:creationId xmlns:p14="http://schemas.microsoft.com/office/powerpoint/2010/main" val="42623854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93338-5C5E-CFF7-9E5C-935B7A5411CA}"/>
              </a:ext>
            </a:extLst>
          </p:cNvPr>
          <p:cNvSpPr>
            <a:spLocks noGrp="1"/>
          </p:cNvSpPr>
          <p:nvPr>
            <p:ph type="title"/>
          </p:nvPr>
        </p:nvSpPr>
        <p:spPr/>
        <p:txBody>
          <a:bodyPr/>
          <a:lstStyle/>
          <a:p>
            <a:pPr algn="ctr"/>
            <a:r>
              <a:rPr lang="en-GB" dirty="0"/>
              <a:t>Lesson Recap</a:t>
            </a:r>
          </a:p>
        </p:txBody>
      </p:sp>
      <p:sp>
        <p:nvSpPr>
          <p:cNvPr id="3" name="Content Placeholder 2">
            <a:extLst>
              <a:ext uri="{FF2B5EF4-FFF2-40B4-BE49-F238E27FC236}">
                <a16:creationId xmlns:a16="http://schemas.microsoft.com/office/drawing/2014/main" id="{7D0BBDC5-94B2-4685-B64B-60106B6E670D}"/>
              </a:ext>
            </a:extLst>
          </p:cNvPr>
          <p:cNvSpPr>
            <a:spLocks noGrp="1"/>
          </p:cNvSpPr>
          <p:nvPr>
            <p:ph idx="1"/>
          </p:nvPr>
        </p:nvSpPr>
        <p:spPr/>
        <p:txBody>
          <a:bodyPr>
            <a:normAutofit/>
          </a:bodyPr>
          <a:lstStyle/>
          <a:p>
            <a:pPr>
              <a:lnSpc>
                <a:spcPct val="150000"/>
              </a:lnSpc>
            </a:pPr>
            <a:r>
              <a:rPr lang="en-GB" sz="2400" dirty="0"/>
              <a:t>What is creativity and why is it important?</a:t>
            </a:r>
          </a:p>
          <a:p>
            <a:pPr>
              <a:lnSpc>
                <a:spcPct val="150000"/>
              </a:lnSpc>
            </a:pPr>
            <a:r>
              <a:rPr lang="en-GB" sz="2400" dirty="0"/>
              <a:t>What types of motivation are there, and can you provide an explanation of each? </a:t>
            </a:r>
          </a:p>
          <a:p>
            <a:pPr>
              <a:lnSpc>
                <a:spcPct val="150000"/>
              </a:lnSpc>
            </a:pPr>
            <a:r>
              <a:rPr lang="en-GB" sz="2400" dirty="0"/>
              <a:t>Can you provide an explanation of one of the models covered within the lesson? </a:t>
            </a:r>
          </a:p>
          <a:p>
            <a:pPr>
              <a:lnSpc>
                <a:spcPct val="150000"/>
              </a:lnSpc>
            </a:pPr>
            <a:r>
              <a:rPr lang="en-GB" sz="2400" dirty="0"/>
              <a:t>What is the difference between convergent and divergent thinking? </a:t>
            </a:r>
          </a:p>
          <a:p>
            <a:pPr>
              <a:lnSpc>
                <a:spcPct val="150000"/>
              </a:lnSpc>
            </a:pPr>
            <a:r>
              <a:rPr lang="en-GB" sz="2400" dirty="0"/>
              <a:t>What are the strengths and weaknesses of convergent and divergent thinking? </a:t>
            </a:r>
          </a:p>
          <a:p>
            <a:pPr>
              <a:lnSpc>
                <a:spcPct val="150000"/>
              </a:lnSpc>
            </a:pPr>
            <a:r>
              <a:rPr lang="en-GB" sz="2400" dirty="0"/>
              <a:t>How can creativity impact wellbeing? </a:t>
            </a:r>
          </a:p>
        </p:txBody>
      </p:sp>
    </p:spTree>
    <p:extLst>
      <p:ext uri="{BB962C8B-B14F-4D97-AF65-F5344CB8AC3E}">
        <p14:creationId xmlns:p14="http://schemas.microsoft.com/office/powerpoint/2010/main" val="31806314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103C4-6E76-4772-B704-1FD0DB82DA9D}"/>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5026E2B0-74F8-344C-C38C-AB70A8B67215}"/>
              </a:ext>
            </a:extLst>
          </p:cNvPr>
          <p:cNvSpPr>
            <a:spLocks noGrp="1"/>
          </p:cNvSpPr>
          <p:nvPr>
            <p:ph idx="1"/>
          </p:nvPr>
        </p:nvSpPr>
        <p:spPr/>
        <p:txBody>
          <a:bodyPr>
            <a:normAutofit fontScale="92500"/>
          </a:bodyPr>
          <a:lstStyle/>
          <a:p>
            <a:r>
              <a:rPr lang="en-GB" dirty="0"/>
              <a:t>Abraham, A. G (2015) Gender and creativity: An overview of psychological and neuroscientific literature. Brain Imaging and Behaviour. DOI: </a:t>
            </a:r>
            <a:r>
              <a:rPr lang="en-GB" dirty="0">
                <a:hlinkClick r:id="rId3"/>
              </a:rPr>
              <a:t>https://doi.org/10.1007/s11682-015-9410-8</a:t>
            </a:r>
            <a:endParaRPr lang="en-GB" dirty="0"/>
          </a:p>
          <a:p>
            <a:r>
              <a:rPr lang="en-GB" dirty="0"/>
              <a:t>Pink, D. H. (2011). Drive: The Surprising Truth About What Motivates Us. New York: Riverhead Books.</a:t>
            </a:r>
          </a:p>
          <a:p>
            <a:r>
              <a:rPr lang="en-GB" dirty="0"/>
              <a:t>Ryan, R. M. and Deci, E. L. (2000). Intrinsic and extrinsic motivations: Classic definitions and new directions. Contemporary Educational Psychology, 25(1), 54–67.</a:t>
            </a:r>
          </a:p>
          <a:p>
            <a:r>
              <a:rPr lang="en-GB" dirty="0"/>
              <a:t>Ryan, R. M. and Connell, J. P. (1989). Perceived locus of causality and internalization: Examining reasons for acting in two domains. Journal of Personality and Social Psychology, 57(5), 749–761.</a:t>
            </a:r>
          </a:p>
          <a:p>
            <a:r>
              <a:rPr lang="en-GB" dirty="0" err="1"/>
              <a:t>Coulton</a:t>
            </a:r>
            <a:r>
              <a:rPr lang="en-GB" dirty="0"/>
              <a:t>, S, Clift, S, </a:t>
            </a:r>
            <a:r>
              <a:rPr lang="en-GB" dirty="0" err="1"/>
              <a:t>Skingley</a:t>
            </a:r>
            <a:r>
              <a:rPr lang="en-GB" dirty="0"/>
              <a:t>, A. &amp; Rodriguez, J. (2015). Effectiveness and cost-effectiveness of community singing on mental </a:t>
            </a:r>
            <a:r>
              <a:rPr lang="en-GB" dirty="0" err="1"/>
              <a:t>healthrelated</a:t>
            </a:r>
            <a:r>
              <a:rPr lang="en-GB" dirty="0"/>
              <a:t> quality of life of older people: randomised controlled trial. Br. J. Psychiatry J. </a:t>
            </a:r>
            <a:r>
              <a:rPr lang="en-GB" dirty="0" err="1"/>
              <a:t>Ment</a:t>
            </a:r>
            <a:r>
              <a:rPr lang="en-GB" dirty="0"/>
              <a:t>. Sci. 207, p250–255</a:t>
            </a:r>
          </a:p>
          <a:p>
            <a:r>
              <a:rPr lang="en-GB" dirty="0"/>
              <a:t>Mental Health Foundation (2020) Creativity and innovation: Findings from the Mental Health Fellowships. [Online] Available at: </a:t>
            </a:r>
            <a:r>
              <a:rPr lang="en-GB" dirty="0">
                <a:hlinkClick r:id="rId4"/>
              </a:rPr>
              <a:t>https://www.mentalhealth.org.uk/sites/default/files/2022-06/MHF-Winston-Churchill-Memorial-Trust-Creativity-Innovation-Findings.pdf</a:t>
            </a:r>
            <a:r>
              <a:rPr lang="en-GB" dirty="0"/>
              <a:t>. (Accessed at 4</a:t>
            </a:r>
            <a:r>
              <a:rPr lang="en-GB" baseline="30000" dirty="0"/>
              <a:t>th</a:t>
            </a:r>
            <a:r>
              <a:rPr lang="en-GB" dirty="0"/>
              <a:t> January 2024). </a:t>
            </a:r>
          </a:p>
        </p:txBody>
      </p:sp>
    </p:spTree>
    <p:extLst>
      <p:ext uri="{BB962C8B-B14F-4D97-AF65-F5344CB8AC3E}">
        <p14:creationId xmlns:p14="http://schemas.microsoft.com/office/powerpoint/2010/main" val="587296451"/>
      </p:ext>
    </p:extLst>
  </p:cSld>
  <p:clrMapOvr>
    <a:masterClrMapping/>
  </p:clrMapOvr>
</p:sld>
</file>

<file path=ppt/theme/theme1.xml><?xml version="1.0" encoding="utf-8"?>
<a:theme xmlns:a="http://schemas.openxmlformats.org/drawingml/2006/main" name="CelebrationVTI">
  <a:themeElements>
    <a:clrScheme name="AnalogousFromRegularSeedRightStep">
      <a:dk1>
        <a:srgbClr val="000000"/>
      </a:dk1>
      <a:lt1>
        <a:srgbClr val="FFFFFF"/>
      </a:lt1>
      <a:dk2>
        <a:srgbClr val="301B2E"/>
      </a:dk2>
      <a:lt2>
        <a:srgbClr val="F3F1F0"/>
      </a:lt2>
      <a:accent1>
        <a:srgbClr val="31AFC5"/>
      </a:accent1>
      <a:accent2>
        <a:srgbClr val="256BC8"/>
      </a:accent2>
      <a:accent3>
        <a:srgbClr val="3639D9"/>
      </a:accent3>
      <a:accent4>
        <a:srgbClr val="6929C9"/>
      </a:accent4>
      <a:accent5>
        <a:srgbClr val="BC36D9"/>
      </a:accent5>
      <a:accent6>
        <a:srgbClr val="C825A1"/>
      </a:accent6>
      <a:hlink>
        <a:srgbClr val="BF533F"/>
      </a:hlink>
      <a:folHlink>
        <a:srgbClr val="7F7F7F"/>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elebrationVTI" id="{BAD6E4D6-FB5F-472A-BAD2-154760D77BE0}" vid="{59D360FE-6438-46F1-A5A6-11415132A23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2552</Words>
  <Application>Microsoft Office PowerPoint</Application>
  <PresentationFormat>Widescreen</PresentationFormat>
  <Paragraphs>234</Paragraphs>
  <Slides>30</Slides>
  <Notes>14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30</vt:i4>
      </vt:variant>
    </vt:vector>
  </HeadingPairs>
  <TitlesOfParts>
    <vt:vector size="39" baseType="lpstr">
      <vt:lpstr>-apple-system</vt:lpstr>
      <vt:lpstr>ff1</vt:lpstr>
      <vt:lpstr>Prodigy Sans</vt:lpstr>
      <vt:lpstr>Arial</vt:lpstr>
      <vt:lpstr>Calibri</vt:lpstr>
      <vt:lpstr>Gill Sans Nova</vt:lpstr>
      <vt:lpstr>Times New Roman</vt:lpstr>
      <vt:lpstr>Verdana</vt:lpstr>
      <vt:lpstr>CelebrationVTI</vt:lpstr>
      <vt:lpstr>Creativity in Theory and Practice </vt:lpstr>
      <vt:lpstr>Contents Page </vt:lpstr>
      <vt:lpstr>What is creativity? </vt:lpstr>
      <vt:lpstr>What is Creativity? </vt:lpstr>
      <vt:lpstr>Creativity and Gender Differences </vt:lpstr>
      <vt:lpstr>Creativity and Wellbeing  </vt:lpstr>
      <vt:lpstr>Creativity and Wellbeing  </vt:lpstr>
      <vt:lpstr>Examples of creative people </vt:lpstr>
      <vt:lpstr>What do you think sparks creation? </vt:lpstr>
      <vt:lpstr>Motivation </vt:lpstr>
      <vt:lpstr>Intrinsic Motivation </vt:lpstr>
      <vt:lpstr>Extrinsic Motivation </vt:lpstr>
      <vt:lpstr>Motivation Self-Regulation Questionnaires.</vt:lpstr>
      <vt:lpstr>Motivation Responses</vt:lpstr>
      <vt:lpstr>Question Time: What Motivates You?</vt:lpstr>
      <vt:lpstr>Creativity Models</vt:lpstr>
      <vt:lpstr>4Ps of Creativity </vt:lpstr>
      <vt:lpstr>Types of Creative Thinking </vt:lpstr>
      <vt:lpstr>Osborn Parnes Creative Problem Solving  Process</vt:lpstr>
      <vt:lpstr>PowerPoint Presentation</vt:lpstr>
      <vt:lpstr>Creativity in Practice  Activity 1: Paper Clip </vt:lpstr>
      <vt:lpstr>Creativity in Practice  Activity 2: Paper Clip </vt:lpstr>
      <vt:lpstr>Divergent Thinking</vt:lpstr>
      <vt:lpstr>Convergent Thinking Activity</vt:lpstr>
      <vt:lpstr>PowerPoint Presentation</vt:lpstr>
      <vt:lpstr>Examples of Divergent Thinking </vt:lpstr>
      <vt:lpstr>Examples of Convergent Thinking </vt:lpstr>
      <vt:lpstr>Divergent and Convergent thinking: A case study </vt:lpstr>
      <vt:lpstr>Lesson Recap</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Creativity in Theory and Practice </dc:title>
  <dc:creator>Jonathan Wyatt</dc:creator>
  <cp:lastModifiedBy>Jonathan Wyatt</cp:lastModifiedBy>
  <cp:revision>1</cp:revision>
  <dcterms:created xsi:type="dcterms:W3CDTF">2024-01-04T11:24:15Z</dcterms:created>
  <dcterms:modified xsi:type="dcterms:W3CDTF">2024-01-04T19:47:27Z</dcterms:modified>
</cp:coreProperties>
</file>