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2"/>
  </p:notesMasterIdLst>
  <p:handoutMasterIdLst>
    <p:handoutMasterId r:id="rId23"/>
  </p:handoutMasterIdLst>
  <p:sldIdLst>
    <p:sldId id="258" r:id="rId5"/>
    <p:sldId id="284" r:id="rId6"/>
    <p:sldId id="261" r:id="rId7"/>
    <p:sldId id="286" r:id="rId8"/>
    <p:sldId id="262" r:id="rId9"/>
    <p:sldId id="270" r:id="rId10"/>
    <p:sldId id="263" r:id="rId11"/>
    <p:sldId id="264" r:id="rId12"/>
    <p:sldId id="287" r:id="rId13"/>
    <p:sldId id="266" r:id="rId14"/>
    <p:sldId id="272" r:id="rId15"/>
    <p:sldId id="274" r:id="rId16"/>
    <p:sldId id="293" r:id="rId17"/>
    <p:sldId id="294" r:id="rId18"/>
    <p:sldId id="295" r:id="rId19"/>
    <p:sldId id="278" r:id="rId20"/>
    <p:sldId id="29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8863" autoAdjust="0"/>
  </p:normalViewPr>
  <p:slideViewPr>
    <p:cSldViewPr snapToGrid="0">
      <p:cViewPr varScale="1">
        <p:scale>
          <a:sx n="99" d="100"/>
          <a:sy n="99" d="100"/>
        </p:scale>
        <p:origin x="1096" y="184"/>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87127D-E7A7-455E-93D3-1EAC1DAB5C8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B54B875-7D75-439A-96AC-0B6B0E0F9027}">
      <dgm:prSet custT="1"/>
      <dgm:spPr/>
      <dgm:t>
        <a:bodyPr/>
        <a:lstStyle/>
        <a:p>
          <a:pPr>
            <a:lnSpc>
              <a:spcPct val="100000"/>
            </a:lnSpc>
            <a:defRPr cap="all"/>
          </a:pPr>
          <a:r>
            <a:rPr lang="en-GB" sz="2000" cap="none" dirty="0"/>
            <a:t>IES Model</a:t>
          </a:r>
          <a:endParaRPr lang="en-US" sz="2000" cap="none" dirty="0"/>
        </a:p>
      </dgm:t>
    </dgm:pt>
    <dgm:pt modelId="{E10A52C8-AA57-46D3-B7CE-50C51AD1F38B}" type="parTrans" cxnId="{2D027D54-0797-4CE1-8646-E3A6F4D7AE6C}">
      <dgm:prSet/>
      <dgm:spPr/>
      <dgm:t>
        <a:bodyPr/>
        <a:lstStyle/>
        <a:p>
          <a:endParaRPr lang="en-US"/>
        </a:p>
      </dgm:t>
    </dgm:pt>
    <dgm:pt modelId="{6BB7D5D8-B58C-4639-AB04-F3323C9E3D5A}" type="sibTrans" cxnId="{2D027D54-0797-4CE1-8646-E3A6F4D7AE6C}">
      <dgm:prSet/>
      <dgm:spPr/>
      <dgm:t>
        <a:bodyPr/>
        <a:lstStyle/>
        <a:p>
          <a:endParaRPr lang="en-US"/>
        </a:p>
      </dgm:t>
    </dgm:pt>
    <dgm:pt modelId="{F342216F-FBF1-41D7-919C-7049CA20572C}">
      <dgm:prSet custT="1"/>
      <dgm:spPr/>
      <dgm:t>
        <a:bodyPr/>
        <a:lstStyle/>
        <a:p>
          <a:pPr>
            <a:lnSpc>
              <a:spcPct val="100000"/>
            </a:lnSpc>
            <a:defRPr cap="all"/>
          </a:pPr>
          <a:r>
            <a:rPr lang="en-GB" sz="2000" cap="none" dirty="0"/>
            <a:t>Schmidt  Model </a:t>
          </a:r>
          <a:endParaRPr lang="en-US" sz="2000" cap="none" dirty="0"/>
        </a:p>
      </dgm:t>
    </dgm:pt>
    <dgm:pt modelId="{458C9A33-97A5-4CBB-B140-5648BC39D963}" type="parTrans" cxnId="{3D238423-40A9-4D99-B54D-A2855A3DA7BF}">
      <dgm:prSet/>
      <dgm:spPr/>
      <dgm:t>
        <a:bodyPr/>
        <a:lstStyle/>
        <a:p>
          <a:endParaRPr lang="en-US"/>
        </a:p>
      </dgm:t>
    </dgm:pt>
    <dgm:pt modelId="{4264E9A9-DAC3-427B-8E9E-0073816BE51F}" type="sibTrans" cxnId="{3D238423-40A9-4D99-B54D-A2855A3DA7BF}">
      <dgm:prSet/>
      <dgm:spPr/>
      <dgm:t>
        <a:bodyPr/>
        <a:lstStyle/>
        <a:p>
          <a:endParaRPr lang="en-US"/>
        </a:p>
      </dgm:t>
    </dgm:pt>
    <dgm:pt modelId="{89123716-B84D-436A-B032-220B2B9CADDC}">
      <dgm:prSet custT="1"/>
      <dgm:spPr/>
      <dgm:t>
        <a:bodyPr/>
        <a:lstStyle/>
        <a:p>
          <a:pPr>
            <a:lnSpc>
              <a:spcPct val="100000"/>
            </a:lnSpc>
            <a:defRPr cap="all"/>
          </a:pPr>
          <a:r>
            <a:rPr lang="en-GB" sz="2000" cap="none" dirty="0"/>
            <a:t>Penna’s Model </a:t>
          </a:r>
          <a:endParaRPr lang="en-US" sz="2000" cap="none" dirty="0"/>
        </a:p>
      </dgm:t>
    </dgm:pt>
    <dgm:pt modelId="{A99727AF-82D3-4448-923F-255E12D7C9BC}" type="parTrans" cxnId="{4160E90A-0E10-4739-BB63-163659A712F0}">
      <dgm:prSet/>
      <dgm:spPr/>
      <dgm:t>
        <a:bodyPr/>
        <a:lstStyle/>
        <a:p>
          <a:endParaRPr lang="en-US"/>
        </a:p>
      </dgm:t>
    </dgm:pt>
    <dgm:pt modelId="{79535D29-4C9A-449D-A727-B90BC51637B7}" type="sibTrans" cxnId="{4160E90A-0E10-4739-BB63-163659A712F0}">
      <dgm:prSet/>
      <dgm:spPr/>
      <dgm:t>
        <a:bodyPr/>
        <a:lstStyle/>
        <a:p>
          <a:endParaRPr lang="en-US"/>
        </a:p>
      </dgm:t>
    </dgm:pt>
    <dgm:pt modelId="{BD4CDB43-353E-4B02-B096-C95F07496D3C}">
      <dgm:prSet custT="1"/>
      <dgm:spPr/>
      <dgm:t>
        <a:bodyPr/>
        <a:lstStyle/>
        <a:p>
          <a:pPr>
            <a:lnSpc>
              <a:spcPct val="100000"/>
            </a:lnSpc>
            <a:defRPr cap="all"/>
          </a:pPr>
          <a:r>
            <a:rPr lang="en-GB" sz="2000" cap="none" dirty="0"/>
            <a:t>Zinger Model </a:t>
          </a:r>
          <a:endParaRPr lang="en-US" sz="2000" cap="none" dirty="0"/>
        </a:p>
      </dgm:t>
    </dgm:pt>
    <dgm:pt modelId="{F766CB66-C9FA-4DBA-A25A-4A827F70313C}" type="sibTrans" cxnId="{0560C2CF-2867-4C41-9B84-C43B49A1EFCF}">
      <dgm:prSet/>
      <dgm:spPr/>
      <dgm:t>
        <a:bodyPr/>
        <a:lstStyle/>
        <a:p>
          <a:endParaRPr lang="en-US"/>
        </a:p>
      </dgm:t>
    </dgm:pt>
    <dgm:pt modelId="{50B9826E-03A9-4BEC-83AF-4FE3EC5546B9}" type="parTrans" cxnId="{0560C2CF-2867-4C41-9B84-C43B49A1EFCF}">
      <dgm:prSet/>
      <dgm:spPr/>
      <dgm:t>
        <a:bodyPr/>
        <a:lstStyle/>
        <a:p>
          <a:endParaRPr lang="en-US"/>
        </a:p>
      </dgm:t>
    </dgm:pt>
    <dgm:pt modelId="{D8316F63-CE47-407B-9DCB-E8FEC91F0742}" type="pres">
      <dgm:prSet presAssocID="{1187127D-E7A7-455E-93D3-1EAC1DAB5C83}" presName="root" presStyleCnt="0">
        <dgm:presLayoutVars>
          <dgm:dir/>
          <dgm:resizeHandles val="exact"/>
        </dgm:presLayoutVars>
      </dgm:prSet>
      <dgm:spPr/>
    </dgm:pt>
    <dgm:pt modelId="{AE2471DD-AEF0-46AC-AE4E-4047B474E634}" type="pres">
      <dgm:prSet presAssocID="{0B54B875-7D75-439A-96AC-0B6B0E0F9027}" presName="compNode" presStyleCnt="0"/>
      <dgm:spPr/>
    </dgm:pt>
    <dgm:pt modelId="{6A28B40A-85CB-44CF-9E81-3063936285E3}" type="pres">
      <dgm:prSet presAssocID="{0B54B875-7D75-439A-96AC-0B6B0E0F9027}" presName="iconBgRect" presStyleLbl="bgShp" presStyleIdx="0" presStyleCnt="4"/>
      <dgm:spPr/>
    </dgm:pt>
    <dgm:pt modelId="{005524FB-3A0E-4BA5-B04E-59FC2E252AEB}" type="pres">
      <dgm:prSet presAssocID="{0B54B875-7D75-439A-96AC-0B6B0E0F90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0E3AB85-F629-46B7-9081-FC073256C023}" type="pres">
      <dgm:prSet presAssocID="{0B54B875-7D75-439A-96AC-0B6B0E0F9027}" presName="spaceRect" presStyleCnt="0"/>
      <dgm:spPr/>
    </dgm:pt>
    <dgm:pt modelId="{1A451185-6747-4E77-A3B3-9CCD7AC625EB}" type="pres">
      <dgm:prSet presAssocID="{0B54B875-7D75-439A-96AC-0B6B0E0F9027}" presName="textRect" presStyleLbl="revTx" presStyleIdx="0" presStyleCnt="4">
        <dgm:presLayoutVars>
          <dgm:chMax val="1"/>
          <dgm:chPref val="1"/>
        </dgm:presLayoutVars>
      </dgm:prSet>
      <dgm:spPr/>
    </dgm:pt>
    <dgm:pt modelId="{BD8992B9-B7CC-44F7-8E17-FEAD75D73260}" type="pres">
      <dgm:prSet presAssocID="{6BB7D5D8-B58C-4639-AB04-F3323C9E3D5A}" presName="sibTrans" presStyleCnt="0"/>
      <dgm:spPr/>
    </dgm:pt>
    <dgm:pt modelId="{4A705C56-DCC9-4BDC-963E-E3C1A32B8124}" type="pres">
      <dgm:prSet presAssocID="{F342216F-FBF1-41D7-919C-7049CA20572C}" presName="compNode" presStyleCnt="0"/>
      <dgm:spPr/>
    </dgm:pt>
    <dgm:pt modelId="{C4618682-3912-4E72-999D-4BF5CD06322D}" type="pres">
      <dgm:prSet presAssocID="{F342216F-FBF1-41D7-919C-7049CA20572C}" presName="iconBgRect" presStyleLbl="bgShp" presStyleIdx="1" presStyleCnt="4"/>
      <dgm:spPr/>
    </dgm:pt>
    <dgm:pt modelId="{172F9AEA-3377-4AFB-BDDB-45672D648ACC}" type="pres">
      <dgm:prSet presAssocID="{F342216F-FBF1-41D7-919C-7049CA20572C}" presName="iconRect" presStyleLbl="node1" presStyleIdx="1"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7C97D28A-6337-4BD4-88DA-E386C94E58EA}" type="pres">
      <dgm:prSet presAssocID="{F342216F-FBF1-41D7-919C-7049CA20572C}" presName="spaceRect" presStyleCnt="0"/>
      <dgm:spPr/>
    </dgm:pt>
    <dgm:pt modelId="{7CEA8AF0-CDCB-4FBD-8FCB-A8EECB922CE0}" type="pres">
      <dgm:prSet presAssocID="{F342216F-FBF1-41D7-919C-7049CA20572C}" presName="textRect" presStyleLbl="revTx" presStyleIdx="1" presStyleCnt="4">
        <dgm:presLayoutVars>
          <dgm:chMax val="1"/>
          <dgm:chPref val="1"/>
        </dgm:presLayoutVars>
      </dgm:prSet>
      <dgm:spPr/>
    </dgm:pt>
    <dgm:pt modelId="{92A8B23C-69B8-4E96-B33F-BB2C249D15FB}" type="pres">
      <dgm:prSet presAssocID="{4264E9A9-DAC3-427B-8E9E-0073816BE51F}" presName="sibTrans" presStyleCnt="0"/>
      <dgm:spPr/>
    </dgm:pt>
    <dgm:pt modelId="{D938C496-9BEF-45FE-B395-F2557FB65E88}" type="pres">
      <dgm:prSet presAssocID="{89123716-B84D-436A-B032-220B2B9CADDC}" presName="compNode" presStyleCnt="0"/>
      <dgm:spPr/>
    </dgm:pt>
    <dgm:pt modelId="{1F290E81-B7E4-40F0-A220-DB97594D9AE3}" type="pres">
      <dgm:prSet presAssocID="{89123716-B84D-436A-B032-220B2B9CADDC}" presName="iconBgRect" presStyleLbl="bgShp" presStyleIdx="2" presStyleCnt="4"/>
      <dgm:spPr/>
    </dgm:pt>
    <dgm:pt modelId="{9FDBD919-83B2-43D2-B22A-C1D340DD896A}" type="pres">
      <dgm:prSet presAssocID="{89123716-B84D-436A-B032-220B2B9CADDC}" presName="iconRect" presStyleLbl="node1" presStyleIdx="2"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ead with Gears"/>
        </a:ext>
      </dgm:extLst>
    </dgm:pt>
    <dgm:pt modelId="{448386B8-992B-4E81-92FA-A2A8D3DE4E53}" type="pres">
      <dgm:prSet presAssocID="{89123716-B84D-436A-B032-220B2B9CADDC}" presName="spaceRect" presStyleCnt="0"/>
      <dgm:spPr/>
    </dgm:pt>
    <dgm:pt modelId="{3F410A1B-B3E5-49A9-AA89-AAA8A26BCB24}" type="pres">
      <dgm:prSet presAssocID="{89123716-B84D-436A-B032-220B2B9CADDC}" presName="textRect" presStyleLbl="revTx" presStyleIdx="2" presStyleCnt="4">
        <dgm:presLayoutVars>
          <dgm:chMax val="1"/>
          <dgm:chPref val="1"/>
        </dgm:presLayoutVars>
      </dgm:prSet>
      <dgm:spPr/>
    </dgm:pt>
    <dgm:pt modelId="{AD0B658B-B50A-40EF-B4FE-7234C25616F8}" type="pres">
      <dgm:prSet presAssocID="{79535D29-4C9A-449D-A727-B90BC51637B7}" presName="sibTrans" presStyleCnt="0"/>
      <dgm:spPr/>
    </dgm:pt>
    <dgm:pt modelId="{CAC241F1-438C-4156-AE32-1C9D5A4592D9}" type="pres">
      <dgm:prSet presAssocID="{BD4CDB43-353E-4B02-B096-C95F07496D3C}" presName="compNode" presStyleCnt="0"/>
      <dgm:spPr/>
    </dgm:pt>
    <dgm:pt modelId="{17388459-6EB8-4F5E-BF5C-9EB4EB9F5789}" type="pres">
      <dgm:prSet presAssocID="{BD4CDB43-353E-4B02-B096-C95F07496D3C}" presName="iconBgRect" presStyleLbl="bgShp" presStyleIdx="3" presStyleCnt="4"/>
      <dgm:spPr/>
    </dgm:pt>
    <dgm:pt modelId="{958D9CF1-097F-4361-ABD4-11EB84ECFAE9}" type="pres">
      <dgm:prSet presAssocID="{BD4CDB43-353E-4B02-B096-C95F07496D3C}" presName="iconRect" presStyleLbl="node1" presStyleIdx="3"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pt>
    <dgm:pt modelId="{9B133744-2F9F-4D93-9D78-885476BC07F6}" type="pres">
      <dgm:prSet presAssocID="{BD4CDB43-353E-4B02-B096-C95F07496D3C}" presName="spaceRect" presStyleCnt="0"/>
      <dgm:spPr/>
    </dgm:pt>
    <dgm:pt modelId="{FE08D94C-0979-4A7E-9611-4E89C272E0B9}" type="pres">
      <dgm:prSet presAssocID="{BD4CDB43-353E-4B02-B096-C95F07496D3C}" presName="textRect" presStyleLbl="revTx" presStyleIdx="3" presStyleCnt="4">
        <dgm:presLayoutVars>
          <dgm:chMax val="1"/>
          <dgm:chPref val="1"/>
        </dgm:presLayoutVars>
      </dgm:prSet>
      <dgm:spPr/>
    </dgm:pt>
  </dgm:ptLst>
  <dgm:cxnLst>
    <dgm:cxn modelId="{4160E90A-0E10-4739-BB63-163659A712F0}" srcId="{1187127D-E7A7-455E-93D3-1EAC1DAB5C83}" destId="{89123716-B84D-436A-B032-220B2B9CADDC}" srcOrd="2" destOrd="0" parTransId="{A99727AF-82D3-4448-923F-255E12D7C9BC}" sibTransId="{79535D29-4C9A-449D-A727-B90BC51637B7}"/>
    <dgm:cxn modelId="{284BEB15-5C71-4905-A027-57797D994D65}" type="presOf" srcId="{F342216F-FBF1-41D7-919C-7049CA20572C}" destId="{7CEA8AF0-CDCB-4FBD-8FCB-A8EECB922CE0}" srcOrd="0" destOrd="0" presId="urn:microsoft.com/office/officeart/2018/5/layout/IconCircleLabelList"/>
    <dgm:cxn modelId="{665AB720-9620-4AC6-8DF1-9FB6CD014567}" type="presOf" srcId="{BD4CDB43-353E-4B02-B096-C95F07496D3C}" destId="{FE08D94C-0979-4A7E-9611-4E89C272E0B9}" srcOrd="0" destOrd="0" presId="urn:microsoft.com/office/officeart/2018/5/layout/IconCircleLabelList"/>
    <dgm:cxn modelId="{3D238423-40A9-4D99-B54D-A2855A3DA7BF}" srcId="{1187127D-E7A7-455E-93D3-1EAC1DAB5C83}" destId="{F342216F-FBF1-41D7-919C-7049CA20572C}" srcOrd="1" destOrd="0" parTransId="{458C9A33-97A5-4CBB-B140-5648BC39D963}" sibTransId="{4264E9A9-DAC3-427B-8E9E-0073816BE51F}"/>
    <dgm:cxn modelId="{2D027D54-0797-4CE1-8646-E3A6F4D7AE6C}" srcId="{1187127D-E7A7-455E-93D3-1EAC1DAB5C83}" destId="{0B54B875-7D75-439A-96AC-0B6B0E0F9027}" srcOrd="0" destOrd="0" parTransId="{E10A52C8-AA57-46D3-B7CE-50C51AD1F38B}" sibTransId="{6BB7D5D8-B58C-4639-AB04-F3323C9E3D5A}"/>
    <dgm:cxn modelId="{D1F63E5B-71C3-4407-B69C-53CC2F17F251}" type="presOf" srcId="{0B54B875-7D75-439A-96AC-0B6B0E0F9027}" destId="{1A451185-6747-4E77-A3B3-9CCD7AC625EB}" srcOrd="0" destOrd="0" presId="urn:microsoft.com/office/officeart/2018/5/layout/IconCircleLabelList"/>
    <dgm:cxn modelId="{46799A86-856A-4949-AC18-96B169E2E058}" type="presOf" srcId="{1187127D-E7A7-455E-93D3-1EAC1DAB5C83}" destId="{D8316F63-CE47-407B-9DCB-E8FEC91F0742}" srcOrd="0" destOrd="0" presId="urn:microsoft.com/office/officeart/2018/5/layout/IconCircleLabelList"/>
    <dgm:cxn modelId="{0560C2CF-2867-4C41-9B84-C43B49A1EFCF}" srcId="{1187127D-E7A7-455E-93D3-1EAC1DAB5C83}" destId="{BD4CDB43-353E-4B02-B096-C95F07496D3C}" srcOrd="3" destOrd="0" parTransId="{50B9826E-03A9-4BEC-83AF-4FE3EC5546B9}" sibTransId="{F766CB66-C9FA-4DBA-A25A-4A827F70313C}"/>
    <dgm:cxn modelId="{3F295CDC-7471-482D-90A1-CAF76E95A10C}" type="presOf" srcId="{89123716-B84D-436A-B032-220B2B9CADDC}" destId="{3F410A1B-B3E5-49A9-AA89-AAA8A26BCB24}" srcOrd="0" destOrd="0" presId="urn:microsoft.com/office/officeart/2018/5/layout/IconCircleLabelList"/>
    <dgm:cxn modelId="{CC2717E0-B745-4FA0-BA9D-61935A040744}" type="presParOf" srcId="{D8316F63-CE47-407B-9DCB-E8FEC91F0742}" destId="{AE2471DD-AEF0-46AC-AE4E-4047B474E634}" srcOrd="0" destOrd="0" presId="urn:microsoft.com/office/officeart/2018/5/layout/IconCircleLabelList"/>
    <dgm:cxn modelId="{69E34C59-CEB5-4F65-8A99-276EFDDA7804}" type="presParOf" srcId="{AE2471DD-AEF0-46AC-AE4E-4047B474E634}" destId="{6A28B40A-85CB-44CF-9E81-3063936285E3}" srcOrd="0" destOrd="0" presId="urn:microsoft.com/office/officeart/2018/5/layout/IconCircleLabelList"/>
    <dgm:cxn modelId="{7FA62A85-3AE0-4230-8DEC-136FF67A2F75}" type="presParOf" srcId="{AE2471DD-AEF0-46AC-AE4E-4047B474E634}" destId="{005524FB-3A0E-4BA5-B04E-59FC2E252AEB}" srcOrd="1" destOrd="0" presId="urn:microsoft.com/office/officeart/2018/5/layout/IconCircleLabelList"/>
    <dgm:cxn modelId="{7CA4F707-4953-4BB7-8153-F387AA80FACC}" type="presParOf" srcId="{AE2471DD-AEF0-46AC-AE4E-4047B474E634}" destId="{10E3AB85-F629-46B7-9081-FC073256C023}" srcOrd="2" destOrd="0" presId="urn:microsoft.com/office/officeart/2018/5/layout/IconCircleLabelList"/>
    <dgm:cxn modelId="{2E91F802-C502-4DD3-B43A-1601D4FA9BC1}" type="presParOf" srcId="{AE2471DD-AEF0-46AC-AE4E-4047B474E634}" destId="{1A451185-6747-4E77-A3B3-9CCD7AC625EB}" srcOrd="3" destOrd="0" presId="urn:microsoft.com/office/officeart/2018/5/layout/IconCircleLabelList"/>
    <dgm:cxn modelId="{B4839D52-EE0B-4A8A-9C6D-7FD814118460}" type="presParOf" srcId="{D8316F63-CE47-407B-9DCB-E8FEC91F0742}" destId="{BD8992B9-B7CC-44F7-8E17-FEAD75D73260}" srcOrd="1" destOrd="0" presId="urn:microsoft.com/office/officeart/2018/5/layout/IconCircleLabelList"/>
    <dgm:cxn modelId="{FBD61538-10AA-4771-BB43-1A8DDA8B6D38}" type="presParOf" srcId="{D8316F63-CE47-407B-9DCB-E8FEC91F0742}" destId="{4A705C56-DCC9-4BDC-963E-E3C1A32B8124}" srcOrd="2" destOrd="0" presId="urn:microsoft.com/office/officeart/2018/5/layout/IconCircleLabelList"/>
    <dgm:cxn modelId="{F9E26C15-BFC6-4D29-9CB1-05963DCE45AF}" type="presParOf" srcId="{4A705C56-DCC9-4BDC-963E-E3C1A32B8124}" destId="{C4618682-3912-4E72-999D-4BF5CD06322D}" srcOrd="0" destOrd="0" presId="urn:microsoft.com/office/officeart/2018/5/layout/IconCircleLabelList"/>
    <dgm:cxn modelId="{EE54B73B-63D2-4205-B860-DF511475FABF}" type="presParOf" srcId="{4A705C56-DCC9-4BDC-963E-E3C1A32B8124}" destId="{172F9AEA-3377-4AFB-BDDB-45672D648ACC}" srcOrd="1" destOrd="0" presId="urn:microsoft.com/office/officeart/2018/5/layout/IconCircleLabelList"/>
    <dgm:cxn modelId="{E70A3D01-85AC-4556-B266-4E7847A9FEEC}" type="presParOf" srcId="{4A705C56-DCC9-4BDC-963E-E3C1A32B8124}" destId="{7C97D28A-6337-4BD4-88DA-E386C94E58EA}" srcOrd="2" destOrd="0" presId="urn:microsoft.com/office/officeart/2018/5/layout/IconCircleLabelList"/>
    <dgm:cxn modelId="{1D938727-B51F-4DB6-B47F-19DCB6B3B3E0}" type="presParOf" srcId="{4A705C56-DCC9-4BDC-963E-E3C1A32B8124}" destId="{7CEA8AF0-CDCB-4FBD-8FCB-A8EECB922CE0}" srcOrd="3" destOrd="0" presId="urn:microsoft.com/office/officeart/2018/5/layout/IconCircleLabelList"/>
    <dgm:cxn modelId="{C99FA575-863A-4F30-A66C-2AC2D9CDF739}" type="presParOf" srcId="{D8316F63-CE47-407B-9DCB-E8FEC91F0742}" destId="{92A8B23C-69B8-4E96-B33F-BB2C249D15FB}" srcOrd="3" destOrd="0" presId="urn:microsoft.com/office/officeart/2018/5/layout/IconCircleLabelList"/>
    <dgm:cxn modelId="{19CF721B-33E2-4529-9403-5AB9BBA47D98}" type="presParOf" srcId="{D8316F63-CE47-407B-9DCB-E8FEC91F0742}" destId="{D938C496-9BEF-45FE-B395-F2557FB65E88}" srcOrd="4" destOrd="0" presId="urn:microsoft.com/office/officeart/2018/5/layout/IconCircleLabelList"/>
    <dgm:cxn modelId="{658D0125-C3C9-4D5B-8DF0-5E2057102680}" type="presParOf" srcId="{D938C496-9BEF-45FE-B395-F2557FB65E88}" destId="{1F290E81-B7E4-40F0-A220-DB97594D9AE3}" srcOrd="0" destOrd="0" presId="urn:microsoft.com/office/officeart/2018/5/layout/IconCircleLabelList"/>
    <dgm:cxn modelId="{50F2BB0B-CE08-4F41-A25B-1FF84C93EEEF}" type="presParOf" srcId="{D938C496-9BEF-45FE-B395-F2557FB65E88}" destId="{9FDBD919-83B2-43D2-B22A-C1D340DD896A}" srcOrd="1" destOrd="0" presId="urn:microsoft.com/office/officeart/2018/5/layout/IconCircleLabelList"/>
    <dgm:cxn modelId="{51BF9BE5-F346-4A35-A9C3-91EDDD48FDDA}" type="presParOf" srcId="{D938C496-9BEF-45FE-B395-F2557FB65E88}" destId="{448386B8-992B-4E81-92FA-A2A8D3DE4E53}" srcOrd="2" destOrd="0" presId="urn:microsoft.com/office/officeart/2018/5/layout/IconCircleLabelList"/>
    <dgm:cxn modelId="{DFB9ED2B-2930-4C79-B0BD-4EA886CDAA92}" type="presParOf" srcId="{D938C496-9BEF-45FE-B395-F2557FB65E88}" destId="{3F410A1B-B3E5-49A9-AA89-AAA8A26BCB24}" srcOrd="3" destOrd="0" presId="urn:microsoft.com/office/officeart/2018/5/layout/IconCircleLabelList"/>
    <dgm:cxn modelId="{261BF724-C195-49FC-98B1-0E02F339F1F9}" type="presParOf" srcId="{D8316F63-CE47-407B-9DCB-E8FEC91F0742}" destId="{AD0B658B-B50A-40EF-B4FE-7234C25616F8}" srcOrd="5" destOrd="0" presId="urn:microsoft.com/office/officeart/2018/5/layout/IconCircleLabelList"/>
    <dgm:cxn modelId="{D185BF21-7E56-4FEF-8D8D-7AFA57AE257F}" type="presParOf" srcId="{D8316F63-CE47-407B-9DCB-E8FEC91F0742}" destId="{CAC241F1-438C-4156-AE32-1C9D5A4592D9}" srcOrd="6" destOrd="0" presId="urn:microsoft.com/office/officeart/2018/5/layout/IconCircleLabelList"/>
    <dgm:cxn modelId="{CCB975DD-FEAD-46AB-8FA8-28FB14C050DE}" type="presParOf" srcId="{CAC241F1-438C-4156-AE32-1C9D5A4592D9}" destId="{17388459-6EB8-4F5E-BF5C-9EB4EB9F5789}" srcOrd="0" destOrd="0" presId="urn:microsoft.com/office/officeart/2018/5/layout/IconCircleLabelList"/>
    <dgm:cxn modelId="{B1B44AEE-20A0-49E0-A0A9-7D5238CE1C61}" type="presParOf" srcId="{CAC241F1-438C-4156-AE32-1C9D5A4592D9}" destId="{958D9CF1-097F-4361-ABD4-11EB84ECFAE9}" srcOrd="1" destOrd="0" presId="urn:microsoft.com/office/officeart/2018/5/layout/IconCircleLabelList"/>
    <dgm:cxn modelId="{7028E282-AF31-4A2A-AED3-D9025F008A50}" type="presParOf" srcId="{CAC241F1-438C-4156-AE32-1C9D5A4592D9}" destId="{9B133744-2F9F-4D93-9D78-885476BC07F6}" srcOrd="2" destOrd="0" presId="urn:microsoft.com/office/officeart/2018/5/layout/IconCircleLabelList"/>
    <dgm:cxn modelId="{CF8EEE8A-A4B0-424D-BC69-4A13116257FE}" type="presParOf" srcId="{CAC241F1-438C-4156-AE32-1C9D5A4592D9}" destId="{FE08D94C-0979-4A7E-9611-4E89C272E0B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EF664-A10F-4F61-87E9-B962E1317A3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A69854-7566-4412-A31D-81234E9B8C14}">
      <dgm:prSet/>
      <dgm:spPr/>
      <dgm:t>
        <a:bodyPr/>
        <a:lstStyle/>
        <a:p>
          <a:pPr>
            <a:defRPr cap="all"/>
          </a:pPr>
          <a:r>
            <a:rPr lang="en-US" b="1" i="0" dirty="0"/>
            <a:t>Feedback</a:t>
          </a:r>
          <a:endParaRPr lang="en-US" dirty="0"/>
        </a:p>
      </dgm:t>
    </dgm:pt>
    <dgm:pt modelId="{5565F0F1-4759-426E-A93D-D788C6B1834D}" type="parTrans" cxnId="{C153F2C4-27C7-4F67-B59D-21B1E7599AB9}">
      <dgm:prSet/>
      <dgm:spPr/>
      <dgm:t>
        <a:bodyPr/>
        <a:lstStyle/>
        <a:p>
          <a:endParaRPr lang="en-US"/>
        </a:p>
      </dgm:t>
    </dgm:pt>
    <dgm:pt modelId="{A9FB573E-5C39-4200-AE81-986E8B2899A1}" type="sibTrans" cxnId="{C153F2C4-27C7-4F67-B59D-21B1E7599AB9}">
      <dgm:prSet/>
      <dgm:spPr/>
      <dgm:t>
        <a:bodyPr/>
        <a:lstStyle/>
        <a:p>
          <a:endParaRPr lang="en-US"/>
        </a:p>
      </dgm:t>
    </dgm:pt>
    <dgm:pt modelId="{70AAB01F-1F3F-4239-BB51-C836817025E3}">
      <dgm:prSet/>
      <dgm:spPr/>
      <dgm:t>
        <a:bodyPr/>
        <a:lstStyle/>
        <a:p>
          <a:pPr>
            <a:defRPr cap="all"/>
          </a:pPr>
          <a:r>
            <a:rPr lang="en-US" b="1" i="0" dirty="0"/>
            <a:t>Recognition</a:t>
          </a:r>
          <a:endParaRPr lang="en-US" dirty="0"/>
        </a:p>
      </dgm:t>
    </dgm:pt>
    <dgm:pt modelId="{60249235-DC8C-405B-AC8E-676465FD62B7}" type="parTrans" cxnId="{66ABC6C2-DAA8-4BBD-A2CD-5B08247D6969}">
      <dgm:prSet/>
      <dgm:spPr/>
      <dgm:t>
        <a:bodyPr/>
        <a:lstStyle/>
        <a:p>
          <a:endParaRPr lang="en-US"/>
        </a:p>
      </dgm:t>
    </dgm:pt>
    <dgm:pt modelId="{A802530E-2788-4B70-8347-C4EFA40311A1}" type="sibTrans" cxnId="{66ABC6C2-DAA8-4BBD-A2CD-5B08247D6969}">
      <dgm:prSet/>
      <dgm:spPr/>
      <dgm:t>
        <a:bodyPr/>
        <a:lstStyle/>
        <a:p>
          <a:endParaRPr lang="en-US"/>
        </a:p>
      </dgm:t>
    </dgm:pt>
    <dgm:pt modelId="{F1D9C275-1E4B-40E9-8FA5-90D49683C289}">
      <dgm:prSet/>
      <dgm:spPr/>
      <dgm:t>
        <a:bodyPr/>
        <a:lstStyle/>
        <a:p>
          <a:pPr>
            <a:defRPr cap="all"/>
          </a:pPr>
          <a:r>
            <a:rPr lang="en-US" b="1" i="0" dirty="0"/>
            <a:t>Validation</a:t>
          </a:r>
          <a:endParaRPr lang="en-US" dirty="0"/>
        </a:p>
      </dgm:t>
    </dgm:pt>
    <dgm:pt modelId="{9C0328EF-E0B3-46D2-8D34-FBD9C9204230}" type="parTrans" cxnId="{0606E161-41D1-4B3A-BC3B-E677E85EFE9B}">
      <dgm:prSet/>
      <dgm:spPr/>
      <dgm:t>
        <a:bodyPr/>
        <a:lstStyle/>
        <a:p>
          <a:endParaRPr lang="en-US"/>
        </a:p>
      </dgm:t>
    </dgm:pt>
    <dgm:pt modelId="{7142EB2F-6B3E-439E-A19D-B6E391266445}" type="sibTrans" cxnId="{0606E161-41D1-4B3A-BC3B-E677E85EFE9B}">
      <dgm:prSet/>
      <dgm:spPr/>
      <dgm:t>
        <a:bodyPr/>
        <a:lstStyle/>
        <a:p>
          <a:endParaRPr lang="en-US"/>
        </a:p>
      </dgm:t>
    </dgm:pt>
    <dgm:pt modelId="{0E8A49A6-8E18-4048-9FDA-610A17570EF0}" type="pres">
      <dgm:prSet presAssocID="{AB3EF664-A10F-4F61-87E9-B962E1317A37}" presName="root" presStyleCnt="0">
        <dgm:presLayoutVars>
          <dgm:dir/>
          <dgm:resizeHandles val="exact"/>
        </dgm:presLayoutVars>
      </dgm:prSet>
      <dgm:spPr/>
    </dgm:pt>
    <dgm:pt modelId="{9A68BBF8-A3E0-4E2F-B71B-1F2155ACCE48}" type="pres">
      <dgm:prSet presAssocID="{31A69854-7566-4412-A31D-81234E9B8C14}" presName="compNode" presStyleCnt="0"/>
      <dgm:spPr/>
    </dgm:pt>
    <dgm:pt modelId="{A862FEE0-5D38-41BA-91F4-C685EFB92C04}" type="pres">
      <dgm:prSet presAssocID="{31A69854-7566-4412-A31D-81234E9B8C14}" presName="iconBgRect" presStyleLbl="bgShp" presStyleIdx="0" presStyleCnt="3"/>
      <dgm:spPr/>
    </dgm:pt>
    <dgm:pt modelId="{A947F9BA-7C22-4CAB-8F98-954D0477F8C4}" type="pres">
      <dgm:prSet presAssocID="{31A69854-7566-4412-A31D-81234E9B8C1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CC61AF29-DEA5-4C49-B50F-0E6750CA25F3}" type="pres">
      <dgm:prSet presAssocID="{31A69854-7566-4412-A31D-81234E9B8C14}" presName="spaceRect" presStyleCnt="0"/>
      <dgm:spPr/>
    </dgm:pt>
    <dgm:pt modelId="{9AA7F644-CA99-4D1C-AC22-9A40CAD36E45}" type="pres">
      <dgm:prSet presAssocID="{31A69854-7566-4412-A31D-81234E9B8C14}" presName="textRect" presStyleLbl="revTx" presStyleIdx="0" presStyleCnt="3">
        <dgm:presLayoutVars>
          <dgm:chMax val="1"/>
          <dgm:chPref val="1"/>
        </dgm:presLayoutVars>
      </dgm:prSet>
      <dgm:spPr/>
    </dgm:pt>
    <dgm:pt modelId="{46E12DA7-C0E4-4117-A680-978BC683C788}" type="pres">
      <dgm:prSet presAssocID="{A9FB573E-5C39-4200-AE81-986E8B2899A1}" presName="sibTrans" presStyleCnt="0"/>
      <dgm:spPr/>
    </dgm:pt>
    <dgm:pt modelId="{AEFD6563-DF4B-4A42-B09B-B4C19EE3FCBB}" type="pres">
      <dgm:prSet presAssocID="{70AAB01F-1F3F-4239-BB51-C836817025E3}" presName="compNode" presStyleCnt="0"/>
      <dgm:spPr/>
    </dgm:pt>
    <dgm:pt modelId="{395704C5-F946-462D-A69C-EF9F9736D2B0}" type="pres">
      <dgm:prSet presAssocID="{70AAB01F-1F3F-4239-BB51-C836817025E3}" presName="iconBgRect" presStyleLbl="bgShp" presStyleIdx="1" presStyleCnt="3"/>
      <dgm:spPr/>
    </dgm:pt>
    <dgm:pt modelId="{965E6294-B2C0-4C55-828B-784B823F312F}" type="pres">
      <dgm:prSet presAssocID="{70AAB01F-1F3F-4239-BB51-C836817025E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ane"/>
        </a:ext>
      </dgm:extLst>
    </dgm:pt>
    <dgm:pt modelId="{2FDAA7AC-DEBA-4700-99D0-1A78999FE69D}" type="pres">
      <dgm:prSet presAssocID="{70AAB01F-1F3F-4239-BB51-C836817025E3}" presName="spaceRect" presStyleCnt="0"/>
      <dgm:spPr/>
    </dgm:pt>
    <dgm:pt modelId="{133F658D-38C7-4601-A0BE-1335EF200B1E}" type="pres">
      <dgm:prSet presAssocID="{70AAB01F-1F3F-4239-BB51-C836817025E3}" presName="textRect" presStyleLbl="revTx" presStyleIdx="1" presStyleCnt="3">
        <dgm:presLayoutVars>
          <dgm:chMax val="1"/>
          <dgm:chPref val="1"/>
        </dgm:presLayoutVars>
      </dgm:prSet>
      <dgm:spPr/>
    </dgm:pt>
    <dgm:pt modelId="{3B666681-D9D5-4A8A-82D9-4D0309BC6E10}" type="pres">
      <dgm:prSet presAssocID="{A802530E-2788-4B70-8347-C4EFA40311A1}" presName="sibTrans" presStyleCnt="0"/>
      <dgm:spPr/>
    </dgm:pt>
    <dgm:pt modelId="{7AAC013A-0AE3-49C5-B253-1E832DDAC4F3}" type="pres">
      <dgm:prSet presAssocID="{F1D9C275-1E4B-40E9-8FA5-90D49683C289}" presName="compNode" presStyleCnt="0"/>
      <dgm:spPr/>
    </dgm:pt>
    <dgm:pt modelId="{E11D9D2D-E1EF-4F8B-B956-5276604AD9D9}" type="pres">
      <dgm:prSet presAssocID="{F1D9C275-1E4B-40E9-8FA5-90D49683C289}" presName="iconBgRect" presStyleLbl="bgShp" presStyleIdx="2" presStyleCnt="3"/>
      <dgm:spPr/>
    </dgm:pt>
    <dgm:pt modelId="{58FA072A-DFB4-4C7E-8DD2-3ED530ACB350}" type="pres">
      <dgm:prSet presAssocID="{F1D9C275-1E4B-40E9-8FA5-90D49683C2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289381BC-2E4A-4E2E-8DCB-A1DCC09AF3C1}" type="pres">
      <dgm:prSet presAssocID="{F1D9C275-1E4B-40E9-8FA5-90D49683C289}" presName="spaceRect" presStyleCnt="0"/>
      <dgm:spPr/>
    </dgm:pt>
    <dgm:pt modelId="{4E92316D-3FE7-4566-B3F0-19B75154652B}" type="pres">
      <dgm:prSet presAssocID="{F1D9C275-1E4B-40E9-8FA5-90D49683C289}" presName="textRect" presStyleLbl="revTx" presStyleIdx="2" presStyleCnt="3">
        <dgm:presLayoutVars>
          <dgm:chMax val="1"/>
          <dgm:chPref val="1"/>
        </dgm:presLayoutVars>
      </dgm:prSet>
      <dgm:spPr/>
    </dgm:pt>
  </dgm:ptLst>
  <dgm:cxnLst>
    <dgm:cxn modelId="{C0AE264B-7831-4384-AC47-897D1FA71958}" type="presOf" srcId="{70AAB01F-1F3F-4239-BB51-C836817025E3}" destId="{133F658D-38C7-4601-A0BE-1335EF200B1E}" srcOrd="0" destOrd="0" presId="urn:microsoft.com/office/officeart/2018/5/layout/IconCircleLabelList"/>
    <dgm:cxn modelId="{0606E161-41D1-4B3A-BC3B-E677E85EFE9B}" srcId="{AB3EF664-A10F-4F61-87E9-B962E1317A37}" destId="{F1D9C275-1E4B-40E9-8FA5-90D49683C289}" srcOrd="2" destOrd="0" parTransId="{9C0328EF-E0B3-46D2-8D34-FBD9C9204230}" sibTransId="{7142EB2F-6B3E-439E-A19D-B6E391266445}"/>
    <dgm:cxn modelId="{E3CAD069-CACA-43E3-87EF-3695A8153986}" type="presOf" srcId="{31A69854-7566-4412-A31D-81234E9B8C14}" destId="{9AA7F644-CA99-4D1C-AC22-9A40CAD36E45}" srcOrd="0" destOrd="0" presId="urn:microsoft.com/office/officeart/2018/5/layout/IconCircleLabelList"/>
    <dgm:cxn modelId="{19BAD8AA-085B-4C78-A9C3-EBCFE611E9B4}" type="presOf" srcId="{F1D9C275-1E4B-40E9-8FA5-90D49683C289}" destId="{4E92316D-3FE7-4566-B3F0-19B75154652B}" srcOrd="0" destOrd="0" presId="urn:microsoft.com/office/officeart/2018/5/layout/IconCircleLabelList"/>
    <dgm:cxn modelId="{4E249BB5-DA6B-43ED-A8A0-A4158A6FAEE7}" type="presOf" srcId="{AB3EF664-A10F-4F61-87E9-B962E1317A37}" destId="{0E8A49A6-8E18-4048-9FDA-610A17570EF0}" srcOrd="0" destOrd="0" presId="urn:microsoft.com/office/officeart/2018/5/layout/IconCircleLabelList"/>
    <dgm:cxn modelId="{66ABC6C2-DAA8-4BBD-A2CD-5B08247D6969}" srcId="{AB3EF664-A10F-4F61-87E9-B962E1317A37}" destId="{70AAB01F-1F3F-4239-BB51-C836817025E3}" srcOrd="1" destOrd="0" parTransId="{60249235-DC8C-405B-AC8E-676465FD62B7}" sibTransId="{A802530E-2788-4B70-8347-C4EFA40311A1}"/>
    <dgm:cxn modelId="{C153F2C4-27C7-4F67-B59D-21B1E7599AB9}" srcId="{AB3EF664-A10F-4F61-87E9-B962E1317A37}" destId="{31A69854-7566-4412-A31D-81234E9B8C14}" srcOrd="0" destOrd="0" parTransId="{5565F0F1-4759-426E-A93D-D788C6B1834D}" sibTransId="{A9FB573E-5C39-4200-AE81-986E8B2899A1}"/>
    <dgm:cxn modelId="{B0A6F699-D400-48B7-8C7A-C3EEE22297DD}" type="presParOf" srcId="{0E8A49A6-8E18-4048-9FDA-610A17570EF0}" destId="{9A68BBF8-A3E0-4E2F-B71B-1F2155ACCE48}" srcOrd="0" destOrd="0" presId="urn:microsoft.com/office/officeart/2018/5/layout/IconCircleLabelList"/>
    <dgm:cxn modelId="{FEB4316E-5DD1-4796-9118-9A696E25DDEA}" type="presParOf" srcId="{9A68BBF8-A3E0-4E2F-B71B-1F2155ACCE48}" destId="{A862FEE0-5D38-41BA-91F4-C685EFB92C04}" srcOrd="0" destOrd="0" presId="urn:microsoft.com/office/officeart/2018/5/layout/IconCircleLabelList"/>
    <dgm:cxn modelId="{CA576736-5C63-4A97-A2DD-504DCE88DE80}" type="presParOf" srcId="{9A68BBF8-A3E0-4E2F-B71B-1F2155ACCE48}" destId="{A947F9BA-7C22-4CAB-8F98-954D0477F8C4}" srcOrd="1" destOrd="0" presId="urn:microsoft.com/office/officeart/2018/5/layout/IconCircleLabelList"/>
    <dgm:cxn modelId="{FB041FBD-A465-4993-A8CE-6E802FC21254}" type="presParOf" srcId="{9A68BBF8-A3E0-4E2F-B71B-1F2155ACCE48}" destId="{CC61AF29-DEA5-4C49-B50F-0E6750CA25F3}" srcOrd="2" destOrd="0" presId="urn:microsoft.com/office/officeart/2018/5/layout/IconCircleLabelList"/>
    <dgm:cxn modelId="{CACF3CE0-0F22-408C-BF0F-F426B5770E13}" type="presParOf" srcId="{9A68BBF8-A3E0-4E2F-B71B-1F2155ACCE48}" destId="{9AA7F644-CA99-4D1C-AC22-9A40CAD36E45}" srcOrd="3" destOrd="0" presId="urn:microsoft.com/office/officeart/2018/5/layout/IconCircleLabelList"/>
    <dgm:cxn modelId="{6EC493D3-B41B-4873-BEE5-A6C2847DED98}" type="presParOf" srcId="{0E8A49A6-8E18-4048-9FDA-610A17570EF0}" destId="{46E12DA7-C0E4-4117-A680-978BC683C788}" srcOrd="1" destOrd="0" presId="urn:microsoft.com/office/officeart/2018/5/layout/IconCircleLabelList"/>
    <dgm:cxn modelId="{2BD1452C-8008-416A-AF8A-3F33A03CB5F0}" type="presParOf" srcId="{0E8A49A6-8E18-4048-9FDA-610A17570EF0}" destId="{AEFD6563-DF4B-4A42-B09B-B4C19EE3FCBB}" srcOrd="2" destOrd="0" presId="urn:microsoft.com/office/officeart/2018/5/layout/IconCircleLabelList"/>
    <dgm:cxn modelId="{C00618F3-5CE5-4E61-BC2E-0DBDF35445D3}" type="presParOf" srcId="{AEFD6563-DF4B-4A42-B09B-B4C19EE3FCBB}" destId="{395704C5-F946-462D-A69C-EF9F9736D2B0}" srcOrd="0" destOrd="0" presId="urn:microsoft.com/office/officeart/2018/5/layout/IconCircleLabelList"/>
    <dgm:cxn modelId="{2866C1D9-1CDD-4186-AD88-EFD450F36E1C}" type="presParOf" srcId="{AEFD6563-DF4B-4A42-B09B-B4C19EE3FCBB}" destId="{965E6294-B2C0-4C55-828B-784B823F312F}" srcOrd="1" destOrd="0" presId="urn:microsoft.com/office/officeart/2018/5/layout/IconCircleLabelList"/>
    <dgm:cxn modelId="{CFDB2128-8828-4619-95F1-ADAC12395191}" type="presParOf" srcId="{AEFD6563-DF4B-4A42-B09B-B4C19EE3FCBB}" destId="{2FDAA7AC-DEBA-4700-99D0-1A78999FE69D}" srcOrd="2" destOrd="0" presId="urn:microsoft.com/office/officeart/2018/5/layout/IconCircleLabelList"/>
    <dgm:cxn modelId="{7035CD62-4FC4-4035-B99F-BAD5D736F115}" type="presParOf" srcId="{AEFD6563-DF4B-4A42-B09B-B4C19EE3FCBB}" destId="{133F658D-38C7-4601-A0BE-1335EF200B1E}" srcOrd="3" destOrd="0" presId="urn:microsoft.com/office/officeart/2018/5/layout/IconCircleLabelList"/>
    <dgm:cxn modelId="{559F9AFD-7B36-4EFE-B99A-F36D04D52469}" type="presParOf" srcId="{0E8A49A6-8E18-4048-9FDA-610A17570EF0}" destId="{3B666681-D9D5-4A8A-82D9-4D0309BC6E10}" srcOrd="3" destOrd="0" presId="urn:microsoft.com/office/officeart/2018/5/layout/IconCircleLabelList"/>
    <dgm:cxn modelId="{768E7001-0ED8-48BF-92F4-01F2B6779139}" type="presParOf" srcId="{0E8A49A6-8E18-4048-9FDA-610A17570EF0}" destId="{7AAC013A-0AE3-49C5-B253-1E832DDAC4F3}" srcOrd="4" destOrd="0" presId="urn:microsoft.com/office/officeart/2018/5/layout/IconCircleLabelList"/>
    <dgm:cxn modelId="{383A1B03-FB33-49FC-8C58-2BE863FA7C05}" type="presParOf" srcId="{7AAC013A-0AE3-49C5-B253-1E832DDAC4F3}" destId="{E11D9D2D-E1EF-4F8B-B956-5276604AD9D9}" srcOrd="0" destOrd="0" presId="urn:microsoft.com/office/officeart/2018/5/layout/IconCircleLabelList"/>
    <dgm:cxn modelId="{6FE9BF58-7A75-4B3B-938C-56B37D2827BC}" type="presParOf" srcId="{7AAC013A-0AE3-49C5-B253-1E832DDAC4F3}" destId="{58FA072A-DFB4-4C7E-8DD2-3ED530ACB350}" srcOrd="1" destOrd="0" presId="urn:microsoft.com/office/officeart/2018/5/layout/IconCircleLabelList"/>
    <dgm:cxn modelId="{0A289092-85B0-4037-A5BF-54E4FC6E6984}" type="presParOf" srcId="{7AAC013A-0AE3-49C5-B253-1E832DDAC4F3}" destId="{289381BC-2E4A-4E2E-8DCB-A1DCC09AF3C1}" srcOrd="2" destOrd="0" presId="urn:microsoft.com/office/officeart/2018/5/layout/IconCircleLabelList"/>
    <dgm:cxn modelId="{A1F0FFDC-21AB-4D75-B64E-1FFEF7914036}" type="presParOf" srcId="{7AAC013A-0AE3-49C5-B253-1E832DDAC4F3}" destId="{4E92316D-3FE7-4566-B3F0-19B75154652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8B40A-85CB-44CF-9E81-3063936285E3}">
      <dsp:nvSpPr>
        <dsp:cNvPr id="0" name=""/>
        <dsp:cNvSpPr/>
      </dsp:nvSpPr>
      <dsp:spPr>
        <a:xfrm>
          <a:off x="774129" y="44567"/>
          <a:ext cx="1255425" cy="12554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524FB-3A0E-4BA5-B04E-59FC2E252AEB}">
      <dsp:nvSpPr>
        <dsp:cNvPr id="0" name=""/>
        <dsp:cNvSpPr/>
      </dsp:nvSpPr>
      <dsp:spPr>
        <a:xfrm>
          <a:off x="1041679" y="312117"/>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451185-6747-4E77-A3B3-9CCD7AC625EB}">
      <dsp:nvSpPr>
        <dsp:cNvPr id="0" name=""/>
        <dsp:cNvSpPr/>
      </dsp:nvSpPr>
      <dsp:spPr>
        <a:xfrm>
          <a:off x="372805" y="1691027"/>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IES Model</a:t>
          </a:r>
          <a:endParaRPr lang="en-US" sz="2000" kern="1200" cap="none" dirty="0"/>
        </a:p>
      </dsp:txBody>
      <dsp:txXfrm>
        <a:off x="372805" y="1691027"/>
        <a:ext cx="2058075" cy="720000"/>
      </dsp:txXfrm>
    </dsp:sp>
    <dsp:sp modelId="{C4618682-3912-4E72-999D-4BF5CD06322D}">
      <dsp:nvSpPr>
        <dsp:cNvPr id="0" name=""/>
        <dsp:cNvSpPr/>
      </dsp:nvSpPr>
      <dsp:spPr>
        <a:xfrm>
          <a:off x="3192368" y="44567"/>
          <a:ext cx="1255425" cy="12554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2F9AEA-3377-4AFB-BDDB-45672D648ACC}">
      <dsp:nvSpPr>
        <dsp:cNvPr id="0" name=""/>
        <dsp:cNvSpPr/>
      </dsp:nvSpPr>
      <dsp:spPr>
        <a:xfrm>
          <a:off x="3459917" y="312117"/>
          <a:ext cx="720326" cy="720326"/>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EA8AF0-CDCB-4FBD-8FCB-A8EECB922CE0}">
      <dsp:nvSpPr>
        <dsp:cNvPr id="0" name=""/>
        <dsp:cNvSpPr/>
      </dsp:nvSpPr>
      <dsp:spPr>
        <a:xfrm>
          <a:off x="2791043" y="1691027"/>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Schmidt  Model </a:t>
          </a:r>
          <a:endParaRPr lang="en-US" sz="2000" kern="1200" cap="none" dirty="0"/>
        </a:p>
      </dsp:txBody>
      <dsp:txXfrm>
        <a:off x="2791043" y="1691027"/>
        <a:ext cx="2058075" cy="720000"/>
      </dsp:txXfrm>
    </dsp:sp>
    <dsp:sp modelId="{1F290E81-B7E4-40F0-A220-DB97594D9AE3}">
      <dsp:nvSpPr>
        <dsp:cNvPr id="0" name=""/>
        <dsp:cNvSpPr/>
      </dsp:nvSpPr>
      <dsp:spPr>
        <a:xfrm>
          <a:off x="5610606" y="44567"/>
          <a:ext cx="1255425" cy="12554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BD919-83B2-43D2-B22A-C1D340DD896A}">
      <dsp:nvSpPr>
        <dsp:cNvPr id="0" name=""/>
        <dsp:cNvSpPr/>
      </dsp:nvSpPr>
      <dsp:spPr>
        <a:xfrm>
          <a:off x="5878155" y="312117"/>
          <a:ext cx="720326" cy="720326"/>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410A1B-B3E5-49A9-AA89-AAA8A26BCB24}">
      <dsp:nvSpPr>
        <dsp:cNvPr id="0" name=""/>
        <dsp:cNvSpPr/>
      </dsp:nvSpPr>
      <dsp:spPr>
        <a:xfrm>
          <a:off x="5209281" y="1691027"/>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Penna’s Model </a:t>
          </a:r>
          <a:endParaRPr lang="en-US" sz="2000" kern="1200" cap="none" dirty="0"/>
        </a:p>
      </dsp:txBody>
      <dsp:txXfrm>
        <a:off x="5209281" y="1691027"/>
        <a:ext cx="2058075" cy="720000"/>
      </dsp:txXfrm>
    </dsp:sp>
    <dsp:sp modelId="{17388459-6EB8-4F5E-BF5C-9EB4EB9F5789}">
      <dsp:nvSpPr>
        <dsp:cNvPr id="0" name=""/>
        <dsp:cNvSpPr/>
      </dsp:nvSpPr>
      <dsp:spPr>
        <a:xfrm>
          <a:off x="8028844" y="44567"/>
          <a:ext cx="1255425" cy="125542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D9CF1-097F-4361-ABD4-11EB84ECFAE9}">
      <dsp:nvSpPr>
        <dsp:cNvPr id="0" name=""/>
        <dsp:cNvSpPr/>
      </dsp:nvSpPr>
      <dsp:spPr>
        <a:xfrm>
          <a:off x="8296394" y="312117"/>
          <a:ext cx="720326" cy="720326"/>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08D94C-0979-4A7E-9611-4E89C272E0B9}">
      <dsp:nvSpPr>
        <dsp:cNvPr id="0" name=""/>
        <dsp:cNvSpPr/>
      </dsp:nvSpPr>
      <dsp:spPr>
        <a:xfrm>
          <a:off x="7627519" y="1691027"/>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Zinger Model </a:t>
          </a:r>
          <a:endParaRPr lang="en-US" sz="2000" kern="1200" cap="none" dirty="0"/>
        </a:p>
      </dsp:txBody>
      <dsp:txXfrm>
        <a:off x="7627519" y="1691027"/>
        <a:ext cx="20580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2FEE0-5D38-41BA-91F4-C685EFB92C04}">
      <dsp:nvSpPr>
        <dsp:cNvPr id="0" name=""/>
        <dsp:cNvSpPr/>
      </dsp:nvSpPr>
      <dsp:spPr>
        <a:xfrm>
          <a:off x="2233972" y="402"/>
          <a:ext cx="918931" cy="9189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7F9BA-7C22-4CAB-8F98-954D0477F8C4}">
      <dsp:nvSpPr>
        <dsp:cNvPr id="0" name=""/>
        <dsp:cNvSpPr/>
      </dsp:nvSpPr>
      <dsp:spPr>
        <a:xfrm>
          <a:off x="2429810" y="196240"/>
          <a:ext cx="527255" cy="527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7F644-CA99-4D1C-AC22-9A40CAD36E45}">
      <dsp:nvSpPr>
        <dsp:cNvPr id="0" name=""/>
        <dsp:cNvSpPr/>
      </dsp:nvSpPr>
      <dsp:spPr>
        <a:xfrm>
          <a:off x="1940216" y="1205559"/>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i="0" kern="1200" dirty="0"/>
            <a:t>Feedback</a:t>
          </a:r>
          <a:endParaRPr lang="en-US" sz="2000" kern="1200" dirty="0"/>
        </a:p>
      </dsp:txBody>
      <dsp:txXfrm>
        <a:off x="1940216" y="1205559"/>
        <a:ext cx="1506445" cy="602578"/>
      </dsp:txXfrm>
    </dsp:sp>
    <dsp:sp modelId="{395704C5-F946-462D-A69C-EF9F9736D2B0}">
      <dsp:nvSpPr>
        <dsp:cNvPr id="0" name=""/>
        <dsp:cNvSpPr/>
      </dsp:nvSpPr>
      <dsp:spPr>
        <a:xfrm>
          <a:off x="4004046" y="402"/>
          <a:ext cx="918931" cy="9189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E6294-B2C0-4C55-828B-784B823F312F}">
      <dsp:nvSpPr>
        <dsp:cNvPr id="0" name=""/>
        <dsp:cNvSpPr/>
      </dsp:nvSpPr>
      <dsp:spPr>
        <a:xfrm>
          <a:off x="4199884" y="196240"/>
          <a:ext cx="527255" cy="527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3F658D-38C7-4601-A0BE-1335EF200B1E}">
      <dsp:nvSpPr>
        <dsp:cNvPr id="0" name=""/>
        <dsp:cNvSpPr/>
      </dsp:nvSpPr>
      <dsp:spPr>
        <a:xfrm>
          <a:off x="3710289" y="1205559"/>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i="0" kern="1200" dirty="0"/>
            <a:t>Recognition</a:t>
          </a:r>
          <a:endParaRPr lang="en-US" sz="2000" kern="1200" dirty="0"/>
        </a:p>
      </dsp:txBody>
      <dsp:txXfrm>
        <a:off x="3710289" y="1205559"/>
        <a:ext cx="1506445" cy="602578"/>
      </dsp:txXfrm>
    </dsp:sp>
    <dsp:sp modelId="{E11D9D2D-E1EF-4F8B-B956-5276604AD9D9}">
      <dsp:nvSpPr>
        <dsp:cNvPr id="0" name=""/>
        <dsp:cNvSpPr/>
      </dsp:nvSpPr>
      <dsp:spPr>
        <a:xfrm>
          <a:off x="5774119" y="402"/>
          <a:ext cx="918931" cy="9189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A072A-DFB4-4C7E-8DD2-3ED530ACB350}">
      <dsp:nvSpPr>
        <dsp:cNvPr id="0" name=""/>
        <dsp:cNvSpPr/>
      </dsp:nvSpPr>
      <dsp:spPr>
        <a:xfrm>
          <a:off x="5969957" y="196240"/>
          <a:ext cx="527255" cy="527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92316D-3FE7-4566-B3F0-19B75154652B}">
      <dsp:nvSpPr>
        <dsp:cNvPr id="0" name=""/>
        <dsp:cNvSpPr/>
      </dsp:nvSpPr>
      <dsp:spPr>
        <a:xfrm>
          <a:off x="5480362" y="1205559"/>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i="0" kern="1200" dirty="0"/>
            <a:t>Validation</a:t>
          </a:r>
          <a:endParaRPr lang="en-US" sz="2000" kern="1200" dirty="0"/>
        </a:p>
      </dsp:txBody>
      <dsp:txXfrm>
        <a:off x="5480362" y="1205559"/>
        <a:ext cx="1506445" cy="60257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12/5/22</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12/5/22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opm.gov/policy-data-oversight/performance-management/performance-management-cycle/monitoring/feedback-is-critical-to-improving-performan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3455333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1" i="0" dirty="0">
                <a:solidFill>
                  <a:srgbClr val="4A5162"/>
                </a:solidFill>
                <a:effectLst/>
                <a:latin typeface="Raleway" pitchFamily="2" charset="0"/>
              </a:rPr>
              <a:t>Achieve Results:</a:t>
            </a:r>
            <a:r>
              <a:rPr lang="en-US" b="0" i="0" dirty="0">
                <a:solidFill>
                  <a:srgbClr val="4A5162"/>
                </a:solidFill>
                <a:effectLst/>
                <a:latin typeface="Raleway" pitchFamily="2" charset="0"/>
              </a:rPr>
              <a:t> Achieving the desired results, i.e., higher levels of employee engagement is the ultimate aim of the Zinger model; however, the process is well supported by various other steps. The managers need to work on self as well as the employees of the company through well crafted strategies.</a:t>
            </a:r>
          </a:p>
          <a:p>
            <a:pPr algn="l">
              <a:buFont typeface="+mj-lt"/>
              <a:buAutoNum type="arabicPeriod"/>
            </a:pPr>
            <a:r>
              <a:rPr lang="en-US" b="1" i="0" dirty="0">
                <a:solidFill>
                  <a:srgbClr val="4A5162"/>
                </a:solidFill>
                <a:effectLst/>
                <a:latin typeface="Raleway" pitchFamily="2" charset="0"/>
              </a:rPr>
              <a:t>Craft Strategies:</a:t>
            </a:r>
            <a:r>
              <a:rPr lang="en-US" b="0" i="0" dirty="0">
                <a:solidFill>
                  <a:srgbClr val="4A5162"/>
                </a:solidFill>
                <a:effectLst/>
                <a:latin typeface="Raleway" pitchFamily="2" charset="0"/>
              </a:rPr>
              <a:t> Crafting appropriate strategies to achieve higher levels of employee engagement is the first and foremost task. It involves a lot of planning and considerations of employee as well as organisational requirements. Managers can seek helps from professional management consultants in order to craft effective strategies.</a:t>
            </a:r>
          </a:p>
          <a:p>
            <a:pPr algn="l">
              <a:buFont typeface="+mj-lt"/>
              <a:buAutoNum type="arabicPeriod"/>
            </a:pPr>
            <a:r>
              <a:rPr lang="en-US" b="1" i="0" dirty="0">
                <a:solidFill>
                  <a:srgbClr val="4A5162"/>
                </a:solidFill>
                <a:effectLst/>
                <a:latin typeface="Raleway" pitchFamily="2" charset="0"/>
              </a:rPr>
              <a:t>Enliven Roles:</a:t>
            </a:r>
            <a:r>
              <a:rPr lang="en-US" b="0" i="0" dirty="0">
                <a:solidFill>
                  <a:srgbClr val="4A5162"/>
                </a:solidFill>
                <a:effectLst/>
                <a:latin typeface="Raleway" pitchFamily="2" charset="0"/>
              </a:rPr>
              <a:t> Employees will love their work when it seems interesting to them. Managers should work on redefining their tasks and responsibilities in a manner that eliminates the element of boredom from their job to keep them interested in their work.</a:t>
            </a:r>
          </a:p>
          <a:p>
            <a:pPr algn="l">
              <a:buFont typeface="+mj-lt"/>
              <a:buAutoNum type="arabicPeriod"/>
            </a:pPr>
            <a:r>
              <a:rPr lang="en-US" b="1" i="0" dirty="0">
                <a:solidFill>
                  <a:srgbClr val="4A5162"/>
                </a:solidFill>
                <a:effectLst/>
                <a:latin typeface="Raleway" pitchFamily="2" charset="0"/>
              </a:rPr>
              <a:t>Excel at Work:</a:t>
            </a:r>
            <a:r>
              <a:rPr lang="en-US" b="0" i="0" dirty="0">
                <a:solidFill>
                  <a:srgbClr val="4A5162"/>
                </a:solidFill>
                <a:effectLst/>
                <a:latin typeface="Raleway" pitchFamily="2" charset="0"/>
              </a:rPr>
              <a:t> Motivating employees to perform work certainly pays off. An organisation must have a system for </a:t>
            </a:r>
            <a:r>
              <a:rPr lang="en-US" b="0" i="0" dirty="0" err="1">
                <a:solidFill>
                  <a:srgbClr val="4A5162"/>
                </a:solidFill>
                <a:effectLst/>
                <a:latin typeface="Raleway" pitchFamily="2" charset="0"/>
              </a:rPr>
              <a:t>recognising</a:t>
            </a:r>
            <a:r>
              <a:rPr lang="en-US" b="0" i="0" dirty="0">
                <a:solidFill>
                  <a:srgbClr val="4A5162"/>
                </a:solidFill>
                <a:effectLst/>
                <a:latin typeface="Raleway" pitchFamily="2" charset="0"/>
              </a:rPr>
              <a:t> and rewarding employees for their efforts so that they remain stimulated to perform better and better.</a:t>
            </a:r>
          </a:p>
          <a:p>
            <a:pPr algn="l">
              <a:buFont typeface="+mj-lt"/>
              <a:buAutoNum type="arabicPeriod"/>
            </a:pPr>
            <a:r>
              <a:rPr lang="en-US" b="1" i="0" dirty="0">
                <a:solidFill>
                  <a:srgbClr val="4A5162"/>
                </a:solidFill>
                <a:effectLst/>
                <a:latin typeface="Raleway" pitchFamily="2" charset="0"/>
              </a:rPr>
              <a:t>Get Connected:</a:t>
            </a:r>
            <a:r>
              <a:rPr lang="en-US" b="0" i="0" dirty="0">
                <a:solidFill>
                  <a:srgbClr val="4A5162"/>
                </a:solidFill>
                <a:effectLst/>
                <a:latin typeface="Raleway" pitchFamily="2" charset="0"/>
              </a:rPr>
              <a:t> Managers must remain connected to their subordinates so that they can share their problems and ask for advice to perform their tasks. Communication is the backbone of every managerial process.</a:t>
            </a:r>
          </a:p>
          <a:p>
            <a:pPr algn="l">
              <a:buFont typeface="+mj-lt"/>
              <a:buAutoNum type="arabicPeriod"/>
            </a:pPr>
            <a:r>
              <a:rPr lang="en-US" b="1" i="0" dirty="0">
                <a:solidFill>
                  <a:srgbClr val="4A5162"/>
                </a:solidFill>
                <a:effectLst/>
                <a:latin typeface="Raleway" pitchFamily="2" charset="0"/>
              </a:rPr>
              <a:t>Be Authentic:</a:t>
            </a:r>
            <a:r>
              <a:rPr lang="en-US" b="0" i="0" dirty="0">
                <a:solidFill>
                  <a:srgbClr val="4A5162"/>
                </a:solidFill>
                <a:effectLst/>
                <a:latin typeface="Raleway" pitchFamily="2" charset="0"/>
              </a:rPr>
              <a:t> Being real and genuine is what is expected from a leader. Top management, HR people as well as immediate managers should show genuine concern towards the problems of employees and make dedicate efforts to help them get rid of it.</a:t>
            </a:r>
          </a:p>
          <a:p>
            <a:pPr algn="l">
              <a:buFont typeface="+mj-lt"/>
              <a:buAutoNum type="arabicPeriod"/>
            </a:pPr>
            <a:r>
              <a:rPr lang="en-US" b="1" i="0" dirty="0">
                <a:solidFill>
                  <a:srgbClr val="4A5162"/>
                </a:solidFill>
                <a:effectLst/>
                <a:latin typeface="Raleway" pitchFamily="2" charset="0"/>
              </a:rPr>
              <a:t>Live Recognition:</a:t>
            </a:r>
            <a:r>
              <a:rPr lang="en-US" b="0" i="0" dirty="0">
                <a:solidFill>
                  <a:srgbClr val="4A5162"/>
                </a:solidFill>
                <a:effectLst/>
                <a:latin typeface="Raleway" pitchFamily="2" charset="0"/>
              </a:rPr>
              <a:t> </a:t>
            </a:r>
            <a:r>
              <a:rPr lang="en-US" b="0" i="0" dirty="0" err="1">
                <a:solidFill>
                  <a:srgbClr val="4A5162"/>
                </a:solidFill>
                <a:effectLst/>
                <a:latin typeface="Raleway" pitchFamily="2" charset="0"/>
              </a:rPr>
              <a:t>Recognising</a:t>
            </a:r>
            <a:r>
              <a:rPr lang="en-US" b="0" i="0" dirty="0">
                <a:solidFill>
                  <a:srgbClr val="4A5162"/>
                </a:solidFill>
                <a:effectLst/>
                <a:latin typeface="Raleway" pitchFamily="2" charset="0"/>
              </a:rPr>
              <a:t> the efforts of employees in front of everyone not only boost their moral but also encourages them to stay with the organisation and perform their best always.</a:t>
            </a:r>
          </a:p>
          <a:p>
            <a:pPr algn="l">
              <a:buFont typeface="+mj-lt"/>
              <a:buAutoNum type="arabicPeriod"/>
            </a:pPr>
            <a:r>
              <a:rPr lang="en-US" b="1" i="0" dirty="0">
                <a:solidFill>
                  <a:srgbClr val="4A5162"/>
                </a:solidFill>
                <a:effectLst/>
                <a:latin typeface="Raleway" pitchFamily="2" charset="0"/>
              </a:rPr>
              <a:t>Fully Engage:</a:t>
            </a:r>
            <a:r>
              <a:rPr lang="en-US" b="0" i="0" dirty="0">
                <a:solidFill>
                  <a:srgbClr val="4A5162"/>
                </a:solidFill>
                <a:effectLst/>
                <a:latin typeface="Raleway" pitchFamily="2" charset="0"/>
              </a:rPr>
              <a:t> The desired results can be achieved in the fastest possible way only if employees are fully engage. A comprehensive study about what actually engages or disengages the employees must be conducted. Designing and implementing appropriate strategies is the next step.</a:t>
            </a:r>
          </a:p>
          <a:p>
            <a:pPr algn="l">
              <a:buFont typeface="+mj-lt"/>
              <a:buAutoNum type="arabicPeriod"/>
            </a:pPr>
            <a:r>
              <a:rPr lang="en-US" b="1" i="0" dirty="0">
                <a:solidFill>
                  <a:srgbClr val="4A5162"/>
                </a:solidFill>
                <a:effectLst/>
                <a:latin typeface="Raleway" pitchFamily="2" charset="0"/>
              </a:rPr>
              <a:t>Identify with Organisation:</a:t>
            </a:r>
            <a:r>
              <a:rPr lang="en-US" b="0" i="0" dirty="0">
                <a:solidFill>
                  <a:srgbClr val="4A5162"/>
                </a:solidFill>
                <a:effectLst/>
                <a:latin typeface="Raleway" pitchFamily="2" charset="0"/>
              </a:rPr>
              <a:t> Employees stay in organisation for long years if they feel connected to their organisation. Management should understand that they are their most important assets without which nothing can be achieved.</a:t>
            </a:r>
          </a:p>
          <a:p>
            <a:pPr algn="l">
              <a:buFont typeface="+mj-lt"/>
              <a:buAutoNum type="arabicPeriod"/>
            </a:pPr>
            <a:r>
              <a:rPr lang="en-US" b="1" i="0" dirty="0">
                <a:solidFill>
                  <a:srgbClr val="4A5162"/>
                </a:solidFill>
                <a:effectLst/>
                <a:latin typeface="Raleway" pitchFamily="2" charset="0"/>
              </a:rPr>
              <a:t>Serve Customers:</a:t>
            </a:r>
            <a:r>
              <a:rPr lang="en-US" b="0" i="0" dirty="0">
                <a:solidFill>
                  <a:srgbClr val="4A5162"/>
                </a:solidFill>
                <a:effectLst/>
                <a:latin typeface="Raleway" pitchFamily="2" charset="0"/>
              </a:rPr>
              <a:t> Only engaged employees can serve their customers in the best possible manner. Maintain a tradition and culture to offer the best services to the customers. Making employees aware of this tradition of the organisation from time to time can help a great deal.</a:t>
            </a:r>
          </a:p>
          <a:p>
            <a:pPr algn="l">
              <a:buFont typeface="+mj-lt"/>
              <a:buAutoNum type="arabicPeriod"/>
            </a:pPr>
            <a:r>
              <a:rPr lang="en-US" b="1" i="0" dirty="0">
                <a:solidFill>
                  <a:srgbClr val="4A5162"/>
                </a:solidFill>
                <a:effectLst/>
                <a:latin typeface="Raleway" pitchFamily="2" charset="0"/>
              </a:rPr>
              <a:t>Develop Personally:</a:t>
            </a:r>
            <a:r>
              <a:rPr lang="en-US" b="0" i="0" dirty="0">
                <a:solidFill>
                  <a:srgbClr val="4A5162"/>
                </a:solidFill>
                <a:effectLst/>
                <a:latin typeface="Raleway" pitchFamily="2" charset="0"/>
              </a:rPr>
              <a:t> Organisation should not only focus on attaining its goal but also on the overall development of an employee. Employees who grow with the organisation are deeply connected to their workplace and always ready to walk that extra mile to achieve success for it.</a:t>
            </a:r>
          </a:p>
          <a:p>
            <a:pPr algn="l">
              <a:buFont typeface="+mj-lt"/>
              <a:buAutoNum type="arabicPeriod"/>
            </a:pPr>
            <a:r>
              <a:rPr lang="en-US" b="1" i="0" dirty="0">
                <a:solidFill>
                  <a:srgbClr val="4A5162"/>
                </a:solidFill>
                <a:effectLst/>
                <a:latin typeface="Raleway" pitchFamily="2" charset="0"/>
              </a:rPr>
              <a:t>Attain Happiness:</a:t>
            </a:r>
            <a:r>
              <a:rPr lang="en-US" b="0" i="0" dirty="0">
                <a:solidFill>
                  <a:srgbClr val="4A5162"/>
                </a:solidFill>
                <a:effectLst/>
                <a:latin typeface="Raleway" pitchFamily="2" charset="0"/>
              </a:rPr>
              <a:t> Happy and satisfied employees are the most important assets of an organisation. The secret behind the success of highly productive businesses is their happy employees.</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592779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3800404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445643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2258266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0" i="0" dirty="0">
                <a:solidFill>
                  <a:srgbClr val="696969"/>
                </a:solidFill>
                <a:effectLst/>
                <a:latin typeface="PrimaryCustomFont"/>
              </a:rPr>
              <a:t>The first component of employee engagement is feedback. </a:t>
            </a:r>
            <a:r>
              <a:rPr lang="en-US" b="0" i="0" u="none" strike="noStrike" dirty="0">
                <a:solidFill>
                  <a:srgbClr val="0C58C6"/>
                </a:solidFill>
                <a:effectLst/>
                <a:latin typeface="PrimaryCustomFont"/>
                <a:hlinkClick r:id="rId3"/>
              </a:rPr>
              <a:t>Feedback is critical</a:t>
            </a:r>
            <a:r>
              <a:rPr lang="en-US" b="0" i="0" dirty="0">
                <a:solidFill>
                  <a:srgbClr val="696969"/>
                </a:solidFill>
                <a:effectLst/>
                <a:latin typeface="PrimaryCustomFont"/>
              </a:rPr>
              <a:t> to keeping any employee engaged for the long term. Workers need to know when they’re doing well or falling short, and they need to hear it from someone they believe has their best interests and success at the company in mind.</a:t>
            </a:r>
          </a:p>
          <a:p>
            <a:pPr marL="171450" indent="-171450">
              <a:buFont typeface="Arial" panose="020B0604020202020204" pitchFamily="34" charset="0"/>
              <a:buChar char="•"/>
            </a:pPr>
            <a:r>
              <a:rPr lang="en-US" b="0" i="0" dirty="0">
                <a:solidFill>
                  <a:srgbClr val="696969"/>
                </a:solidFill>
                <a:effectLst/>
                <a:latin typeface="PrimaryCustomFont"/>
              </a:rPr>
              <a:t>Feedback is step one, but when it comes to good performance, recognition is the necessary second step to fostering employee engagement. Sincere recognition from a manager — both publicly and privately — goes an incredibly long way in keeping a hybrid or remote employee engaged with their job.</a:t>
            </a:r>
          </a:p>
          <a:p>
            <a:pPr marL="171450" indent="-171450">
              <a:buFont typeface="Arial" panose="020B0604020202020204" pitchFamily="34" charset="0"/>
              <a:buChar char="•"/>
            </a:pPr>
            <a:r>
              <a:rPr lang="en-US" b="0" i="0" dirty="0">
                <a:solidFill>
                  <a:srgbClr val="696969"/>
                </a:solidFill>
                <a:effectLst/>
                <a:latin typeface="PrimaryCustomFont"/>
              </a:rPr>
              <a:t>Validation may sound a little like feedback and recognition, but as it relates to employee engagement types, it’s quite a bit different. To remain engaged, employees need to know that their managers see them as human beings and value them intrinsically. Everything from the morning “How are you?” to the follow-up questions on big life developments contributes to whether a remote or hybrid employee is getting the validation they need to be engaged at work.</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3002681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4166621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3655258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2848468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422615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41262048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16</a:t>
            </a:fld>
            <a:endParaRPr lang="en-US" noProof="0" dirty="0"/>
          </a:p>
        </p:txBody>
      </p:sp>
    </p:spTree>
    <p:extLst>
      <p:ext uri="{BB962C8B-B14F-4D97-AF65-F5344CB8AC3E}">
        <p14:creationId xmlns:p14="http://schemas.microsoft.com/office/powerpoint/2010/main" val="873833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12/5/22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12/5/22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12/5/22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12/5/22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12/5/22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12/5/22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12/5/22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12/5/22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12/5/22</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12/5/22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12/5/22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12/5/22</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12/5/22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12/5/22</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12/5/22</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629399" y="758952"/>
            <a:ext cx="5435221" cy="3227514"/>
          </a:xfrm>
        </p:spPr>
        <p:txBody>
          <a:bodyPr/>
          <a:lstStyle/>
          <a:p>
            <a:r>
              <a:rPr lang="en-US" dirty="0"/>
              <a:t>Importance of Employee Engagement</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p:txBody>
          <a:bodyPr>
            <a:normAutofit/>
          </a:bodyPr>
          <a:lstStyle/>
          <a:p>
            <a:r>
              <a:rPr lang="en-US" dirty="0">
                <a:latin typeface="+mj-lt"/>
              </a:rPr>
              <a:t>Presented By: amin </a:t>
            </a:r>
            <a:r>
              <a:rPr lang="en-US" dirty="0" err="1">
                <a:latin typeface="+mj-lt"/>
              </a:rPr>
              <a:t>miah</a:t>
            </a:r>
            <a:endParaRPr lang="en-US" dirty="0">
              <a:latin typeface="+mj-lt"/>
            </a:endParaRPr>
          </a:p>
          <a:p>
            <a:r>
              <a:rPr lang="en-US" dirty="0">
                <a:latin typeface="+mj-lt"/>
              </a:rPr>
              <a:t>Date:</a:t>
            </a:r>
            <a:r>
              <a:rPr lang="en-US">
                <a:latin typeface="+mj-lt"/>
              </a:rPr>
              <a:t>6</a:t>
            </a:r>
            <a:r>
              <a:rPr lang="en-US" baseline="30000">
                <a:latin typeface="+mj-lt"/>
              </a:rPr>
              <a:t>th</a:t>
            </a:r>
            <a:r>
              <a:rPr lang="en-US">
                <a:latin typeface="+mj-lt"/>
              </a:rPr>
              <a:t> December 2022</a:t>
            </a:r>
            <a:endParaRPr lang="en-US" dirty="0">
              <a:latin typeface="+mj-lt"/>
            </a:endParaRPr>
          </a:p>
        </p:txBody>
      </p:sp>
      <p:sp>
        <p:nvSpPr>
          <p:cNvPr id="5" name="Picture Placeholder 4">
            <a:extLst>
              <a:ext uri="{FF2B5EF4-FFF2-40B4-BE49-F238E27FC236}">
                <a16:creationId xmlns:a16="http://schemas.microsoft.com/office/drawing/2014/main" id="{30CED2FC-EBFF-11FC-7010-C3A85B75CB15}"/>
              </a:ext>
            </a:extLst>
          </p:cNvPr>
          <p:cNvSpPr>
            <a:spLocks noGrp="1"/>
          </p:cNvSpPr>
          <p:nvPr>
            <p:ph type="pic" sz="quarter" idx="13"/>
          </p:nvPr>
        </p:nvSpPr>
        <p:spPr/>
      </p:sp>
      <p:pic>
        <p:nvPicPr>
          <p:cNvPr id="1026" name="Picture 2" descr="How To Foster Employee Engagement In The Hospitality Industry?">
            <a:extLst>
              <a:ext uri="{FF2B5EF4-FFF2-40B4-BE49-F238E27FC236}">
                <a16:creationId xmlns:a16="http://schemas.microsoft.com/office/drawing/2014/main" id="{895117D6-9E5E-5B03-15A0-D7465E372C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3" y="0"/>
            <a:ext cx="635739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lstStyle/>
          <a:p>
            <a:r>
              <a:rPr lang="en-US" dirty="0"/>
              <a:t>Agenda</a:t>
            </a:r>
          </a:p>
        </p:txBody>
      </p:sp>
      <p:sp>
        <p:nvSpPr>
          <p:cNvPr id="10" name="Content Placeholder 9">
            <a:extLst>
              <a:ext uri="{FF2B5EF4-FFF2-40B4-BE49-F238E27FC236}">
                <a16:creationId xmlns:a16="http://schemas.microsoft.com/office/drawing/2014/main" id="{40FC70B0-5D08-4BDC-852E-3FD7214DA9BD}"/>
              </a:ext>
            </a:extLst>
          </p:cNvPr>
          <p:cNvSpPr>
            <a:spLocks noGrp="1"/>
          </p:cNvSpPr>
          <p:nvPr>
            <p:ph idx="1"/>
          </p:nvPr>
        </p:nvSpPr>
        <p:spPr>
          <a:xfrm>
            <a:off x="7519916" y="787199"/>
            <a:ext cx="4558353" cy="5281115"/>
          </a:xfrm>
        </p:spPr>
        <p:txBody>
          <a:bodyPr numCol="2">
            <a:normAutofit/>
          </a:bodyPr>
          <a:lstStyle/>
          <a:p>
            <a:pPr marL="0" indent="0">
              <a:spcBef>
                <a:spcPts val="0"/>
              </a:spcBef>
              <a:spcAft>
                <a:spcPts val="0"/>
              </a:spcAft>
              <a:buNone/>
            </a:pPr>
            <a:r>
              <a:rPr lang="en-US" b="1" dirty="0"/>
              <a:t>Introduction</a:t>
            </a:r>
          </a:p>
          <a:p>
            <a:pPr marL="0" indent="0">
              <a:spcBef>
                <a:spcPts val="0"/>
              </a:spcBef>
              <a:spcAft>
                <a:spcPts val="0"/>
              </a:spcAft>
              <a:buNone/>
            </a:pPr>
            <a:r>
              <a:rPr lang="en-US" sz="1600" dirty="0">
                <a:latin typeface="+mj-lt"/>
              </a:rPr>
              <a:t>What is employee engagement?</a:t>
            </a:r>
            <a:endParaRPr lang="en-US" dirty="0"/>
          </a:p>
          <a:p>
            <a:pPr marL="0" indent="0">
              <a:spcBef>
                <a:spcPts val="0"/>
              </a:spcBef>
              <a:spcAft>
                <a:spcPts val="0"/>
              </a:spcAft>
              <a:buNone/>
            </a:pPr>
            <a:r>
              <a:rPr lang="en-US" b="1" dirty="0"/>
              <a:t>Employee Engagement Model</a:t>
            </a:r>
          </a:p>
          <a:p>
            <a:pPr marL="0" lvl="0" indent="0">
              <a:spcBef>
                <a:spcPts val="0"/>
              </a:spcBef>
              <a:spcAft>
                <a:spcPts val="0"/>
              </a:spcAft>
              <a:buNone/>
            </a:pPr>
            <a:r>
              <a:rPr lang="en-US" sz="1600" dirty="0">
                <a:latin typeface="+mj-lt"/>
              </a:rPr>
              <a:t>Zinger model of employee engagement</a:t>
            </a:r>
            <a:endParaRPr lang="en-US" dirty="0"/>
          </a:p>
          <a:p>
            <a:pPr marL="0" indent="0">
              <a:spcBef>
                <a:spcPts val="0"/>
              </a:spcBef>
              <a:spcAft>
                <a:spcPts val="0"/>
              </a:spcAft>
              <a:buNone/>
            </a:pPr>
            <a:r>
              <a:rPr lang="en-US" b="1" dirty="0"/>
              <a:t>Significance</a:t>
            </a:r>
          </a:p>
          <a:p>
            <a:pPr marL="0" indent="0">
              <a:spcBef>
                <a:spcPts val="0"/>
              </a:spcBef>
              <a:spcAft>
                <a:spcPts val="0"/>
              </a:spcAft>
              <a:buNone/>
            </a:pPr>
            <a:r>
              <a:rPr lang="en-US" sz="1600" dirty="0">
                <a:latin typeface="+mj-lt"/>
              </a:rPr>
              <a:t>Why employee engagement is important?</a:t>
            </a:r>
          </a:p>
          <a:p>
            <a:pPr marL="0" indent="0">
              <a:spcBef>
                <a:spcPts val="0"/>
              </a:spcBef>
              <a:spcAft>
                <a:spcPts val="0"/>
              </a:spcAft>
              <a:buNone/>
            </a:pPr>
            <a:r>
              <a:rPr lang="en-US" b="1" dirty="0"/>
              <a:t>Statistics</a:t>
            </a:r>
          </a:p>
          <a:p>
            <a:pPr marL="0" indent="0">
              <a:spcBef>
                <a:spcPts val="0"/>
              </a:spcBef>
              <a:spcAft>
                <a:spcPts val="0"/>
              </a:spcAft>
              <a:buNone/>
            </a:pPr>
            <a:r>
              <a:rPr lang="en-US" sz="1600" dirty="0">
                <a:latin typeface="+mj-lt"/>
              </a:rPr>
              <a:t>Executive Team</a:t>
            </a:r>
          </a:p>
          <a:p>
            <a:pPr marL="0" indent="0">
              <a:spcBef>
                <a:spcPts val="0"/>
              </a:spcBef>
              <a:spcAft>
                <a:spcPts val="0"/>
              </a:spcAft>
              <a:buNone/>
            </a:pPr>
            <a:r>
              <a:rPr lang="en-US" b="1" dirty="0"/>
              <a:t>References</a:t>
            </a:r>
          </a:p>
          <a:p>
            <a:pPr marL="0" indent="0">
              <a:spcBef>
                <a:spcPts val="0"/>
              </a:spcBef>
              <a:spcAft>
                <a:spcPts val="0"/>
              </a:spcAft>
              <a:buNone/>
            </a:pPr>
            <a:endParaRPr lang="en-US" sz="1600" dirty="0">
              <a:latin typeface="+mj-lt"/>
            </a:endParaRPr>
          </a:p>
          <a:p>
            <a:pPr marL="533400" lvl="0" indent="0">
              <a:spcBef>
                <a:spcPts val="0"/>
              </a:spcBef>
              <a:spcAft>
                <a:spcPts val="0"/>
              </a:spcAft>
              <a:buNone/>
            </a:pPr>
            <a:endParaRPr lang="en-US" dirty="0"/>
          </a:p>
        </p:txBody>
      </p:sp>
      <p:sp>
        <p:nvSpPr>
          <p:cNvPr id="29" name="Rectangle 28" descr="Checkmark">
            <a:extLst>
              <a:ext uri="{FF2B5EF4-FFF2-40B4-BE49-F238E27FC236}">
                <a16:creationId xmlns:a16="http://schemas.microsoft.com/office/drawing/2014/main" id="{9C6EFB52-3349-4B07-BB85-12C3EA673CEA}"/>
              </a:ext>
            </a:extLst>
          </p:cNvPr>
          <p:cNvSpPr/>
          <p:nvPr/>
        </p:nvSpPr>
        <p:spPr>
          <a:xfrm>
            <a:off x="7030602" y="3979100"/>
            <a:ext cx="373900" cy="394492"/>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665912"/>
              <a:satOff val="-293"/>
              <a:lumOff val="784"/>
              <a:alphaOff val="0"/>
            </a:schemeClr>
          </a:effectRef>
          <a:fontRef idx="minor">
            <a:schemeClr val="lt1"/>
          </a:fontRef>
        </p:style>
      </p:sp>
      <p:sp>
        <p:nvSpPr>
          <p:cNvPr id="2" name="Rectangle 1" descr="Checkmark">
            <a:extLst>
              <a:ext uri="{FF2B5EF4-FFF2-40B4-BE49-F238E27FC236}">
                <a16:creationId xmlns:a16="http://schemas.microsoft.com/office/drawing/2014/main" id="{91CB533A-29F8-21A7-099D-527759729C3F}"/>
              </a:ext>
            </a:extLst>
          </p:cNvPr>
          <p:cNvSpPr/>
          <p:nvPr/>
        </p:nvSpPr>
        <p:spPr>
          <a:xfrm>
            <a:off x="6985158" y="2149733"/>
            <a:ext cx="373900" cy="394492"/>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665912"/>
              <a:satOff val="-293"/>
              <a:lumOff val="784"/>
              <a:alphaOff val="0"/>
            </a:schemeClr>
          </a:effectRef>
          <a:fontRef idx="minor">
            <a:schemeClr val="lt1"/>
          </a:fontRef>
        </p:style>
      </p:sp>
      <p:sp>
        <p:nvSpPr>
          <p:cNvPr id="3" name="Rectangle 2" descr="Checkmark">
            <a:extLst>
              <a:ext uri="{FF2B5EF4-FFF2-40B4-BE49-F238E27FC236}">
                <a16:creationId xmlns:a16="http://schemas.microsoft.com/office/drawing/2014/main" id="{AFD1F634-57B3-DE1D-0C7B-955024B554E5}"/>
              </a:ext>
            </a:extLst>
          </p:cNvPr>
          <p:cNvSpPr/>
          <p:nvPr/>
        </p:nvSpPr>
        <p:spPr>
          <a:xfrm>
            <a:off x="6985158" y="3230510"/>
            <a:ext cx="373900" cy="394492"/>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665912"/>
              <a:satOff val="-293"/>
              <a:lumOff val="784"/>
              <a:alphaOff val="0"/>
            </a:schemeClr>
          </a:effectRef>
          <a:fontRef idx="minor">
            <a:schemeClr val="lt1"/>
          </a:fontRef>
        </p:style>
      </p:sp>
      <p:sp>
        <p:nvSpPr>
          <p:cNvPr id="4" name="Rectangle 3" descr="Checkmark">
            <a:extLst>
              <a:ext uri="{FF2B5EF4-FFF2-40B4-BE49-F238E27FC236}">
                <a16:creationId xmlns:a16="http://schemas.microsoft.com/office/drawing/2014/main" id="{36173710-724F-F780-0407-9991D7D250EF}"/>
              </a:ext>
            </a:extLst>
          </p:cNvPr>
          <p:cNvSpPr/>
          <p:nvPr/>
        </p:nvSpPr>
        <p:spPr>
          <a:xfrm>
            <a:off x="6937145" y="1375403"/>
            <a:ext cx="373900" cy="394492"/>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665912"/>
              <a:satOff val="-293"/>
              <a:lumOff val="784"/>
              <a:alphaOff val="0"/>
            </a:schemeClr>
          </a:effectRef>
          <a:fontRef idx="minor">
            <a:schemeClr val="lt1"/>
          </a:fontRef>
        </p:style>
      </p:sp>
      <p:sp>
        <p:nvSpPr>
          <p:cNvPr id="5" name="Rectangle 4" descr="Checkmark">
            <a:extLst>
              <a:ext uri="{FF2B5EF4-FFF2-40B4-BE49-F238E27FC236}">
                <a16:creationId xmlns:a16="http://schemas.microsoft.com/office/drawing/2014/main" id="{4C124A99-93CD-E0A4-0EC2-25352C03007C}"/>
              </a:ext>
            </a:extLst>
          </p:cNvPr>
          <p:cNvSpPr/>
          <p:nvPr/>
        </p:nvSpPr>
        <p:spPr>
          <a:xfrm>
            <a:off x="7041581" y="4631761"/>
            <a:ext cx="373900" cy="394492"/>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665912"/>
              <a:satOff val="-293"/>
              <a:lumOff val="784"/>
              <a:alphaOff val="0"/>
            </a:schemeClr>
          </a:effectRef>
          <a:fontRef idx="minor">
            <a:schemeClr val="lt1"/>
          </a:fontRef>
        </p:style>
      </p:sp>
    </p:spTree>
    <p:extLst>
      <p:ext uri="{BB962C8B-B14F-4D97-AF65-F5344CB8AC3E}">
        <p14:creationId xmlns:p14="http://schemas.microsoft.com/office/powerpoint/2010/main" val="266731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p:txBody>
          <a:bodyPr/>
          <a:lstStyle/>
          <a:p>
            <a:r>
              <a:rPr lang="en-US" dirty="0"/>
              <a:t>Introduction</a:t>
            </a: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5805293" y="522311"/>
            <a:ext cx="6065583" cy="5622878"/>
          </a:xfrm>
        </p:spPr>
        <p:txBody>
          <a:bodyPr>
            <a:normAutofit fontScale="92500" lnSpcReduction="20000"/>
          </a:bodyPr>
          <a:lstStyle/>
          <a:p>
            <a:r>
              <a:rPr lang="en-US" sz="2000" dirty="0">
                <a:latin typeface="+mj-lt"/>
              </a:rPr>
              <a:t>Engagement of employees is crucial in any organisation. Effective employee engagement tactics may have a beneficial influence on the staff turnover rate, workplace culture, customer relationships, productivity, and business profitability</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eHotlier</a:t>
            </a:r>
            <a:r>
              <a:rPr lang="en-US" sz="1800" dirty="0">
                <a:effectLst/>
                <a:latin typeface="Times New Roman" panose="02020603050405020304" pitchFamily="18" charset="0"/>
                <a:ea typeface="Times New Roman" panose="02020603050405020304" pitchFamily="18" charset="0"/>
              </a:rPr>
              <a:t>, 2021).</a:t>
            </a:r>
          </a:p>
          <a:p>
            <a:r>
              <a:rPr lang="en-US" sz="2000" dirty="0">
                <a:latin typeface="+mj-lt"/>
              </a:rPr>
              <a:t>The first line of defence in the game of profitability is frequently the staff at a hotel. Lack of participation by staff members in their jobs or in interactions with guests can result in a decline in customer satisfaction and, consequently, a loss of revenue(Hoisington, 2019).</a:t>
            </a:r>
          </a:p>
          <a:p>
            <a:r>
              <a:rPr lang="en-US" sz="2000" dirty="0">
                <a:latin typeface="+mj-lt"/>
              </a:rPr>
              <a:t>Employee engagement is the key to building a successful business(</a:t>
            </a:r>
            <a:r>
              <a:rPr lang="en-US" sz="2000" dirty="0" err="1">
                <a:latin typeface="+mj-lt"/>
              </a:rPr>
              <a:t>Habraken</a:t>
            </a:r>
            <a:r>
              <a:rPr lang="en-US" sz="2000" dirty="0">
                <a:latin typeface="+mj-lt"/>
              </a:rPr>
              <a:t>, 2013).</a:t>
            </a:r>
          </a:p>
          <a:p>
            <a:r>
              <a:rPr lang="en-US" sz="2000" dirty="0">
                <a:latin typeface="+mj-lt"/>
              </a:rPr>
              <a:t>In today’s fast-changing business environment, retaining top talent is a top challenge for most businesses(</a:t>
            </a:r>
            <a:r>
              <a:rPr lang="en-US" sz="2000" dirty="0" err="1">
                <a:latin typeface="+mj-lt"/>
              </a:rPr>
              <a:t>Jouany</a:t>
            </a:r>
            <a:r>
              <a:rPr lang="en-US" sz="2000" dirty="0">
                <a:latin typeface="+mj-lt"/>
              </a:rPr>
              <a:t>, 2022).</a:t>
            </a:r>
          </a:p>
          <a:p>
            <a:r>
              <a:rPr lang="en-US" sz="2000" dirty="0">
                <a:latin typeface="+mj-lt"/>
              </a:rPr>
              <a:t>An engaged employee, according to Forbes, has an emotional connection to a company and its objectives. Their motives go well beyond receiving a paycheck each month because they believe in the work they are performing</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Tamigo</a:t>
            </a:r>
            <a:r>
              <a:rPr lang="en-US" sz="1800" dirty="0">
                <a:effectLst/>
                <a:latin typeface="Times New Roman" panose="02020603050405020304" pitchFamily="18" charset="0"/>
                <a:ea typeface="Times New Roman" panose="02020603050405020304" pitchFamily="18" charset="0"/>
              </a:rPr>
              <a:t>, 2021)</a:t>
            </a:r>
            <a:r>
              <a:rPr lang="en-US" sz="2000" dirty="0">
                <a:latin typeface="+mj-lt"/>
              </a:rPr>
              <a:t>.</a:t>
            </a:r>
          </a:p>
        </p:txBody>
      </p:sp>
      <p:grpSp>
        <p:nvGrpSpPr>
          <p:cNvPr id="10" name="Group 9" descr="Info">
            <a:extLst>
              <a:ext uri="{FF2B5EF4-FFF2-40B4-BE49-F238E27FC236}">
                <a16:creationId xmlns:a16="http://schemas.microsoft.com/office/drawing/2014/main" id="{04EACC33-3BBF-4195-8927-841FEBB364AD}"/>
              </a:ext>
            </a:extLst>
          </p:cNvPr>
          <p:cNvGrpSpPr/>
          <p:nvPr/>
        </p:nvGrpSpPr>
        <p:grpSpPr>
          <a:xfrm>
            <a:off x="4637454" y="2530474"/>
            <a:ext cx="803276" cy="803276"/>
            <a:chOff x="4914764" y="3319462"/>
            <a:chExt cx="619125" cy="619125"/>
          </a:xfrm>
          <a:solidFill>
            <a:schemeClr val="bg1"/>
          </a:solidFill>
        </p:grpSpPr>
        <p:sp>
          <p:nvSpPr>
            <p:cNvPr id="11" name="Freeform: Shape 10">
              <a:extLst>
                <a:ext uri="{FF2B5EF4-FFF2-40B4-BE49-F238E27FC236}">
                  <a16:creationId xmlns:a16="http://schemas.microsoft.com/office/drawing/2014/main" id="{400D0FC6-FE6C-422D-87EC-3F2A40F92771}"/>
                </a:ext>
              </a:extLst>
            </p:cNvPr>
            <p:cNvSpPr/>
            <p:nvPr/>
          </p:nvSpPr>
          <p:spPr>
            <a:xfrm>
              <a:off x="4914764" y="3319462"/>
              <a:ext cx="619125" cy="619125"/>
            </a:xfrm>
            <a:custGeom>
              <a:avLst/>
              <a:gdLst>
                <a:gd name="connsiteX0" fmla="*/ 309563 w 619125"/>
                <a:gd name="connsiteY0" fmla="*/ 0 h 619125"/>
                <a:gd name="connsiteX1" fmla="*/ 0 w 619125"/>
                <a:gd name="connsiteY1" fmla="*/ 309563 h 619125"/>
                <a:gd name="connsiteX2" fmla="*/ 309563 w 619125"/>
                <a:gd name="connsiteY2" fmla="*/ 619125 h 619125"/>
                <a:gd name="connsiteX3" fmla="*/ 619125 w 619125"/>
                <a:gd name="connsiteY3" fmla="*/ 309563 h 619125"/>
                <a:gd name="connsiteX4" fmla="*/ 309563 w 619125"/>
                <a:gd name="connsiteY4" fmla="*/ 0 h 619125"/>
                <a:gd name="connsiteX5" fmla="*/ 309563 w 619125"/>
                <a:gd name="connsiteY5" fmla="*/ 581025 h 619125"/>
                <a:gd name="connsiteX6" fmla="*/ 38100 w 619125"/>
                <a:gd name="connsiteY6" fmla="*/ 309563 h 619125"/>
                <a:gd name="connsiteX7" fmla="*/ 309563 w 619125"/>
                <a:gd name="connsiteY7" fmla="*/ 38100 h 619125"/>
                <a:gd name="connsiteX8" fmla="*/ 581025 w 619125"/>
                <a:gd name="connsiteY8" fmla="*/ 309563 h 619125"/>
                <a:gd name="connsiteX9" fmla="*/ 309563 w 619125"/>
                <a:gd name="connsiteY9" fmla="*/ 581025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125" h="619125">
                  <a:moveTo>
                    <a:pt x="309563" y="0"/>
                  </a:moveTo>
                  <a:cubicBezTo>
                    <a:pt x="138875" y="0"/>
                    <a:pt x="0" y="138865"/>
                    <a:pt x="0" y="309563"/>
                  </a:cubicBezTo>
                  <a:cubicBezTo>
                    <a:pt x="0" y="480260"/>
                    <a:pt x="138875" y="619125"/>
                    <a:pt x="309563" y="619125"/>
                  </a:cubicBezTo>
                  <a:cubicBezTo>
                    <a:pt x="480250" y="619125"/>
                    <a:pt x="619125" y="480260"/>
                    <a:pt x="619125" y="309563"/>
                  </a:cubicBezTo>
                  <a:cubicBezTo>
                    <a:pt x="619125" y="138865"/>
                    <a:pt x="480250" y="0"/>
                    <a:pt x="309563" y="0"/>
                  </a:cubicBezTo>
                  <a:close/>
                  <a:moveTo>
                    <a:pt x="309563" y="581025"/>
                  </a:moveTo>
                  <a:cubicBezTo>
                    <a:pt x="159877" y="581025"/>
                    <a:pt x="38100" y="459248"/>
                    <a:pt x="38100" y="309563"/>
                  </a:cubicBezTo>
                  <a:cubicBezTo>
                    <a:pt x="38100" y="159877"/>
                    <a:pt x="159877" y="38100"/>
                    <a:pt x="309563" y="38100"/>
                  </a:cubicBezTo>
                  <a:cubicBezTo>
                    <a:pt x="459248" y="38100"/>
                    <a:pt x="581025" y="159877"/>
                    <a:pt x="581025" y="309563"/>
                  </a:cubicBezTo>
                  <a:cubicBezTo>
                    <a:pt x="581025" y="459248"/>
                    <a:pt x="459248" y="581025"/>
                    <a:pt x="309563" y="581025"/>
                  </a:cubicBezTo>
                  <a:close/>
                </a:path>
              </a:pathLst>
            </a:custGeom>
            <a:grpFill/>
            <a:ln w="952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ADF13BE-BF58-43E3-9534-281EFDABF659}"/>
                </a:ext>
              </a:extLst>
            </p:cNvPr>
            <p:cNvSpPr/>
            <p:nvPr/>
          </p:nvSpPr>
          <p:spPr>
            <a:xfrm>
              <a:off x="5195751" y="3473729"/>
              <a:ext cx="57150" cy="57150"/>
            </a:xfrm>
            <a:custGeom>
              <a:avLst/>
              <a:gdLst>
                <a:gd name="connsiteX0" fmla="*/ 63722 w 57150"/>
                <a:gd name="connsiteY0" fmla="*/ 31861 h 57150"/>
                <a:gd name="connsiteX1" fmla="*/ 31861 w 57150"/>
                <a:gd name="connsiteY1" fmla="*/ 63722 h 57150"/>
                <a:gd name="connsiteX2" fmla="*/ 0 w 57150"/>
                <a:gd name="connsiteY2" fmla="*/ 31861 h 57150"/>
                <a:gd name="connsiteX3" fmla="*/ 31861 w 57150"/>
                <a:gd name="connsiteY3" fmla="*/ 0 h 57150"/>
                <a:gd name="connsiteX4" fmla="*/ 63722 w 57150"/>
                <a:gd name="connsiteY4" fmla="*/ 31861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3722" y="31861"/>
                  </a:moveTo>
                  <a:cubicBezTo>
                    <a:pt x="63722" y="49458"/>
                    <a:pt x="49458" y="63722"/>
                    <a:pt x="31861" y="63722"/>
                  </a:cubicBezTo>
                  <a:cubicBezTo>
                    <a:pt x="14265" y="63722"/>
                    <a:pt x="0" y="49458"/>
                    <a:pt x="0" y="31861"/>
                  </a:cubicBezTo>
                  <a:cubicBezTo>
                    <a:pt x="0" y="14265"/>
                    <a:pt x="14265" y="0"/>
                    <a:pt x="31861" y="0"/>
                  </a:cubicBezTo>
                  <a:cubicBezTo>
                    <a:pt x="49458" y="0"/>
                    <a:pt x="63722" y="14265"/>
                    <a:pt x="63722" y="31861"/>
                  </a:cubicBezTo>
                  <a:close/>
                </a:path>
              </a:pathLst>
            </a:custGeom>
            <a:grpFill/>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914EC720-9A79-4D18-8746-AE0BDD325E79}"/>
                </a:ext>
              </a:extLst>
            </p:cNvPr>
            <p:cNvSpPr/>
            <p:nvPr/>
          </p:nvSpPr>
          <p:spPr>
            <a:xfrm>
              <a:off x="5205276" y="3589420"/>
              <a:ext cx="38100" cy="200025"/>
            </a:xfrm>
            <a:custGeom>
              <a:avLst/>
              <a:gdLst>
                <a:gd name="connsiteX0" fmla="*/ 19050 w 38100"/>
                <a:gd name="connsiteY0" fmla="*/ 0 h 200025"/>
                <a:gd name="connsiteX1" fmla="*/ 0 w 38100"/>
                <a:gd name="connsiteY1" fmla="*/ 19050 h 200025"/>
                <a:gd name="connsiteX2" fmla="*/ 0 w 38100"/>
                <a:gd name="connsiteY2" fmla="*/ 180975 h 200025"/>
                <a:gd name="connsiteX3" fmla="*/ 19050 w 38100"/>
                <a:gd name="connsiteY3" fmla="*/ 200025 h 200025"/>
                <a:gd name="connsiteX4" fmla="*/ 38100 w 38100"/>
                <a:gd name="connsiteY4" fmla="*/ 180975 h 200025"/>
                <a:gd name="connsiteX5" fmla="*/ 38100 w 38100"/>
                <a:gd name="connsiteY5" fmla="*/ 19050 h 200025"/>
                <a:gd name="connsiteX6" fmla="*/ 19050 w 38100"/>
                <a:gd name="connsiteY6" fmla="*/ 0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h="200025">
                  <a:moveTo>
                    <a:pt x="19050" y="0"/>
                  </a:moveTo>
                  <a:cubicBezTo>
                    <a:pt x="8534" y="0"/>
                    <a:pt x="0" y="8534"/>
                    <a:pt x="0" y="19050"/>
                  </a:cubicBezTo>
                  <a:lnTo>
                    <a:pt x="0" y="180975"/>
                  </a:lnTo>
                  <a:cubicBezTo>
                    <a:pt x="0" y="191491"/>
                    <a:pt x="8534" y="200025"/>
                    <a:pt x="19050" y="200025"/>
                  </a:cubicBezTo>
                  <a:cubicBezTo>
                    <a:pt x="29566" y="200025"/>
                    <a:pt x="38100" y="191491"/>
                    <a:pt x="38100" y="180975"/>
                  </a:cubicBezTo>
                  <a:lnTo>
                    <a:pt x="38100" y="19050"/>
                  </a:lnTo>
                  <a:cubicBezTo>
                    <a:pt x="38100" y="8525"/>
                    <a:pt x="29566" y="0"/>
                    <a:pt x="19050" y="0"/>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056707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286603"/>
            <a:ext cx="10058400" cy="1450757"/>
          </a:xfrm>
        </p:spPr>
        <p:txBody>
          <a:bodyPr>
            <a:normAutofit/>
          </a:bodyPr>
          <a:lstStyle/>
          <a:p>
            <a:r>
              <a:rPr lang="en-US" dirty="0"/>
              <a:t>Employee Engagement Models</a:t>
            </a:r>
            <a:endParaRPr lang="en-IN" dirty="0"/>
          </a:p>
        </p:txBody>
      </p:sp>
      <p:graphicFrame>
        <p:nvGraphicFramePr>
          <p:cNvPr id="9" name="Content Placeholder 6" descr="This is agenda slide with icons and texts">
            <a:extLst>
              <a:ext uri="{FF2B5EF4-FFF2-40B4-BE49-F238E27FC236}">
                <a16:creationId xmlns:a16="http://schemas.microsoft.com/office/drawing/2014/main" id="{08D3DC19-5976-4026-819D-310A94626986}"/>
              </a:ext>
            </a:extLst>
          </p:cNvPr>
          <p:cNvGraphicFramePr>
            <a:graphicFrameLocks noGrp="1"/>
          </p:cNvGraphicFramePr>
          <p:nvPr>
            <p:ph idx="1"/>
            <p:extLst>
              <p:ext uri="{D42A27DB-BD31-4B8C-83A1-F6EECF244321}">
                <p14:modId xmlns:p14="http://schemas.microsoft.com/office/powerpoint/2010/main" val="4013808077"/>
              </p:ext>
            </p:extLst>
          </p:nvPr>
        </p:nvGraphicFramePr>
        <p:xfrm>
          <a:off x="1096963" y="3428999"/>
          <a:ext cx="10058400" cy="24555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AEB35344-EA32-B979-C395-45C0F1366BDC}"/>
              </a:ext>
            </a:extLst>
          </p:cNvPr>
          <p:cNvSpPr txBox="1"/>
          <p:nvPr/>
        </p:nvSpPr>
        <p:spPr>
          <a:xfrm>
            <a:off x="1378424" y="2115403"/>
            <a:ext cx="7820167" cy="369332"/>
          </a:xfrm>
          <a:prstGeom prst="rect">
            <a:avLst/>
          </a:prstGeom>
          <a:noFill/>
        </p:spPr>
        <p:txBody>
          <a:bodyPr wrap="square" rtlCol="0">
            <a:spAutoFit/>
          </a:bodyPr>
          <a:lstStyle/>
          <a:p>
            <a:r>
              <a:rPr lang="en-US" dirty="0"/>
              <a:t>Following are some Employee Engagement models:</a:t>
            </a:r>
          </a:p>
        </p:txBody>
      </p:sp>
    </p:spTree>
    <p:extLst>
      <p:ext uri="{BB962C8B-B14F-4D97-AF65-F5344CB8AC3E}">
        <p14:creationId xmlns:p14="http://schemas.microsoft.com/office/powerpoint/2010/main" val="796331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4864712" y="36849"/>
            <a:ext cx="5159281" cy="768369"/>
          </a:xfrm>
        </p:spPr>
        <p:txBody>
          <a:bodyPr vert="horz" lIns="91440" tIns="45720" rIns="91440" bIns="45720" rtlCol="0" anchor="b">
            <a:normAutofit/>
          </a:bodyPr>
          <a:lstStyle/>
          <a:p>
            <a:r>
              <a:rPr lang="en-US" sz="4400" dirty="0">
                <a:solidFill>
                  <a:schemeClr val="tx1">
                    <a:lumMod val="75000"/>
                    <a:lumOff val="25000"/>
                  </a:schemeClr>
                </a:solidFill>
              </a:rPr>
              <a:t>Zinger Model</a:t>
            </a:r>
          </a:p>
        </p:txBody>
      </p:sp>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3D22D53-586E-4F80-B549-03B4A942D854}"/>
              </a:ext>
            </a:extLst>
          </p:cNvPr>
          <p:cNvSpPr>
            <a:spLocks noGrp="1"/>
          </p:cNvSpPr>
          <p:nvPr>
            <p:ph idx="1"/>
          </p:nvPr>
        </p:nvSpPr>
        <p:spPr>
          <a:xfrm>
            <a:off x="5153905" y="805218"/>
            <a:ext cx="6797013" cy="5800298"/>
          </a:xfrm>
        </p:spPr>
        <p:txBody>
          <a:bodyPr vert="horz" lIns="0" tIns="45720" rIns="0" bIns="45720" rtlCol="0">
            <a:normAutofit fontScale="77500" lnSpcReduction="20000"/>
          </a:bodyPr>
          <a:lstStyle/>
          <a:p>
            <a:pPr marL="0" indent="0">
              <a:buNone/>
            </a:pPr>
            <a:r>
              <a:rPr lang="en-US" sz="2000" dirty="0">
                <a:latin typeface="+mj-lt"/>
              </a:rPr>
              <a:t>David Zinger has proposed a practical model that sheds light on numerous facets of employee participation, devotion, and engagement. This model is the result of significant and rigorous research on employee engagement. Zinger Model on Employee Engagement is the name of the model. The model offers organisations 12 guidelines that a manager must adhere to in order to get notable outcomes.</a:t>
            </a:r>
          </a:p>
          <a:p>
            <a:r>
              <a:rPr lang="en-US" sz="2000" dirty="0">
                <a:latin typeface="+mj-lt"/>
              </a:rPr>
              <a:t>Achieve Results</a:t>
            </a:r>
          </a:p>
          <a:p>
            <a:r>
              <a:rPr lang="en-US" sz="2000" dirty="0">
                <a:latin typeface="+mj-lt"/>
              </a:rPr>
              <a:t>Craft Strategies</a:t>
            </a:r>
          </a:p>
          <a:p>
            <a:r>
              <a:rPr lang="en-US" sz="2000" dirty="0">
                <a:latin typeface="+mj-lt"/>
              </a:rPr>
              <a:t>Enliven Roles</a:t>
            </a:r>
          </a:p>
          <a:p>
            <a:r>
              <a:rPr lang="en-US" sz="2000" dirty="0">
                <a:latin typeface="+mj-lt"/>
              </a:rPr>
              <a:t>Excel at Work</a:t>
            </a:r>
          </a:p>
          <a:p>
            <a:r>
              <a:rPr lang="en-US" sz="2000" dirty="0">
                <a:latin typeface="+mj-lt"/>
              </a:rPr>
              <a:t>Get Connected</a:t>
            </a:r>
          </a:p>
          <a:p>
            <a:r>
              <a:rPr lang="en-US" sz="2000" dirty="0">
                <a:latin typeface="+mj-lt"/>
              </a:rPr>
              <a:t>Be Authentic</a:t>
            </a:r>
          </a:p>
          <a:p>
            <a:r>
              <a:rPr lang="en-US" sz="2000" dirty="0">
                <a:latin typeface="+mj-lt"/>
              </a:rPr>
              <a:t>Live Recognition</a:t>
            </a:r>
          </a:p>
          <a:p>
            <a:r>
              <a:rPr lang="en-US" sz="2000" dirty="0">
                <a:latin typeface="+mj-lt"/>
              </a:rPr>
              <a:t>Fully Engage</a:t>
            </a:r>
          </a:p>
          <a:p>
            <a:r>
              <a:rPr lang="en-US" sz="2000" dirty="0">
                <a:latin typeface="+mj-lt"/>
              </a:rPr>
              <a:t>Identify with the Organisation</a:t>
            </a:r>
          </a:p>
          <a:p>
            <a:r>
              <a:rPr lang="en-US" sz="2000" dirty="0">
                <a:latin typeface="+mj-lt"/>
              </a:rPr>
              <a:t>Serve Customers</a:t>
            </a:r>
          </a:p>
          <a:p>
            <a:r>
              <a:rPr lang="en-US" sz="2000" dirty="0">
                <a:latin typeface="+mj-lt"/>
              </a:rPr>
              <a:t>Develop Personally</a:t>
            </a:r>
          </a:p>
          <a:p>
            <a:r>
              <a:rPr lang="en-US" sz="2000" dirty="0">
                <a:latin typeface="+mj-lt"/>
              </a:rPr>
              <a:t>Attain Happiness</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Juneja</a:t>
            </a:r>
            <a:r>
              <a:rPr lang="en-US" sz="1800" dirty="0">
                <a:effectLst/>
                <a:latin typeface="Times New Roman" panose="02020603050405020304" pitchFamily="18" charset="0"/>
                <a:ea typeface="Times New Roman" panose="02020603050405020304" pitchFamily="18" charset="0"/>
              </a:rPr>
              <a:t>, 2022).</a:t>
            </a:r>
          </a:p>
          <a:p>
            <a:endParaRPr lang="en-US" sz="2000" dirty="0">
              <a:latin typeface="+mj-lt"/>
            </a:endParaRPr>
          </a:p>
        </p:txBody>
      </p:sp>
      <p:pic>
        <p:nvPicPr>
          <p:cNvPr id="11266" name="Picture 2" descr="The Future of Internal Communications [#infographic] – The Social Workplace">
            <a:extLst>
              <a:ext uri="{FF2B5EF4-FFF2-40B4-BE49-F238E27FC236}">
                <a16:creationId xmlns:a16="http://schemas.microsoft.com/office/drawing/2014/main" id="{9048BDC6-6332-E327-F878-D7C105657996}"/>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0512" r="10512"/>
          <a:stretch>
            <a:fillRect/>
          </a:stretch>
        </p:blipFill>
        <p:spPr bwMode="auto">
          <a:xfrm>
            <a:off x="0" y="0"/>
            <a:ext cx="465429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676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186731" y="859809"/>
            <a:ext cx="4006983" cy="846161"/>
          </a:xfrm>
        </p:spPr>
        <p:txBody>
          <a:bodyPr/>
          <a:lstStyle/>
          <a:p>
            <a:r>
              <a:rPr lang="en-US" dirty="0"/>
              <a:t>Zinger Model</a:t>
            </a:r>
          </a:p>
        </p:txBody>
      </p:sp>
      <p:sp>
        <p:nvSpPr>
          <p:cNvPr id="12" name="Content Placeholder 11">
            <a:extLst>
              <a:ext uri="{FF2B5EF4-FFF2-40B4-BE49-F238E27FC236}">
                <a16:creationId xmlns:a16="http://schemas.microsoft.com/office/drawing/2014/main" id="{8C5700A7-D42A-CF3D-D280-0A3B3418E581}"/>
              </a:ext>
            </a:extLst>
          </p:cNvPr>
          <p:cNvSpPr>
            <a:spLocks noGrp="1"/>
          </p:cNvSpPr>
          <p:nvPr>
            <p:ph sz="half" idx="2"/>
          </p:nvPr>
        </p:nvSpPr>
        <p:spPr>
          <a:xfrm>
            <a:off x="635432" y="1805206"/>
            <a:ext cx="10848812" cy="642024"/>
          </a:xfrm>
        </p:spPr>
        <p:txBody>
          <a:bodyPr>
            <a:normAutofit/>
          </a:bodyPr>
          <a:lstStyle/>
          <a:p>
            <a:r>
              <a:rPr lang="en-US" sz="1800" dirty="0"/>
              <a:t>The David Zinger Model of Employee Engagement considers all significant factors that could influence how involved, engaged, and devoted employees are(Zinger, 2022).</a:t>
            </a:r>
          </a:p>
        </p:txBody>
      </p:sp>
      <p:pic>
        <p:nvPicPr>
          <p:cNvPr id="2052" name="Picture 4">
            <a:extLst>
              <a:ext uri="{FF2B5EF4-FFF2-40B4-BE49-F238E27FC236}">
                <a16:creationId xmlns:a16="http://schemas.microsoft.com/office/drawing/2014/main" id="{C39C1A1A-30CD-095A-F93F-BB8609D220C8}"/>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2978884" y="2447230"/>
            <a:ext cx="5658596" cy="4410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47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477078" y="516836"/>
            <a:ext cx="3100136" cy="1960234"/>
          </a:xfrm>
        </p:spPr>
        <p:txBody>
          <a:bodyPr vert="horz" lIns="91440" tIns="45720" rIns="91440" bIns="45720" rtlCol="0" anchor="b">
            <a:normAutofit/>
          </a:bodyPr>
          <a:lstStyle/>
          <a:p>
            <a:r>
              <a:rPr lang="en-US" sz="4800" dirty="0">
                <a:solidFill>
                  <a:schemeClr val="tx1"/>
                </a:solidFill>
              </a:rPr>
              <a:t>Significance</a:t>
            </a:r>
          </a:p>
        </p:txBody>
      </p:sp>
      <p:cxnSp>
        <p:nvCxnSpPr>
          <p:cNvPr id="31" name="Straight Connector 3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3D22D53-586E-4F80-B549-03B4A942D854}"/>
              </a:ext>
            </a:extLst>
          </p:cNvPr>
          <p:cNvSpPr>
            <a:spLocks noGrp="1"/>
          </p:cNvSpPr>
          <p:nvPr>
            <p:ph idx="1"/>
          </p:nvPr>
        </p:nvSpPr>
        <p:spPr>
          <a:xfrm>
            <a:off x="492371" y="2790855"/>
            <a:ext cx="3084844" cy="1433183"/>
          </a:xfrm>
        </p:spPr>
        <p:txBody>
          <a:bodyPr vert="horz" lIns="0" tIns="45720" rIns="0" bIns="45720" rtlCol="0">
            <a:normAutofit/>
          </a:bodyPr>
          <a:lstStyle/>
          <a:p>
            <a:r>
              <a:rPr lang="en-US" dirty="0">
                <a:latin typeface="+mj-lt"/>
              </a:rPr>
              <a:t>Why employee engagement is important?</a:t>
            </a:r>
          </a:p>
        </p:txBody>
      </p:sp>
      <p:pic>
        <p:nvPicPr>
          <p:cNvPr id="4" name="Picture 3">
            <a:extLst>
              <a:ext uri="{FF2B5EF4-FFF2-40B4-BE49-F238E27FC236}">
                <a16:creationId xmlns:a16="http://schemas.microsoft.com/office/drawing/2014/main" id="{D5D957D5-750F-76DA-15EE-027E66302F44}"/>
              </a:ext>
            </a:extLst>
          </p:cNvPr>
          <p:cNvPicPr>
            <a:picLocks noChangeAspect="1"/>
          </p:cNvPicPr>
          <p:nvPr/>
        </p:nvPicPr>
        <p:blipFill>
          <a:blip r:embed="rId3"/>
          <a:stretch>
            <a:fillRect/>
          </a:stretch>
        </p:blipFill>
        <p:spPr>
          <a:xfrm>
            <a:off x="3559108" y="1"/>
            <a:ext cx="8636067" cy="6936444"/>
          </a:xfrm>
          <a:prstGeom prst="rect">
            <a:avLst/>
          </a:prstGeom>
        </p:spPr>
      </p:pic>
    </p:spTree>
    <p:extLst>
      <p:ext uri="{BB962C8B-B14F-4D97-AF65-F5344CB8AC3E}">
        <p14:creationId xmlns:p14="http://schemas.microsoft.com/office/powerpoint/2010/main" val="893224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36DB04AA-2B2C-4162-AD6D-1FF802682C3D}"/>
              </a:ext>
            </a:extLst>
          </p:cNvPr>
          <p:cNvSpPr>
            <a:spLocks noGrp="1"/>
          </p:cNvSpPr>
          <p:nvPr>
            <p:ph type="title"/>
          </p:nvPr>
        </p:nvSpPr>
        <p:spPr>
          <a:xfrm>
            <a:off x="5607575" y="712923"/>
            <a:ext cx="5983605" cy="1080178"/>
          </a:xfrm>
        </p:spPr>
        <p:txBody>
          <a:bodyPr vert="horz" lIns="91440" tIns="45720" rIns="91440" bIns="45720" rtlCol="0" anchor="b">
            <a:normAutofit/>
          </a:bodyPr>
          <a:lstStyle/>
          <a:p>
            <a:r>
              <a:rPr lang="en-US" sz="4800" dirty="0">
                <a:solidFill>
                  <a:schemeClr val="tx1">
                    <a:lumMod val="75000"/>
                    <a:lumOff val="25000"/>
                  </a:schemeClr>
                </a:solidFill>
              </a:rPr>
              <a:t>Significance</a:t>
            </a:r>
          </a:p>
        </p:txBody>
      </p:sp>
      <p:cxnSp>
        <p:nvCxnSpPr>
          <p:cNvPr id="22" name="Straight Connector 21">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CCBAAA8-DE36-46A7-8728-72C3486FDBF0}"/>
              </a:ext>
            </a:extLst>
          </p:cNvPr>
          <p:cNvSpPr>
            <a:spLocks noGrp="1"/>
          </p:cNvSpPr>
          <p:nvPr>
            <p:ph idx="1"/>
          </p:nvPr>
        </p:nvSpPr>
        <p:spPr>
          <a:xfrm>
            <a:off x="5172073" y="2001660"/>
            <a:ext cx="6854611" cy="4866576"/>
          </a:xfrm>
        </p:spPr>
        <p:txBody>
          <a:bodyPr vert="horz" lIns="0" tIns="45720" rIns="0" bIns="45720" rtlCol="0">
            <a:normAutofit fontScale="92500" lnSpcReduction="10000"/>
          </a:bodyPr>
          <a:lstStyle/>
          <a:p>
            <a:pPr marL="430213" indent="-342900"/>
            <a:r>
              <a:rPr lang="en-US" sz="2000" dirty="0"/>
              <a:t>The company's workforce is content and enthusiastic about their jobs.</a:t>
            </a:r>
          </a:p>
          <a:p>
            <a:pPr marL="430213" indent="-342900"/>
            <a:r>
              <a:rPr lang="en-US" sz="2000" dirty="0"/>
              <a:t>Employees take pride in their work and help the business succeed.</a:t>
            </a:r>
          </a:p>
          <a:p>
            <a:pPr marL="430213" indent="-342900"/>
            <a:r>
              <a:rPr lang="en-US" sz="2000" dirty="0"/>
              <a:t>Employees respect and comprehend the company's mission, objectives, and ambitions. The business is aware of and respects the objectives of its personnel(Social, 2022).</a:t>
            </a:r>
          </a:p>
          <a:p>
            <a:pPr marL="430213" indent="-342900"/>
            <a:r>
              <a:rPr lang="en-US" sz="2000" dirty="0"/>
              <a:t>The energy and productivity of the workforce increase and they perform above and above the call of duty. Naturally, this affects their own mental well-being at work and may have a good impact on people around them, including coworkers and clients.</a:t>
            </a:r>
          </a:p>
          <a:p>
            <a:pPr marL="430213" indent="-342900"/>
            <a:r>
              <a:rPr lang="en-US" sz="2000" dirty="0"/>
              <a:t>Increased productivity, a more positive workplace culture, less attrition, improved working and customer connections and an impact on revenues are all benefits of employee engagement. Employees that are highly engaged </a:t>
            </a:r>
          </a:p>
        </p:txBody>
      </p:sp>
      <p:pic>
        <p:nvPicPr>
          <p:cNvPr id="4098" name="Picture 2" descr="Jostle | Hospitality Employee Engagement">
            <a:extLst>
              <a:ext uri="{FF2B5EF4-FFF2-40B4-BE49-F238E27FC236}">
                <a16:creationId xmlns:a16="http://schemas.microsoft.com/office/drawing/2014/main" id="{2F3A2090-AD54-81C8-A8AE-C0C9DBDC4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525"/>
            <a:ext cx="5172073" cy="6848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897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DA682D-7AC5-48E0-993B-AB3F027355C3}"/>
              </a:ext>
            </a:extLst>
          </p:cNvPr>
          <p:cNvSpPr>
            <a:spLocks noGrp="1"/>
          </p:cNvSpPr>
          <p:nvPr>
            <p:ph type="title"/>
          </p:nvPr>
        </p:nvSpPr>
        <p:spPr>
          <a:xfrm>
            <a:off x="1097280" y="286603"/>
            <a:ext cx="10058400" cy="1450757"/>
          </a:xfrm>
        </p:spPr>
        <p:txBody>
          <a:bodyPr>
            <a:normAutofit/>
          </a:bodyPr>
          <a:lstStyle/>
          <a:p>
            <a:r>
              <a:rPr lang="en-US" dirty="0"/>
              <a:t>Best Practices for Engagement</a:t>
            </a:r>
            <a:endParaRPr lang="en-IN" dirty="0"/>
          </a:p>
        </p:txBody>
      </p:sp>
      <p:graphicFrame>
        <p:nvGraphicFramePr>
          <p:cNvPr id="8" name="Content Placeholder 5" descr="This is agenda slide with icons and texts">
            <a:extLst>
              <a:ext uri="{FF2B5EF4-FFF2-40B4-BE49-F238E27FC236}">
                <a16:creationId xmlns:a16="http://schemas.microsoft.com/office/drawing/2014/main" id="{11C77D7C-7B20-41EB-B25D-E388EB341562}"/>
              </a:ext>
            </a:extLst>
          </p:cNvPr>
          <p:cNvGraphicFramePr>
            <a:graphicFrameLocks noGrp="1"/>
          </p:cNvGraphicFramePr>
          <p:nvPr>
            <p:ph idx="1"/>
            <p:extLst>
              <p:ext uri="{D42A27DB-BD31-4B8C-83A1-F6EECF244321}">
                <p14:modId xmlns:p14="http://schemas.microsoft.com/office/powerpoint/2010/main" val="657716795"/>
              </p:ext>
            </p:extLst>
          </p:nvPr>
        </p:nvGraphicFramePr>
        <p:xfrm>
          <a:off x="1410346" y="4076054"/>
          <a:ext cx="8927024" cy="1808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6C4975AB-5A0C-9B7B-45FF-37964AF19F29}"/>
              </a:ext>
            </a:extLst>
          </p:cNvPr>
          <p:cNvSpPr txBox="1"/>
          <p:nvPr/>
        </p:nvSpPr>
        <p:spPr>
          <a:xfrm>
            <a:off x="883403" y="2030278"/>
            <a:ext cx="10272277" cy="1754326"/>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mj-lt"/>
              </a:rPr>
              <a:t>You must comprehend the components of employee engagement in order to better comprehend it and raise it. There are therefore three essential elements of employee engagement. They facilitate workplace engagement(Stevens, 2022). These are :</a:t>
            </a:r>
          </a:p>
          <a:p>
            <a:pPr marL="285750" indent="-285750">
              <a:buFont typeface="Arial" panose="020B0604020202020204" pitchFamily="34" charset="0"/>
              <a:buChar char="•"/>
            </a:pPr>
            <a:r>
              <a:rPr lang="en-US" dirty="0">
                <a:latin typeface="+mj-lt"/>
              </a:rPr>
              <a:t>Feedback</a:t>
            </a:r>
          </a:p>
          <a:p>
            <a:pPr marL="285750" indent="-285750">
              <a:buFont typeface="Arial" panose="020B0604020202020204" pitchFamily="34" charset="0"/>
              <a:buChar char="•"/>
            </a:pPr>
            <a:r>
              <a:rPr lang="en-US" dirty="0">
                <a:latin typeface="+mj-lt"/>
              </a:rPr>
              <a:t>Recognition</a:t>
            </a:r>
          </a:p>
          <a:p>
            <a:pPr marL="285750" indent="-285750">
              <a:buFont typeface="Arial" panose="020B0604020202020204" pitchFamily="34" charset="0"/>
              <a:buChar char="•"/>
            </a:pPr>
            <a:r>
              <a:rPr lang="en-US" dirty="0">
                <a:latin typeface="+mj-lt"/>
              </a:rPr>
              <a:t>Validation.</a:t>
            </a:r>
          </a:p>
        </p:txBody>
      </p:sp>
    </p:spTree>
    <p:extLst>
      <p:ext uri="{BB962C8B-B14F-4D97-AF65-F5344CB8AC3E}">
        <p14:creationId xmlns:p14="http://schemas.microsoft.com/office/powerpoint/2010/main" val="380154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3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cxnSp>
        <p:nvCxnSpPr>
          <p:cNvPr id="30" name="Straight Connector 3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281D70C-EE29-493E-838C-890184A02C07}"/>
              </a:ext>
            </a:extLst>
          </p:cNvPr>
          <p:cNvSpPr>
            <a:spLocks noGrp="1"/>
          </p:cNvSpPr>
          <p:nvPr>
            <p:ph idx="1"/>
          </p:nvPr>
        </p:nvSpPr>
        <p:spPr>
          <a:xfrm>
            <a:off x="424416" y="418454"/>
            <a:ext cx="4947534" cy="5792655"/>
          </a:xfrm>
        </p:spPr>
        <p:txBody>
          <a:bodyPr vert="horz" lIns="0" tIns="45720" rIns="0" bIns="45720" rtlCol="0">
            <a:normAutofit fontScale="85000" lnSpcReduction="20000"/>
          </a:bodyPr>
          <a:lstStyle/>
          <a:p>
            <a:r>
              <a:rPr lang="en-US" dirty="0">
                <a:latin typeface="+mj-lt"/>
              </a:rPr>
              <a:t>Make the workplace more enjoyable; this will encourage workers to enjoy their jobs.</a:t>
            </a:r>
          </a:p>
          <a:p>
            <a:r>
              <a:rPr lang="en-US" dirty="0">
                <a:latin typeface="+mj-lt"/>
              </a:rPr>
              <a:t>Reward your staff for their work (like gifts or a points-based reward system).</a:t>
            </a:r>
          </a:p>
          <a:p>
            <a:r>
              <a:rPr lang="en-US" dirty="0">
                <a:latin typeface="+mj-lt"/>
              </a:rPr>
              <a:t>Let your staff know they are appreciated. For instance, standing up for them in the event of an emergency, a discourteous client, etc.</a:t>
            </a:r>
          </a:p>
          <a:p>
            <a:r>
              <a:rPr lang="en-US" dirty="0">
                <a:latin typeface="+mj-lt"/>
              </a:rPr>
              <a:t>There should be constant training. Employees who have received the necessary training are more likely to execute an excellent job and perhaps go above and above.</a:t>
            </a:r>
          </a:p>
          <a:p>
            <a:r>
              <a:rPr lang="en-US" dirty="0">
                <a:latin typeface="+mj-lt"/>
              </a:rPr>
              <a:t>Syncing personal objectives with organisational ones can help employees feel accomplished by letting them know how their objective contributes to the attainment of overall objectives.</a:t>
            </a:r>
          </a:p>
          <a:p>
            <a:r>
              <a:rPr lang="en-US" dirty="0">
                <a:latin typeface="+mj-lt"/>
              </a:rPr>
              <a:t>Share the company's achievements and inform the staff of its progress(Kurtzman, 2017).</a:t>
            </a:r>
          </a:p>
        </p:txBody>
      </p:sp>
      <p:pic>
        <p:nvPicPr>
          <p:cNvPr id="7" name="Picture 6">
            <a:extLst>
              <a:ext uri="{FF2B5EF4-FFF2-40B4-BE49-F238E27FC236}">
                <a16:creationId xmlns:a16="http://schemas.microsoft.com/office/drawing/2014/main" id="{C1FD58F3-76FE-1099-5E3D-BD5F3B7CEBFC}"/>
              </a:ext>
            </a:extLst>
          </p:cNvPr>
          <p:cNvPicPr>
            <a:picLocks noChangeAspect="1"/>
          </p:cNvPicPr>
          <p:nvPr/>
        </p:nvPicPr>
        <p:blipFill>
          <a:blip r:embed="rId3"/>
          <a:stretch>
            <a:fillRect/>
          </a:stretch>
        </p:blipFill>
        <p:spPr>
          <a:xfrm>
            <a:off x="5538461" y="0"/>
            <a:ext cx="6656713" cy="6858000"/>
          </a:xfrm>
          <a:prstGeom prst="rect">
            <a:avLst/>
          </a:prstGeom>
        </p:spPr>
      </p:pic>
    </p:spTree>
    <p:extLst>
      <p:ext uri="{BB962C8B-B14F-4D97-AF65-F5344CB8AC3E}">
        <p14:creationId xmlns:p14="http://schemas.microsoft.com/office/powerpoint/2010/main" val="2225727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690374C-1A59-4A71-8148-5C0E026A3A75}"/>
              </a:ext>
            </a:extLst>
          </p:cNvPr>
          <p:cNvSpPr>
            <a:spLocks noGrp="1"/>
          </p:cNvSpPr>
          <p:nvPr>
            <p:ph type="title"/>
          </p:nvPr>
        </p:nvSpPr>
        <p:spPr/>
        <p:txBody>
          <a:bodyPr/>
          <a:lstStyle/>
          <a:p>
            <a:r>
              <a:rPr lang="en-US" dirty="0"/>
              <a:t>Statistics</a:t>
            </a:r>
          </a:p>
        </p:txBody>
      </p:sp>
      <p:sp>
        <p:nvSpPr>
          <p:cNvPr id="8" name="Freeform: Shape 8" descr="Plans">
            <a:extLst>
              <a:ext uri="{FF2B5EF4-FFF2-40B4-BE49-F238E27FC236}">
                <a16:creationId xmlns:a16="http://schemas.microsoft.com/office/drawing/2014/main" id="{2DB38FFA-F8F9-4178-AD76-00851D638B92}"/>
              </a:ext>
            </a:extLst>
          </p:cNvPr>
          <p:cNvSpPr/>
          <p:nvPr/>
        </p:nvSpPr>
        <p:spPr>
          <a:xfrm>
            <a:off x="4757976" y="2553504"/>
            <a:ext cx="515064" cy="757216"/>
          </a:xfrm>
          <a:custGeom>
            <a:avLst/>
            <a:gdLst/>
            <a:ahLst/>
            <a:cxnLst>
              <a:cxn ang="3cd4">
                <a:pos x="hc" y="t"/>
              </a:cxn>
              <a:cxn ang="cd2">
                <a:pos x="l" y="vc"/>
              </a:cxn>
              <a:cxn ang="cd4">
                <a:pos x="hc" y="b"/>
              </a:cxn>
              <a:cxn ang="0">
                <a:pos x="r" y="vc"/>
              </a:cxn>
            </a:cxnLst>
            <a:rect l="l" t="t" r="r" b="b"/>
            <a:pathLst>
              <a:path w="3451" h="5073">
                <a:moveTo>
                  <a:pt x="1718" y="668"/>
                </a:moveTo>
                <a:cubicBezTo>
                  <a:pt x="1813" y="668"/>
                  <a:pt x="1892" y="604"/>
                  <a:pt x="1892" y="509"/>
                </a:cubicBezTo>
                <a:cubicBezTo>
                  <a:pt x="1892" y="413"/>
                  <a:pt x="1813" y="350"/>
                  <a:pt x="1718" y="350"/>
                </a:cubicBezTo>
                <a:cubicBezTo>
                  <a:pt x="1638" y="350"/>
                  <a:pt x="1558" y="413"/>
                  <a:pt x="1558" y="509"/>
                </a:cubicBezTo>
                <a:cubicBezTo>
                  <a:pt x="1558" y="604"/>
                  <a:pt x="1638" y="668"/>
                  <a:pt x="1718" y="668"/>
                </a:cubicBezTo>
                <a:close/>
                <a:moveTo>
                  <a:pt x="2242" y="700"/>
                </a:moveTo>
                <a:cubicBezTo>
                  <a:pt x="2227" y="636"/>
                  <a:pt x="2227" y="573"/>
                  <a:pt x="2227" y="509"/>
                </a:cubicBezTo>
                <a:cubicBezTo>
                  <a:pt x="2227" y="222"/>
                  <a:pt x="2004" y="0"/>
                  <a:pt x="1733" y="0"/>
                </a:cubicBezTo>
                <a:cubicBezTo>
                  <a:pt x="1447" y="0"/>
                  <a:pt x="1209" y="222"/>
                  <a:pt x="1209" y="509"/>
                </a:cubicBezTo>
                <a:lnTo>
                  <a:pt x="1209" y="700"/>
                </a:lnTo>
                <a:lnTo>
                  <a:pt x="238" y="700"/>
                </a:lnTo>
                <a:cubicBezTo>
                  <a:pt x="111" y="700"/>
                  <a:pt x="0" y="811"/>
                  <a:pt x="0" y="938"/>
                </a:cubicBezTo>
                <a:lnTo>
                  <a:pt x="0" y="4835"/>
                </a:lnTo>
                <a:cubicBezTo>
                  <a:pt x="0" y="4962"/>
                  <a:pt x="111" y="5073"/>
                  <a:pt x="238" y="5073"/>
                </a:cubicBezTo>
                <a:lnTo>
                  <a:pt x="3212" y="5073"/>
                </a:lnTo>
                <a:cubicBezTo>
                  <a:pt x="3340" y="5073"/>
                  <a:pt x="3451" y="4962"/>
                  <a:pt x="3451" y="4835"/>
                </a:cubicBezTo>
                <a:lnTo>
                  <a:pt x="3451" y="938"/>
                </a:lnTo>
                <a:cubicBezTo>
                  <a:pt x="3451" y="795"/>
                  <a:pt x="3340" y="700"/>
                  <a:pt x="3212" y="700"/>
                </a:cubicBezTo>
                <a:close/>
                <a:moveTo>
                  <a:pt x="1367" y="509"/>
                </a:moveTo>
                <a:cubicBezTo>
                  <a:pt x="1367" y="318"/>
                  <a:pt x="1527" y="159"/>
                  <a:pt x="1733" y="159"/>
                </a:cubicBezTo>
                <a:cubicBezTo>
                  <a:pt x="1908" y="159"/>
                  <a:pt x="2067" y="318"/>
                  <a:pt x="2067" y="509"/>
                </a:cubicBezTo>
                <a:cubicBezTo>
                  <a:pt x="2067" y="716"/>
                  <a:pt x="2067" y="1082"/>
                  <a:pt x="2497" y="1193"/>
                </a:cubicBezTo>
                <a:cubicBezTo>
                  <a:pt x="2624" y="1225"/>
                  <a:pt x="2719" y="1336"/>
                  <a:pt x="2736" y="1479"/>
                </a:cubicBezTo>
                <a:lnTo>
                  <a:pt x="715" y="1479"/>
                </a:lnTo>
                <a:cubicBezTo>
                  <a:pt x="731" y="1352"/>
                  <a:pt x="811" y="1225"/>
                  <a:pt x="938" y="1193"/>
                </a:cubicBezTo>
                <a:cubicBezTo>
                  <a:pt x="1367" y="1082"/>
                  <a:pt x="1367" y="716"/>
                  <a:pt x="1367" y="509"/>
                </a:cubicBezTo>
                <a:close/>
                <a:moveTo>
                  <a:pt x="668" y="1638"/>
                </a:moveTo>
                <a:lnTo>
                  <a:pt x="2767" y="1638"/>
                </a:lnTo>
                <a:cubicBezTo>
                  <a:pt x="2846" y="1638"/>
                  <a:pt x="2894" y="1591"/>
                  <a:pt x="2894" y="1511"/>
                </a:cubicBezTo>
                <a:cubicBezTo>
                  <a:pt x="2894" y="1383"/>
                  <a:pt x="2846" y="1256"/>
                  <a:pt x="2767" y="1177"/>
                </a:cubicBezTo>
                <a:lnTo>
                  <a:pt x="2879" y="1177"/>
                </a:lnTo>
                <a:cubicBezTo>
                  <a:pt x="2910" y="1177"/>
                  <a:pt x="2926" y="1177"/>
                  <a:pt x="2942" y="1193"/>
                </a:cubicBezTo>
                <a:cubicBezTo>
                  <a:pt x="2958" y="1209"/>
                  <a:pt x="2974" y="1240"/>
                  <a:pt x="2974" y="1256"/>
                </a:cubicBezTo>
                <a:lnTo>
                  <a:pt x="2974" y="4517"/>
                </a:lnTo>
                <a:cubicBezTo>
                  <a:pt x="2974" y="4564"/>
                  <a:pt x="2926" y="4596"/>
                  <a:pt x="2879" y="4596"/>
                </a:cubicBezTo>
                <a:lnTo>
                  <a:pt x="556" y="4596"/>
                </a:lnTo>
                <a:cubicBezTo>
                  <a:pt x="509" y="4596"/>
                  <a:pt x="477" y="4564"/>
                  <a:pt x="477" y="4517"/>
                </a:cubicBezTo>
                <a:lnTo>
                  <a:pt x="477" y="1256"/>
                </a:lnTo>
                <a:cubicBezTo>
                  <a:pt x="477" y="1209"/>
                  <a:pt x="509" y="1177"/>
                  <a:pt x="556" y="1177"/>
                </a:cubicBezTo>
                <a:lnTo>
                  <a:pt x="683" y="1177"/>
                </a:lnTo>
                <a:cubicBezTo>
                  <a:pt x="604" y="1272"/>
                  <a:pt x="556" y="1383"/>
                  <a:pt x="556" y="1511"/>
                </a:cubicBezTo>
                <a:cubicBezTo>
                  <a:pt x="556" y="1574"/>
                  <a:pt x="604" y="1638"/>
                  <a:pt x="668" y="1638"/>
                </a:cubicBezTo>
                <a:close/>
                <a:moveTo>
                  <a:pt x="3292" y="938"/>
                </a:moveTo>
                <a:lnTo>
                  <a:pt x="3292" y="4835"/>
                </a:lnTo>
                <a:cubicBezTo>
                  <a:pt x="3292" y="4883"/>
                  <a:pt x="3244" y="4915"/>
                  <a:pt x="3212" y="4915"/>
                </a:cubicBezTo>
                <a:lnTo>
                  <a:pt x="238" y="4915"/>
                </a:lnTo>
                <a:cubicBezTo>
                  <a:pt x="191" y="4915"/>
                  <a:pt x="159" y="4883"/>
                  <a:pt x="159" y="4835"/>
                </a:cubicBezTo>
                <a:lnTo>
                  <a:pt x="159" y="938"/>
                </a:lnTo>
                <a:cubicBezTo>
                  <a:pt x="159" y="891"/>
                  <a:pt x="191" y="859"/>
                  <a:pt x="238" y="859"/>
                </a:cubicBezTo>
                <a:lnTo>
                  <a:pt x="1161" y="859"/>
                </a:lnTo>
                <a:cubicBezTo>
                  <a:pt x="1129" y="922"/>
                  <a:pt x="1065" y="986"/>
                  <a:pt x="986" y="1018"/>
                </a:cubicBezTo>
                <a:lnTo>
                  <a:pt x="970" y="1018"/>
                </a:lnTo>
                <a:lnTo>
                  <a:pt x="556" y="1018"/>
                </a:lnTo>
                <a:cubicBezTo>
                  <a:pt x="429" y="1018"/>
                  <a:pt x="318" y="1129"/>
                  <a:pt x="318" y="1256"/>
                </a:cubicBezTo>
                <a:lnTo>
                  <a:pt x="318" y="4517"/>
                </a:lnTo>
                <a:cubicBezTo>
                  <a:pt x="318" y="4644"/>
                  <a:pt x="429" y="4755"/>
                  <a:pt x="556" y="4755"/>
                </a:cubicBezTo>
                <a:lnTo>
                  <a:pt x="2879" y="4755"/>
                </a:lnTo>
                <a:cubicBezTo>
                  <a:pt x="3022" y="4755"/>
                  <a:pt x="3133" y="4644"/>
                  <a:pt x="3133" y="4517"/>
                </a:cubicBezTo>
                <a:lnTo>
                  <a:pt x="3133" y="1256"/>
                </a:lnTo>
                <a:cubicBezTo>
                  <a:pt x="3133" y="1193"/>
                  <a:pt x="3101" y="1129"/>
                  <a:pt x="3054" y="1082"/>
                </a:cubicBezTo>
                <a:cubicBezTo>
                  <a:pt x="3006" y="1034"/>
                  <a:pt x="2958" y="1018"/>
                  <a:pt x="2879" y="1018"/>
                </a:cubicBezTo>
                <a:lnTo>
                  <a:pt x="2465" y="1018"/>
                </a:lnTo>
                <a:cubicBezTo>
                  <a:pt x="2370" y="986"/>
                  <a:pt x="2306" y="922"/>
                  <a:pt x="2274" y="859"/>
                </a:cubicBezTo>
                <a:lnTo>
                  <a:pt x="3212" y="859"/>
                </a:lnTo>
                <a:cubicBezTo>
                  <a:pt x="3244" y="859"/>
                  <a:pt x="3292" y="891"/>
                  <a:pt x="3292" y="938"/>
                </a:cubicBezTo>
                <a:close/>
                <a:moveTo>
                  <a:pt x="1400" y="3737"/>
                </a:moveTo>
                <a:cubicBezTo>
                  <a:pt x="1415" y="3754"/>
                  <a:pt x="1431" y="3769"/>
                  <a:pt x="1447" y="3769"/>
                </a:cubicBezTo>
                <a:cubicBezTo>
                  <a:pt x="1463" y="3769"/>
                  <a:pt x="1495" y="3754"/>
                  <a:pt x="1510" y="3737"/>
                </a:cubicBezTo>
                <a:lnTo>
                  <a:pt x="2560" y="2688"/>
                </a:lnTo>
                <a:cubicBezTo>
                  <a:pt x="2592" y="2656"/>
                  <a:pt x="2592" y="2592"/>
                  <a:pt x="2560" y="2561"/>
                </a:cubicBezTo>
                <a:cubicBezTo>
                  <a:pt x="2545" y="2545"/>
                  <a:pt x="2481" y="2545"/>
                  <a:pt x="2449" y="2561"/>
                </a:cubicBezTo>
                <a:lnTo>
                  <a:pt x="1447" y="3579"/>
                </a:lnTo>
                <a:lnTo>
                  <a:pt x="1018" y="3133"/>
                </a:lnTo>
                <a:cubicBezTo>
                  <a:pt x="986" y="3101"/>
                  <a:pt x="938" y="3101"/>
                  <a:pt x="906" y="3133"/>
                </a:cubicBezTo>
                <a:cubicBezTo>
                  <a:pt x="874" y="3165"/>
                  <a:pt x="874" y="3228"/>
                  <a:pt x="906" y="3245"/>
                </a:cubicBezTo>
                <a:close/>
              </a:path>
            </a:pathLst>
          </a:custGeom>
          <a:solidFill>
            <a:schemeClr val="bg1"/>
          </a:solidFill>
          <a:ln cap="flat">
            <a:noFill/>
            <a:prstDash val="solid"/>
          </a:ln>
        </p:spPr>
        <p:txBody>
          <a:bodyPr vert="horz" wrap="none" lIns="90000" tIns="45000" rIns="90000" bIns="45000" anchor="ctr" anchorCtr="1" compatLnSpc="0"/>
          <a:lstStyle/>
          <a:p>
            <a:pPr marL="0" marR="0" lvl="0" indent="0" rtl="0" hangingPunct="0">
              <a:lnSpc>
                <a:spcPct val="100000"/>
              </a:lnSpc>
              <a:spcBef>
                <a:spcPts val="0"/>
              </a:spcBef>
              <a:spcAft>
                <a:spcPts val="0"/>
              </a:spcAft>
              <a:buNone/>
              <a:tabLst/>
            </a:pPr>
            <a:endParaRPr lang="en-US" sz="1800" b="0" i="0" u="none" strike="noStrike" kern="1200" dirty="0">
              <a:ln>
                <a:noFill/>
              </a:ln>
              <a:latin typeface="Arial" pitchFamily="18"/>
              <a:ea typeface="SimSun" pitchFamily="2"/>
              <a:cs typeface="Lucida Sans" pitchFamily="2"/>
            </a:endParaRPr>
          </a:p>
        </p:txBody>
      </p:sp>
      <p:pic>
        <p:nvPicPr>
          <p:cNvPr id="5122" name="Picture 2" descr="Global Employee Engagement Benchmark Study | Great Place To Work®">
            <a:extLst>
              <a:ext uri="{FF2B5EF4-FFF2-40B4-BE49-F238E27FC236}">
                <a16:creationId xmlns:a16="http://schemas.microsoft.com/office/drawing/2014/main" id="{8A6B5CD3-55C6-0D85-B1C5-223329F5143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51067" y="368085"/>
            <a:ext cx="8030967" cy="612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388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dirty="0">
                <a:solidFill>
                  <a:schemeClr val="tx1">
                    <a:lumMod val="75000"/>
                    <a:lumOff val="25000"/>
                  </a:schemeClr>
                </a:solidFill>
              </a:rPr>
              <a:t>Employee Engagement Statistics</a:t>
            </a:r>
          </a:p>
        </p:txBody>
      </p:sp>
      <p:cxnSp>
        <p:nvCxnSpPr>
          <p:cNvPr id="19" name="Straight Connector 1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F28FD-683A-4188-810D-0EBFAB2865CA}"/>
              </a:ext>
            </a:extLst>
          </p:cNvPr>
          <p:cNvSpPr>
            <a:spLocks noGrp="1"/>
          </p:cNvSpPr>
          <p:nvPr>
            <p:ph idx="1"/>
          </p:nvPr>
        </p:nvSpPr>
        <p:spPr>
          <a:xfrm>
            <a:off x="5172074" y="2108201"/>
            <a:ext cx="5983606" cy="4272127"/>
          </a:xfrm>
        </p:spPr>
        <p:txBody>
          <a:bodyPr vert="horz" lIns="0" tIns="45720" rIns="0" bIns="45720" rtlCol="0">
            <a:normAutofit lnSpcReduction="10000"/>
          </a:bodyPr>
          <a:lstStyle/>
          <a:p>
            <a:r>
              <a:rPr lang="en-US" dirty="0">
                <a:latin typeface="+mj-lt"/>
              </a:rPr>
              <a:t>39% of workers would work harder if they were happy in their current role or place of work.</a:t>
            </a:r>
          </a:p>
          <a:p>
            <a:r>
              <a:rPr lang="en-US" dirty="0">
                <a:latin typeface="+mj-lt"/>
              </a:rPr>
              <a:t>12% of businesses are happy with current levels of employee engagement.</a:t>
            </a:r>
          </a:p>
          <a:p>
            <a:r>
              <a:rPr lang="en-US" dirty="0">
                <a:latin typeface="+mj-lt"/>
              </a:rPr>
              <a:t>51% of employees would quit their job if the training was not offered.</a:t>
            </a:r>
          </a:p>
          <a:p>
            <a:r>
              <a:rPr lang="en-US" dirty="0">
                <a:latin typeface="+mj-lt"/>
              </a:rPr>
              <a:t>60% of Americans would take a job they love over a job they hate, even if the preferred position paid half the amount of salary they would earn at the job they dislike.</a:t>
            </a:r>
          </a:p>
          <a:p>
            <a:pPr marL="0" indent="0">
              <a:buFont typeface="Calibri" panose="020F0502020204030204" pitchFamily="34" charset="0"/>
              <a:buNone/>
            </a:pPr>
            <a:endParaRPr lang="en-US" dirty="0">
              <a:latin typeface="+mj-lt"/>
            </a:endParaRPr>
          </a:p>
        </p:txBody>
      </p:sp>
      <p:pic>
        <p:nvPicPr>
          <p:cNvPr id="8194" name="Picture 2" descr="7 reasons why internal communications is important">
            <a:extLst>
              <a:ext uri="{FF2B5EF4-FFF2-40B4-BE49-F238E27FC236}">
                <a16:creationId xmlns:a16="http://schemas.microsoft.com/office/drawing/2014/main" id="{65A13799-87F1-3DBD-5CC4-3457DCE8FFB7}"/>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7744" r="27744"/>
          <a:stretch>
            <a:fillRect/>
          </a:stretch>
        </p:blipFill>
        <p:spPr bwMode="auto">
          <a:xfrm>
            <a:off x="-1" y="0"/>
            <a:ext cx="5021451"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51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dirty="0">
                <a:solidFill>
                  <a:schemeClr val="tx1">
                    <a:lumMod val="75000"/>
                    <a:lumOff val="25000"/>
                  </a:schemeClr>
                </a:solidFill>
              </a:rPr>
              <a:t>Employee Engagement Statistics</a:t>
            </a:r>
          </a:p>
        </p:txBody>
      </p:sp>
      <p:cxnSp>
        <p:nvCxnSpPr>
          <p:cNvPr id="19" name="Straight Connector 1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F28FD-683A-4188-810D-0EBFAB2865CA}"/>
              </a:ext>
            </a:extLst>
          </p:cNvPr>
          <p:cNvSpPr>
            <a:spLocks noGrp="1"/>
          </p:cNvSpPr>
          <p:nvPr>
            <p:ph idx="1"/>
          </p:nvPr>
        </p:nvSpPr>
        <p:spPr>
          <a:xfrm>
            <a:off x="5172074" y="2108201"/>
            <a:ext cx="5983606" cy="4272127"/>
          </a:xfrm>
        </p:spPr>
        <p:txBody>
          <a:bodyPr vert="horz" lIns="0" tIns="45720" rIns="0" bIns="45720" rtlCol="0">
            <a:normAutofit/>
          </a:bodyPr>
          <a:lstStyle/>
          <a:p>
            <a:r>
              <a:rPr lang="en-US" dirty="0">
                <a:latin typeface="+mj-lt"/>
              </a:rPr>
              <a:t>21.5% of workers who don’t feel recognized for doing great work have interviewed for a job in the past three months vs. 12.4% who do feel recognized.</a:t>
            </a:r>
          </a:p>
          <a:p>
            <a:r>
              <a:rPr lang="en-US" dirty="0">
                <a:latin typeface="+mj-lt"/>
              </a:rPr>
              <a:t>12% of employees admitted they were disloyal to their employer and 21% considered themselves dissatisfied.</a:t>
            </a:r>
          </a:p>
          <a:p>
            <a:r>
              <a:rPr lang="en-US" dirty="0">
                <a:latin typeface="+mj-lt"/>
              </a:rPr>
              <a:t>13.5% of workers admit that company culture will push them to accept another job offer.</a:t>
            </a:r>
          </a:p>
        </p:txBody>
      </p:sp>
      <p:pic>
        <p:nvPicPr>
          <p:cNvPr id="7170" name="Picture 2" descr="6 internal communications best practices to connect your workplace">
            <a:extLst>
              <a:ext uri="{FF2B5EF4-FFF2-40B4-BE49-F238E27FC236}">
                <a16:creationId xmlns:a16="http://schemas.microsoft.com/office/drawing/2014/main" id="{FC997F5B-CDFA-FC65-2048-E22B0DE9B6C7}"/>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7744" r="27744"/>
          <a:stretch>
            <a:fillRect/>
          </a:stretch>
        </p:blipFill>
        <p:spPr bwMode="auto">
          <a:xfrm>
            <a:off x="-1" y="0"/>
            <a:ext cx="505244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411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dirty="0">
                <a:solidFill>
                  <a:schemeClr val="tx1">
                    <a:lumMod val="75000"/>
                    <a:lumOff val="25000"/>
                  </a:schemeClr>
                </a:solidFill>
              </a:rPr>
              <a:t>Employee Engagement Statistics</a:t>
            </a:r>
          </a:p>
        </p:txBody>
      </p:sp>
      <p:cxnSp>
        <p:nvCxnSpPr>
          <p:cNvPr id="19" name="Straight Connector 1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F28FD-683A-4188-810D-0EBFAB2865CA}"/>
              </a:ext>
            </a:extLst>
          </p:cNvPr>
          <p:cNvSpPr>
            <a:spLocks noGrp="1"/>
          </p:cNvSpPr>
          <p:nvPr>
            <p:ph idx="1"/>
          </p:nvPr>
        </p:nvSpPr>
        <p:spPr>
          <a:xfrm>
            <a:off x="5172074" y="2108201"/>
            <a:ext cx="5983606" cy="4272127"/>
          </a:xfrm>
        </p:spPr>
        <p:txBody>
          <a:bodyPr vert="horz" lIns="0" tIns="45720" rIns="0" bIns="45720" rtlCol="0">
            <a:normAutofit/>
          </a:bodyPr>
          <a:lstStyle/>
          <a:p>
            <a:r>
              <a:rPr lang="en-US" dirty="0">
                <a:latin typeface="+mj-lt"/>
              </a:rPr>
              <a:t>73% of employees who work in a fully enabled digital workplace reported a positive impact on their productivity and 70% cited improved collaboration thanks to digital technologies vs. 55% of those who don’t work in a fully enabled digital workplace</a:t>
            </a:r>
          </a:p>
          <a:p>
            <a:r>
              <a:rPr lang="en-US" dirty="0">
                <a:latin typeface="+mj-lt"/>
              </a:rPr>
              <a:t>Highly engaged workplaces saw 41% lower absenteeism.</a:t>
            </a:r>
          </a:p>
          <a:p>
            <a:r>
              <a:rPr lang="en-US" dirty="0">
                <a:latin typeface="+mj-lt"/>
              </a:rPr>
              <a:t>Highly engaged organizations saw 40% fewer quality defects(Social, 2022).</a:t>
            </a:r>
          </a:p>
        </p:txBody>
      </p:sp>
      <p:pic>
        <p:nvPicPr>
          <p:cNvPr id="6146" name="Picture 2" descr="Jostle | Hospitality Employee Engagement">
            <a:extLst>
              <a:ext uri="{FF2B5EF4-FFF2-40B4-BE49-F238E27FC236}">
                <a16:creationId xmlns:a16="http://schemas.microsoft.com/office/drawing/2014/main" id="{AFA2B4DE-AB09-40E4-0A78-C1CBC614D710}"/>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7744" r="27744"/>
          <a:stretch>
            <a:fillRect/>
          </a:stretch>
        </p:blipFill>
        <p:spPr bwMode="auto">
          <a:xfrm>
            <a:off x="-1" y="0"/>
            <a:ext cx="502145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03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0CD79B-D5F2-654E-D3FC-9260D6D0DF9A}"/>
              </a:ext>
            </a:extLst>
          </p:cNvPr>
          <p:cNvSpPr>
            <a:spLocks noGrp="1"/>
          </p:cNvSpPr>
          <p:nvPr>
            <p:ph idx="1"/>
          </p:nvPr>
        </p:nvSpPr>
        <p:spPr>
          <a:xfrm>
            <a:off x="4850969" y="497808"/>
            <a:ext cx="7206711" cy="6135467"/>
          </a:xfrm>
        </p:spPr>
        <p:txBody>
          <a:bodyPr>
            <a:normAutofit/>
          </a:bodyPr>
          <a:lstStyle/>
          <a:p>
            <a:r>
              <a:rPr lang="en-US" dirty="0"/>
              <a:t>The significance of the concept of employee engagement has only increased over time.</a:t>
            </a:r>
          </a:p>
          <a:p>
            <a:r>
              <a:rPr lang="en-US" dirty="0"/>
              <a:t>Talented firms are aware that their workforce is their most important competitive advantage. Additionally, 92% of CEOs think that motivated workers do superior work. This is only one of several employee engagement statistics that demonstrate how important it is for a firm to have engaged employees.</a:t>
            </a:r>
          </a:p>
          <a:p>
            <a:r>
              <a:rPr lang="en-US" dirty="0"/>
              <a:t>Increase focus on employee experience. This entails placing a greater emphasis on helping workers have the finest work experience possible since you only want the best results.</a:t>
            </a:r>
          </a:p>
          <a:p>
            <a:r>
              <a:rPr lang="en-US" dirty="0"/>
              <a:t>Employee engagement has the greatest influence on business operations and profitability at the corporate level. However, it also aids in the understanding of staff requirements and the discovery of methods to boost morale and enhance working conditions.</a:t>
            </a:r>
          </a:p>
        </p:txBody>
      </p:sp>
      <p:sp>
        <p:nvSpPr>
          <p:cNvPr id="3" name="Title 2">
            <a:extLst>
              <a:ext uri="{FF2B5EF4-FFF2-40B4-BE49-F238E27FC236}">
                <a16:creationId xmlns:a16="http://schemas.microsoft.com/office/drawing/2014/main" id="{77DBD7F8-0156-5765-A9BA-11D7DD9ACFD6}"/>
              </a:ext>
            </a:extLst>
          </p:cNvPr>
          <p:cNvSpPr>
            <a:spLocks noGrp="1"/>
          </p:cNvSpPr>
          <p:nvPr>
            <p:ph type="title"/>
          </p:nvPr>
        </p:nvSpPr>
        <p:spPr/>
        <p:txBody>
          <a:bodyPr/>
          <a:lstStyle/>
          <a:p>
            <a:r>
              <a:rPr lang="en-US" dirty="0"/>
              <a:t>Conclusion</a:t>
            </a:r>
          </a:p>
        </p:txBody>
      </p:sp>
    </p:spTree>
    <p:extLst>
      <p:ext uri="{BB962C8B-B14F-4D97-AF65-F5344CB8AC3E}">
        <p14:creationId xmlns:p14="http://schemas.microsoft.com/office/powerpoint/2010/main" val="4236690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69451528-0368-45CE-A13E-EDB97BE9583E}"/>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dirty="0">
                <a:solidFill>
                  <a:schemeClr val="tx1">
                    <a:lumMod val="75000"/>
                    <a:lumOff val="25000"/>
                  </a:schemeClr>
                </a:solidFill>
                <a:latin typeface="+mj-lt"/>
              </a:rPr>
              <a:t>References</a:t>
            </a:r>
          </a:p>
        </p:txBody>
      </p:sp>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59B328BF-1AD6-4365-B1FE-A5A396732871}"/>
              </a:ext>
            </a:extLst>
          </p:cNvPr>
          <p:cNvSpPr>
            <a:spLocks noGrp="1"/>
          </p:cNvSpPr>
          <p:nvPr>
            <p:ph idx="1"/>
          </p:nvPr>
        </p:nvSpPr>
        <p:spPr>
          <a:xfrm>
            <a:off x="495947" y="2108201"/>
            <a:ext cx="10659734" cy="4602565"/>
          </a:xfrm>
        </p:spPr>
        <p:txBody>
          <a:bodyPr vert="horz" lIns="0" tIns="45720" rIns="0" bIns="45720" rtlCol="0">
            <a:normAutofit fontScale="62500" lnSpcReduction="20000"/>
          </a:bodyPr>
          <a:lstStyle/>
          <a:p>
            <a:r>
              <a:rPr lang="en-US" dirty="0" err="1">
                <a:latin typeface="+mj-lt"/>
              </a:rPr>
              <a:t>eHotlier</a:t>
            </a:r>
            <a:r>
              <a:rPr lang="en-US" dirty="0">
                <a:latin typeface="+mj-lt"/>
              </a:rPr>
              <a:t>, 2021. Why employee engagement is so important in the hospitality industry. Employee Engagement, 20 September. </a:t>
            </a:r>
          </a:p>
          <a:p>
            <a:r>
              <a:rPr lang="en-US" dirty="0" err="1">
                <a:latin typeface="+mj-lt"/>
              </a:rPr>
              <a:t>Habraken</a:t>
            </a:r>
            <a:r>
              <a:rPr lang="en-US" dirty="0">
                <a:latin typeface="+mj-lt"/>
              </a:rPr>
              <a:t>, M. M., 2013. ESTABLISHING EMPLOYEE ENGAGEMENT WITHIN A DUTCH HOTEL. University of Twente, I(1), p. 73.</a:t>
            </a:r>
          </a:p>
          <a:p>
            <a:r>
              <a:rPr lang="en-US" dirty="0">
                <a:latin typeface="+mj-lt"/>
              </a:rPr>
              <a:t>Hoisington, A., 2019. The ROI of people: Employee engagement key to profitability. Human Resource, 9 July. </a:t>
            </a:r>
          </a:p>
          <a:p>
            <a:r>
              <a:rPr lang="en-US" dirty="0" err="1">
                <a:latin typeface="+mj-lt"/>
              </a:rPr>
              <a:t>Jouany</a:t>
            </a:r>
            <a:r>
              <a:rPr lang="en-US" dirty="0">
                <a:latin typeface="+mj-lt"/>
              </a:rPr>
              <a:t>, V., 2022. 8 Employee Engagement Statistics You Need to Know in 2022 [INFOGRAPHIC]. Blog, 30 November. </a:t>
            </a:r>
          </a:p>
          <a:p>
            <a:r>
              <a:rPr lang="en-US" dirty="0" err="1">
                <a:latin typeface="+mj-lt"/>
              </a:rPr>
              <a:t>Juneja</a:t>
            </a:r>
            <a:r>
              <a:rPr lang="en-US" dirty="0">
                <a:latin typeface="+mj-lt"/>
              </a:rPr>
              <a:t>, P., 2022. Zinger Model of Employee Engagement. Employee Engagement, 30 November. </a:t>
            </a:r>
          </a:p>
          <a:p>
            <a:r>
              <a:rPr lang="en-US" dirty="0">
                <a:latin typeface="+mj-lt"/>
              </a:rPr>
              <a:t>Kurtzman, J., 2017. Why is employee engagement in the hospitality industry important?. Performance, 17 May. </a:t>
            </a:r>
          </a:p>
          <a:p>
            <a:r>
              <a:rPr lang="en-US" dirty="0">
                <a:latin typeface="+mj-lt"/>
              </a:rPr>
              <a:t>Social, E., 2022. Why Is Employee Engagement Important?. 30 November. </a:t>
            </a:r>
          </a:p>
          <a:p>
            <a:r>
              <a:rPr lang="en-US" dirty="0">
                <a:latin typeface="+mj-lt"/>
              </a:rPr>
              <a:t>Stevens, L., 2022. The Three Elements of Employee Engagement. </a:t>
            </a:r>
            <a:r>
              <a:rPr lang="en-US" dirty="0" err="1">
                <a:latin typeface="+mj-lt"/>
              </a:rPr>
              <a:t>BLog</a:t>
            </a:r>
            <a:r>
              <a:rPr lang="en-US" dirty="0">
                <a:latin typeface="+mj-lt"/>
              </a:rPr>
              <a:t>, 18 August. </a:t>
            </a:r>
          </a:p>
          <a:p>
            <a:r>
              <a:rPr lang="en-US" dirty="0" err="1">
                <a:latin typeface="+mj-lt"/>
              </a:rPr>
              <a:t>Tamigo</a:t>
            </a:r>
            <a:r>
              <a:rPr lang="en-US" dirty="0">
                <a:latin typeface="+mj-lt"/>
              </a:rPr>
              <a:t>, 2021. 5 ways your hotels can improve employee engagement. </a:t>
            </a:r>
            <a:r>
              <a:rPr lang="en-US" dirty="0" err="1">
                <a:latin typeface="+mj-lt"/>
              </a:rPr>
              <a:t>tamigo</a:t>
            </a:r>
            <a:r>
              <a:rPr lang="en-US" dirty="0">
                <a:latin typeface="+mj-lt"/>
              </a:rPr>
              <a:t> blog, 8 September. </a:t>
            </a:r>
          </a:p>
          <a:p>
            <a:r>
              <a:rPr lang="en-US" dirty="0">
                <a:latin typeface="+mj-lt"/>
              </a:rPr>
              <a:t>Zinger, D., 2022. Zinger Model. [Online] </a:t>
            </a:r>
          </a:p>
          <a:p>
            <a:r>
              <a:rPr lang="en-US" dirty="0">
                <a:latin typeface="+mj-lt"/>
              </a:rPr>
              <a:t>Available at: http://www.davidzinger.com/zinger-model/</a:t>
            </a:r>
          </a:p>
          <a:p>
            <a:r>
              <a:rPr lang="en-US" dirty="0">
                <a:latin typeface="+mj-lt"/>
              </a:rPr>
              <a:t>[Accessed 30 November 2022].</a:t>
            </a:r>
          </a:p>
          <a:p>
            <a:endParaRPr lang="en-US" dirty="0">
              <a:latin typeface="+mj-lt"/>
            </a:endParaRPr>
          </a:p>
          <a:p>
            <a:endParaRPr lang="en-US" dirty="0">
              <a:latin typeface="+mj-lt"/>
            </a:endParaRPr>
          </a:p>
        </p:txBody>
      </p:sp>
    </p:spTree>
    <p:extLst>
      <p:ext uri="{BB962C8B-B14F-4D97-AF65-F5344CB8AC3E}">
        <p14:creationId xmlns:p14="http://schemas.microsoft.com/office/powerpoint/2010/main" val="1108500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42" name="Picture 2" descr="4 Important Facets of Internal Communications">
            <a:extLst>
              <a:ext uri="{FF2B5EF4-FFF2-40B4-BE49-F238E27FC236}">
                <a16:creationId xmlns:a16="http://schemas.microsoft.com/office/drawing/2014/main" id="{EA99FA80-9546-68D7-453F-0DE87CB2C9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8822" y="15240"/>
            <a:ext cx="9875520" cy="493776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3BCA0BD-6F2A-D801-42A4-9EE9977F3BD6}"/>
              </a:ext>
            </a:extLst>
          </p:cNvPr>
          <p:cNvPicPr>
            <a:picLocks noChangeAspect="1"/>
          </p:cNvPicPr>
          <p:nvPr/>
        </p:nvPicPr>
        <p:blipFill>
          <a:blip r:embed="rId3"/>
          <a:stretch>
            <a:fillRect/>
          </a:stretch>
        </p:blipFill>
        <p:spPr>
          <a:xfrm>
            <a:off x="729813" y="5170161"/>
            <a:ext cx="7127828" cy="1687839"/>
          </a:xfrm>
          <a:prstGeom prst="rect">
            <a:avLst/>
          </a:prstGeom>
        </p:spPr>
      </p:pic>
    </p:spTree>
    <p:extLst>
      <p:ext uri="{BB962C8B-B14F-4D97-AF65-F5344CB8AC3E}">
        <p14:creationId xmlns:p14="http://schemas.microsoft.com/office/powerpoint/2010/main" val="41279713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E879E6-8FFE-4154-8F2A-F7518B89B37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133</TotalTime>
  <Words>1979</Words>
  <Application>Microsoft Macintosh PowerPoint</Application>
  <PresentationFormat>Widescreen</PresentationFormat>
  <Paragraphs>123</Paragraphs>
  <Slides>17</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PrimaryCustomFont</vt:lpstr>
      <vt:lpstr>Raleway</vt:lpstr>
      <vt:lpstr>Times New Roman</vt:lpstr>
      <vt:lpstr>Wingdings</vt:lpstr>
      <vt:lpstr>RetrospectVTI</vt:lpstr>
      <vt:lpstr>Importance of Employee Engagement</vt:lpstr>
      <vt:lpstr>Agenda</vt:lpstr>
      <vt:lpstr>Introduction</vt:lpstr>
      <vt:lpstr>Employee Engagement Models</vt:lpstr>
      <vt:lpstr>Zinger Model</vt:lpstr>
      <vt:lpstr>Zinger Model</vt:lpstr>
      <vt:lpstr>Significance</vt:lpstr>
      <vt:lpstr>Significance</vt:lpstr>
      <vt:lpstr>Best Practices for Engagement</vt:lpstr>
      <vt:lpstr>PowerPoint Presentation</vt:lpstr>
      <vt:lpstr>Statistics</vt:lpstr>
      <vt:lpstr>Employee Engagement Statistics</vt:lpstr>
      <vt:lpstr>Employee Engagement Statistics</vt:lpstr>
      <vt:lpstr>Employee Engagement Statistics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dc:title>
  <dc:creator>Laiba Aslam</dc:creator>
  <cp:lastModifiedBy>Monira Begum</cp:lastModifiedBy>
  <cp:revision>3</cp:revision>
  <dcterms:created xsi:type="dcterms:W3CDTF">2022-11-29T19:19:48Z</dcterms:created>
  <dcterms:modified xsi:type="dcterms:W3CDTF">2022-12-05T21:00:11Z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