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8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3" r:id="rId18"/>
    <p:sldId id="277" r:id="rId19"/>
    <p:sldId id="276" r:id="rId20"/>
    <p:sldId id="275" r:id="rId21"/>
    <p:sldId id="274" r:id="rId22"/>
    <p:sldId id="281" r:id="rId23"/>
    <p:sldId id="278" r:id="rId24"/>
    <p:sldId id="280" r:id="rId25"/>
    <p:sldId id="279" r:id="rId26"/>
    <p:sldId id="272" r:id="rId27"/>
    <p:sldId id="271" r:id="rId28"/>
    <p:sldId id="283" r:id="rId29"/>
    <p:sldId id="282" r:id="rId30"/>
    <p:sldId id="28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5039" autoAdjust="0"/>
  </p:normalViewPr>
  <p:slideViewPr>
    <p:cSldViewPr snapToGrid="0">
      <p:cViewPr>
        <p:scale>
          <a:sx n="66" d="100"/>
          <a:sy n="66" d="100"/>
        </p:scale>
        <p:origin x="1234" y="4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3.svg"/></Relationships>
</file>

<file path=ppt/diagrams/_rels/data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28.png"/><Relationship Id="rId7"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28.png"/><Relationship Id="rId7"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ABEDBA-FE70-4A6A-92DB-50A62CFBAD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6CDD88-862D-47C1-8556-654BBB883442}">
      <dgm:prSet/>
      <dgm:spPr/>
      <dgm:t>
        <a:bodyPr/>
        <a:lstStyle/>
        <a:p>
          <a:r>
            <a:rPr lang="en-IN"/>
            <a:t>PM is vital to Zara’s fast-fashion model</a:t>
          </a:r>
          <a:endParaRPr lang="en-US"/>
        </a:p>
      </dgm:t>
    </dgm:pt>
    <dgm:pt modelId="{7BAA5A28-0C9B-45D9-9D40-620430149025}" type="parTrans" cxnId="{0EC6BD83-37D3-4BFD-87A1-6C0F2B998DCE}">
      <dgm:prSet/>
      <dgm:spPr/>
      <dgm:t>
        <a:bodyPr/>
        <a:lstStyle/>
        <a:p>
          <a:endParaRPr lang="en-US"/>
        </a:p>
      </dgm:t>
    </dgm:pt>
    <dgm:pt modelId="{0A817E79-F9F4-4F86-A7C4-DABE82A4C02C}" type="sibTrans" cxnId="{0EC6BD83-37D3-4BFD-87A1-6C0F2B998DCE}">
      <dgm:prSet/>
      <dgm:spPr/>
      <dgm:t>
        <a:bodyPr/>
        <a:lstStyle/>
        <a:p>
          <a:endParaRPr lang="en-US"/>
        </a:p>
      </dgm:t>
    </dgm:pt>
    <dgm:pt modelId="{3CF96077-DCE1-4AF3-9E8D-F7E7AC2861B2}">
      <dgm:prSet/>
      <dgm:spPr/>
      <dgm:t>
        <a:bodyPr/>
        <a:lstStyle/>
        <a:p>
          <a:r>
            <a:rPr lang="en-IN"/>
            <a:t>Supports customer experience and efficiency</a:t>
          </a:r>
          <a:endParaRPr lang="en-US"/>
        </a:p>
      </dgm:t>
    </dgm:pt>
    <dgm:pt modelId="{19B80FB3-0467-4721-98E2-FAF639AD74D8}" type="parTrans" cxnId="{5DE01FDE-E0E7-4367-B89C-90E6B0711B51}">
      <dgm:prSet/>
      <dgm:spPr/>
      <dgm:t>
        <a:bodyPr/>
        <a:lstStyle/>
        <a:p>
          <a:endParaRPr lang="en-US"/>
        </a:p>
      </dgm:t>
    </dgm:pt>
    <dgm:pt modelId="{24B5B6D3-3DC6-48B0-9641-68F49F60D23A}" type="sibTrans" cxnId="{5DE01FDE-E0E7-4367-B89C-90E6B0711B51}">
      <dgm:prSet/>
      <dgm:spPr/>
      <dgm:t>
        <a:bodyPr/>
        <a:lstStyle/>
        <a:p>
          <a:endParaRPr lang="en-US"/>
        </a:p>
      </dgm:t>
    </dgm:pt>
    <dgm:pt modelId="{BCD8438A-D051-4877-B388-06BA0819EE2A}">
      <dgm:prSet/>
      <dgm:spPr/>
      <dgm:t>
        <a:bodyPr/>
        <a:lstStyle/>
        <a:p>
          <a:r>
            <a:rPr lang="en-IN"/>
            <a:t>Standardisation improves global consistency</a:t>
          </a:r>
          <a:endParaRPr lang="en-US"/>
        </a:p>
      </dgm:t>
    </dgm:pt>
    <dgm:pt modelId="{AFFBF848-DB6A-48B5-8529-A4557B01D11A}" type="parTrans" cxnId="{0F68E35A-0614-4BA7-8253-1D5641500CFC}">
      <dgm:prSet/>
      <dgm:spPr/>
      <dgm:t>
        <a:bodyPr/>
        <a:lstStyle/>
        <a:p>
          <a:endParaRPr lang="en-US"/>
        </a:p>
      </dgm:t>
    </dgm:pt>
    <dgm:pt modelId="{F88CD15E-010E-44D8-A5EF-1234FAB57BDE}" type="sibTrans" cxnId="{0F68E35A-0614-4BA7-8253-1D5641500CFC}">
      <dgm:prSet/>
      <dgm:spPr/>
      <dgm:t>
        <a:bodyPr/>
        <a:lstStyle/>
        <a:p>
          <a:endParaRPr lang="en-US"/>
        </a:p>
      </dgm:t>
    </dgm:pt>
    <dgm:pt modelId="{42ADAB1D-442C-40D3-B3C8-192E806F11E1}" type="pres">
      <dgm:prSet presAssocID="{5CABEDBA-FE70-4A6A-92DB-50A62CFBAD76}" presName="root" presStyleCnt="0">
        <dgm:presLayoutVars>
          <dgm:dir/>
          <dgm:resizeHandles val="exact"/>
        </dgm:presLayoutVars>
      </dgm:prSet>
      <dgm:spPr/>
    </dgm:pt>
    <dgm:pt modelId="{AC29CE60-A29C-4253-9DEB-04E291139576}" type="pres">
      <dgm:prSet presAssocID="{EC6CDD88-862D-47C1-8556-654BBB883442}" presName="compNode" presStyleCnt="0"/>
      <dgm:spPr/>
    </dgm:pt>
    <dgm:pt modelId="{9A5256A5-FA99-48FF-99CB-8EC19F160B68}" type="pres">
      <dgm:prSet presAssocID="{EC6CDD88-862D-47C1-8556-654BBB883442}" presName="bgRect" presStyleLbl="bgShp" presStyleIdx="0" presStyleCnt="3"/>
      <dgm:spPr/>
    </dgm:pt>
    <dgm:pt modelId="{C79B2E3B-B190-4B00-94FF-CFD26D1B44D8}" type="pres">
      <dgm:prSet presAssocID="{EC6CDD88-862D-47C1-8556-654BBB8834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BCA63AE4-B50D-4B72-A848-C33937C0D5B7}" type="pres">
      <dgm:prSet presAssocID="{EC6CDD88-862D-47C1-8556-654BBB883442}" presName="spaceRect" presStyleCnt="0"/>
      <dgm:spPr/>
    </dgm:pt>
    <dgm:pt modelId="{22E12E71-F322-4C27-922A-7E1E52A9D8CD}" type="pres">
      <dgm:prSet presAssocID="{EC6CDD88-862D-47C1-8556-654BBB883442}" presName="parTx" presStyleLbl="revTx" presStyleIdx="0" presStyleCnt="3">
        <dgm:presLayoutVars>
          <dgm:chMax val="0"/>
          <dgm:chPref val="0"/>
        </dgm:presLayoutVars>
      </dgm:prSet>
      <dgm:spPr/>
    </dgm:pt>
    <dgm:pt modelId="{58D44AFA-E361-4DB6-9141-0762CB5CE127}" type="pres">
      <dgm:prSet presAssocID="{0A817E79-F9F4-4F86-A7C4-DABE82A4C02C}" presName="sibTrans" presStyleCnt="0"/>
      <dgm:spPr/>
    </dgm:pt>
    <dgm:pt modelId="{55F75789-ED0E-4BBE-9713-C4214C1D9A9C}" type="pres">
      <dgm:prSet presAssocID="{3CF96077-DCE1-4AF3-9E8D-F7E7AC2861B2}" presName="compNode" presStyleCnt="0"/>
      <dgm:spPr/>
    </dgm:pt>
    <dgm:pt modelId="{6A5C321E-0575-414B-AC48-A0C87F1DCD37}" type="pres">
      <dgm:prSet presAssocID="{3CF96077-DCE1-4AF3-9E8D-F7E7AC2861B2}" presName="bgRect" presStyleLbl="bgShp" presStyleIdx="1" presStyleCnt="3"/>
      <dgm:spPr/>
    </dgm:pt>
    <dgm:pt modelId="{827F28CA-A933-4F31-AF86-FF47045B97B7}" type="pres">
      <dgm:prSet presAssocID="{3CF96077-DCE1-4AF3-9E8D-F7E7AC2861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B7B3C0D8-0817-43EA-8AFF-8D4E982820C9}" type="pres">
      <dgm:prSet presAssocID="{3CF96077-DCE1-4AF3-9E8D-F7E7AC2861B2}" presName="spaceRect" presStyleCnt="0"/>
      <dgm:spPr/>
    </dgm:pt>
    <dgm:pt modelId="{6E3A3C37-7727-4C36-BA7D-3E1F0E41BBBA}" type="pres">
      <dgm:prSet presAssocID="{3CF96077-DCE1-4AF3-9E8D-F7E7AC2861B2}" presName="parTx" presStyleLbl="revTx" presStyleIdx="1" presStyleCnt="3">
        <dgm:presLayoutVars>
          <dgm:chMax val="0"/>
          <dgm:chPref val="0"/>
        </dgm:presLayoutVars>
      </dgm:prSet>
      <dgm:spPr/>
    </dgm:pt>
    <dgm:pt modelId="{4C98A117-202E-4953-AC79-CB3A4003BE2D}" type="pres">
      <dgm:prSet presAssocID="{24B5B6D3-3DC6-48B0-9641-68F49F60D23A}" presName="sibTrans" presStyleCnt="0"/>
      <dgm:spPr/>
    </dgm:pt>
    <dgm:pt modelId="{58C9D20A-A17B-4548-8C91-63E45CE1F571}" type="pres">
      <dgm:prSet presAssocID="{BCD8438A-D051-4877-B388-06BA0819EE2A}" presName="compNode" presStyleCnt="0"/>
      <dgm:spPr/>
    </dgm:pt>
    <dgm:pt modelId="{923D8C09-3141-4A97-9CC4-3301A3146891}" type="pres">
      <dgm:prSet presAssocID="{BCD8438A-D051-4877-B388-06BA0819EE2A}" presName="bgRect" presStyleLbl="bgShp" presStyleIdx="2" presStyleCnt="3"/>
      <dgm:spPr/>
    </dgm:pt>
    <dgm:pt modelId="{9A689DCB-8AED-4370-8433-58BFF79EFAFA}" type="pres">
      <dgm:prSet presAssocID="{BCD8438A-D051-4877-B388-06BA0819EE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5513BD54-7A3E-408D-8D17-7D2F36E83747}" type="pres">
      <dgm:prSet presAssocID="{BCD8438A-D051-4877-B388-06BA0819EE2A}" presName="spaceRect" presStyleCnt="0"/>
      <dgm:spPr/>
    </dgm:pt>
    <dgm:pt modelId="{B3DC8976-3270-462F-ACB9-EA987E5196CF}" type="pres">
      <dgm:prSet presAssocID="{BCD8438A-D051-4877-B388-06BA0819EE2A}" presName="parTx" presStyleLbl="revTx" presStyleIdx="2" presStyleCnt="3">
        <dgm:presLayoutVars>
          <dgm:chMax val="0"/>
          <dgm:chPref val="0"/>
        </dgm:presLayoutVars>
      </dgm:prSet>
      <dgm:spPr/>
    </dgm:pt>
  </dgm:ptLst>
  <dgm:cxnLst>
    <dgm:cxn modelId="{8F441663-E4C5-4237-9750-60706C599D3F}" type="presOf" srcId="{5CABEDBA-FE70-4A6A-92DB-50A62CFBAD76}" destId="{42ADAB1D-442C-40D3-B3C8-192E806F11E1}" srcOrd="0" destOrd="0" presId="urn:microsoft.com/office/officeart/2018/2/layout/IconVerticalSolidList"/>
    <dgm:cxn modelId="{1F7DFF71-6CAA-40C2-85D6-029505590C5A}" type="presOf" srcId="{3CF96077-DCE1-4AF3-9E8D-F7E7AC2861B2}" destId="{6E3A3C37-7727-4C36-BA7D-3E1F0E41BBBA}" srcOrd="0" destOrd="0" presId="urn:microsoft.com/office/officeart/2018/2/layout/IconVerticalSolidList"/>
    <dgm:cxn modelId="{11336B73-EF82-4FCB-AAE3-B5A7DEBBC81E}" type="presOf" srcId="{EC6CDD88-862D-47C1-8556-654BBB883442}" destId="{22E12E71-F322-4C27-922A-7E1E52A9D8CD}" srcOrd="0" destOrd="0" presId="urn:microsoft.com/office/officeart/2018/2/layout/IconVerticalSolidList"/>
    <dgm:cxn modelId="{0F68E35A-0614-4BA7-8253-1D5641500CFC}" srcId="{5CABEDBA-FE70-4A6A-92DB-50A62CFBAD76}" destId="{BCD8438A-D051-4877-B388-06BA0819EE2A}" srcOrd="2" destOrd="0" parTransId="{AFFBF848-DB6A-48B5-8529-A4557B01D11A}" sibTransId="{F88CD15E-010E-44D8-A5EF-1234FAB57BDE}"/>
    <dgm:cxn modelId="{0EC6BD83-37D3-4BFD-87A1-6C0F2B998DCE}" srcId="{5CABEDBA-FE70-4A6A-92DB-50A62CFBAD76}" destId="{EC6CDD88-862D-47C1-8556-654BBB883442}" srcOrd="0" destOrd="0" parTransId="{7BAA5A28-0C9B-45D9-9D40-620430149025}" sibTransId="{0A817E79-F9F4-4F86-A7C4-DABE82A4C02C}"/>
    <dgm:cxn modelId="{5DE01FDE-E0E7-4367-B89C-90E6B0711B51}" srcId="{5CABEDBA-FE70-4A6A-92DB-50A62CFBAD76}" destId="{3CF96077-DCE1-4AF3-9E8D-F7E7AC2861B2}" srcOrd="1" destOrd="0" parTransId="{19B80FB3-0467-4721-98E2-FAF639AD74D8}" sibTransId="{24B5B6D3-3DC6-48B0-9641-68F49F60D23A}"/>
    <dgm:cxn modelId="{CD5D2AF7-0AC9-47E6-86F3-7BF1144CB547}" type="presOf" srcId="{BCD8438A-D051-4877-B388-06BA0819EE2A}" destId="{B3DC8976-3270-462F-ACB9-EA987E5196CF}" srcOrd="0" destOrd="0" presId="urn:microsoft.com/office/officeart/2018/2/layout/IconVerticalSolidList"/>
    <dgm:cxn modelId="{FF945397-AD17-4A42-8A38-9D9FD05F2D8A}" type="presParOf" srcId="{42ADAB1D-442C-40D3-B3C8-192E806F11E1}" destId="{AC29CE60-A29C-4253-9DEB-04E291139576}" srcOrd="0" destOrd="0" presId="urn:microsoft.com/office/officeart/2018/2/layout/IconVerticalSolidList"/>
    <dgm:cxn modelId="{E539814B-948D-43A1-B9D2-8CCC5851B2DF}" type="presParOf" srcId="{AC29CE60-A29C-4253-9DEB-04E291139576}" destId="{9A5256A5-FA99-48FF-99CB-8EC19F160B68}" srcOrd="0" destOrd="0" presId="urn:microsoft.com/office/officeart/2018/2/layout/IconVerticalSolidList"/>
    <dgm:cxn modelId="{951656A2-0D49-433D-B068-552072554740}" type="presParOf" srcId="{AC29CE60-A29C-4253-9DEB-04E291139576}" destId="{C79B2E3B-B190-4B00-94FF-CFD26D1B44D8}" srcOrd="1" destOrd="0" presId="urn:microsoft.com/office/officeart/2018/2/layout/IconVerticalSolidList"/>
    <dgm:cxn modelId="{6B24C89B-F40A-40F0-B5B7-C72A6EF9860F}" type="presParOf" srcId="{AC29CE60-A29C-4253-9DEB-04E291139576}" destId="{BCA63AE4-B50D-4B72-A848-C33937C0D5B7}" srcOrd="2" destOrd="0" presId="urn:microsoft.com/office/officeart/2018/2/layout/IconVerticalSolidList"/>
    <dgm:cxn modelId="{37B5377E-8714-46F2-B4DF-562639D129FC}" type="presParOf" srcId="{AC29CE60-A29C-4253-9DEB-04E291139576}" destId="{22E12E71-F322-4C27-922A-7E1E52A9D8CD}" srcOrd="3" destOrd="0" presId="urn:microsoft.com/office/officeart/2018/2/layout/IconVerticalSolidList"/>
    <dgm:cxn modelId="{686A2D93-2ED3-4D5E-8B42-3EA1FCA96389}" type="presParOf" srcId="{42ADAB1D-442C-40D3-B3C8-192E806F11E1}" destId="{58D44AFA-E361-4DB6-9141-0762CB5CE127}" srcOrd="1" destOrd="0" presId="urn:microsoft.com/office/officeart/2018/2/layout/IconVerticalSolidList"/>
    <dgm:cxn modelId="{99505C59-7324-4915-8525-F73AD0A2FF5C}" type="presParOf" srcId="{42ADAB1D-442C-40D3-B3C8-192E806F11E1}" destId="{55F75789-ED0E-4BBE-9713-C4214C1D9A9C}" srcOrd="2" destOrd="0" presId="urn:microsoft.com/office/officeart/2018/2/layout/IconVerticalSolidList"/>
    <dgm:cxn modelId="{6E8E27CE-ABEF-4811-AA4C-1C9D0D413A0D}" type="presParOf" srcId="{55F75789-ED0E-4BBE-9713-C4214C1D9A9C}" destId="{6A5C321E-0575-414B-AC48-A0C87F1DCD37}" srcOrd="0" destOrd="0" presId="urn:microsoft.com/office/officeart/2018/2/layout/IconVerticalSolidList"/>
    <dgm:cxn modelId="{55E4522C-DBF1-4370-8FAE-D208A896DA7F}" type="presParOf" srcId="{55F75789-ED0E-4BBE-9713-C4214C1D9A9C}" destId="{827F28CA-A933-4F31-AF86-FF47045B97B7}" srcOrd="1" destOrd="0" presId="urn:microsoft.com/office/officeart/2018/2/layout/IconVerticalSolidList"/>
    <dgm:cxn modelId="{8A037268-3F53-4561-AA8A-DD1CACB46464}" type="presParOf" srcId="{55F75789-ED0E-4BBE-9713-C4214C1D9A9C}" destId="{B7B3C0D8-0817-43EA-8AFF-8D4E982820C9}" srcOrd="2" destOrd="0" presId="urn:microsoft.com/office/officeart/2018/2/layout/IconVerticalSolidList"/>
    <dgm:cxn modelId="{2AA7A9EB-F854-4489-9B70-67BE8760D893}" type="presParOf" srcId="{55F75789-ED0E-4BBE-9713-C4214C1D9A9C}" destId="{6E3A3C37-7727-4C36-BA7D-3E1F0E41BBBA}" srcOrd="3" destOrd="0" presId="urn:microsoft.com/office/officeart/2018/2/layout/IconVerticalSolidList"/>
    <dgm:cxn modelId="{44D242C1-A544-4EFD-9B5E-ADFC5B0E4110}" type="presParOf" srcId="{42ADAB1D-442C-40D3-B3C8-192E806F11E1}" destId="{4C98A117-202E-4953-AC79-CB3A4003BE2D}" srcOrd="3" destOrd="0" presId="urn:microsoft.com/office/officeart/2018/2/layout/IconVerticalSolidList"/>
    <dgm:cxn modelId="{F78190C1-7570-49FD-B23A-1FCC02E14CC2}" type="presParOf" srcId="{42ADAB1D-442C-40D3-B3C8-192E806F11E1}" destId="{58C9D20A-A17B-4548-8C91-63E45CE1F571}" srcOrd="4" destOrd="0" presId="urn:microsoft.com/office/officeart/2018/2/layout/IconVerticalSolidList"/>
    <dgm:cxn modelId="{6BFED177-B4B6-4E24-BEA5-597D4CF470C7}" type="presParOf" srcId="{58C9D20A-A17B-4548-8C91-63E45CE1F571}" destId="{923D8C09-3141-4A97-9CC4-3301A3146891}" srcOrd="0" destOrd="0" presId="urn:microsoft.com/office/officeart/2018/2/layout/IconVerticalSolidList"/>
    <dgm:cxn modelId="{94CB7C6D-359F-40F5-B0E5-EE71F90E0682}" type="presParOf" srcId="{58C9D20A-A17B-4548-8C91-63E45CE1F571}" destId="{9A689DCB-8AED-4370-8433-58BFF79EFAFA}" srcOrd="1" destOrd="0" presId="urn:microsoft.com/office/officeart/2018/2/layout/IconVerticalSolidList"/>
    <dgm:cxn modelId="{0B246488-82C2-4784-A90B-9AEF9649C02A}" type="presParOf" srcId="{58C9D20A-A17B-4548-8C91-63E45CE1F571}" destId="{5513BD54-7A3E-408D-8D17-7D2F36E83747}" srcOrd="2" destOrd="0" presId="urn:microsoft.com/office/officeart/2018/2/layout/IconVerticalSolidList"/>
    <dgm:cxn modelId="{786D50A4-1D6D-4626-937F-4D7B8C86973C}" type="presParOf" srcId="{58C9D20A-A17B-4548-8C91-63E45CE1F571}" destId="{B3DC8976-3270-462F-ACB9-EA987E5196C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D444B9-695C-479F-90B3-117057E7FA3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BC23F0-4314-46CA-8300-228F75387C5A}">
      <dgm:prSet/>
      <dgm:spPr/>
      <dgm:t>
        <a:bodyPr/>
        <a:lstStyle/>
        <a:p>
          <a:r>
            <a:rPr lang="en-IN"/>
            <a:t>Supports fast-fashion agility</a:t>
          </a:r>
          <a:endParaRPr lang="en-US"/>
        </a:p>
      </dgm:t>
    </dgm:pt>
    <dgm:pt modelId="{875FC52E-0420-40B0-8A41-02CE16F02483}" type="parTrans" cxnId="{5BB3762D-04DD-44B9-B9F8-E0A24ECA1E77}">
      <dgm:prSet/>
      <dgm:spPr/>
      <dgm:t>
        <a:bodyPr/>
        <a:lstStyle/>
        <a:p>
          <a:endParaRPr lang="en-US"/>
        </a:p>
      </dgm:t>
    </dgm:pt>
    <dgm:pt modelId="{FED2D985-C7F1-4935-9160-A2E303DCF85A}" type="sibTrans" cxnId="{5BB3762D-04DD-44B9-B9F8-E0A24ECA1E77}">
      <dgm:prSet/>
      <dgm:spPr/>
      <dgm:t>
        <a:bodyPr/>
        <a:lstStyle/>
        <a:p>
          <a:endParaRPr lang="en-US"/>
        </a:p>
      </dgm:t>
    </dgm:pt>
    <dgm:pt modelId="{1E8CCD4C-042A-41A7-AE2C-4AE387E56F0E}">
      <dgm:prSet/>
      <dgm:spPr/>
      <dgm:t>
        <a:bodyPr/>
        <a:lstStyle/>
        <a:p>
          <a:r>
            <a:rPr lang="en-IN"/>
            <a:t>High-volume recruiting enables responsiveness</a:t>
          </a:r>
          <a:endParaRPr lang="en-US"/>
        </a:p>
      </dgm:t>
    </dgm:pt>
    <dgm:pt modelId="{4CAE6E4D-DF9F-4160-8B2D-60E47BBC7A7D}" type="parTrans" cxnId="{9C8EF283-E053-4976-B47E-147CF737A3AE}">
      <dgm:prSet/>
      <dgm:spPr/>
      <dgm:t>
        <a:bodyPr/>
        <a:lstStyle/>
        <a:p>
          <a:endParaRPr lang="en-US"/>
        </a:p>
      </dgm:t>
    </dgm:pt>
    <dgm:pt modelId="{786DA454-E7E5-4BE7-8A73-4A79BA144FAD}" type="sibTrans" cxnId="{9C8EF283-E053-4976-B47E-147CF737A3AE}">
      <dgm:prSet/>
      <dgm:spPr/>
      <dgm:t>
        <a:bodyPr/>
        <a:lstStyle/>
        <a:p>
          <a:endParaRPr lang="en-US"/>
        </a:p>
      </dgm:t>
    </dgm:pt>
    <dgm:pt modelId="{31B00608-7078-4C11-BA41-FDF193F5A83F}">
      <dgm:prSet/>
      <dgm:spPr/>
      <dgm:t>
        <a:bodyPr/>
        <a:lstStyle/>
        <a:p>
          <a:r>
            <a:rPr lang="en-IN"/>
            <a:t>Adaptability is essential for store performance</a:t>
          </a:r>
          <a:endParaRPr lang="en-US"/>
        </a:p>
      </dgm:t>
    </dgm:pt>
    <dgm:pt modelId="{C4E95F5E-406E-4C92-8481-E2896984A3C0}" type="parTrans" cxnId="{2E20E994-DD29-4CE1-9FA1-02BD34EE190F}">
      <dgm:prSet/>
      <dgm:spPr/>
      <dgm:t>
        <a:bodyPr/>
        <a:lstStyle/>
        <a:p>
          <a:endParaRPr lang="en-US"/>
        </a:p>
      </dgm:t>
    </dgm:pt>
    <dgm:pt modelId="{F750A765-2FA6-4DE3-8FE1-EEB0DBCEB847}" type="sibTrans" cxnId="{2E20E994-DD29-4CE1-9FA1-02BD34EE190F}">
      <dgm:prSet/>
      <dgm:spPr/>
      <dgm:t>
        <a:bodyPr/>
        <a:lstStyle/>
        <a:p>
          <a:endParaRPr lang="en-US"/>
        </a:p>
      </dgm:t>
    </dgm:pt>
    <dgm:pt modelId="{2D9C2B7C-2F49-4FD1-BDD2-EDC85876844B}">
      <dgm:prSet/>
      <dgm:spPr/>
      <dgm:t>
        <a:bodyPr/>
        <a:lstStyle/>
        <a:p>
          <a:r>
            <a:rPr lang="en-IN"/>
            <a:t>Rapid response strategy in Zara fast-fashion (Yang, 2025)</a:t>
          </a:r>
          <a:endParaRPr lang="en-US"/>
        </a:p>
      </dgm:t>
    </dgm:pt>
    <dgm:pt modelId="{D6035B00-CE66-4B5C-B8F4-866BA3DF79B7}" type="parTrans" cxnId="{0B61D295-183D-48EC-B0F4-7C43E1A86BB1}">
      <dgm:prSet/>
      <dgm:spPr/>
      <dgm:t>
        <a:bodyPr/>
        <a:lstStyle/>
        <a:p>
          <a:endParaRPr lang="en-US"/>
        </a:p>
      </dgm:t>
    </dgm:pt>
    <dgm:pt modelId="{87C3E9C0-D700-48A1-9256-4A09F631DCC2}" type="sibTrans" cxnId="{0B61D295-183D-48EC-B0F4-7C43E1A86BB1}">
      <dgm:prSet/>
      <dgm:spPr/>
      <dgm:t>
        <a:bodyPr/>
        <a:lstStyle/>
        <a:p>
          <a:endParaRPr lang="en-US"/>
        </a:p>
      </dgm:t>
    </dgm:pt>
    <dgm:pt modelId="{9402266F-8F32-41C3-8656-64CC3ED02B2B}" type="pres">
      <dgm:prSet presAssocID="{F4D444B9-695C-479F-90B3-117057E7FA3D}" presName="root" presStyleCnt="0">
        <dgm:presLayoutVars>
          <dgm:dir/>
          <dgm:resizeHandles val="exact"/>
        </dgm:presLayoutVars>
      </dgm:prSet>
      <dgm:spPr/>
    </dgm:pt>
    <dgm:pt modelId="{0600ED0F-F146-4451-8EE0-B9157FB3F5F8}" type="pres">
      <dgm:prSet presAssocID="{52BC23F0-4314-46CA-8300-228F75387C5A}" presName="compNode" presStyleCnt="0"/>
      <dgm:spPr/>
    </dgm:pt>
    <dgm:pt modelId="{C1029F86-B26C-42EC-AB42-D3B82A14652F}" type="pres">
      <dgm:prSet presAssocID="{52BC23F0-4314-46CA-8300-228F75387C5A}" presName="bgRect" presStyleLbl="bgShp" presStyleIdx="0" presStyleCnt="4"/>
      <dgm:spPr/>
    </dgm:pt>
    <dgm:pt modelId="{FECDED22-0F9A-4B2E-BAFE-20EED31C50DD}" type="pres">
      <dgm:prSet presAssocID="{52BC23F0-4314-46CA-8300-228F75387C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9B83AB69-DD87-49EA-B5CC-661DE5E77EE7}" type="pres">
      <dgm:prSet presAssocID="{52BC23F0-4314-46CA-8300-228F75387C5A}" presName="spaceRect" presStyleCnt="0"/>
      <dgm:spPr/>
    </dgm:pt>
    <dgm:pt modelId="{44A47A30-CE63-45BA-A56D-594A64F2B1A1}" type="pres">
      <dgm:prSet presAssocID="{52BC23F0-4314-46CA-8300-228F75387C5A}" presName="parTx" presStyleLbl="revTx" presStyleIdx="0" presStyleCnt="4">
        <dgm:presLayoutVars>
          <dgm:chMax val="0"/>
          <dgm:chPref val="0"/>
        </dgm:presLayoutVars>
      </dgm:prSet>
      <dgm:spPr/>
    </dgm:pt>
    <dgm:pt modelId="{61625AFB-BC1F-491D-95BD-F6DBF7C33B43}" type="pres">
      <dgm:prSet presAssocID="{FED2D985-C7F1-4935-9160-A2E303DCF85A}" presName="sibTrans" presStyleCnt="0"/>
      <dgm:spPr/>
    </dgm:pt>
    <dgm:pt modelId="{7768783D-E90C-4C45-BAE0-06E53C57BF69}" type="pres">
      <dgm:prSet presAssocID="{1E8CCD4C-042A-41A7-AE2C-4AE387E56F0E}" presName="compNode" presStyleCnt="0"/>
      <dgm:spPr/>
    </dgm:pt>
    <dgm:pt modelId="{B467A8D9-0504-43DA-8A72-345DAE8D2EA9}" type="pres">
      <dgm:prSet presAssocID="{1E8CCD4C-042A-41A7-AE2C-4AE387E56F0E}" presName="bgRect" presStyleLbl="bgShp" presStyleIdx="1" presStyleCnt="4"/>
      <dgm:spPr/>
    </dgm:pt>
    <dgm:pt modelId="{F8FE3C09-B313-4C2B-9F36-FAE2F1F01B66}" type="pres">
      <dgm:prSet presAssocID="{1E8CCD4C-042A-41A7-AE2C-4AE387E56F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uge"/>
        </a:ext>
      </dgm:extLst>
    </dgm:pt>
    <dgm:pt modelId="{410A35A7-B684-4FCE-A0B6-1CBD958A87A7}" type="pres">
      <dgm:prSet presAssocID="{1E8CCD4C-042A-41A7-AE2C-4AE387E56F0E}" presName="spaceRect" presStyleCnt="0"/>
      <dgm:spPr/>
    </dgm:pt>
    <dgm:pt modelId="{2F9B7F0C-1EF9-4785-BA67-5944D67543B5}" type="pres">
      <dgm:prSet presAssocID="{1E8CCD4C-042A-41A7-AE2C-4AE387E56F0E}" presName="parTx" presStyleLbl="revTx" presStyleIdx="1" presStyleCnt="4">
        <dgm:presLayoutVars>
          <dgm:chMax val="0"/>
          <dgm:chPref val="0"/>
        </dgm:presLayoutVars>
      </dgm:prSet>
      <dgm:spPr/>
    </dgm:pt>
    <dgm:pt modelId="{7D1BC38F-C694-4E12-85A3-F4F114CDDF26}" type="pres">
      <dgm:prSet presAssocID="{786DA454-E7E5-4BE7-8A73-4A79BA144FAD}" presName="sibTrans" presStyleCnt="0"/>
      <dgm:spPr/>
    </dgm:pt>
    <dgm:pt modelId="{DCC45AEB-E226-4995-9777-2C4C79FFB1C6}" type="pres">
      <dgm:prSet presAssocID="{31B00608-7078-4C11-BA41-FDF193F5A83F}" presName="compNode" presStyleCnt="0"/>
      <dgm:spPr/>
    </dgm:pt>
    <dgm:pt modelId="{C0CBD4CA-57CE-4C09-B64E-B82B755BA178}" type="pres">
      <dgm:prSet presAssocID="{31B00608-7078-4C11-BA41-FDF193F5A83F}" presName="bgRect" presStyleLbl="bgShp" presStyleIdx="2" presStyleCnt="4"/>
      <dgm:spPr/>
    </dgm:pt>
    <dgm:pt modelId="{6D38FB68-8C51-484C-B1EF-9C675C86BC95}" type="pres">
      <dgm:prSet presAssocID="{31B00608-7078-4C11-BA41-FDF193F5A8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FB8399AF-5F15-4BDB-85E2-EBAB968566ED}" type="pres">
      <dgm:prSet presAssocID="{31B00608-7078-4C11-BA41-FDF193F5A83F}" presName="spaceRect" presStyleCnt="0"/>
      <dgm:spPr/>
    </dgm:pt>
    <dgm:pt modelId="{1B588E40-597B-4AC1-AE09-24ACA7E16E28}" type="pres">
      <dgm:prSet presAssocID="{31B00608-7078-4C11-BA41-FDF193F5A83F}" presName="parTx" presStyleLbl="revTx" presStyleIdx="2" presStyleCnt="4">
        <dgm:presLayoutVars>
          <dgm:chMax val="0"/>
          <dgm:chPref val="0"/>
        </dgm:presLayoutVars>
      </dgm:prSet>
      <dgm:spPr/>
    </dgm:pt>
    <dgm:pt modelId="{554CFBDC-58F4-4622-B866-236F48BC9139}" type="pres">
      <dgm:prSet presAssocID="{F750A765-2FA6-4DE3-8FE1-EEB0DBCEB847}" presName="sibTrans" presStyleCnt="0"/>
      <dgm:spPr/>
    </dgm:pt>
    <dgm:pt modelId="{3CD10602-4FF8-412F-BDDD-7BE412F2A506}" type="pres">
      <dgm:prSet presAssocID="{2D9C2B7C-2F49-4FD1-BDD2-EDC85876844B}" presName="compNode" presStyleCnt="0"/>
      <dgm:spPr/>
    </dgm:pt>
    <dgm:pt modelId="{EB251C0E-0637-49AC-83CE-38BF4E65EBEC}" type="pres">
      <dgm:prSet presAssocID="{2D9C2B7C-2F49-4FD1-BDD2-EDC85876844B}" presName="bgRect" presStyleLbl="bgShp" presStyleIdx="3" presStyleCnt="4"/>
      <dgm:spPr/>
    </dgm:pt>
    <dgm:pt modelId="{E95BA7C1-EC4E-4C35-BAD7-3F5B3842ED5A}" type="pres">
      <dgm:prSet presAssocID="{2D9C2B7C-2F49-4FD1-BDD2-EDC8587684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BEF31BF8-F82F-4D1D-BF35-3B6953CB34FB}" type="pres">
      <dgm:prSet presAssocID="{2D9C2B7C-2F49-4FD1-BDD2-EDC85876844B}" presName="spaceRect" presStyleCnt="0"/>
      <dgm:spPr/>
    </dgm:pt>
    <dgm:pt modelId="{2EC26B06-8B9A-4F02-B260-666C2214CD89}" type="pres">
      <dgm:prSet presAssocID="{2D9C2B7C-2F49-4FD1-BDD2-EDC85876844B}" presName="parTx" presStyleLbl="revTx" presStyleIdx="3" presStyleCnt="4">
        <dgm:presLayoutVars>
          <dgm:chMax val="0"/>
          <dgm:chPref val="0"/>
        </dgm:presLayoutVars>
      </dgm:prSet>
      <dgm:spPr/>
    </dgm:pt>
  </dgm:ptLst>
  <dgm:cxnLst>
    <dgm:cxn modelId="{5BB3762D-04DD-44B9-B9F8-E0A24ECA1E77}" srcId="{F4D444B9-695C-479F-90B3-117057E7FA3D}" destId="{52BC23F0-4314-46CA-8300-228F75387C5A}" srcOrd="0" destOrd="0" parTransId="{875FC52E-0420-40B0-8A41-02CE16F02483}" sibTransId="{FED2D985-C7F1-4935-9160-A2E303DCF85A}"/>
    <dgm:cxn modelId="{385FED3B-CEBE-4121-8271-CABE604BBDB9}" type="presOf" srcId="{1E8CCD4C-042A-41A7-AE2C-4AE387E56F0E}" destId="{2F9B7F0C-1EF9-4785-BA67-5944D67543B5}" srcOrd="0" destOrd="0" presId="urn:microsoft.com/office/officeart/2018/2/layout/IconVerticalSolidList"/>
    <dgm:cxn modelId="{4E232C5B-52BD-4AE9-BB8E-B7FE33AB599E}" type="presOf" srcId="{31B00608-7078-4C11-BA41-FDF193F5A83F}" destId="{1B588E40-597B-4AC1-AE09-24ACA7E16E28}" srcOrd="0" destOrd="0" presId="urn:microsoft.com/office/officeart/2018/2/layout/IconVerticalSolidList"/>
    <dgm:cxn modelId="{45AA6067-0BF9-4F46-9735-F907A9713AB6}" type="presOf" srcId="{52BC23F0-4314-46CA-8300-228F75387C5A}" destId="{44A47A30-CE63-45BA-A56D-594A64F2B1A1}" srcOrd="0" destOrd="0" presId="urn:microsoft.com/office/officeart/2018/2/layout/IconVerticalSolidList"/>
    <dgm:cxn modelId="{9C8EF283-E053-4976-B47E-147CF737A3AE}" srcId="{F4D444B9-695C-479F-90B3-117057E7FA3D}" destId="{1E8CCD4C-042A-41A7-AE2C-4AE387E56F0E}" srcOrd="1" destOrd="0" parTransId="{4CAE6E4D-DF9F-4160-8B2D-60E47BBC7A7D}" sibTransId="{786DA454-E7E5-4BE7-8A73-4A79BA144FAD}"/>
    <dgm:cxn modelId="{0577B186-2DC9-4B2C-BE33-A77073F6FB2B}" type="presOf" srcId="{F4D444B9-695C-479F-90B3-117057E7FA3D}" destId="{9402266F-8F32-41C3-8656-64CC3ED02B2B}" srcOrd="0" destOrd="0" presId="urn:microsoft.com/office/officeart/2018/2/layout/IconVerticalSolidList"/>
    <dgm:cxn modelId="{2E20E994-DD29-4CE1-9FA1-02BD34EE190F}" srcId="{F4D444B9-695C-479F-90B3-117057E7FA3D}" destId="{31B00608-7078-4C11-BA41-FDF193F5A83F}" srcOrd="2" destOrd="0" parTransId="{C4E95F5E-406E-4C92-8481-E2896984A3C0}" sibTransId="{F750A765-2FA6-4DE3-8FE1-EEB0DBCEB847}"/>
    <dgm:cxn modelId="{0B61D295-183D-48EC-B0F4-7C43E1A86BB1}" srcId="{F4D444B9-695C-479F-90B3-117057E7FA3D}" destId="{2D9C2B7C-2F49-4FD1-BDD2-EDC85876844B}" srcOrd="3" destOrd="0" parTransId="{D6035B00-CE66-4B5C-B8F4-866BA3DF79B7}" sibTransId="{87C3E9C0-D700-48A1-9256-4A09F631DCC2}"/>
    <dgm:cxn modelId="{971758EB-3FF8-4674-B2D9-824B18CDA1B7}" type="presOf" srcId="{2D9C2B7C-2F49-4FD1-BDD2-EDC85876844B}" destId="{2EC26B06-8B9A-4F02-B260-666C2214CD89}" srcOrd="0" destOrd="0" presId="urn:microsoft.com/office/officeart/2018/2/layout/IconVerticalSolidList"/>
    <dgm:cxn modelId="{9AD28C58-E588-4EEF-9D78-16604F7536F0}" type="presParOf" srcId="{9402266F-8F32-41C3-8656-64CC3ED02B2B}" destId="{0600ED0F-F146-4451-8EE0-B9157FB3F5F8}" srcOrd="0" destOrd="0" presId="urn:microsoft.com/office/officeart/2018/2/layout/IconVerticalSolidList"/>
    <dgm:cxn modelId="{78D6929C-D0A6-46E0-95E7-41AD5C71BD9A}" type="presParOf" srcId="{0600ED0F-F146-4451-8EE0-B9157FB3F5F8}" destId="{C1029F86-B26C-42EC-AB42-D3B82A14652F}" srcOrd="0" destOrd="0" presId="urn:microsoft.com/office/officeart/2018/2/layout/IconVerticalSolidList"/>
    <dgm:cxn modelId="{0430AB36-A47E-4C4E-BCA3-775F2A183A36}" type="presParOf" srcId="{0600ED0F-F146-4451-8EE0-B9157FB3F5F8}" destId="{FECDED22-0F9A-4B2E-BAFE-20EED31C50DD}" srcOrd="1" destOrd="0" presId="urn:microsoft.com/office/officeart/2018/2/layout/IconVerticalSolidList"/>
    <dgm:cxn modelId="{BD337378-1AFF-459A-BDB2-D78E17EB2BB9}" type="presParOf" srcId="{0600ED0F-F146-4451-8EE0-B9157FB3F5F8}" destId="{9B83AB69-DD87-49EA-B5CC-661DE5E77EE7}" srcOrd="2" destOrd="0" presId="urn:microsoft.com/office/officeart/2018/2/layout/IconVerticalSolidList"/>
    <dgm:cxn modelId="{5DACE62C-2EC4-459F-9109-9A87DD6393F1}" type="presParOf" srcId="{0600ED0F-F146-4451-8EE0-B9157FB3F5F8}" destId="{44A47A30-CE63-45BA-A56D-594A64F2B1A1}" srcOrd="3" destOrd="0" presId="urn:microsoft.com/office/officeart/2018/2/layout/IconVerticalSolidList"/>
    <dgm:cxn modelId="{EC7A830E-1874-44A1-BC6B-ADCD0C5F7855}" type="presParOf" srcId="{9402266F-8F32-41C3-8656-64CC3ED02B2B}" destId="{61625AFB-BC1F-491D-95BD-F6DBF7C33B43}" srcOrd="1" destOrd="0" presId="urn:microsoft.com/office/officeart/2018/2/layout/IconVerticalSolidList"/>
    <dgm:cxn modelId="{2759EBC3-BE0B-4008-863D-EC5A779D82FF}" type="presParOf" srcId="{9402266F-8F32-41C3-8656-64CC3ED02B2B}" destId="{7768783D-E90C-4C45-BAE0-06E53C57BF69}" srcOrd="2" destOrd="0" presId="urn:microsoft.com/office/officeart/2018/2/layout/IconVerticalSolidList"/>
    <dgm:cxn modelId="{F74ABC47-416C-4C18-AB72-DA513562A685}" type="presParOf" srcId="{7768783D-E90C-4C45-BAE0-06E53C57BF69}" destId="{B467A8D9-0504-43DA-8A72-345DAE8D2EA9}" srcOrd="0" destOrd="0" presId="urn:microsoft.com/office/officeart/2018/2/layout/IconVerticalSolidList"/>
    <dgm:cxn modelId="{48FE08B5-D548-4473-8968-C505DB5FD532}" type="presParOf" srcId="{7768783D-E90C-4C45-BAE0-06E53C57BF69}" destId="{F8FE3C09-B313-4C2B-9F36-FAE2F1F01B66}" srcOrd="1" destOrd="0" presId="urn:microsoft.com/office/officeart/2018/2/layout/IconVerticalSolidList"/>
    <dgm:cxn modelId="{2D789CA0-663A-4EA0-ADEF-C9CC895E685B}" type="presParOf" srcId="{7768783D-E90C-4C45-BAE0-06E53C57BF69}" destId="{410A35A7-B684-4FCE-A0B6-1CBD958A87A7}" srcOrd="2" destOrd="0" presId="urn:microsoft.com/office/officeart/2018/2/layout/IconVerticalSolidList"/>
    <dgm:cxn modelId="{843C9320-51DA-40D0-AABA-E292FC65C58F}" type="presParOf" srcId="{7768783D-E90C-4C45-BAE0-06E53C57BF69}" destId="{2F9B7F0C-1EF9-4785-BA67-5944D67543B5}" srcOrd="3" destOrd="0" presId="urn:microsoft.com/office/officeart/2018/2/layout/IconVerticalSolidList"/>
    <dgm:cxn modelId="{9B9F6918-5444-4FD0-A517-A71215E84A6C}" type="presParOf" srcId="{9402266F-8F32-41C3-8656-64CC3ED02B2B}" destId="{7D1BC38F-C694-4E12-85A3-F4F114CDDF26}" srcOrd="3" destOrd="0" presId="urn:microsoft.com/office/officeart/2018/2/layout/IconVerticalSolidList"/>
    <dgm:cxn modelId="{83EBDF41-CF18-4FA5-AD3C-434CD356EFF7}" type="presParOf" srcId="{9402266F-8F32-41C3-8656-64CC3ED02B2B}" destId="{DCC45AEB-E226-4995-9777-2C4C79FFB1C6}" srcOrd="4" destOrd="0" presId="urn:microsoft.com/office/officeart/2018/2/layout/IconVerticalSolidList"/>
    <dgm:cxn modelId="{C2EA59CD-B22B-4D25-833F-58EEEEAECC7F}" type="presParOf" srcId="{DCC45AEB-E226-4995-9777-2C4C79FFB1C6}" destId="{C0CBD4CA-57CE-4C09-B64E-B82B755BA178}" srcOrd="0" destOrd="0" presId="urn:microsoft.com/office/officeart/2018/2/layout/IconVerticalSolidList"/>
    <dgm:cxn modelId="{905A9421-61BE-4CF5-8675-00BDED23AED4}" type="presParOf" srcId="{DCC45AEB-E226-4995-9777-2C4C79FFB1C6}" destId="{6D38FB68-8C51-484C-B1EF-9C675C86BC95}" srcOrd="1" destOrd="0" presId="urn:microsoft.com/office/officeart/2018/2/layout/IconVerticalSolidList"/>
    <dgm:cxn modelId="{204020C2-9462-484D-9703-EC3898A44F8C}" type="presParOf" srcId="{DCC45AEB-E226-4995-9777-2C4C79FFB1C6}" destId="{FB8399AF-5F15-4BDB-85E2-EBAB968566ED}" srcOrd="2" destOrd="0" presId="urn:microsoft.com/office/officeart/2018/2/layout/IconVerticalSolidList"/>
    <dgm:cxn modelId="{3AB5B66A-8E97-4AA7-9226-99500723F9EA}" type="presParOf" srcId="{DCC45AEB-E226-4995-9777-2C4C79FFB1C6}" destId="{1B588E40-597B-4AC1-AE09-24ACA7E16E28}" srcOrd="3" destOrd="0" presId="urn:microsoft.com/office/officeart/2018/2/layout/IconVerticalSolidList"/>
    <dgm:cxn modelId="{B55BA184-E814-4E3A-A4C5-D6A461AE5928}" type="presParOf" srcId="{9402266F-8F32-41C3-8656-64CC3ED02B2B}" destId="{554CFBDC-58F4-4622-B866-236F48BC9139}" srcOrd="5" destOrd="0" presId="urn:microsoft.com/office/officeart/2018/2/layout/IconVerticalSolidList"/>
    <dgm:cxn modelId="{0FDF3304-D625-4937-A7E7-2E0C37499CDE}" type="presParOf" srcId="{9402266F-8F32-41C3-8656-64CC3ED02B2B}" destId="{3CD10602-4FF8-412F-BDDD-7BE412F2A506}" srcOrd="6" destOrd="0" presId="urn:microsoft.com/office/officeart/2018/2/layout/IconVerticalSolidList"/>
    <dgm:cxn modelId="{51B7587A-64E4-4763-842F-17B7BB241FA3}" type="presParOf" srcId="{3CD10602-4FF8-412F-BDDD-7BE412F2A506}" destId="{EB251C0E-0637-49AC-83CE-38BF4E65EBEC}" srcOrd="0" destOrd="0" presId="urn:microsoft.com/office/officeart/2018/2/layout/IconVerticalSolidList"/>
    <dgm:cxn modelId="{2C661EB6-E1C1-48AE-866F-6112E0FA7A15}" type="presParOf" srcId="{3CD10602-4FF8-412F-BDDD-7BE412F2A506}" destId="{E95BA7C1-EC4E-4C35-BAD7-3F5B3842ED5A}" srcOrd="1" destOrd="0" presId="urn:microsoft.com/office/officeart/2018/2/layout/IconVerticalSolidList"/>
    <dgm:cxn modelId="{D63377D2-EC99-493F-8BB3-46B2429FB4C8}" type="presParOf" srcId="{3CD10602-4FF8-412F-BDDD-7BE412F2A506}" destId="{BEF31BF8-F82F-4D1D-BF35-3B6953CB34FB}" srcOrd="2" destOrd="0" presId="urn:microsoft.com/office/officeart/2018/2/layout/IconVerticalSolidList"/>
    <dgm:cxn modelId="{67886C79-BB13-4415-8C18-73A269B8C702}" type="presParOf" srcId="{3CD10602-4FF8-412F-BDDD-7BE412F2A506}" destId="{2EC26B06-8B9A-4F02-B260-666C2214CD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F681BD-7F02-4C8F-9B90-0F090F962BD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49985CA-07F1-4BEA-9DD9-B7F188109863}">
      <dgm:prSet/>
      <dgm:spPr/>
      <dgm:t>
        <a:bodyPr/>
        <a:lstStyle/>
        <a:p>
          <a:r>
            <a:rPr lang="en-IN"/>
            <a:t>Adopt structured interviews and competency models</a:t>
          </a:r>
          <a:endParaRPr lang="en-US"/>
        </a:p>
      </dgm:t>
    </dgm:pt>
    <dgm:pt modelId="{21DA5B73-ACED-4A46-947A-72908070C5F9}" type="parTrans" cxnId="{92638759-BCEA-49E4-A7E6-523FAAC34446}">
      <dgm:prSet/>
      <dgm:spPr/>
      <dgm:t>
        <a:bodyPr/>
        <a:lstStyle/>
        <a:p>
          <a:endParaRPr lang="en-US"/>
        </a:p>
      </dgm:t>
    </dgm:pt>
    <dgm:pt modelId="{96A4C9C3-B311-4315-9443-A34420541B12}" type="sibTrans" cxnId="{92638759-BCEA-49E4-A7E6-523FAAC34446}">
      <dgm:prSet/>
      <dgm:spPr/>
      <dgm:t>
        <a:bodyPr/>
        <a:lstStyle/>
        <a:p>
          <a:endParaRPr lang="en-US"/>
        </a:p>
      </dgm:t>
    </dgm:pt>
    <dgm:pt modelId="{57917DFC-440F-4A5A-9619-628A5CD6542D}">
      <dgm:prSet/>
      <dgm:spPr/>
      <dgm:t>
        <a:bodyPr/>
        <a:lstStyle/>
        <a:p>
          <a:r>
            <a:rPr lang="en-IN"/>
            <a:t>Create global recruitment guidelines</a:t>
          </a:r>
          <a:endParaRPr lang="en-US"/>
        </a:p>
      </dgm:t>
    </dgm:pt>
    <dgm:pt modelId="{B760946B-7165-4F40-BD0E-393A0FDFD127}" type="parTrans" cxnId="{9E98DE7E-9A41-4ED8-AB7B-868B7C093BF0}">
      <dgm:prSet/>
      <dgm:spPr/>
      <dgm:t>
        <a:bodyPr/>
        <a:lstStyle/>
        <a:p>
          <a:endParaRPr lang="en-US"/>
        </a:p>
      </dgm:t>
    </dgm:pt>
    <dgm:pt modelId="{6D69D6B9-1D68-4444-A6EB-FEA72777441E}" type="sibTrans" cxnId="{9E98DE7E-9A41-4ED8-AB7B-868B7C093BF0}">
      <dgm:prSet/>
      <dgm:spPr/>
      <dgm:t>
        <a:bodyPr/>
        <a:lstStyle/>
        <a:p>
          <a:endParaRPr lang="en-US"/>
        </a:p>
      </dgm:t>
    </dgm:pt>
    <dgm:pt modelId="{493B6A0B-9756-49EA-B935-727309290AF2}">
      <dgm:prSet/>
      <dgm:spPr/>
      <dgm:t>
        <a:bodyPr/>
        <a:lstStyle/>
        <a:p>
          <a:r>
            <a:rPr lang="en-IN"/>
            <a:t>Implement AI-driven ATS (Gunawan, et al., 2024)</a:t>
          </a:r>
          <a:endParaRPr lang="en-US"/>
        </a:p>
      </dgm:t>
    </dgm:pt>
    <dgm:pt modelId="{228C3403-1D31-40F7-913F-09331B60063B}" type="parTrans" cxnId="{F97C8FD8-6079-4D09-91FD-26EA2E7141F2}">
      <dgm:prSet/>
      <dgm:spPr/>
      <dgm:t>
        <a:bodyPr/>
        <a:lstStyle/>
        <a:p>
          <a:endParaRPr lang="en-US"/>
        </a:p>
      </dgm:t>
    </dgm:pt>
    <dgm:pt modelId="{0FE47D09-2755-4B1B-AB30-2E0A33997896}" type="sibTrans" cxnId="{F97C8FD8-6079-4D09-91FD-26EA2E7141F2}">
      <dgm:prSet/>
      <dgm:spPr/>
      <dgm:t>
        <a:bodyPr/>
        <a:lstStyle/>
        <a:p>
          <a:endParaRPr lang="en-US"/>
        </a:p>
      </dgm:t>
    </dgm:pt>
    <dgm:pt modelId="{48F25A01-6D68-4DEC-BE83-2399DE054E72}">
      <dgm:prSet/>
      <dgm:spPr/>
      <dgm:t>
        <a:bodyPr/>
        <a:lstStyle/>
        <a:p>
          <a:r>
            <a:rPr lang="en-IN"/>
            <a:t>Enhance employer branding digitally</a:t>
          </a:r>
          <a:endParaRPr lang="en-US"/>
        </a:p>
      </dgm:t>
    </dgm:pt>
    <dgm:pt modelId="{CBAFFE62-4339-46A2-82FE-4674BF0C8294}" type="parTrans" cxnId="{F85FF780-0C84-4BFC-BFDE-BC0BE83EDA99}">
      <dgm:prSet/>
      <dgm:spPr/>
      <dgm:t>
        <a:bodyPr/>
        <a:lstStyle/>
        <a:p>
          <a:endParaRPr lang="en-US"/>
        </a:p>
      </dgm:t>
    </dgm:pt>
    <dgm:pt modelId="{8F9C4E09-AB2F-4503-BDB5-FCEC4A956AEF}" type="sibTrans" cxnId="{F85FF780-0C84-4BFC-BFDE-BC0BE83EDA99}">
      <dgm:prSet/>
      <dgm:spPr/>
      <dgm:t>
        <a:bodyPr/>
        <a:lstStyle/>
        <a:p>
          <a:endParaRPr lang="en-US"/>
        </a:p>
      </dgm:t>
    </dgm:pt>
    <dgm:pt modelId="{9F981A55-6EDF-4A62-8CA1-724E5DFB8311}" type="pres">
      <dgm:prSet presAssocID="{85F681BD-7F02-4C8F-9B90-0F090F962BD7}" presName="root" presStyleCnt="0">
        <dgm:presLayoutVars>
          <dgm:dir/>
          <dgm:resizeHandles val="exact"/>
        </dgm:presLayoutVars>
      </dgm:prSet>
      <dgm:spPr/>
    </dgm:pt>
    <dgm:pt modelId="{97497D36-AB05-40AE-81DC-5F288BBECC2D}" type="pres">
      <dgm:prSet presAssocID="{85F681BD-7F02-4C8F-9B90-0F090F962BD7}" presName="container" presStyleCnt="0">
        <dgm:presLayoutVars>
          <dgm:dir/>
          <dgm:resizeHandles val="exact"/>
        </dgm:presLayoutVars>
      </dgm:prSet>
      <dgm:spPr/>
    </dgm:pt>
    <dgm:pt modelId="{AA1DA0A9-35BE-4522-B687-5FE4C46F4D7A}" type="pres">
      <dgm:prSet presAssocID="{549985CA-07F1-4BEA-9DD9-B7F188109863}" presName="compNode" presStyleCnt="0"/>
      <dgm:spPr/>
    </dgm:pt>
    <dgm:pt modelId="{5817DA14-A2BC-4760-8B59-C57BEEFE7B5D}" type="pres">
      <dgm:prSet presAssocID="{549985CA-07F1-4BEA-9DD9-B7F188109863}" presName="iconBgRect" presStyleLbl="bgShp" presStyleIdx="0" presStyleCnt="4"/>
      <dgm:spPr/>
    </dgm:pt>
    <dgm:pt modelId="{6A46C0D4-2ADD-46ED-AAFD-8B30E14D3949}" type="pres">
      <dgm:prSet presAssocID="{549985CA-07F1-4BEA-9DD9-B7F1881098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3FBB741-26D1-46CD-9796-CFE50CB8FA73}" type="pres">
      <dgm:prSet presAssocID="{549985CA-07F1-4BEA-9DD9-B7F188109863}" presName="spaceRect" presStyleCnt="0"/>
      <dgm:spPr/>
    </dgm:pt>
    <dgm:pt modelId="{BC1E2566-980C-49B3-A42E-BEBCD330C03E}" type="pres">
      <dgm:prSet presAssocID="{549985CA-07F1-4BEA-9DD9-B7F188109863}" presName="textRect" presStyleLbl="revTx" presStyleIdx="0" presStyleCnt="4">
        <dgm:presLayoutVars>
          <dgm:chMax val="1"/>
          <dgm:chPref val="1"/>
        </dgm:presLayoutVars>
      </dgm:prSet>
      <dgm:spPr/>
    </dgm:pt>
    <dgm:pt modelId="{683156C5-8B6B-4378-946B-08E161BECD72}" type="pres">
      <dgm:prSet presAssocID="{96A4C9C3-B311-4315-9443-A34420541B12}" presName="sibTrans" presStyleLbl="sibTrans2D1" presStyleIdx="0" presStyleCnt="0"/>
      <dgm:spPr/>
    </dgm:pt>
    <dgm:pt modelId="{63847F04-26A6-4946-883F-3C08548DFFCF}" type="pres">
      <dgm:prSet presAssocID="{57917DFC-440F-4A5A-9619-628A5CD6542D}" presName="compNode" presStyleCnt="0"/>
      <dgm:spPr/>
    </dgm:pt>
    <dgm:pt modelId="{4ADA0FA5-FB1F-4C7C-8E03-E2004658A351}" type="pres">
      <dgm:prSet presAssocID="{57917DFC-440F-4A5A-9619-628A5CD6542D}" presName="iconBgRect" presStyleLbl="bgShp" presStyleIdx="1" presStyleCnt="4"/>
      <dgm:spPr/>
    </dgm:pt>
    <dgm:pt modelId="{0DA2DDFE-2A6B-49A5-B4B6-205297088FE7}" type="pres">
      <dgm:prSet presAssocID="{57917DFC-440F-4A5A-9619-628A5CD654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1D99EC59-4C79-4F00-B210-A5CB0326AD0B}" type="pres">
      <dgm:prSet presAssocID="{57917DFC-440F-4A5A-9619-628A5CD6542D}" presName="spaceRect" presStyleCnt="0"/>
      <dgm:spPr/>
    </dgm:pt>
    <dgm:pt modelId="{5DE950FF-86F5-457F-BFF0-F4A536A9971D}" type="pres">
      <dgm:prSet presAssocID="{57917DFC-440F-4A5A-9619-628A5CD6542D}" presName="textRect" presStyleLbl="revTx" presStyleIdx="1" presStyleCnt="4">
        <dgm:presLayoutVars>
          <dgm:chMax val="1"/>
          <dgm:chPref val="1"/>
        </dgm:presLayoutVars>
      </dgm:prSet>
      <dgm:spPr/>
    </dgm:pt>
    <dgm:pt modelId="{035CBB45-DE6F-449F-9FCA-B0DFD25A07E6}" type="pres">
      <dgm:prSet presAssocID="{6D69D6B9-1D68-4444-A6EB-FEA72777441E}" presName="sibTrans" presStyleLbl="sibTrans2D1" presStyleIdx="0" presStyleCnt="0"/>
      <dgm:spPr/>
    </dgm:pt>
    <dgm:pt modelId="{48BCF096-159F-4D10-9F79-FB3720167D36}" type="pres">
      <dgm:prSet presAssocID="{493B6A0B-9756-49EA-B935-727309290AF2}" presName="compNode" presStyleCnt="0"/>
      <dgm:spPr/>
    </dgm:pt>
    <dgm:pt modelId="{38B7EFDE-227F-4DC1-B9E2-ED3F56037237}" type="pres">
      <dgm:prSet presAssocID="{493B6A0B-9756-49EA-B935-727309290AF2}" presName="iconBgRect" presStyleLbl="bgShp" presStyleIdx="2" presStyleCnt="4"/>
      <dgm:spPr/>
    </dgm:pt>
    <dgm:pt modelId="{FDE4BBE6-A949-4D13-9BB7-80FAFD5C44C7}" type="pres">
      <dgm:prSet presAssocID="{493B6A0B-9756-49EA-B935-727309290A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ing Cards"/>
        </a:ext>
      </dgm:extLst>
    </dgm:pt>
    <dgm:pt modelId="{9A33D710-0F04-41F1-B054-D86CB494192B}" type="pres">
      <dgm:prSet presAssocID="{493B6A0B-9756-49EA-B935-727309290AF2}" presName="spaceRect" presStyleCnt="0"/>
      <dgm:spPr/>
    </dgm:pt>
    <dgm:pt modelId="{CC00B787-96E8-4015-82D8-616D53F2BBAA}" type="pres">
      <dgm:prSet presAssocID="{493B6A0B-9756-49EA-B935-727309290AF2}" presName="textRect" presStyleLbl="revTx" presStyleIdx="2" presStyleCnt="4">
        <dgm:presLayoutVars>
          <dgm:chMax val="1"/>
          <dgm:chPref val="1"/>
        </dgm:presLayoutVars>
      </dgm:prSet>
      <dgm:spPr/>
    </dgm:pt>
    <dgm:pt modelId="{E0DF94F4-5C61-41EC-A388-F8942B4BDAB2}" type="pres">
      <dgm:prSet presAssocID="{0FE47D09-2755-4B1B-AB30-2E0A33997896}" presName="sibTrans" presStyleLbl="sibTrans2D1" presStyleIdx="0" presStyleCnt="0"/>
      <dgm:spPr/>
    </dgm:pt>
    <dgm:pt modelId="{F7B0C661-ACA3-4EAB-9BE0-A67FDAA505A5}" type="pres">
      <dgm:prSet presAssocID="{48F25A01-6D68-4DEC-BE83-2399DE054E72}" presName="compNode" presStyleCnt="0"/>
      <dgm:spPr/>
    </dgm:pt>
    <dgm:pt modelId="{6B2B55FC-475A-4EA2-A2E0-CCDBEE40D363}" type="pres">
      <dgm:prSet presAssocID="{48F25A01-6D68-4DEC-BE83-2399DE054E72}" presName="iconBgRect" presStyleLbl="bgShp" presStyleIdx="3" presStyleCnt="4"/>
      <dgm:spPr/>
    </dgm:pt>
    <dgm:pt modelId="{E6B87488-606A-4CAA-8A53-0960DA35C620}" type="pres">
      <dgm:prSet presAssocID="{48F25A01-6D68-4DEC-BE83-2399DE054E7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39CF1978-F75B-4C1D-9894-F9D98FD207C9}" type="pres">
      <dgm:prSet presAssocID="{48F25A01-6D68-4DEC-BE83-2399DE054E72}" presName="spaceRect" presStyleCnt="0"/>
      <dgm:spPr/>
    </dgm:pt>
    <dgm:pt modelId="{8538B524-580A-41AB-A23B-8FF9E7048C3D}" type="pres">
      <dgm:prSet presAssocID="{48F25A01-6D68-4DEC-BE83-2399DE054E72}" presName="textRect" presStyleLbl="revTx" presStyleIdx="3" presStyleCnt="4">
        <dgm:presLayoutVars>
          <dgm:chMax val="1"/>
          <dgm:chPref val="1"/>
        </dgm:presLayoutVars>
      </dgm:prSet>
      <dgm:spPr/>
    </dgm:pt>
  </dgm:ptLst>
  <dgm:cxnLst>
    <dgm:cxn modelId="{99F9AF1B-78E4-4876-A47A-EA15F4F31C3A}" type="presOf" srcId="{0FE47D09-2755-4B1B-AB30-2E0A33997896}" destId="{E0DF94F4-5C61-41EC-A388-F8942B4BDAB2}" srcOrd="0" destOrd="0" presId="urn:microsoft.com/office/officeart/2018/2/layout/IconCircleList"/>
    <dgm:cxn modelId="{AFFC862F-5AB1-48D0-B162-B0F97DF21224}" type="presOf" srcId="{57917DFC-440F-4A5A-9619-628A5CD6542D}" destId="{5DE950FF-86F5-457F-BFF0-F4A536A9971D}" srcOrd="0" destOrd="0" presId="urn:microsoft.com/office/officeart/2018/2/layout/IconCircleList"/>
    <dgm:cxn modelId="{F5694134-F680-42CC-9E3B-295A76F72271}" type="presOf" srcId="{85F681BD-7F02-4C8F-9B90-0F090F962BD7}" destId="{9F981A55-6EDF-4A62-8CA1-724E5DFB8311}" srcOrd="0" destOrd="0" presId="urn:microsoft.com/office/officeart/2018/2/layout/IconCircleList"/>
    <dgm:cxn modelId="{92638759-BCEA-49E4-A7E6-523FAAC34446}" srcId="{85F681BD-7F02-4C8F-9B90-0F090F962BD7}" destId="{549985CA-07F1-4BEA-9DD9-B7F188109863}" srcOrd="0" destOrd="0" parTransId="{21DA5B73-ACED-4A46-947A-72908070C5F9}" sibTransId="{96A4C9C3-B311-4315-9443-A34420541B12}"/>
    <dgm:cxn modelId="{9E98DE7E-9A41-4ED8-AB7B-868B7C093BF0}" srcId="{85F681BD-7F02-4C8F-9B90-0F090F962BD7}" destId="{57917DFC-440F-4A5A-9619-628A5CD6542D}" srcOrd="1" destOrd="0" parTransId="{B760946B-7165-4F40-BD0E-393A0FDFD127}" sibTransId="{6D69D6B9-1D68-4444-A6EB-FEA72777441E}"/>
    <dgm:cxn modelId="{F85FF780-0C84-4BFC-BFDE-BC0BE83EDA99}" srcId="{85F681BD-7F02-4C8F-9B90-0F090F962BD7}" destId="{48F25A01-6D68-4DEC-BE83-2399DE054E72}" srcOrd="3" destOrd="0" parTransId="{CBAFFE62-4339-46A2-82FE-4674BF0C8294}" sibTransId="{8F9C4E09-AB2F-4503-BDB5-FCEC4A956AEF}"/>
    <dgm:cxn modelId="{0042A882-40BB-4D99-BD1D-52AC940A2841}" type="presOf" srcId="{96A4C9C3-B311-4315-9443-A34420541B12}" destId="{683156C5-8B6B-4378-946B-08E161BECD72}" srcOrd="0" destOrd="0" presId="urn:microsoft.com/office/officeart/2018/2/layout/IconCircleList"/>
    <dgm:cxn modelId="{14B49D98-A352-4552-97D1-213BD72F07F5}" type="presOf" srcId="{48F25A01-6D68-4DEC-BE83-2399DE054E72}" destId="{8538B524-580A-41AB-A23B-8FF9E7048C3D}" srcOrd="0" destOrd="0" presId="urn:microsoft.com/office/officeart/2018/2/layout/IconCircleList"/>
    <dgm:cxn modelId="{2102DDBF-B1AA-4EE7-9840-A497D7401B8E}" type="presOf" srcId="{493B6A0B-9756-49EA-B935-727309290AF2}" destId="{CC00B787-96E8-4015-82D8-616D53F2BBAA}" srcOrd="0" destOrd="0" presId="urn:microsoft.com/office/officeart/2018/2/layout/IconCircleList"/>
    <dgm:cxn modelId="{1F6F09C7-B836-40DC-B050-1E22366AAF99}" type="presOf" srcId="{549985CA-07F1-4BEA-9DD9-B7F188109863}" destId="{BC1E2566-980C-49B3-A42E-BEBCD330C03E}" srcOrd="0" destOrd="0" presId="urn:microsoft.com/office/officeart/2018/2/layout/IconCircleList"/>
    <dgm:cxn modelId="{F97C8FD8-6079-4D09-91FD-26EA2E7141F2}" srcId="{85F681BD-7F02-4C8F-9B90-0F090F962BD7}" destId="{493B6A0B-9756-49EA-B935-727309290AF2}" srcOrd="2" destOrd="0" parTransId="{228C3403-1D31-40F7-913F-09331B60063B}" sibTransId="{0FE47D09-2755-4B1B-AB30-2E0A33997896}"/>
    <dgm:cxn modelId="{B7F20BFE-B4D6-4796-BFAF-CCB4A62E66AC}" type="presOf" srcId="{6D69D6B9-1D68-4444-A6EB-FEA72777441E}" destId="{035CBB45-DE6F-449F-9FCA-B0DFD25A07E6}" srcOrd="0" destOrd="0" presId="urn:microsoft.com/office/officeart/2018/2/layout/IconCircleList"/>
    <dgm:cxn modelId="{FD5E0AF6-562B-4DB9-950C-D293EF98A2DC}" type="presParOf" srcId="{9F981A55-6EDF-4A62-8CA1-724E5DFB8311}" destId="{97497D36-AB05-40AE-81DC-5F288BBECC2D}" srcOrd="0" destOrd="0" presId="urn:microsoft.com/office/officeart/2018/2/layout/IconCircleList"/>
    <dgm:cxn modelId="{32C3012D-BBDD-46CC-B05A-66D2CC510D14}" type="presParOf" srcId="{97497D36-AB05-40AE-81DC-5F288BBECC2D}" destId="{AA1DA0A9-35BE-4522-B687-5FE4C46F4D7A}" srcOrd="0" destOrd="0" presId="urn:microsoft.com/office/officeart/2018/2/layout/IconCircleList"/>
    <dgm:cxn modelId="{27407D7B-C9DA-4C83-B0E3-A389E551562E}" type="presParOf" srcId="{AA1DA0A9-35BE-4522-B687-5FE4C46F4D7A}" destId="{5817DA14-A2BC-4760-8B59-C57BEEFE7B5D}" srcOrd="0" destOrd="0" presId="urn:microsoft.com/office/officeart/2018/2/layout/IconCircleList"/>
    <dgm:cxn modelId="{4A2A5E4F-D47A-4C2E-9E35-3885B574CCE9}" type="presParOf" srcId="{AA1DA0A9-35BE-4522-B687-5FE4C46F4D7A}" destId="{6A46C0D4-2ADD-46ED-AAFD-8B30E14D3949}" srcOrd="1" destOrd="0" presId="urn:microsoft.com/office/officeart/2018/2/layout/IconCircleList"/>
    <dgm:cxn modelId="{F61623DF-773F-4B71-87BA-13AC0E8E77CF}" type="presParOf" srcId="{AA1DA0A9-35BE-4522-B687-5FE4C46F4D7A}" destId="{83FBB741-26D1-46CD-9796-CFE50CB8FA73}" srcOrd="2" destOrd="0" presId="urn:microsoft.com/office/officeart/2018/2/layout/IconCircleList"/>
    <dgm:cxn modelId="{B038E139-9422-4E15-B550-20C599FF27DE}" type="presParOf" srcId="{AA1DA0A9-35BE-4522-B687-5FE4C46F4D7A}" destId="{BC1E2566-980C-49B3-A42E-BEBCD330C03E}" srcOrd="3" destOrd="0" presId="urn:microsoft.com/office/officeart/2018/2/layout/IconCircleList"/>
    <dgm:cxn modelId="{6792B105-B4BA-4F91-8470-079447C27167}" type="presParOf" srcId="{97497D36-AB05-40AE-81DC-5F288BBECC2D}" destId="{683156C5-8B6B-4378-946B-08E161BECD72}" srcOrd="1" destOrd="0" presId="urn:microsoft.com/office/officeart/2018/2/layout/IconCircleList"/>
    <dgm:cxn modelId="{7CCDC523-7C79-4563-B429-FC3B4E8BA5ED}" type="presParOf" srcId="{97497D36-AB05-40AE-81DC-5F288BBECC2D}" destId="{63847F04-26A6-4946-883F-3C08548DFFCF}" srcOrd="2" destOrd="0" presId="urn:microsoft.com/office/officeart/2018/2/layout/IconCircleList"/>
    <dgm:cxn modelId="{2E237A42-821E-4185-A9CD-884C98AEE347}" type="presParOf" srcId="{63847F04-26A6-4946-883F-3C08548DFFCF}" destId="{4ADA0FA5-FB1F-4C7C-8E03-E2004658A351}" srcOrd="0" destOrd="0" presId="urn:microsoft.com/office/officeart/2018/2/layout/IconCircleList"/>
    <dgm:cxn modelId="{7C091C71-D9A7-41E2-BDFD-621FF1CE0824}" type="presParOf" srcId="{63847F04-26A6-4946-883F-3C08548DFFCF}" destId="{0DA2DDFE-2A6B-49A5-B4B6-205297088FE7}" srcOrd="1" destOrd="0" presId="urn:microsoft.com/office/officeart/2018/2/layout/IconCircleList"/>
    <dgm:cxn modelId="{60E3D81A-01B5-4EEC-89BC-FC955707EBB6}" type="presParOf" srcId="{63847F04-26A6-4946-883F-3C08548DFFCF}" destId="{1D99EC59-4C79-4F00-B210-A5CB0326AD0B}" srcOrd="2" destOrd="0" presId="urn:microsoft.com/office/officeart/2018/2/layout/IconCircleList"/>
    <dgm:cxn modelId="{93168ED3-7BA9-441D-B838-BA9B47100C8F}" type="presParOf" srcId="{63847F04-26A6-4946-883F-3C08548DFFCF}" destId="{5DE950FF-86F5-457F-BFF0-F4A536A9971D}" srcOrd="3" destOrd="0" presId="urn:microsoft.com/office/officeart/2018/2/layout/IconCircleList"/>
    <dgm:cxn modelId="{0537DF5C-56DA-46C2-8E3B-58F46906A304}" type="presParOf" srcId="{97497D36-AB05-40AE-81DC-5F288BBECC2D}" destId="{035CBB45-DE6F-449F-9FCA-B0DFD25A07E6}" srcOrd="3" destOrd="0" presId="urn:microsoft.com/office/officeart/2018/2/layout/IconCircleList"/>
    <dgm:cxn modelId="{5F16213B-7E8E-42EA-A407-6699D5175C84}" type="presParOf" srcId="{97497D36-AB05-40AE-81DC-5F288BBECC2D}" destId="{48BCF096-159F-4D10-9F79-FB3720167D36}" srcOrd="4" destOrd="0" presId="urn:microsoft.com/office/officeart/2018/2/layout/IconCircleList"/>
    <dgm:cxn modelId="{C21B3D04-BFE9-4CA5-B59A-20593587B903}" type="presParOf" srcId="{48BCF096-159F-4D10-9F79-FB3720167D36}" destId="{38B7EFDE-227F-4DC1-B9E2-ED3F56037237}" srcOrd="0" destOrd="0" presId="urn:microsoft.com/office/officeart/2018/2/layout/IconCircleList"/>
    <dgm:cxn modelId="{5452D45F-E3B1-498C-8C08-CAD2D454DBFB}" type="presParOf" srcId="{48BCF096-159F-4D10-9F79-FB3720167D36}" destId="{FDE4BBE6-A949-4D13-9BB7-80FAFD5C44C7}" srcOrd="1" destOrd="0" presId="urn:microsoft.com/office/officeart/2018/2/layout/IconCircleList"/>
    <dgm:cxn modelId="{8892DF4B-DBB2-4499-9DDD-10C7542A80C5}" type="presParOf" srcId="{48BCF096-159F-4D10-9F79-FB3720167D36}" destId="{9A33D710-0F04-41F1-B054-D86CB494192B}" srcOrd="2" destOrd="0" presId="urn:microsoft.com/office/officeart/2018/2/layout/IconCircleList"/>
    <dgm:cxn modelId="{3CDD0B26-6A6D-40BE-90BB-B10749B6C109}" type="presParOf" srcId="{48BCF096-159F-4D10-9F79-FB3720167D36}" destId="{CC00B787-96E8-4015-82D8-616D53F2BBAA}" srcOrd="3" destOrd="0" presId="urn:microsoft.com/office/officeart/2018/2/layout/IconCircleList"/>
    <dgm:cxn modelId="{06194C48-7435-455B-9311-964ED53D8FD3}" type="presParOf" srcId="{97497D36-AB05-40AE-81DC-5F288BBECC2D}" destId="{E0DF94F4-5C61-41EC-A388-F8942B4BDAB2}" srcOrd="5" destOrd="0" presId="urn:microsoft.com/office/officeart/2018/2/layout/IconCircleList"/>
    <dgm:cxn modelId="{828E3AB8-BC64-4594-ABE4-6781C30E679F}" type="presParOf" srcId="{97497D36-AB05-40AE-81DC-5F288BBECC2D}" destId="{F7B0C661-ACA3-4EAB-9BE0-A67FDAA505A5}" srcOrd="6" destOrd="0" presId="urn:microsoft.com/office/officeart/2018/2/layout/IconCircleList"/>
    <dgm:cxn modelId="{BFBDBE4F-4191-4580-8091-9FCA751B10C9}" type="presParOf" srcId="{F7B0C661-ACA3-4EAB-9BE0-A67FDAA505A5}" destId="{6B2B55FC-475A-4EA2-A2E0-CCDBEE40D363}" srcOrd="0" destOrd="0" presId="urn:microsoft.com/office/officeart/2018/2/layout/IconCircleList"/>
    <dgm:cxn modelId="{B952B8EC-66E6-4403-96BC-5ED1F4A15EDA}" type="presParOf" srcId="{F7B0C661-ACA3-4EAB-9BE0-A67FDAA505A5}" destId="{E6B87488-606A-4CAA-8A53-0960DA35C620}" srcOrd="1" destOrd="0" presId="urn:microsoft.com/office/officeart/2018/2/layout/IconCircleList"/>
    <dgm:cxn modelId="{05D10712-9CCF-478F-B87A-8619067F3999}" type="presParOf" srcId="{F7B0C661-ACA3-4EAB-9BE0-A67FDAA505A5}" destId="{39CF1978-F75B-4C1D-9894-F9D98FD207C9}" srcOrd="2" destOrd="0" presId="urn:microsoft.com/office/officeart/2018/2/layout/IconCircleList"/>
    <dgm:cxn modelId="{F410000E-D5FF-44C4-80AC-CB4984636884}" type="presParOf" srcId="{F7B0C661-ACA3-4EAB-9BE0-A67FDAA505A5}" destId="{8538B524-580A-41AB-A23B-8FF9E7048C3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5C5CED-C236-4405-89B4-4B558E361D6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CDB00F-1D02-4467-B5BD-11D0572DC51E}">
      <dgm:prSet/>
      <dgm:spPr/>
      <dgm:t>
        <a:bodyPr/>
        <a:lstStyle/>
        <a:p>
          <a:r>
            <a:rPr lang="en-IN"/>
            <a:t>Structured R&amp;S improves fairness and speed</a:t>
          </a:r>
          <a:endParaRPr lang="en-US"/>
        </a:p>
      </dgm:t>
    </dgm:pt>
    <dgm:pt modelId="{E7FE41FD-AF24-4AA2-9331-48CE1D381879}" type="parTrans" cxnId="{D7403AA1-DD28-4A92-897F-F75D2393CC7A}">
      <dgm:prSet/>
      <dgm:spPr/>
      <dgm:t>
        <a:bodyPr/>
        <a:lstStyle/>
        <a:p>
          <a:endParaRPr lang="en-US"/>
        </a:p>
      </dgm:t>
    </dgm:pt>
    <dgm:pt modelId="{196723CB-3A4A-474A-8B62-42E63F8435F5}" type="sibTrans" cxnId="{D7403AA1-DD28-4A92-897F-F75D2393CC7A}">
      <dgm:prSet/>
      <dgm:spPr/>
      <dgm:t>
        <a:bodyPr/>
        <a:lstStyle/>
        <a:p>
          <a:endParaRPr lang="en-US"/>
        </a:p>
      </dgm:t>
    </dgm:pt>
    <dgm:pt modelId="{2842664D-7737-4AB6-AA71-9FDBED37036C}">
      <dgm:prSet/>
      <dgm:spPr/>
      <dgm:t>
        <a:bodyPr/>
        <a:lstStyle/>
        <a:p>
          <a:r>
            <a:rPr lang="en-IN"/>
            <a:t>Strengthens global talent pipelines</a:t>
          </a:r>
          <a:endParaRPr lang="en-US"/>
        </a:p>
      </dgm:t>
    </dgm:pt>
    <dgm:pt modelId="{0E717E35-1483-4F17-A0E9-A89D16DDCCE9}" type="parTrans" cxnId="{DD6F75F6-0550-4454-8545-7BFEC6314FF6}">
      <dgm:prSet/>
      <dgm:spPr/>
      <dgm:t>
        <a:bodyPr/>
        <a:lstStyle/>
        <a:p>
          <a:endParaRPr lang="en-US"/>
        </a:p>
      </dgm:t>
    </dgm:pt>
    <dgm:pt modelId="{0CCA4FEC-DBA3-40E9-84C4-F85BBA2656C1}" type="sibTrans" cxnId="{DD6F75F6-0550-4454-8545-7BFEC6314FF6}">
      <dgm:prSet/>
      <dgm:spPr/>
      <dgm:t>
        <a:bodyPr/>
        <a:lstStyle/>
        <a:p>
          <a:endParaRPr lang="en-US"/>
        </a:p>
      </dgm:t>
    </dgm:pt>
    <dgm:pt modelId="{DFEF1413-1CD0-467B-BF70-4BB8F5CBFDE9}">
      <dgm:prSet/>
      <dgm:spPr/>
      <dgm:t>
        <a:bodyPr/>
        <a:lstStyle/>
        <a:p>
          <a:r>
            <a:rPr lang="en-IN"/>
            <a:t>Essential for store leadership development</a:t>
          </a:r>
          <a:endParaRPr lang="en-US"/>
        </a:p>
      </dgm:t>
    </dgm:pt>
    <dgm:pt modelId="{09B901F6-17FE-4431-BAA0-9E633211AA7E}" type="parTrans" cxnId="{FDC9D02C-F440-4D5D-A629-95893305676B}">
      <dgm:prSet/>
      <dgm:spPr/>
      <dgm:t>
        <a:bodyPr/>
        <a:lstStyle/>
        <a:p>
          <a:endParaRPr lang="en-US"/>
        </a:p>
      </dgm:t>
    </dgm:pt>
    <dgm:pt modelId="{FFE6A790-D68D-43AD-9C78-18EC75248FCC}" type="sibTrans" cxnId="{FDC9D02C-F440-4D5D-A629-95893305676B}">
      <dgm:prSet/>
      <dgm:spPr/>
      <dgm:t>
        <a:bodyPr/>
        <a:lstStyle/>
        <a:p>
          <a:endParaRPr lang="en-US"/>
        </a:p>
      </dgm:t>
    </dgm:pt>
    <dgm:pt modelId="{B63C11A2-C15E-4AE1-AA6D-D7D9B1A37F5C}" type="pres">
      <dgm:prSet presAssocID="{985C5CED-C236-4405-89B4-4B558E361D6F}" presName="root" presStyleCnt="0">
        <dgm:presLayoutVars>
          <dgm:dir/>
          <dgm:resizeHandles val="exact"/>
        </dgm:presLayoutVars>
      </dgm:prSet>
      <dgm:spPr/>
    </dgm:pt>
    <dgm:pt modelId="{60FFBCD6-1DA1-4F58-BAA0-C47E77A92F00}" type="pres">
      <dgm:prSet presAssocID="{53CDB00F-1D02-4467-B5BD-11D0572DC51E}" presName="compNode" presStyleCnt="0"/>
      <dgm:spPr/>
    </dgm:pt>
    <dgm:pt modelId="{8FE25DE8-21DC-4B7B-A573-76302FF14A5D}" type="pres">
      <dgm:prSet presAssocID="{53CDB00F-1D02-4467-B5BD-11D0572DC5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FD963C90-4EF7-4F8A-AB5D-8876F2A04181}" type="pres">
      <dgm:prSet presAssocID="{53CDB00F-1D02-4467-B5BD-11D0572DC51E}" presName="spaceRect" presStyleCnt="0"/>
      <dgm:spPr/>
    </dgm:pt>
    <dgm:pt modelId="{384D417F-28BF-49E5-B268-C8939866D4BA}" type="pres">
      <dgm:prSet presAssocID="{53CDB00F-1D02-4467-B5BD-11D0572DC51E}" presName="textRect" presStyleLbl="revTx" presStyleIdx="0" presStyleCnt="3">
        <dgm:presLayoutVars>
          <dgm:chMax val="1"/>
          <dgm:chPref val="1"/>
        </dgm:presLayoutVars>
      </dgm:prSet>
      <dgm:spPr/>
    </dgm:pt>
    <dgm:pt modelId="{0A246313-4CA6-4C84-B0A8-571E8E28DE73}" type="pres">
      <dgm:prSet presAssocID="{196723CB-3A4A-474A-8B62-42E63F8435F5}" presName="sibTrans" presStyleCnt="0"/>
      <dgm:spPr/>
    </dgm:pt>
    <dgm:pt modelId="{E54616FB-D590-4712-BB9B-D5BB5D17085D}" type="pres">
      <dgm:prSet presAssocID="{2842664D-7737-4AB6-AA71-9FDBED37036C}" presName="compNode" presStyleCnt="0"/>
      <dgm:spPr/>
    </dgm:pt>
    <dgm:pt modelId="{44A60C79-A018-4180-852C-98CF51648730}" type="pres">
      <dgm:prSet presAssocID="{2842664D-7737-4AB6-AA71-9FDBED3703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7FF92475-1D50-4B66-9165-A1BDD352831A}" type="pres">
      <dgm:prSet presAssocID="{2842664D-7737-4AB6-AA71-9FDBED37036C}" presName="spaceRect" presStyleCnt="0"/>
      <dgm:spPr/>
    </dgm:pt>
    <dgm:pt modelId="{16A3991C-92E4-401E-8FAE-194DB5A568CA}" type="pres">
      <dgm:prSet presAssocID="{2842664D-7737-4AB6-AA71-9FDBED37036C}" presName="textRect" presStyleLbl="revTx" presStyleIdx="1" presStyleCnt="3">
        <dgm:presLayoutVars>
          <dgm:chMax val="1"/>
          <dgm:chPref val="1"/>
        </dgm:presLayoutVars>
      </dgm:prSet>
      <dgm:spPr/>
    </dgm:pt>
    <dgm:pt modelId="{B7B862AD-01A2-47CE-8929-80496765236A}" type="pres">
      <dgm:prSet presAssocID="{0CCA4FEC-DBA3-40E9-84C4-F85BBA2656C1}" presName="sibTrans" presStyleCnt="0"/>
      <dgm:spPr/>
    </dgm:pt>
    <dgm:pt modelId="{4AFF0A8F-D124-422B-A309-2C49924C30FD}" type="pres">
      <dgm:prSet presAssocID="{DFEF1413-1CD0-467B-BF70-4BB8F5CBFDE9}" presName="compNode" presStyleCnt="0"/>
      <dgm:spPr/>
    </dgm:pt>
    <dgm:pt modelId="{36C853F0-4BD4-463D-BA96-F91742D88FD6}" type="pres">
      <dgm:prSet presAssocID="{DFEF1413-1CD0-467B-BF70-4BB8F5CBFD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24D30BF-47B2-40E1-87EB-6C305D36FA9C}" type="pres">
      <dgm:prSet presAssocID="{DFEF1413-1CD0-467B-BF70-4BB8F5CBFDE9}" presName="spaceRect" presStyleCnt="0"/>
      <dgm:spPr/>
    </dgm:pt>
    <dgm:pt modelId="{C8F8EF69-C7D1-4B44-8288-6100AFF98945}" type="pres">
      <dgm:prSet presAssocID="{DFEF1413-1CD0-467B-BF70-4BB8F5CBFDE9}" presName="textRect" presStyleLbl="revTx" presStyleIdx="2" presStyleCnt="3">
        <dgm:presLayoutVars>
          <dgm:chMax val="1"/>
          <dgm:chPref val="1"/>
        </dgm:presLayoutVars>
      </dgm:prSet>
      <dgm:spPr/>
    </dgm:pt>
  </dgm:ptLst>
  <dgm:cxnLst>
    <dgm:cxn modelId="{AE8FCF23-390D-4D32-95E7-BC55B5610261}" type="presOf" srcId="{2842664D-7737-4AB6-AA71-9FDBED37036C}" destId="{16A3991C-92E4-401E-8FAE-194DB5A568CA}" srcOrd="0" destOrd="0" presId="urn:microsoft.com/office/officeart/2018/2/layout/IconLabelList"/>
    <dgm:cxn modelId="{FDC9D02C-F440-4D5D-A629-95893305676B}" srcId="{985C5CED-C236-4405-89B4-4B558E361D6F}" destId="{DFEF1413-1CD0-467B-BF70-4BB8F5CBFDE9}" srcOrd="2" destOrd="0" parTransId="{09B901F6-17FE-4431-BAA0-9E633211AA7E}" sibTransId="{FFE6A790-D68D-43AD-9C78-18EC75248FCC}"/>
    <dgm:cxn modelId="{06C59373-D914-47D9-BE18-F2B47A417035}" type="presOf" srcId="{53CDB00F-1D02-4467-B5BD-11D0572DC51E}" destId="{384D417F-28BF-49E5-B268-C8939866D4BA}" srcOrd="0" destOrd="0" presId="urn:microsoft.com/office/officeart/2018/2/layout/IconLabelList"/>
    <dgm:cxn modelId="{349E0174-5C5F-4765-96F5-8DC7E10AE35A}" type="presOf" srcId="{985C5CED-C236-4405-89B4-4B558E361D6F}" destId="{B63C11A2-C15E-4AE1-AA6D-D7D9B1A37F5C}" srcOrd="0" destOrd="0" presId="urn:microsoft.com/office/officeart/2018/2/layout/IconLabelList"/>
    <dgm:cxn modelId="{D7403AA1-DD28-4A92-897F-F75D2393CC7A}" srcId="{985C5CED-C236-4405-89B4-4B558E361D6F}" destId="{53CDB00F-1D02-4467-B5BD-11D0572DC51E}" srcOrd="0" destOrd="0" parTransId="{E7FE41FD-AF24-4AA2-9331-48CE1D381879}" sibTransId="{196723CB-3A4A-474A-8B62-42E63F8435F5}"/>
    <dgm:cxn modelId="{DD6F75F6-0550-4454-8545-7BFEC6314FF6}" srcId="{985C5CED-C236-4405-89B4-4B558E361D6F}" destId="{2842664D-7737-4AB6-AA71-9FDBED37036C}" srcOrd="1" destOrd="0" parTransId="{0E717E35-1483-4F17-A0E9-A89D16DDCCE9}" sibTransId="{0CCA4FEC-DBA3-40E9-84C4-F85BBA2656C1}"/>
    <dgm:cxn modelId="{8B399EFB-0FE1-41D3-A9F9-6A646D9DC33C}" type="presOf" srcId="{DFEF1413-1CD0-467B-BF70-4BB8F5CBFDE9}" destId="{C8F8EF69-C7D1-4B44-8288-6100AFF98945}" srcOrd="0" destOrd="0" presId="urn:microsoft.com/office/officeart/2018/2/layout/IconLabelList"/>
    <dgm:cxn modelId="{9E5BAE70-F039-4CAF-B4B6-91ED6DAC5F15}" type="presParOf" srcId="{B63C11A2-C15E-4AE1-AA6D-D7D9B1A37F5C}" destId="{60FFBCD6-1DA1-4F58-BAA0-C47E77A92F00}" srcOrd="0" destOrd="0" presId="urn:microsoft.com/office/officeart/2018/2/layout/IconLabelList"/>
    <dgm:cxn modelId="{4978313D-72A7-4007-A56E-515BA55563E1}" type="presParOf" srcId="{60FFBCD6-1DA1-4F58-BAA0-C47E77A92F00}" destId="{8FE25DE8-21DC-4B7B-A573-76302FF14A5D}" srcOrd="0" destOrd="0" presId="urn:microsoft.com/office/officeart/2018/2/layout/IconLabelList"/>
    <dgm:cxn modelId="{E16B1935-29F0-400A-8484-F3A6583C2158}" type="presParOf" srcId="{60FFBCD6-1DA1-4F58-BAA0-C47E77A92F00}" destId="{FD963C90-4EF7-4F8A-AB5D-8876F2A04181}" srcOrd="1" destOrd="0" presId="urn:microsoft.com/office/officeart/2018/2/layout/IconLabelList"/>
    <dgm:cxn modelId="{8B8D3920-BCD0-48E0-8EB2-EBB7F178157E}" type="presParOf" srcId="{60FFBCD6-1DA1-4F58-BAA0-C47E77A92F00}" destId="{384D417F-28BF-49E5-B268-C8939866D4BA}" srcOrd="2" destOrd="0" presId="urn:microsoft.com/office/officeart/2018/2/layout/IconLabelList"/>
    <dgm:cxn modelId="{D45B0155-79FE-4880-963E-A42CB916BA1B}" type="presParOf" srcId="{B63C11A2-C15E-4AE1-AA6D-D7D9B1A37F5C}" destId="{0A246313-4CA6-4C84-B0A8-571E8E28DE73}" srcOrd="1" destOrd="0" presId="urn:microsoft.com/office/officeart/2018/2/layout/IconLabelList"/>
    <dgm:cxn modelId="{60243372-F3D4-423D-91BA-E3C6E730E6DE}" type="presParOf" srcId="{B63C11A2-C15E-4AE1-AA6D-D7D9B1A37F5C}" destId="{E54616FB-D590-4712-BB9B-D5BB5D17085D}" srcOrd="2" destOrd="0" presId="urn:microsoft.com/office/officeart/2018/2/layout/IconLabelList"/>
    <dgm:cxn modelId="{C0D91C18-F541-49D0-BADF-D0779269CE4F}" type="presParOf" srcId="{E54616FB-D590-4712-BB9B-D5BB5D17085D}" destId="{44A60C79-A018-4180-852C-98CF51648730}" srcOrd="0" destOrd="0" presId="urn:microsoft.com/office/officeart/2018/2/layout/IconLabelList"/>
    <dgm:cxn modelId="{BC55D2C5-361A-44D2-85FF-F31B654F75CD}" type="presParOf" srcId="{E54616FB-D590-4712-BB9B-D5BB5D17085D}" destId="{7FF92475-1D50-4B66-9165-A1BDD352831A}" srcOrd="1" destOrd="0" presId="urn:microsoft.com/office/officeart/2018/2/layout/IconLabelList"/>
    <dgm:cxn modelId="{30A9E7F5-F13D-45B5-9014-7BB7C95A3C08}" type="presParOf" srcId="{E54616FB-D590-4712-BB9B-D5BB5D17085D}" destId="{16A3991C-92E4-401E-8FAE-194DB5A568CA}" srcOrd="2" destOrd="0" presId="urn:microsoft.com/office/officeart/2018/2/layout/IconLabelList"/>
    <dgm:cxn modelId="{315AEC38-B1D6-40BE-BC56-E719153F9998}" type="presParOf" srcId="{B63C11A2-C15E-4AE1-AA6D-D7D9B1A37F5C}" destId="{B7B862AD-01A2-47CE-8929-80496765236A}" srcOrd="3" destOrd="0" presId="urn:microsoft.com/office/officeart/2018/2/layout/IconLabelList"/>
    <dgm:cxn modelId="{7B676464-2D42-4E51-9FF4-0241D2973383}" type="presParOf" srcId="{B63C11A2-C15E-4AE1-AA6D-D7D9B1A37F5C}" destId="{4AFF0A8F-D124-422B-A309-2C49924C30FD}" srcOrd="4" destOrd="0" presId="urn:microsoft.com/office/officeart/2018/2/layout/IconLabelList"/>
    <dgm:cxn modelId="{0068424A-6805-4FBA-92AF-16BCD5F6750E}" type="presParOf" srcId="{4AFF0A8F-D124-422B-A309-2C49924C30FD}" destId="{36C853F0-4BD4-463D-BA96-F91742D88FD6}" srcOrd="0" destOrd="0" presId="urn:microsoft.com/office/officeart/2018/2/layout/IconLabelList"/>
    <dgm:cxn modelId="{970CF433-D259-4E0D-9CB4-DA6DA7EBF214}" type="presParOf" srcId="{4AFF0A8F-D124-422B-A309-2C49924C30FD}" destId="{424D30BF-47B2-40E1-87EB-6C305D36FA9C}" srcOrd="1" destOrd="0" presId="urn:microsoft.com/office/officeart/2018/2/layout/IconLabelList"/>
    <dgm:cxn modelId="{DEDDA46E-5639-4655-88B5-3A1CB64B354C}" type="presParOf" srcId="{4AFF0A8F-D124-422B-A309-2C49924C30FD}" destId="{C8F8EF69-C7D1-4B44-8288-6100AFF9894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8C0920-2111-4216-A501-D46C13F2F2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AF9C893-92E3-40DD-A71F-5DBDC233FE93}">
      <dgm:prSet/>
      <dgm:spPr/>
      <dgm:t>
        <a:bodyPr/>
        <a:lstStyle/>
        <a:p>
          <a:pPr>
            <a:defRPr cap="all"/>
          </a:pPr>
          <a:r>
            <a:rPr lang="en-GB"/>
            <a:t>T&amp;D essential for agility</a:t>
          </a:r>
          <a:endParaRPr lang="en-US"/>
        </a:p>
      </dgm:t>
    </dgm:pt>
    <dgm:pt modelId="{747044A6-F782-4DC1-B190-A567A55185F4}" type="parTrans" cxnId="{048A8521-4B6D-4D65-B5FD-3160A91C7445}">
      <dgm:prSet/>
      <dgm:spPr/>
      <dgm:t>
        <a:bodyPr/>
        <a:lstStyle/>
        <a:p>
          <a:endParaRPr lang="en-US"/>
        </a:p>
      </dgm:t>
    </dgm:pt>
    <dgm:pt modelId="{82904E54-B8BB-47BE-B489-DD030205A3F7}" type="sibTrans" cxnId="{048A8521-4B6D-4D65-B5FD-3160A91C7445}">
      <dgm:prSet/>
      <dgm:spPr/>
      <dgm:t>
        <a:bodyPr/>
        <a:lstStyle/>
        <a:p>
          <a:endParaRPr lang="en-US"/>
        </a:p>
      </dgm:t>
    </dgm:pt>
    <dgm:pt modelId="{F368B4AD-88D4-4F02-BFB5-8D03787CD6F4}">
      <dgm:prSet/>
      <dgm:spPr/>
      <dgm:t>
        <a:bodyPr/>
        <a:lstStyle/>
        <a:p>
          <a:pPr>
            <a:defRPr cap="all"/>
          </a:pPr>
          <a:r>
            <a:rPr lang="en-GB"/>
            <a:t>Improves service quality</a:t>
          </a:r>
          <a:endParaRPr lang="en-US"/>
        </a:p>
      </dgm:t>
    </dgm:pt>
    <dgm:pt modelId="{CEFCF508-82AC-41A3-9D69-EE8F2C7E7E7D}" type="parTrans" cxnId="{5B842964-D2DA-47E3-B053-953D67020CEB}">
      <dgm:prSet/>
      <dgm:spPr/>
      <dgm:t>
        <a:bodyPr/>
        <a:lstStyle/>
        <a:p>
          <a:endParaRPr lang="en-US"/>
        </a:p>
      </dgm:t>
    </dgm:pt>
    <dgm:pt modelId="{C0E2EB2E-1A65-4E33-B159-63C416D84E1B}" type="sibTrans" cxnId="{5B842964-D2DA-47E3-B053-953D67020CEB}">
      <dgm:prSet/>
      <dgm:spPr/>
      <dgm:t>
        <a:bodyPr/>
        <a:lstStyle/>
        <a:p>
          <a:endParaRPr lang="en-US"/>
        </a:p>
      </dgm:t>
    </dgm:pt>
    <dgm:pt modelId="{81D465A2-B1DF-4E5C-8FBB-1FD66C4532D7}">
      <dgm:prSet/>
      <dgm:spPr/>
      <dgm:t>
        <a:bodyPr/>
        <a:lstStyle/>
        <a:p>
          <a:pPr>
            <a:defRPr cap="all"/>
          </a:pPr>
          <a:r>
            <a:rPr lang="en-GB"/>
            <a:t>Enhances international conformity</a:t>
          </a:r>
          <a:endParaRPr lang="en-US"/>
        </a:p>
      </dgm:t>
    </dgm:pt>
    <dgm:pt modelId="{864D54C1-95E8-4529-9637-4E6DC4711820}" type="parTrans" cxnId="{3E22086F-DCB2-490A-BEA1-5913677C7FA5}">
      <dgm:prSet/>
      <dgm:spPr/>
      <dgm:t>
        <a:bodyPr/>
        <a:lstStyle/>
        <a:p>
          <a:endParaRPr lang="en-US"/>
        </a:p>
      </dgm:t>
    </dgm:pt>
    <dgm:pt modelId="{3E0BEA84-28B9-4FDF-B90B-1BAC4250FE97}" type="sibTrans" cxnId="{3E22086F-DCB2-490A-BEA1-5913677C7FA5}">
      <dgm:prSet/>
      <dgm:spPr/>
      <dgm:t>
        <a:bodyPr/>
        <a:lstStyle/>
        <a:p>
          <a:endParaRPr lang="en-US"/>
        </a:p>
      </dgm:t>
    </dgm:pt>
    <dgm:pt modelId="{50C34336-0153-43E0-889D-3B92CC5C1D1F}">
      <dgm:prSet/>
      <dgm:spPr/>
      <dgm:t>
        <a:bodyPr/>
        <a:lstStyle/>
        <a:p>
          <a:pPr>
            <a:defRPr cap="all"/>
          </a:pPr>
          <a:r>
            <a:rPr lang="en-GB"/>
            <a:t>Favours effective productivity</a:t>
          </a:r>
          <a:endParaRPr lang="en-US"/>
        </a:p>
      </dgm:t>
    </dgm:pt>
    <dgm:pt modelId="{697B5F2F-3D47-401B-AA8E-87F945EE2B9D}" type="parTrans" cxnId="{8F5EAC99-2A89-43CE-A8FA-C1CECA07B3CD}">
      <dgm:prSet/>
      <dgm:spPr/>
      <dgm:t>
        <a:bodyPr/>
        <a:lstStyle/>
        <a:p>
          <a:endParaRPr lang="en-US"/>
        </a:p>
      </dgm:t>
    </dgm:pt>
    <dgm:pt modelId="{7534F276-E598-4CF8-BAFC-D5CAA0022B69}" type="sibTrans" cxnId="{8F5EAC99-2A89-43CE-A8FA-C1CECA07B3CD}">
      <dgm:prSet/>
      <dgm:spPr/>
      <dgm:t>
        <a:bodyPr/>
        <a:lstStyle/>
        <a:p>
          <a:endParaRPr lang="en-US"/>
        </a:p>
      </dgm:t>
    </dgm:pt>
    <dgm:pt modelId="{3C08A0BC-AEBB-453C-BDC5-16D07C901A0A}" type="pres">
      <dgm:prSet presAssocID="{748C0920-2111-4216-A501-D46C13F2F23D}" presName="root" presStyleCnt="0">
        <dgm:presLayoutVars>
          <dgm:dir/>
          <dgm:resizeHandles val="exact"/>
        </dgm:presLayoutVars>
      </dgm:prSet>
      <dgm:spPr/>
    </dgm:pt>
    <dgm:pt modelId="{35DCA77B-8AD3-4C69-B37B-43FD98C8A3CF}" type="pres">
      <dgm:prSet presAssocID="{AAF9C893-92E3-40DD-A71F-5DBDC233FE93}" presName="compNode" presStyleCnt="0"/>
      <dgm:spPr/>
    </dgm:pt>
    <dgm:pt modelId="{E99B377D-23EE-4AC2-9426-6E70031F84A2}" type="pres">
      <dgm:prSet presAssocID="{AAF9C893-92E3-40DD-A71F-5DBDC233FE93}" presName="iconBgRect" presStyleLbl="bgShp" presStyleIdx="0" presStyleCnt="4"/>
      <dgm:spPr/>
    </dgm:pt>
    <dgm:pt modelId="{E657E52D-C9D5-44D7-8185-B8FFBF478E73}" type="pres">
      <dgm:prSet presAssocID="{AAF9C893-92E3-40DD-A71F-5DBDC233FE9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58692EAA-2867-44A4-9B79-DA9A0E1457B4}" type="pres">
      <dgm:prSet presAssocID="{AAF9C893-92E3-40DD-A71F-5DBDC233FE93}" presName="spaceRect" presStyleCnt="0"/>
      <dgm:spPr/>
    </dgm:pt>
    <dgm:pt modelId="{EF882447-C91A-4B23-A046-6A1B974B2BFC}" type="pres">
      <dgm:prSet presAssocID="{AAF9C893-92E3-40DD-A71F-5DBDC233FE93}" presName="textRect" presStyleLbl="revTx" presStyleIdx="0" presStyleCnt="4">
        <dgm:presLayoutVars>
          <dgm:chMax val="1"/>
          <dgm:chPref val="1"/>
        </dgm:presLayoutVars>
      </dgm:prSet>
      <dgm:spPr/>
    </dgm:pt>
    <dgm:pt modelId="{AF10CD93-C656-4E4A-B1DB-5AFA75389F9B}" type="pres">
      <dgm:prSet presAssocID="{82904E54-B8BB-47BE-B489-DD030205A3F7}" presName="sibTrans" presStyleCnt="0"/>
      <dgm:spPr/>
    </dgm:pt>
    <dgm:pt modelId="{2789A971-3AF0-485B-AD45-2CB8D618157E}" type="pres">
      <dgm:prSet presAssocID="{F368B4AD-88D4-4F02-BFB5-8D03787CD6F4}" presName="compNode" presStyleCnt="0"/>
      <dgm:spPr/>
    </dgm:pt>
    <dgm:pt modelId="{AA64CF9B-0873-46ED-B912-E0031592F571}" type="pres">
      <dgm:prSet presAssocID="{F368B4AD-88D4-4F02-BFB5-8D03787CD6F4}" presName="iconBgRect" presStyleLbl="bgShp" presStyleIdx="1" presStyleCnt="4"/>
      <dgm:spPr/>
    </dgm:pt>
    <dgm:pt modelId="{44EB0FDE-E803-428E-95BB-18B57340AD5D}" type="pres">
      <dgm:prSet presAssocID="{F368B4AD-88D4-4F02-BFB5-8D03787CD6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BE13E4B8-B588-4901-ABA1-907FC10C8328}" type="pres">
      <dgm:prSet presAssocID="{F368B4AD-88D4-4F02-BFB5-8D03787CD6F4}" presName="spaceRect" presStyleCnt="0"/>
      <dgm:spPr/>
    </dgm:pt>
    <dgm:pt modelId="{9D2DD900-2A10-4A99-9BD7-C4A7F5AF5B71}" type="pres">
      <dgm:prSet presAssocID="{F368B4AD-88D4-4F02-BFB5-8D03787CD6F4}" presName="textRect" presStyleLbl="revTx" presStyleIdx="1" presStyleCnt="4">
        <dgm:presLayoutVars>
          <dgm:chMax val="1"/>
          <dgm:chPref val="1"/>
        </dgm:presLayoutVars>
      </dgm:prSet>
      <dgm:spPr/>
    </dgm:pt>
    <dgm:pt modelId="{B2245FB2-0D04-45B8-93DE-B75F7FEF5DDE}" type="pres">
      <dgm:prSet presAssocID="{C0E2EB2E-1A65-4E33-B159-63C416D84E1B}" presName="sibTrans" presStyleCnt="0"/>
      <dgm:spPr/>
    </dgm:pt>
    <dgm:pt modelId="{CA18ED0F-DBA4-435C-A489-E7E8821A0FB7}" type="pres">
      <dgm:prSet presAssocID="{81D465A2-B1DF-4E5C-8FBB-1FD66C4532D7}" presName="compNode" presStyleCnt="0"/>
      <dgm:spPr/>
    </dgm:pt>
    <dgm:pt modelId="{3BA38671-C42E-4042-B6F2-D4C6ECD147F3}" type="pres">
      <dgm:prSet presAssocID="{81D465A2-B1DF-4E5C-8FBB-1FD66C4532D7}" presName="iconBgRect" presStyleLbl="bgShp" presStyleIdx="2" presStyleCnt="4"/>
      <dgm:spPr/>
    </dgm:pt>
    <dgm:pt modelId="{E9ADE550-B3A5-46B2-BE41-97422CE43552}" type="pres">
      <dgm:prSet presAssocID="{81D465A2-B1DF-4E5C-8FBB-1FD66C4532D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3FCA7BF6-AD09-4C6D-8DB8-C17D394E7B5E}" type="pres">
      <dgm:prSet presAssocID="{81D465A2-B1DF-4E5C-8FBB-1FD66C4532D7}" presName="spaceRect" presStyleCnt="0"/>
      <dgm:spPr/>
    </dgm:pt>
    <dgm:pt modelId="{B05AFC47-0672-45C0-8759-8B187D255B9E}" type="pres">
      <dgm:prSet presAssocID="{81D465A2-B1DF-4E5C-8FBB-1FD66C4532D7}" presName="textRect" presStyleLbl="revTx" presStyleIdx="2" presStyleCnt="4">
        <dgm:presLayoutVars>
          <dgm:chMax val="1"/>
          <dgm:chPref val="1"/>
        </dgm:presLayoutVars>
      </dgm:prSet>
      <dgm:spPr/>
    </dgm:pt>
    <dgm:pt modelId="{F6048AC8-4A95-4E86-B0A1-8C5EF35D85C5}" type="pres">
      <dgm:prSet presAssocID="{3E0BEA84-28B9-4FDF-B90B-1BAC4250FE97}" presName="sibTrans" presStyleCnt="0"/>
      <dgm:spPr/>
    </dgm:pt>
    <dgm:pt modelId="{3219974E-ECB9-48BF-80FB-D75F983AEB35}" type="pres">
      <dgm:prSet presAssocID="{50C34336-0153-43E0-889D-3B92CC5C1D1F}" presName="compNode" presStyleCnt="0"/>
      <dgm:spPr/>
    </dgm:pt>
    <dgm:pt modelId="{B67A4521-21D5-4384-B852-A6CCC4FE0B28}" type="pres">
      <dgm:prSet presAssocID="{50C34336-0153-43E0-889D-3B92CC5C1D1F}" presName="iconBgRect" presStyleLbl="bgShp" presStyleIdx="3" presStyleCnt="4"/>
      <dgm:spPr/>
    </dgm:pt>
    <dgm:pt modelId="{4A1C571C-E96C-49C3-8D22-CA9CD817A03B}" type="pres">
      <dgm:prSet presAssocID="{50C34336-0153-43E0-889D-3B92CC5C1D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68B2AC2A-2714-41E2-89AF-08D309E22E7E}" type="pres">
      <dgm:prSet presAssocID="{50C34336-0153-43E0-889D-3B92CC5C1D1F}" presName="spaceRect" presStyleCnt="0"/>
      <dgm:spPr/>
    </dgm:pt>
    <dgm:pt modelId="{494409E9-D24A-495A-B7C2-67CABD3A137A}" type="pres">
      <dgm:prSet presAssocID="{50C34336-0153-43E0-889D-3B92CC5C1D1F}" presName="textRect" presStyleLbl="revTx" presStyleIdx="3" presStyleCnt="4">
        <dgm:presLayoutVars>
          <dgm:chMax val="1"/>
          <dgm:chPref val="1"/>
        </dgm:presLayoutVars>
      </dgm:prSet>
      <dgm:spPr/>
    </dgm:pt>
  </dgm:ptLst>
  <dgm:cxnLst>
    <dgm:cxn modelId="{1692BC0C-A893-41A4-A995-DB8035B7687E}" type="presOf" srcId="{50C34336-0153-43E0-889D-3B92CC5C1D1F}" destId="{494409E9-D24A-495A-B7C2-67CABD3A137A}" srcOrd="0" destOrd="0" presId="urn:microsoft.com/office/officeart/2018/5/layout/IconCircleLabelList"/>
    <dgm:cxn modelId="{5DDA761A-EA32-449F-9FEB-B1522FDDA7BB}" type="presOf" srcId="{81D465A2-B1DF-4E5C-8FBB-1FD66C4532D7}" destId="{B05AFC47-0672-45C0-8759-8B187D255B9E}" srcOrd="0" destOrd="0" presId="urn:microsoft.com/office/officeart/2018/5/layout/IconCircleLabelList"/>
    <dgm:cxn modelId="{048A8521-4B6D-4D65-B5FD-3160A91C7445}" srcId="{748C0920-2111-4216-A501-D46C13F2F23D}" destId="{AAF9C893-92E3-40DD-A71F-5DBDC233FE93}" srcOrd="0" destOrd="0" parTransId="{747044A6-F782-4DC1-B190-A567A55185F4}" sibTransId="{82904E54-B8BB-47BE-B489-DD030205A3F7}"/>
    <dgm:cxn modelId="{5B842964-D2DA-47E3-B053-953D67020CEB}" srcId="{748C0920-2111-4216-A501-D46C13F2F23D}" destId="{F368B4AD-88D4-4F02-BFB5-8D03787CD6F4}" srcOrd="1" destOrd="0" parTransId="{CEFCF508-82AC-41A3-9D69-EE8F2C7E7E7D}" sibTransId="{C0E2EB2E-1A65-4E33-B159-63C416D84E1B}"/>
    <dgm:cxn modelId="{3E22086F-DCB2-490A-BEA1-5913677C7FA5}" srcId="{748C0920-2111-4216-A501-D46C13F2F23D}" destId="{81D465A2-B1DF-4E5C-8FBB-1FD66C4532D7}" srcOrd="2" destOrd="0" parTransId="{864D54C1-95E8-4529-9637-4E6DC4711820}" sibTransId="{3E0BEA84-28B9-4FDF-B90B-1BAC4250FE97}"/>
    <dgm:cxn modelId="{0AFB736F-857A-4C0C-A27B-A2E45518B325}" type="presOf" srcId="{AAF9C893-92E3-40DD-A71F-5DBDC233FE93}" destId="{EF882447-C91A-4B23-A046-6A1B974B2BFC}" srcOrd="0" destOrd="0" presId="urn:microsoft.com/office/officeart/2018/5/layout/IconCircleLabelList"/>
    <dgm:cxn modelId="{49F74991-F660-4210-9014-2DD9A7D69B8E}" type="presOf" srcId="{F368B4AD-88D4-4F02-BFB5-8D03787CD6F4}" destId="{9D2DD900-2A10-4A99-9BD7-C4A7F5AF5B71}" srcOrd="0" destOrd="0" presId="urn:microsoft.com/office/officeart/2018/5/layout/IconCircleLabelList"/>
    <dgm:cxn modelId="{8F5EAC99-2A89-43CE-A8FA-C1CECA07B3CD}" srcId="{748C0920-2111-4216-A501-D46C13F2F23D}" destId="{50C34336-0153-43E0-889D-3B92CC5C1D1F}" srcOrd="3" destOrd="0" parTransId="{697B5F2F-3D47-401B-AA8E-87F945EE2B9D}" sibTransId="{7534F276-E598-4CF8-BAFC-D5CAA0022B69}"/>
    <dgm:cxn modelId="{013497DE-51E3-4F1F-9AAB-C4EDB803C890}" type="presOf" srcId="{748C0920-2111-4216-A501-D46C13F2F23D}" destId="{3C08A0BC-AEBB-453C-BDC5-16D07C901A0A}" srcOrd="0" destOrd="0" presId="urn:microsoft.com/office/officeart/2018/5/layout/IconCircleLabelList"/>
    <dgm:cxn modelId="{C89CFB11-2B19-4C24-8F70-D5C87F88231A}" type="presParOf" srcId="{3C08A0BC-AEBB-453C-BDC5-16D07C901A0A}" destId="{35DCA77B-8AD3-4C69-B37B-43FD98C8A3CF}" srcOrd="0" destOrd="0" presId="urn:microsoft.com/office/officeart/2018/5/layout/IconCircleLabelList"/>
    <dgm:cxn modelId="{7F11A48D-AFDB-440A-88FF-689796908BFB}" type="presParOf" srcId="{35DCA77B-8AD3-4C69-B37B-43FD98C8A3CF}" destId="{E99B377D-23EE-4AC2-9426-6E70031F84A2}" srcOrd="0" destOrd="0" presId="urn:microsoft.com/office/officeart/2018/5/layout/IconCircleLabelList"/>
    <dgm:cxn modelId="{B22A6E0A-2CAD-44CD-AA0F-DE676B6FCF0C}" type="presParOf" srcId="{35DCA77B-8AD3-4C69-B37B-43FD98C8A3CF}" destId="{E657E52D-C9D5-44D7-8185-B8FFBF478E73}" srcOrd="1" destOrd="0" presId="urn:microsoft.com/office/officeart/2018/5/layout/IconCircleLabelList"/>
    <dgm:cxn modelId="{B4617613-5447-4B0D-B820-D8DD8942DCA9}" type="presParOf" srcId="{35DCA77B-8AD3-4C69-B37B-43FD98C8A3CF}" destId="{58692EAA-2867-44A4-9B79-DA9A0E1457B4}" srcOrd="2" destOrd="0" presId="urn:microsoft.com/office/officeart/2018/5/layout/IconCircleLabelList"/>
    <dgm:cxn modelId="{34E0D184-1C1B-4189-BB5C-AFE7BFD442F0}" type="presParOf" srcId="{35DCA77B-8AD3-4C69-B37B-43FD98C8A3CF}" destId="{EF882447-C91A-4B23-A046-6A1B974B2BFC}" srcOrd="3" destOrd="0" presId="urn:microsoft.com/office/officeart/2018/5/layout/IconCircleLabelList"/>
    <dgm:cxn modelId="{D3DB5FB1-E098-45C7-A158-A3DF5BF7DEBD}" type="presParOf" srcId="{3C08A0BC-AEBB-453C-BDC5-16D07C901A0A}" destId="{AF10CD93-C656-4E4A-B1DB-5AFA75389F9B}" srcOrd="1" destOrd="0" presId="urn:microsoft.com/office/officeart/2018/5/layout/IconCircleLabelList"/>
    <dgm:cxn modelId="{080B73FC-7A89-4D22-8773-1510AC25AFCC}" type="presParOf" srcId="{3C08A0BC-AEBB-453C-BDC5-16D07C901A0A}" destId="{2789A971-3AF0-485B-AD45-2CB8D618157E}" srcOrd="2" destOrd="0" presId="urn:microsoft.com/office/officeart/2018/5/layout/IconCircleLabelList"/>
    <dgm:cxn modelId="{8E5B23FD-0BE7-4AFE-A462-35D25D766330}" type="presParOf" srcId="{2789A971-3AF0-485B-AD45-2CB8D618157E}" destId="{AA64CF9B-0873-46ED-B912-E0031592F571}" srcOrd="0" destOrd="0" presId="urn:microsoft.com/office/officeart/2018/5/layout/IconCircleLabelList"/>
    <dgm:cxn modelId="{DA23253E-72AA-4FA8-B74A-1D92A699A7D5}" type="presParOf" srcId="{2789A971-3AF0-485B-AD45-2CB8D618157E}" destId="{44EB0FDE-E803-428E-95BB-18B57340AD5D}" srcOrd="1" destOrd="0" presId="urn:microsoft.com/office/officeart/2018/5/layout/IconCircleLabelList"/>
    <dgm:cxn modelId="{2D82B159-55AA-4220-B49B-A489F389084B}" type="presParOf" srcId="{2789A971-3AF0-485B-AD45-2CB8D618157E}" destId="{BE13E4B8-B588-4901-ABA1-907FC10C8328}" srcOrd="2" destOrd="0" presId="urn:microsoft.com/office/officeart/2018/5/layout/IconCircleLabelList"/>
    <dgm:cxn modelId="{FA40DE1E-B2F8-4E57-BDEC-B04258ADCFFA}" type="presParOf" srcId="{2789A971-3AF0-485B-AD45-2CB8D618157E}" destId="{9D2DD900-2A10-4A99-9BD7-C4A7F5AF5B71}" srcOrd="3" destOrd="0" presId="urn:microsoft.com/office/officeart/2018/5/layout/IconCircleLabelList"/>
    <dgm:cxn modelId="{9573B51D-1248-42A0-A06D-B6662369E506}" type="presParOf" srcId="{3C08A0BC-AEBB-453C-BDC5-16D07C901A0A}" destId="{B2245FB2-0D04-45B8-93DE-B75F7FEF5DDE}" srcOrd="3" destOrd="0" presId="urn:microsoft.com/office/officeart/2018/5/layout/IconCircleLabelList"/>
    <dgm:cxn modelId="{CC60D443-D362-43E2-80AC-684DDDEDF148}" type="presParOf" srcId="{3C08A0BC-AEBB-453C-BDC5-16D07C901A0A}" destId="{CA18ED0F-DBA4-435C-A489-E7E8821A0FB7}" srcOrd="4" destOrd="0" presId="urn:microsoft.com/office/officeart/2018/5/layout/IconCircleLabelList"/>
    <dgm:cxn modelId="{E176C797-2E8D-4A42-A32C-B1DA7EC47476}" type="presParOf" srcId="{CA18ED0F-DBA4-435C-A489-E7E8821A0FB7}" destId="{3BA38671-C42E-4042-B6F2-D4C6ECD147F3}" srcOrd="0" destOrd="0" presId="urn:microsoft.com/office/officeart/2018/5/layout/IconCircleLabelList"/>
    <dgm:cxn modelId="{5CFBA743-315E-43D7-9CBB-FCEDF36DC800}" type="presParOf" srcId="{CA18ED0F-DBA4-435C-A489-E7E8821A0FB7}" destId="{E9ADE550-B3A5-46B2-BE41-97422CE43552}" srcOrd="1" destOrd="0" presId="urn:microsoft.com/office/officeart/2018/5/layout/IconCircleLabelList"/>
    <dgm:cxn modelId="{AB02C42E-872E-460C-9D8D-229C7FE8B29A}" type="presParOf" srcId="{CA18ED0F-DBA4-435C-A489-E7E8821A0FB7}" destId="{3FCA7BF6-AD09-4C6D-8DB8-C17D394E7B5E}" srcOrd="2" destOrd="0" presId="urn:microsoft.com/office/officeart/2018/5/layout/IconCircleLabelList"/>
    <dgm:cxn modelId="{FE43E42D-84A5-4AF9-B6C5-6E83454C399E}" type="presParOf" srcId="{CA18ED0F-DBA4-435C-A489-E7E8821A0FB7}" destId="{B05AFC47-0672-45C0-8759-8B187D255B9E}" srcOrd="3" destOrd="0" presId="urn:microsoft.com/office/officeart/2018/5/layout/IconCircleLabelList"/>
    <dgm:cxn modelId="{C343116B-C820-4E65-9585-9A0FC5744C46}" type="presParOf" srcId="{3C08A0BC-AEBB-453C-BDC5-16D07C901A0A}" destId="{F6048AC8-4A95-4E86-B0A1-8C5EF35D85C5}" srcOrd="5" destOrd="0" presId="urn:microsoft.com/office/officeart/2018/5/layout/IconCircleLabelList"/>
    <dgm:cxn modelId="{D9A1CA9E-4819-43BB-96FC-4DBD77659332}" type="presParOf" srcId="{3C08A0BC-AEBB-453C-BDC5-16D07C901A0A}" destId="{3219974E-ECB9-48BF-80FB-D75F983AEB35}" srcOrd="6" destOrd="0" presId="urn:microsoft.com/office/officeart/2018/5/layout/IconCircleLabelList"/>
    <dgm:cxn modelId="{17415747-B8D4-462F-A465-D62FCC296804}" type="presParOf" srcId="{3219974E-ECB9-48BF-80FB-D75F983AEB35}" destId="{B67A4521-21D5-4384-B852-A6CCC4FE0B28}" srcOrd="0" destOrd="0" presId="urn:microsoft.com/office/officeart/2018/5/layout/IconCircleLabelList"/>
    <dgm:cxn modelId="{3471B6B6-EB55-4B46-9CF4-98073F4F5272}" type="presParOf" srcId="{3219974E-ECB9-48BF-80FB-D75F983AEB35}" destId="{4A1C571C-E96C-49C3-8D22-CA9CD817A03B}" srcOrd="1" destOrd="0" presId="urn:microsoft.com/office/officeart/2018/5/layout/IconCircleLabelList"/>
    <dgm:cxn modelId="{BA9EAB82-5466-4740-ACE4-ED2FBC877029}" type="presParOf" srcId="{3219974E-ECB9-48BF-80FB-D75F983AEB35}" destId="{68B2AC2A-2714-41E2-89AF-08D309E22E7E}" srcOrd="2" destOrd="0" presId="urn:microsoft.com/office/officeart/2018/5/layout/IconCircleLabelList"/>
    <dgm:cxn modelId="{E286642E-86BF-48D3-8FC2-B554986858C9}" type="presParOf" srcId="{3219974E-ECB9-48BF-80FB-D75F983AEB35}" destId="{494409E9-D24A-495A-B7C2-67CABD3A137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F175C8-48BC-4952-BD9D-BC92E227C1B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F0FC749-F6A9-4D88-9610-F8B5BD7E6E1B}">
      <dgm:prSet/>
      <dgm:spPr/>
      <dgm:t>
        <a:bodyPr/>
        <a:lstStyle/>
        <a:p>
          <a:r>
            <a:rPr lang="en-GB"/>
            <a:t>The HR practices should correspond with the fast-fashion strategy of Zara.</a:t>
          </a:r>
          <a:endParaRPr lang="en-US"/>
        </a:p>
      </dgm:t>
    </dgm:pt>
    <dgm:pt modelId="{FEE1FF9C-E627-45E8-A1F3-9B4D36929950}" type="parTrans" cxnId="{A651A991-64B6-4460-AE5E-18D217E93633}">
      <dgm:prSet/>
      <dgm:spPr/>
      <dgm:t>
        <a:bodyPr/>
        <a:lstStyle/>
        <a:p>
          <a:endParaRPr lang="en-US"/>
        </a:p>
      </dgm:t>
    </dgm:pt>
    <dgm:pt modelId="{9D01DD1A-29FA-4339-8E39-12959D312F16}" type="sibTrans" cxnId="{A651A991-64B6-4460-AE5E-18D217E93633}">
      <dgm:prSet/>
      <dgm:spPr/>
      <dgm:t>
        <a:bodyPr/>
        <a:lstStyle/>
        <a:p>
          <a:endParaRPr lang="en-US"/>
        </a:p>
      </dgm:t>
    </dgm:pt>
    <dgm:pt modelId="{D42A78A8-3E17-44FB-A492-F253F0A97B90}">
      <dgm:prSet/>
      <dgm:spPr/>
      <dgm:t>
        <a:bodyPr/>
        <a:lstStyle/>
        <a:p>
          <a:r>
            <a:rPr lang="en-GB"/>
            <a:t>HR implementation involves line managers.</a:t>
          </a:r>
          <a:endParaRPr lang="en-US"/>
        </a:p>
      </dgm:t>
    </dgm:pt>
    <dgm:pt modelId="{18090011-D202-4B0B-AB31-1CD1FAA79D9F}" type="parTrans" cxnId="{C01D3C7C-3231-471B-8A04-E28C02EDD958}">
      <dgm:prSet/>
      <dgm:spPr/>
      <dgm:t>
        <a:bodyPr/>
        <a:lstStyle/>
        <a:p>
          <a:endParaRPr lang="en-US"/>
        </a:p>
      </dgm:t>
    </dgm:pt>
    <dgm:pt modelId="{00D26957-7AE1-4B32-A4F7-314B0D3D2B85}" type="sibTrans" cxnId="{C01D3C7C-3231-471B-8A04-E28C02EDD958}">
      <dgm:prSet/>
      <dgm:spPr/>
      <dgm:t>
        <a:bodyPr/>
        <a:lstStyle/>
        <a:p>
          <a:endParaRPr lang="en-US"/>
        </a:p>
      </dgm:t>
    </dgm:pt>
    <dgm:pt modelId="{98C2082C-49EF-42A5-89FA-E50531020417}">
      <dgm:prSet/>
      <dgm:spPr/>
      <dgm:t>
        <a:bodyPr/>
        <a:lstStyle/>
        <a:p>
          <a:r>
            <a:rPr lang="en-GB"/>
            <a:t>Challenges that need global standardisation are the key ones.</a:t>
          </a:r>
          <a:endParaRPr lang="en-US"/>
        </a:p>
      </dgm:t>
    </dgm:pt>
    <dgm:pt modelId="{25F3FE12-2FE0-42B8-9C6D-56AC37BBEC12}" type="parTrans" cxnId="{28E769C2-F103-40BE-9E32-A0FC33D3B654}">
      <dgm:prSet/>
      <dgm:spPr/>
      <dgm:t>
        <a:bodyPr/>
        <a:lstStyle/>
        <a:p>
          <a:endParaRPr lang="en-US"/>
        </a:p>
      </dgm:t>
    </dgm:pt>
    <dgm:pt modelId="{5A1C801F-D419-4822-8993-0B87020DA914}" type="sibTrans" cxnId="{28E769C2-F103-40BE-9E32-A0FC33D3B654}">
      <dgm:prSet/>
      <dgm:spPr/>
      <dgm:t>
        <a:bodyPr/>
        <a:lstStyle/>
        <a:p>
          <a:endParaRPr lang="en-US"/>
        </a:p>
      </dgm:t>
    </dgm:pt>
    <dgm:pt modelId="{29839D95-9D90-4B05-B0FA-CC03443FA1B6}">
      <dgm:prSet/>
      <dgm:spPr/>
      <dgm:t>
        <a:bodyPr/>
        <a:lstStyle/>
        <a:p>
          <a:r>
            <a:rPr lang="en-GB"/>
            <a:t>Long-term competitiveness is enhanced by strategic recommendations.</a:t>
          </a:r>
          <a:endParaRPr lang="en-US"/>
        </a:p>
      </dgm:t>
    </dgm:pt>
    <dgm:pt modelId="{A85C34E3-28C6-4F6F-A068-A19A241D1802}" type="parTrans" cxnId="{0A903209-8509-41B8-8104-8BC2BFD0D715}">
      <dgm:prSet/>
      <dgm:spPr/>
      <dgm:t>
        <a:bodyPr/>
        <a:lstStyle/>
        <a:p>
          <a:endParaRPr lang="en-US"/>
        </a:p>
      </dgm:t>
    </dgm:pt>
    <dgm:pt modelId="{AB2CF538-D3D3-4739-A5F4-0FD36402465B}" type="sibTrans" cxnId="{0A903209-8509-41B8-8104-8BC2BFD0D715}">
      <dgm:prSet/>
      <dgm:spPr/>
      <dgm:t>
        <a:bodyPr/>
        <a:lstStyle/>
        <a:p>
          <a:endParaRPr lang="en-US"/>
        </a:p>
      </dgm:t>
    </dgm:pt>
    <dgm:pt modelId="{335AE8BC-F019-4F34-AC14-E44523AEA602}" type="pres">
      <dgm:prSet presAssocID="{F6F175C8-48BC-4952-BD9D-BC92E227C1BC}" presName="root" presStyleCnt="0">
        <dgm:presLayoutVars>
          <dgm:dir/>
          <dgm:resizeHandles val="exact"/>
        </dgm:presLayoutVars>
      </dgm:prSet>
      <dgm:spPr/>
    </dgm:pt>
    <dgm:pt modelId="{F5D9B738-E95C-4286-9FD1-69011DA81846}" type="pres">
      <dgm:prSet presAssocID="{1F0FC749-F6A9-4D88-9610-F8B5BD7E6E1B}" presName="compNode" presStyleCnt="0"/>
      <dgm:spPr/>
    </dgm:pt>
    <dgm:pt modelId="{62234251-4AA8-4B66-87DD-912D67F8397E}" type="pres">
      <dgm:prSet presAssocID="{1F0FC749-F6A9-4D88-9610-F8B5BD7E6E1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E8B80B8-2BCA-4684-9C3C-81A511F6B01F}" type="pres">
      <dgm:prSet presAssocID="{1F0FC749-F6A9-4D88-9610-F8B5BD7E6E1B}" presName="spaceRect" presStyleCnt="0"/>
      <dgm:spPr/>
    </dgm:pt>
    <dgm:pt modelId="{04457C94-9D2D-4C34-9A89-014FEB7E1CCB}" type="pres">
      <dgm:prSet presAssocID="{1F0FC749-F6A9-4D88-9610-F8B5BD7E6E1B}" presName="textRect" presStyleLbl="revTx" presStyleIdx="0" presStyleCnt="4">
        <dgm:presLayoutVars>
          <dgm:chMax val="1"/>
          <dgm:chPref val="1"/>
        </dgm:presLayoutVars>
      </dgm:prSet>
      <dgm:spPr/>
    </dgm:pt>
    <dgm:pt modelId="{62A28200-9978-49AD-86CA-53662636811A}" type="pres">
      <dgm:prSet presAssocID="{9D01DD1A-29FA-4339-8E39-12959D312F16}" presName="sibTrans" presStyleCnt="0"/>
      <dgm:spPr/>
    </dgm:pt>
    <dgm:pt modelId="{ABD4DF01-6FB1-467A-BC02-4D2A4D0D0F13}" type="pres">
      <dgm:prSet presAssocID="{D42A78A8-3E17-44FB-A492-F253F0A97B90}" presName="compNode" presStyleCnt="0"/>
      <dgm:spPr/>
    </dgm:pt>
    <dgm:pt modelId="{B2FD2C11-51BB-4E7D-94CA-192AA5B0D63E}" type="pres">
      <dgm:prSet presAssocID="{D42A78A8-3E17-44FB-A492-F253F0A97B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18D50E2-C098-4640-8CBE-DB4748AE9BCE}" type="pres">
      <dgm:prSet presAssocID="{D42A78A8-3E17-44FB-A492-F253F0A97B90}" presName="spaceRect" presStyleCnt="0"/>
      <dgm:spPr/>
    </dgm:pt>
    <dgm:pt modelId="{E1F10F66-E1CD-436C-B6DD-B91BEE07F6D9}" type="pres">
      <dgm:prSet presAssocID="{D42A78A8-3E17-44FB-A492-F253F0A97B90}" presName="textRect" presStyleLbl="revTx" presStyleIdx="1" presStyleCnt="4">
        <dgm:presLayoutVars>
          <dgm:chMax val="1"/>
          <dgm:chPref val="1"/>
        </dgm:presLayoutVars>
      </dgm:prSet>
      <dgm:spPr/>
    </dgm:pt>
    <dgm:pt modelId="{0A0C9CA8-66B0-4A5C-98CF-EB4015B3ABED}" type="pres">
      <dgm:prSet presAssocID="{00D26957-7AE1-4B32-A4F7-314B0D3D2B85}" presName="sibTrans" presStyleCnt="0"/>
      <dgm:spPr/>
    </dgm:pt>
    <dgm:pt modelId="{CE600A3A-4CF1-45F4-AEEE-4B224287D9D8}" type="pres">
      <dgm:prSet presAssocID="{98C2082C-49EF-42A5-89FA-E50531020417}" presName="compNode" presStyleCnt="0"/>
      <dgm:spPr/>
    </dgm:pt>
    <dgm:pt modelId="{87F02DE4-8493-45D5-AA53-A72F3C57EDDF}" type="pres">
      <dgm:prSet presAssocID="{98C2082C-49EF-42A5-89FA-E505310204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37F5AE5D-9938-4E3F-B24C-6C3C32707D1F}" type="pres">
      <dgm:prSet presAssocID="{98C2082C-49EF-42A5-89FA-E50531020417}" presName="spaceRect" presStyleCnt="0"/>
      <dgm:spPr/>
    </dgm:pt>
    <dgm:pt modelId="{298F1BEA-A5D9-48E4-9446-7A88D7FEAF37}" type="pres">
      <dgm:prSet presAssocID="{98C2082C-49EF-42A5-89FA-E50531020417}" presName="textRect" presStyleLbl="revTx" presStyleIdx="2" presStyleCnt="4">
        <dgm:presLayoutVars>
          <dgm:chMax val="1"/>
          <dgm:chPref val="1"/>
        </dgm:presLayoutVars>
      </dgm:prSet>
      <dgm:spPr/>
    </dgm:pt>
    <dgm:pt modelId="{963A0B88-018A-4A30-BDC5-14E911CCD272}" type="pres">
      <dgm:prSet presAssocID="{5A1C801F-D419-4822-8993-0B87020DA914}" presName="sibTrans" presStyleCnt="0"/>
      <dgm:spPr/>
    </dgm:pt>
    <dgm:pt modelId="{004A11FA-C4C7-4CBF-A3F1-6FCF57876CBB}" type="pres">
      <dgm:prSet presAssocID="{29839D95-9D90-4B05-B0FA-CC03443FA1B6}" presName="compNode" presStyleCnt="0"/>
      <dgm:spPr/>
    </dgm:pt>
    <dgm:pt modelId="{A0C5E0CF-BCE1-49AD-9C3F-ED971E50F0A1}" type="pres">
      <dgm:prSet presAssocID="{29839D95-9D90-4B05-B0FA-CC03443FA1B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11BA063D-1F15-4DDA-913A-71FDD5DB552F}" type="pres">
      <dgm:prSet presAssocID="{29839D95-9D90-4B05-B0FA-CC03443FA1B6}" presName="spaceRect" presStyleCnt="0"/>
      <dgm:spPr/>
    </dgm:pt>
    <dgm:pt modelId="{461E7CED-1402-44BF-82BE-C185AA794E99}" type="pres">
      <dgm:prSet presAssocID="{29839D95-9D90-4B05-B0FA-CC03443FA1B6}" presName="textRect" presStyleLbl="revTx" presStyleIdx="3" presStyleCnt="4">
        <dgm:presLayoutVars>
          <dgm:chMax val="1"/>
          <dgm:chPref val="1"/>
        </dgm:presLayoutVars>
      </dgm:prSet>
      <dgm:spPr/>
    </dgm:pt>
  </dgm:ptLst>
  <dgm:cxnLst>
    <dgm:cxn modelId="{0A903209-8509-41B8-8104-8BC2BFD0D715}" srcId="{F6F175C8-48BC-4952-BD9D-BC92E227C1BC}" destId="{29839D95-9D90-4B05-B0FA-CC03443FA1B6}" srcOrd="3" destOrd="0" parTransId="{A85C34E3-28C6-4F6F-A068-A19A241D1802}" sibTransId="{AB2CF538-D3D3-4739-A5F4-0FD36402465B}"/>
    <dgm:cxn modelId="{141BC45D-6DAF-4B12-9D72-B7A1B2E75072}" type="presOf" srcId="{1F0FC749-F6A9-4D88-9610-F8B5BD7E6E1B}" destId="{04457C94-9D2D-4C34-9A89-014FEB7E1CCB}" srcOrd="0" destOrd="0" presId="urn:microsoft.com/office/officeart/2018/2/layout/IconLabelList"/>
    <dgm:cxn modelId="{F0D86744-F79E-4E0F-A5CC-D47DEFDD7255}" type="presOf" srcId="{98C2082C-49EF-42A5-89FA-E50531020417}" destId="{298F1BEA-A5D9-48E4-9446-7A88D7FEAF37}" srcOrd="0" destOrd="0" presId="urn:microsoft.com/office/officeart/2018/2/layout/IconLabelList"/>
    <dgm:cxn modelId="{903BEE49-BDB2-4EA7-B6B7-92965BA1BA56}" type="presOf" srcId="{F6F175C8-48BC-4952-BD9D-BC92E227C1BC}" destId="{335AE8BC-F019-4F34-AC14-E44523AEA602}" srcOrd="0" destOrd="0" presId="urn:microsoft.com/office/officeart/2018/2/layout/IconLabelList"/>
    <dgm:cxn modelId="{C01D3C7C-3231-471B-8A04-E28C02EDD958}" srcId="{F6F175C8-48BC-4952-BD9D-BC92E227C1BC}" destId="{D42A78A8-3E17-44FB-A492-F253F0A97B90}" srcOrd="1" destOrd="0" parTransId="{18090011-D202-4B0B-AB31-1CD1FAA79D9F}" sibTransId="{00D26957-7AE1-4B32-A4F7-314B0D3D2B85}"/>
    <dgm:cxn modelId="{D0071487-9DF5-4DD2-B1FA-AB52E2B08CD6}" type="presOf" srcId="{D42A78A8-3E17-44FB-A492-F253F0A97B90}" destId="{E1F10F66-E1CD-436C-B6DD-B91BEE07F6D9}" srcOrd="0" destOrd="0" presId="urn:microsoft.com/office/officeart/2018/2/layout/IconLabelList"/>
    <dgm:cxn modelId="{A651A991-64B6-4460-AE5E-18D217E93633}" srcId="{F6F175C8-48BC-4952-BD9D-BC92E227C1BC}" destId="{1F0FC749-F6A9-4D88-9610-F8B5BD7E6E1B}" srcOrd="0" destOrd="0" parTransId="{FEE1FF9C-E627-45E8-A1F3-9B4D36929950}" sibTransId="{9D01DD1A-29FA-4339-8E39-12959D312F16}"/>
    <dgm:cxn modelId="{28E769C2-F103-40BE-9E32-A0FC33D3B654}" srcId="{F6F175C8-48BC-4952-BD9D-BC92E227C1BC}" destId="{98C2082C-49EF-42A5-89FA-E50531020417}" srcOrd="2" destOrd="0" parTransId="{25F3FE12-2FE0-42B8-9C6D-56AC37BBEC12}" sibTransId="{5A1C801F-D419-4822-8993-0B87020DA914}"/>
    <dgm:cxn modelId="{896E05DC-47BD-41F0-92A9-551D14868D31}" type="presOf" srcId="{29839D95-9D90-4B05-B0FA-CC03443FA1B6}" destId="{461E7CED-1402-44BF-82BE-C185AA794E99}" srcOrd="0" destOrd="0" presId="urn:microsoft.com/office/officeart/2018/2/layout/IconLabelList"/>
    <dgm:cxn modelId="{E964383E-162E-4824-A4D7-9B0F4739DDB8}" type="presParOf" srcId="{335AE8BC-F019-4F34-AC14-E44523AEA602}" destId="{F5D9B738-E95C-4286-9FD1-69011DA81846}" srcOrd="0" destOrd="0" presId="urn:microsoft.com/office/officeart/2018/2/layout/IconLabelList"/>
    <dgm:cxn modelId="{C1F02F61-ED9A-446C-A716-5A3564211C88}" type="presParOf" srcId="{F5D9B738-E95C-4286-9FD1-69011DA81846}" destId="{62234251-4AA8-4B66-87DD-912D67F8397E}" srcOrd="0" destOrd="0" presId="urn:microsoft.com/office/officeart/2018/2/layout/IconLabelList"/>
    <dgm:cxn modelId="{4FFCBDF4-A819-4AEC-A92B-6050AC12D74B}" type="presParOf" srcId="{F5D9B738-E95C-4286-9FD1-69011DA81846}" destId="{1E8B80B8-2BCA-4684-9C3C-81A511F6B01F}" srcOrd="1" destOrd="0" presId="urn:microsoft.com/office/officeart/2018/2/layout/IconLabelList"/>
    <dgm:cxn modelId="{841E3408-08C5-4311-AF0C-7C24D798B043}" type="presParOf" srcId="{F5D9B738-E95C-4286-9FD1-69011DA81846}" destId="{04457C94-9D2D-4C34-9A89-014FEB7E1CCB}" srcOrd="2" destOrd="0" presId="urn:microsoft.com/office/officeart/2018/2/layout/IconLabelList"/>
    <dgm:cxn modelId="{B9764BBD-878B-4C8A-B8A0-322441B70480}" type="presParOf" srcId="{335AE8BC-F019-4F34-AC14-E44523AEA602}" destId="{62A28200-9978-49AD-86CA-53662636811A}" srcOrd="1" destOrd="0" presId="urn:microsoft.com/office/officeart/2018/2/layout/IconLabelList"/>
    <dgm:cxn modelId="{A027637A-A5B9-40C7-AE4D-530C9D457DAC}" type="presParOf" srcId="{335AE8BC-F019-4F34-AC14-E44523AEA602}" destId="{ABD4DF01-6FB1-467A-BC02-4D2A4D0D0F13}" srcOrd="2" destOrd="0" presId="urn:microsoft.com/office/officeart/2018/2/layout/IconLabelList"/>
    <dgm:cxn modelId="{DA7FDE2E-D4C2-4E47-B699-9605ADE99F61}" type="presParOf" srcId="{ABD4DF01-6FB1-467A-BC02-4D2A4D0D0F13}" destId="{B2FD2C11-51BB-4E7D-94CA-192AA5B0D63E}" srcOrd="0" destOrd="0" presId="urn:microsoft.com/office/officeart/2018/2/layout/IconLabelList"/>
    <dgm:cxn modelId="{AF2FBA58-5089-4B2E-996B-097D2309B23B}" type="presParOf" srcId="{ABD4DF01-6FB1-467A-BC02-4D2A4D0D0F13}" destId="{318D50E2-C098-4640-8CBE-DB4748AE9BCE}" srcOrd="1" destOrd="0" presId="urn:microsoft.com/office/officeart/2018/2/layout/IconLabelList"/>
    <dgm:cxn modelId="{1C933967-3081-4C4C-9272-DA225AD23A89}" type="presParOf" srcId="{ABD4DF01-6FB1-467A-BC02-4D2A4D0D0F13}" destId="{E1F10F66-E1CD-436C-B6DD-B91BEE07F6D9}" srcOrd="2" destOrd="0" presId="urn:microsoft.com/office/officeart/2018/2/layout/IconLabelList"/>
    <dgm:cxn modelId="{9E4F1E26-9520-4BB9-AF38-7C9A77F3DFC8}" type="presParOf" srcId="{335AE8BC-F019-4F34-AC14-E44523AEA602}" destId="{0A0C9CA8-66B0-4A5C-98CF-EB4015B3ABED}" srcOrd="3" destOrd="0" presId="urn:microsoft.com/office/officeart/2018/2/layout/IconLabelList"/>
    <dgm:cxn modelId="{41C622C4-30DF-47B2-A057-A7C9751D4546}" type="presParOf" srcId="{335AE8BC-F019-4F34-AC14-E44523AEA602}" destId="{CE600A3A-4CF1-45F4-AEEE-4B224287D9D8}" srcOrd="4" destOrd="0" presId="urn:microsoft.com/office/officeart/2018/2/layout/IconLabelList"/>
    <dgm:cxn modelId="{FE3FD8ED-6BF6-43D6-B9A8-3BA8F768393A}" type="presParOf" srcId="{CE600A3A-4CF1-45F4-AEEE-4B224287D9D8}" destId="{87F02DE4-8493-45D5-AA53-A72F3C57EDDF}" srcOrd="0" destOrd="0" presId="urn:microsoft.com/office/officeart/2018/2/layout/IconLabelList"/>
    <dgm:cxn modelId="{9F06B468-6A9B-4049-8B26-0835D3560644}" type="presParOf" srcId="{CE600A3A-4CF1-45F4-AEEE-4B224287D9D8}" destId="{37F5AE5D-9938-4E3F-B24C-6C3C32707D1F}" srcOrd="1" destOrd="0" presId="urn:microsoft.com/office/officeart/2018/2/layout/IconLabelList"/>
    <dgm:cxn modelId="{CA626ADF-DF49-4C12-AD2A-FD11F8A4A781}" type="presParOf" srcId="{CE600A3A-4CF1-45F4-AEEE-4B224287D9D8}" destId="{298F1BEA-A5D9-48E4-9446-7A88D7FEAF37}" srcOrd="2" destOrd="0" presId="urn:microsoft.com/office/officeart/2018/2/layout/IconLabelList"/>
    <dgm:cxn modelId="{008E7CB8-A4F7-478B-B78C-5AB4BC713A87}" type="presParOf" srcId="{335AE8BC-F019-4F34-AC14-E44523AEA602}" destId="{963A0B88-018A-4A30-BDC5-14E911CCD272}" srcOrd="5" destOrd="0" presId="urn:microsoft.com/office/officeart/2018/2/layout/IconLabelList"/>
    <dgm:cxn modelId="{952F365B-5CCE-49D7-A2AE-777BF1FFC077}" type="presParOf" srcId="{335AE8BC-F019-4F34-AC14-E44523AEA602}" destId="{004A11FA-C4C7-4CBF-A3F1-6FCF57876CBB}" srcOrd="6" destOrd="0" presId="urn:microsoft.com/office/officeart/2018/2/layout/IconLabelList"/>
    <dgm:cxn modelId="{1B5FE13E-B3D2-4CB2-AD85-A1DF6569795A}" type="presParOf" srcId="{004A11FA-C4C7-4CBF-A3F1-6FCF57876CBB}" destId="{A0C5E0CF-BCE1-49AD-9C3F-ED971E50F0A1}" srcOrd="0" destOrd="0" presId="urn:microsoft.com/office/officeart/2018/2/layout/IconLabelList"/>
    <dgm:cxn modelId="{FA94B224-23FA-400C-8D74-81B61A6E144B}" type="presParOf" srcId="{004A11FA-C4C7-4CBF-A3F1-6FCF57876CBB}" destId="{11BA063D-1F15-4DDA-913A-71FDD5DB552F}" srcOrd="1" destOrd="0" presId="urn:microsoft.com/office/officeart/2018/2/layout/IconLabelList"/>
    <dgm:cxn modelId="{4A3A7F5D-E306-4C3F-AFED-B0DC49156DC2}" type="presParOf" srcId="{004A11FA-C4C7-4CBF-A3F1-6FCF57876CBB}" destId="{461E7CED-1402-44BF-82BE-C185AA794E9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256A5-FA99-48FF-99CB-8EC19F160B68}">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B2E3B-B190-4B00-94FF-CFD26D1B44D8}">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E12E71-F322-4C27-922A-7E1E52A9D8CD}">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IN" sz="2500" kern="1200"/>
            <a:t>PM is vital to Zara’s fast-fashion model</a:t>
          </a:r>
          <a:endParaRPr lang="en-US" sz="2500" kern="1200"/>
        </a:p>
      </dsp:txBody>
      <dsp:txXfrm>
        <a:off x="1939533" y="717"/>
        <a:ext cx="4362067" cy="1679249"/>
      </dsp:txXfrm>
    </dsp:sp>
    <dsp:sp modelId="{6A5C321E-0575-414B-AC48-A0C87F1DCD37}">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7F28CA-A933-4F31-AF86-FF47045B97B7}">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3A3C37-7727-4C36-BA7D-3E1F0E41BBBA}">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IN" sz="2500" kern="1200"/>
            <a:t>Supports customer experience and efficiency</a:t>
          </a:r>
          <a:endParaRPr lang="en-US" sz="2500" kern="1200"/>
        </a:p>
      </dsp:txBody>
      <dsp:txXfrm>
        <a:off x="1939533" y="2099779"/>
        <a:ext cx="4362067" cy="1679249"/>
      </dsp:txXfrm>
    </dsp:sp>
    <dsp:sp modelId="{923D8C09-3141-4A97-9CC4-3301A3146891}">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89DCB-8AED-4370-8433-58BFF79EFAFA}">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DC8976-3270-462F-ACB9-EA987E5196C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IN" sz="2500" kern="1200"/>
            <a:t>Standardisation improves global consistency</a:t>
          </a:r>
          <a:endParaRPr lang="en-US" sz="2500" kern="1200"/>
        </a:p>
      </dsp:txBody>
      <dsp:txXfrm>
        <a:off x="1939533" y="4198841"/>
        <a:ext cx="436206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29F86-B26C-42EC-AB42-D3B82A14652F}">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CDED22-0F9A-4B2E-BAFE-20EED31C50DD}">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A47A30-CE63-45BA-A56D-594A64F2B1A1}">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Supports fast-fashion agility</a:t>
          </a:r>
          <a:endParaRPr lang="en-US" sz="2200" kern="1200"/>
        </a:p>
      </dsp:txBody>
      <dsp:txXfrm>
        <a:off x="1357965" y="2319"/>
        <a:ext cx="4887299" cy="1175727"/>
      </dsp:txXfrm>
    </dsp:sp>
    <dsp:sp modelId="{B467A8D9-0504-43DA-8A72-345DAE8D2EA9}">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FE3C09-B313-4C2B-9F36-FAE2F1F01B66}">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B7F0C-1EF9-4785-BA67-5944D67543B5}">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High-volume recruiting enables responsiveness</a:t>
          </a:r>
          <a:endParaRPr lang="en-US" sz="2200" kern="1200"/>
        </a:p>
      </dsp:txBody>
      <dsp:txXfrm>
        <a:off x="1357965" y="1471979"/>
        <a:ext cx="4887299" cy="1175727"/>
      </dsp:txXfrm>
    </dsp:sp>
    <dsp:sp modelId="{C0CBD4CA-57CE-4C09-B64E-B82B755BA178}">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8FB68-8C51-484C-B1EF-9C675C86BC95}">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588E40-597B-4AC1-AE09-24ACA7E16E28}">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Adaptability is essential for store performance</a:t>
          </a:r>
          <a:endParaRPr lang="en-US" sz="2200" kern="1200"/>
        </a:p>
      </dsp:txBody>
      <dsp:txXfrm>
        <a:off x="1357965" y="2941639"/>
        <a:ext cx="4887299" cy="1175727"/>
      </dsp:txXfrm>
    </dsp:sp>
    <dsp:sp modelId="{EB251C0E-0637-49AC-83CE-38BF4E65EBEC}">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BA7C1-EC4E-4C35-BAD7-3F5B3842ED5A}">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C26B06-8B9A-4F02-B260-666C2214CD89}">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IN" sz="2200" kern="1200"/>
            <a:t>Rapid response strategy in Zara fast-fashion (Yang, 2025)</a:t>
          </a:r>
          <a:endParaRPr lang="en-US" sz="2200" kern="1200"/>
        </a:p>
      </dsp:txBody>
      <dsp:txXfrm>
        <a:off x="1357965" y="4411299"/>
        <a:ext cx="4887299" cy="1175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17DA14-A2BC-4760-8B59-C57BEEFE7B5D}">
      <dsp:nvSpPr>
        <dsp:cNvPr id="0" name=""/>
        <dsp:cNvSpPr/>
      </dsp:nvSpPr>
      <dsp:spPr>
        <a:xfrm>
          <a:off x="131616" y="132575"/>
          <a:ext cx="1294253" cy="12942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46C0D4-2ADD-46ED-AAFD-8B30E14D3949}">
      <dsp:nvSpPr>
        <dsp:cNvPr id="0" name=""/>
        <dsp:cNvSpPr/>
      </dsp:nvSpPr>
      <dsp:spPr>
        <a:xfrm>
          <a:off x="403410" y="404369"/>
          <a:ext cx="750667" cy="750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E2566-980C-49B3-A42E-BEBCD330C03E}">
      <dsp:nvSpPr>
        <dsp:cNvPr id="0" name=""/>
        <dsp:cNvSpPr/>
      </dsp:nvSpPr>
      <dsp:spPr>
        <a:xfrm>
          <a:off x="1703210"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Adopt structured interviews and competency models</a:t>
          </a:r>
          <a:endParaRPr lang="en-US" sz="2400" kern="1200"/>
        </a:p>
      </dsp:txBody>
      <dsp:txXfrm>
        <a:off x="1703210" y="132575"/>
        <a:ext cx="3050741" cy="1294253"/>
      </dsp:txXfrm>
    </dsp:sp>
    <dsp:sp modelId="{4ADA0FA5-FB1F-4C7C-8E03-E2004658A351}">
      <dsp:nvSpPr>
        <dsp:cNvPr id="0" name=""/>
        <dsp:cNvSpPr/>
      </dsp:nvSpPr>
      <dsp:spPr>
        <a:xfrm>
          <a:off x="5285520" y="132575"/>
          <a:ext cx="1294253" cy="129425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2DDFE-2A6B-49A5-B4B6-205297088FE7}">
      <dsp:nvSpPr>
        <dsp:cNvPr id="0" name=""/>
        <dsp:cNvSpPr/>
      </dsp:nvSpPr>
      <dsp:spPr>
        <a:xfrm>
          <a:off x="5557313" y="404369"/>
          <a:ext cx="750667" cy="750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950FF-86F5-457F-BFF0-F4A536A9971D}">
      <dsp:nvSpPr>
        <dsp:cNvPr id="0" name=""/>
        <dsp:cNvSpPr/>
      </dsp:nvSpPr>
      <dsp:spPr>
        <a:xfrm>
          <a:off x="6857114"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Create global recruitment guidelines</a:t>
          </a:r>
          <a:endParaRPr lang="en-US" sz="2400" kern="1200"/>
        </a:p>
      </dsp:txBody>
      <dsp:txXfrm>
        <a:off x="6857114" y="132575"/>
        <a:ext cx="3050741" cy="1294253"/>
      </dsp:txXfrm>
    </dsp:sp>
    <dsp:sp modelId="{38B7EFDE-227F-4DC1-B9E2-ED3F56037237}">
      <dsp:nvSpPr>
        <dsp:cNvPr id="0" name=""/>
        <dsp:cNvSpPr/>
      </dsp:nvSpPr>
      <dsp:spPr>
        <a:xfrm>
          <a:off x="131616" y="2011314"/>
          <a:ext cx="1294253" cy="129425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E4BBE6-A949-4D13-9BB7-80FAFD5C44C7}">
      <dsp:nvSpPr>
        <dsp:cNvPr id="0" name=""/>
        <dsp:cNvSpPr/>
      </dsp:nvSpPr>
      <dsp:spPr>
        <a:xfrm>
          <a:off x="403410" y="2283107"/>
          <a:ext cx="750667" cy="750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00B787-96E8-4015-82D8-616D53F2BBAA}">
      <dsp:nvSpPr>
        <dsp:cNvPr id="0" name=""/>
        <dsp:cNvSpPr/>
      </dsp:nvSpPr>
      <dsp:spPr>
        <a:xfrm>
          <a:off x="1703210"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Implement AI-driven ATS (Gunawan, et al., 2024)</a:t>
          </a:r>
          <a:endParaRPr lang="en-US" sz="2400" kern="1200"/>
        </a:p>
      </dsp:txBody>
      <dsp:txXfrm>
        <a:off x="1703210" y="2011314"/>
        <a:ext cx="3050741" cy="1294253"/>
      </dsp:txXfrm>
    </dsp:sp>
    <dsp:sp modelId="{6B2B55FC-475A-4EA2-A2E0-CCDBEE40D363}">
      <dsp:nvSpPr>
        <dsp:cNvPr id="0" name=""/>
        <dsp:cNvSpPr/>
      </dsp:nvSpPr>
      <dsp:spPr>
        <a:xfrm>
          <a:off x="5285520" y="2011314"/>
          <a:ext cx="1294253" cy="129425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87488-606A-4CAA-8A53-0960DA35C620}">
      <dsp:nvSpPr>
        <dsp:cNvPr id="0" name=""/>
        <dsp:cNvSpPr/>
      </dsp:nvSpPr>
      <dsp:spPr>
        <a:xfrm>
          <a:off x="5557313" y="2283107"/>
          <a:ext cx="750667" cy="750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38B524-580A-41AB-A23B-8FF9E7048C3D}">
      <dsp:nvSpPr>
        <dsp:cNvPr id="0" name=""/>
        <dsp:cNvSpPr/>
      </dsp:nvSpPr>
      <dsp:spPr>
        <a:xfrm>
          <a:off x="6857114"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IN" sz="2400" kern="1200"/>
            <a:t>Enhance employer branding digitally</a:t>
          </a:r>
          <a:endParaRPr lang="en-US" sz="2400" kern="1200"/>
        </a:p>
      </dsp:txBody>
      <dsp:txXfrm>
        <a:off x="6857114" y="2011314"/>
        <a:ext cx="3050741" cy="12942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25DE8-21DC-4B7B-A573-76302FF14A5D}">
      <dsp:nvSpPr>
        <dsp:cNvPr id="0" name=""/>
        <dsp:cNvSpPr/>
      </dsp:nvSpPr>
      <dsp:spPr>
        <a:xfrm>
          <a:off x="1167993" y="421040"/>
          <a:ext cx="1292537" cy="12925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D417F-28BF-49E5-B268-C8939866D4BA}">
      <dsp:nvSpPr>
        <dsp:cNvPr id="0" name=""/>
        <dsp:cNvSpPr/>
      </dsp:nvSpPr>
      <dsp:spPr>
        <a:xfrm>
          <a:off x="378109"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IN" sz="2100" kern="1200"/>
            <a:t>Structured R&amp;S improves fairness and speed</a:t>
          </a:r>
          <a:endParaRPr lang="en-US" sz="2100" kern="1200"/>
        </a:p>
      </dsp:txBody>
      <dsp:txXfrm>
        <a:off x="378109" y="2068861"/>
        <a:ext cx="2872305" cy="720000"/>
      </dsp:txXfrm>
    </dsp:sp>
    <dsp:sp modelId="{44A60C79-A018-4180-852C-98CF51648730}">
      <dsp:nvSpPr>
        <dsp:cNvPr id="0" name=""/>
        <dsp:cNvSpPr/>
      </dsp:nvSpPr>
      <dsp:spPr>
        <a:xfrm>
          <a:off x="4542951" y="421040"/>
          <a:ext cx="1292537" cy="12925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3991C-92E4-401E-8FAE-194DB5A568CA}">
      <dsp:nvSpPr>
        <dsp:cNvPr id="0" name=""/>
        <dsp:cNvSpPr/>
      </dsp:nvSpPr>
      <dsp:spPr>
        <a:xfrm>
          <a:off x="3753067"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IN" sz="2100" kern="1200"/>
            <a:t>Strengthens global talent pipelines</a:t>
          </a:r>
          <a:endParaRPr lang="en-US" sz="2100" kern="1200"/>
        </a:p>
      </dsp:txBody>
      <dsp:txXfrm>
        <a:off x="3753067" y="2068861"/>
        <a:ext cx="2872305" cy="720000"/>
      </dsp:txXfrm>
    </dsp:sp>
    <dsp:sp modelId="{36C853F0-4BD4-463D-BA96-F91742D88FD6}">
      <dsp:nvSpPr>
        <dsp:cNvPr id="0" name=""/>
        <dsp:cNvSpPr/>
      </dsp:nvSpPr>
      <dsp:spPr>
        <a:xfrm>
          <a:off x="7917909" y="421040"/>
          <a:ext cx="1292537" cy="12925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F8EF69-C7D1-4B44-8288-6100AFF98945}">
      <dsp:nvSpPr>
        <dsp:cNvPr id="0" name=""/>
        <dsp:cNvSpPr/>
      </dsp:nvSpPr>
      <dsp:spPr>
        <a:xfrm>
          <a:off x="7128025"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IN" sz="2100" kern="1200"/>
            <a:t>Essential for store leadership development</a:t>
          </a:r>
          <a:endParaRPr lang="en-US" sz="2100" kern="1200"/>
        </a:p>
      </dsp:txBody>
      <dsp:txXfrm>
        <a:off x="7128025" y="2068861"/>
        <a:ext cx="2872305"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B377D-23EE-4AC2-9426-6E70031F84A2}">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57E52D-C9D5-44D7-8185-B8FFBF478E73}">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882447-C91A-4B23-A046-6A1B974B2BFC}">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T&amp;D essential for agility</a:t>
          </a:r>
          <a:endParaRPr lang="en-US" sz="1800" kern="1200"/>
        </a:p>
      </dsp:txBody>
      <dsp:txXfrm>
        <a:off x="569079" y="2644614"/>
        <a:ext cx="2072362" cy="720000"/>
      </dsp:txXfrm>
    </dsp:sp>
    <dsp:sp modelId="{AA64CF9B-0873-46ED-B912-E0031592F571}">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B0FDE-E803-428E-95BB-18B57340AD5D}">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2DD900-2A10-4A99-9BD7-C4A7F5AF5B71}">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Improves service quality</a:t>
          </a:r>
          <a:endParaRPr lang="en-US" sz="1800" kern="1200"/>
        </a:p>
      </dsp:txBody>
      <dsp:txXfrm>
        <a:off x="3004105" y="2644614"/>
        <a:ext cx="2072362" cy="720000"/>
      </dsp:txXfrm>
    </dsp:sp>
    <dsp:sp modelId="{3BA38671-C42E-4042-B6F2-D4C6ECD147F3}">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ADE550-B3A5-46B2-BE41-97422CE43552}">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5AFC47-0672-45C0-8759-8B187D255B9E}">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Enhances international conformity</a:t>
          </a:r>
          <a:endParaRPr lang="en-US" sz="1800" kern="1200"/>
        </a:p>
      </dsp:txBody>
      <dsp:txXfrm>
        <a:off x="5439131" y="2644614"/>
        <a:ext cx="2072362" cy="720000"/>
      </dsp:txXfrm>
    </dsp:sp>
    <dsp:sp modelId="{B67A4521-21D5-4384-B852-A6CCC4FE0B28}">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C571C-E96C-49C3-8D22-CA9CD817A03B}">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409E9-D24A-495A-B7C2-67CABD3A137A}">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Favours effective productivity</a:t>
          </a:r>
          <a:endParaRPr lang="en-US" sz="1800" kern="1200"/>
        </a:p>
      </dsp:txBody>
      <dsp:txXfrm>
        <a:off x="7874157" y="2644614"/>
        <a:ext cx="2072362"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4251-4AA8-4B66-87DD-912D67F8397E}">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457C94-9D2D-4C34-9A89-014FEB7E1CCB}">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HR practices should correspond with the fast-fashion strategy of Zara.</a:t>
          </a:r>
          <a:endParaRPr lang="en-US" sz="1700" kern="1200"/>
        </a:p>
      </dsp:txBody>
      <dsp:txXfrm>
        <a:off x="100682" y="2427484"/>
        <a:ext cx="2370489" cy="720000"/>
      </dsp:txXfrm>
    </dsp:sp>
    <dsp:sp modelId="{B2FD2C11-51BB-4E7D-94CA-192AA5B0D63E}">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F10F66-E1CD-436C-B6DD-B91BEE07F6D9}">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HR implementation involves line managers.</a:t>
          </a:r>
          <a:endParaRPr lang="en-US" sz="1700" kern="1200"/>
        </a:p>
      </dsp:txBody>
      <dsp:txXfrm>
        <a:off x="2886007" y="2427484"/>
        <a:ext cx="2370489" cy="720000"/>
      </dsp:txXfrm>
    </dsp:sp>
    <dsp:sp modelId="{87F02DE4-8493-45D5-AA53-A72F3C57EDDF}">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8F1BEA-A5D9-48E4-9446-7A88D7FEAF37}">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Challenges that need global standardisation are the key ones.</a:t>
          </a:r>
          <a:endParaRPr lang="en-US" sz="1700" kern="1200"/>
        </a:p>
      </dsp:txBody>
      <dsp:txXfrm>
        <a:off x="5671332" y="2427484"/>
        <a:ext cx="2370489" cy="720000"/>
      </dsp:txXfrm>
    </dsp:sp>
    <dsp:sp modelId="{A0C5E0CF-BCE1-49AD-9C3F-ED971E50F0A1}">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1E7CED-1402-44BF-82BE-C185AA794E99}">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Long-term competitiveness is enhanced by strategic recommendations.</a:t>
          </a:r>
          <a:endParaRPr lang="en-US" sz="1700" kern="1200"/>
        </a:p>
      </dsp:txBody>
      <dsp:txXfrm>
        <a:off x="8456657" y="2427484"/>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B4927C-94BD-4DF9-A7B4-3F9FE9453299}"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8E134-5744-454F-96C2-4AF40B7EB9F6}" type="slidenum">
              <a:rPr lang="en-GB" smtClean="0"/>
              <a:t>‹#›</a:t>
            </a:fld>
            <a:endParaRPr lang="en-GB"/>
          </a:p>
        </p:txBody>
      </p:sp>
    </p:spTree>
    <p:extLst>
      <p:ext uri="{BB962C8B-B14F-4D97-AF65-F5344CB8AC3E}">
        <p14:creationId xmlns:p14="http://schemas.microsoft.com/office/powerpoint/2010/main" val="619386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performance management strategy at Zara is based on the fast-fashion operating model, where the speed of performance and the accuracy of performance directly affect the level of competitiveness. To measure performance, Zara focuses on the latest trends and improvement feedback to provide new ideas and changing needs to maintain its competitive performance. Zara focuses on performance measures and adjustments on a weekly basis. Harvard HRM Model is applicable in these practices to achieve essential HR outcomes of employee commitment, competency and cost-effectiveness. Further, these PM policies will guarantee coordination between employee behaviour and the turnover product strategy of Zara.</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4</a:t>
            </a:fld>
            <a:endParaRPr lang="en-GB"/>
          </a:p>
        </p:txBody>
      </p:sp>
    </p:spTree>
    <p:extLst>
      <p:ext uri="{BB962C8B-B14F-4D97-AF65-F5344CB8AC3E}">
        <p14:creationId xmlns:p14="http://schemas.microsoft.com/office/powerpoint/2010/main" val="172595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line managers are the main players in the execution of performance management at Zara. To ensure service quality and accuracy of operations, the store managers assess the performance of staff by observing them in real-time to deliver immediate feedback about their performance. Related to the Ulrich HR Business Partner model, line managers are front-line HR implementers who make sure that the policies are turned into the behavioural standards used by the employees in all stores. Their participation reinforces the performance management results and contributes to the quick operating pace of Zara.</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5</a:t>
            </a:fld>
            <a:endParaRPr lang="en-GB"/>
          </a:p>
        </p:txBody>
      </p:sp>
    </p:spTree>
    <p:extLst>
      <p:ext uri="{BB962C8B-B14F-4D97-AF65-F5344CB8AC3E}">
        <p14:creationId xmlns:p14="http://schemas.microsoft.com/office/powerpoint/2010/main" val="581162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Performance management (PM) is a direct contributor to the strategy of Zara, which is based on the concept of fashion on demand and implies the existence of a fast data flow within stores and flexible employees. A good PM will see employees react quickly to inventory fluctuations, customer patterns and visual merchandising feedback. The AMO Model can be used by the company to boost ability by training, motivation by recognition and opportunity by autonomy and responsibility. This allows employees to add more speed to the information flow between the stores and the headquarters, increasing the speed at which things work and decreasing lead times.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6</a:t>
            </a:fld>
            <a:endParaRPr lang="en-GB"/>
          </a:p>
        </p:txBody>
      </p:sp>
    </p:spTree>
    <p:extLst>
      <p:ext uri="{BB962C8B-B14F-4D97-AF65-F5344CB8AC3E}">
        <p14:creationId xmlns:p14="http://schemas.microsoft.com/office/powerpoint/2010/main" val="41369607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Zara has several performance management challenges, despite her strengths. Retail position turnover does not support continuity and raises training expenses. Countries have different PM practices that create inconsistent standards and may result in a lack of fairness. Most of the stores do not have more sophisticated digital PM systems, and therefore, tracking and analysis are not efficient. Additionally, evaluations can have a cross-cultural impact, which brings unwanted bias. These difficulties undermine the reliability of the PM and influence the strategic decision-making process. They are critical issues in ensuring the maintenance of the global operational excellence of Zara.</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7</a:t>
            </a:fld>
            <a:endParaRPr lang="en-GB"/>
          </a:p>
        </p:txBody>
      </p:sp>
    </p:spTree>
    <p:extLst>
      <p:ext uri="{BB962C8B-B14F-4D97-AF65-F5344CB8AC3E}">
        <p14:creationId xmlns:p14="http://schemas.microsoft.com/office/powerpoint/2010/main" val="1815754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enhance performance management, the firm must employ the Behaviourally Anchored Rating Scale (BARS) to enhance objectivity and eliminate cultural bias. Implementation of digital PM dashboards would facilitate real-time monitoring of performance and better reporting on an intercountry basis. The line managers need to be trained on how to make fair evaluations, give feedback and be culturally sensitive. The development of similar worldwide KPIs will lead to a common measuring system. These suggestions will enhance transparency, accuracy and strategic value of PM in the international stores of Zara.</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8</a:t>
            </a:fld>
            <a:endParaRPr lang="en-GB"/>
          </a:p>
        </p:txBody>
      </p:sp>
    </p:spTree>
    <p:extLst>
      <p:ext uri="{BB962C8B-B14F-4D97-AF65-F5344CB8AC3E}">
        <p14:creationId xmlns:p14="http://schemas.microsoft.com/office/powerpoint/2010/main" val="2609260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Zara has a performance management system that is a vital source of competitive advantage. It guarantees that the employees operate at the pace and precision needed regarding the fast-fashion model. Direct enhancement of PM leads to better customer experience, stock accuracy and operational responsiveness. Global standards and digital systems can promote uniformity in the markets. In alignment with strategy, PM is not just the appraisal instrument, but rather it is the driver of agility, quality and long-term international performance.</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9</a:t>
            </a:fld>
            <a:endParaRPr lang="en-GB"/>
          </a:p>
        </p:txBody>
      </p:sp>
    </p:spTree>
    <p:extLst>
      <p:ext uri="{BB962C8B-B14F-4D97-AF65-F5344CB8AC3E}">
        <p14:creationId xmlns:p14="http://schemas.microsoft.com/office/powerpoint/2010/main" val="190705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recruitment and selection strategy of Zara could be viewed as a priority to speed and internal development. Inditex recruits people through Inditex Careers, where they are focused on teamwork, curiosity, diversity, sustainability, creativity and humility to employ over 160,000 people. Walk-in hiring applies to retail jobs because of the large number of vacancies and quick changes in demand based on seasons. This is because Zara also focuses on developing an effective store-manager talent pipeline and which points to the Talent Management Framework. This framework focuses on identifying high-potential employees and developing and retaining them. This strategy guarantees continuity and helps with the operational requirements of the fast-fashion world at Zara.</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10</a:t>
            </a:fld>
            <a:endParaRPr lang="en-GB"/>
          </a:p>
        </p:txBody>
      </p:sp>
    </p:spTree>
    <p:extLst>
      <p:ext uri="{BB962C8B-B14F-4D97-AF65-F5344CB8AC3E}">
        <p14:creationId xmlns:p14="http://schemas.microsoft.com/office/powerpoint/2010/main" val="3535030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line managers are the key players in the recruitment at Zara, particularly in the roles that are store-based. The recruitment or hiring process includes phone screening with a manager, a Zoom call with team members, a technical interview and a call with the department manager. This process is not for retail sales. For the sales role, the interview process includes an online Zoom interview and an in-store interview. Since line managers are concerned with the daily operations of the stores, the hiring decision-making process can be very subjective and can be based more on intuition than a systematic review. It highlights the necessity of more understandable recruitment principles and competency-based instruments to help make decisions more objective.</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11</a:t>
            </a:fld>
            <a:endParaRPr lang="en-GB"/>
          </a:p>
        </p:txBody>
      </p:sp>
    </p:spTree>
    <p:extLst>
      <p:ext uri="{BB962C8B-B14F-4D97-AF65-F5344CB8AC3E}">
        <p14:creationId xmlns:p14="http://schemas.microsoft.com/office/powerpoint/2010/main" val="2753350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Zara, recruitment and selection are in connection with its fast-fashion business model. The recruitment practices based on high-volume, low-costs enable the organisation to achieve a rapid increase in staffing levels based on demand fluctuations. Choosing flexible, proactive and customer-focused workers can enhance Zara as a company that can quickly react to the trends of sales and changes in operations. Rapid response is a competitive strategy of Zara in the fast-fashion enterprise for effective execution to maintain its competitive strategy efficiently.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12</a:t>
            </a:fld>
            <a:endParaRPr lang="en-GB"/>
          </a:p>
        </p:txBody>
      </p:sp>
    </p:spTree>
    <p:extLst>
      <p:ext uri="{BB962C8B-B14F-4D97-AF65-F5344CB8AC3E}">
        <p14:creationId xmlns:p14="http://schemas.microsoft.com/office/powerpoint/2010/main" val="3464250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several recruitment and selection issues in Zara's operations in its international market. The report, represented by the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for Popular Democracy, shows that retail workers in New York at Zara stores face unequal conditions based on their skin colour and discriminatory practices against customers of colour. Similarly, black employees are not happy with their working hours, as compared to white employees can impact Zara's brand reputation. Further, the retail position is highly unstable, and the turnover is high, necessitating constant recruitment as well as overworking the HR department. These issues are harmful to the effectiveness and quality of the global talent pipeline at Zara.</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13</a:t>
            </a:fld>
            <a:endParaRPr lang="en-GB"/>
          </a:p>
        </p:txBody>
      </p:sp>
    </p:spTree>
    <p:extLst>
      <p:ext uri="{BB962C8B-B14F-4D97-AF65-F5344CB8AC3E}">
        <p14:creationId xmlns:p14="http://schemas.microsoft.com/office/powerpoint/2010/main" val="3404797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enhance better recruitment and selection, Zara must employ direct interviews and competency selection devices to minimise and enhance objectivity. International recruiting rules would offer uniformity and localisation. The application of an AI-related applicant tracking system (ATS) would facilitate the screening procedure, accelerate hiring and enhance the service delivery to candidates. Employer branding on LinkedIn and Instagram should also be reinforced, as Zara can demonstrate the prospect of career advancement and its sustainability efforts in order to attract more talented workers around the world.</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14</a:t>
            </a:fld>
            <a:endParaRPr lang="en-GB"/>
          </a:p>
        </p:txBody>
      </p:sp>
    </p:spTree>
    <p:extLst>
      <p:ext uri="{BB962C8B-B14F-4D97-AF65-F5344CB8AC3E}">
        <p14:creationId xmlns:p14="http://schemas.microsoft.com/office/powerpoint/2010/main" val="1509814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Zara requires a better-organised recruitment and selection framework that will facilitate its international expansion. Standardised practices bring about fairness, enhance the quality of decisions and decrease turnover. The improvement of recruitment procedures and employer branding will boost Zara in terms of global talent pipeline, especially future store leaders who will fuel day-to-day performance and customer interaction. As an organisation that determines the important strategic priorities, aligning R&amp;S helps Zara to be operationally agile, enhance employee capability and contribute to long-term organisational performance in foreign markets.</a:t>
            </a:r>
            <a:endParaRPr lang="en-GB" dirty="0"/>
          </a:p>
        </p:txBody>
      </p:sp>
      <p:sp>
        <p:nvSpPr>
          <p:cNvPr id="4" name="Slide Number Placeholder 3"/>
          <p:cNvSpPr>
            <a:spLocks noGrp="1"/>
          </p:cNvSpPr>
          <p:nvPr>
            <p:ph type="sldNum" sz="quarter" idx="5"/>
          </p:nvPr>
        </p:nvSpPr>
        <p:spPr/>
        <p:txBody>
          <a:bodyPr/>
          <a:lstStyle/>
          <a:p>
            <a:fld id="{7238E134-5744-454F-96C2-4AF40B7EB9F6}" type="slidenum">
              <a:rPr lang="en-GB" smtClean="0"/>
              <a:t>15</a:t>
            </a:fld>
            <a:endParaRPr lang="en-GB"/>
          </a:p>
        </p:txBody>
      </p:sp>
    </p:spTree>
    <p:extLst>
      <p:ext uri="{BB962C8B-B14F-4D97-AF65-F5344CB8AC3E}">
        <p14:creationId xmlns:p14="http://schemas.microsoft.com/office/powerpoint/2010/main" val="3843953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Zara operates internationally with a very centralised system based at its headquarters in Spain. Store formats, layouts, product cycles and operational rules are global standards to ensure brand consistency. During market entry, expatriate managers are usually brought in to convey knowledge, early-level operations and train domestic teams. This structure reflects the Global Integration vs Local Responsiveness model where Zara is characterised by high global integration with minimal local flexibility. The policies provide uniformity, swiftness and market control.</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16</a:t>
            </a:fld>
            <a:endParaRPr lang="en-GB"/>
          </a:p>
        </p:txBody>
      </p:sp>
    </p:spTree>
    <p:extLst>
      <p:ext uri="{BB962C8B-B14F-4D97-AF65-F5344CB8AC3E}">
        <p14:creationId xmlns:p14="http://schemas.microsoft.com/office/powerpoint/2010/main" val="2701487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Zara’s line managers play an important role in its foreign operations. They manage cultural diversity where multicultural teams work together regardless of cultural differences. Their duty is to provide daily and weekly performance data to headquarters, which is used to make quick production and distribution decisions. One of the roles is to keep the global standards of Zara in merchandising, customer service and stocks under strict observation. New employees are also trained by line managers so that the local teams can learn the global expectations and deliver uniform services in international stores.</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17</a:t>
            </a:fld>
            <a:endParaRPr lang="en-GB"/>
          </a:p>
        </p:txBody>
      </p:sp>
    </p:spTree>
    <p:extLst>
      <p:ext uri="{BB962C8B-B14F-4D97-AF65-F5344CB8AC3E}">
        <p14:creationId xmlns:p14="http://schemas.microsoft.com/office/powerpoint/2010/main" val="2814233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strategy of international operations of Zara coincides with the necessity of a global brand image. Centralised control assures store uniformity, product display and service delivery. Nevertheless, minimal localisation such as localising collections according to cultural interests, guarantees relevance in different markets. Institutional Theory assists in understanding Zara's response to local expectations, regulations and norms while maintaining the core global practices. This equilibrium supports both the global standardisation and market responsiveness of Zara, which adds to the overall competitive advantage.</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18</a:t>
            </a:fld>
            <a:endParaRPr lang="en-GB"/>
          </a:p>
        </p:txBody>
      </p:sp>
    </p:spTree>
    <p:extLst>
      <p:ext uri="{BB962C8B-B14F-4D97-AF65-F5344CB8AC3E}">
        <p14:creationId xmlns:p14="http://schemas.microsoft.com/office/powerpoint/2010/main" val="3600355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Operating internationally subjects Zara to various challenges. Misunderstandings among cultures can affect teamwork, leadership effectiveness and customer service. Zara can experience global supply-chain disruptions such as transportation delays and political instability which will impact its rapid product turnover model. The rules of labour differ in different countries, making it difficult to staff, negotiate contracts and define working conditions. Moreover, local market needs are occasionally conflicting with the strong centralised structure, which decreases flexibility. The problem of control by headquarters and local independence is a persistent issue as Zara enters culturally diverse markets.</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19</a:t>
            </a:fld>
            <a:endParaRPr lang="en-GB"/>
          </a:p>
        </p:txBody>
      </p:sp>
    </p:spTree>
    <p:extLst>
      <p:ext uri="{BB962C8B-B14F-4D97-AF65-F5344CB8AC3E}">
        <p14:creationId xmlns:p14="http://schemas.microsoft.com/office/powerpoint/2010/main" val="180317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part of enhancing the international operations, Zara needs to introduce Cultural Intelligence (CQ) training to enhance cross-cultural communication as well as leadership skills. It could be beneficial to establish local HR advisory units to facilitate the navigation of regulations and facilitate culturally befitting HR practices. In the fast-changing markets, Zara needs to decentralise its decision-making to make it more responsive. The hybrid leadership system using expatriates and local managers with high potential will compromise global control and local knowledge. These will enhance speed in operations and flexibility in markets.</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20</a:t>
            </a:fld>
            <a:endParaRPr lang="en-GB"/>
          </a:p>
        </p:txBody>
      </p:sp>
    </p:spTree>
    <p:extLst>
      <p:ext uri="{BB962C8B-B14F-4D97-AF65-F5344CB8AC3E}">
        <p14:creationId xmlns:p14="http://schemas.microsoft.com/office/powerpoint/2010/main" val="34223949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Overall, Zara's foreign operations rely on powerful global benchmarks with the help of selective localisation. Enhancing cross-cultural proficiency, leadership aptitude and industry-related HR services will increase the efficiency of operations. Global operation is still an important factor in Zara's competitiveness as it provides the company with quick information exchange, a stable brand image and a global market. Enhancement of localisation and cultural insight will enable Zara to perform better in various markets, enabling it to achieve success in the long term.</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21</a:t>
            </a:fld>
            <a:endParaRPr lang="en-GB"/>
          </a:p>
        </p:txBody>
      </p:sp>
    </p:spTree>
    <p:extLst>
      <p:ext uri="{BB962C8B-B14F-4D97-AF65-F5344CB8AC3E}">
        <p14:creationId xmlns:p14="http://schemas.microsoft.com/office/powerpoint/2010/main" val="2407825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Zara uses fast and on-the-job training to reinforce its rapid retailing environment. The Training Academy of Inditex provides formal education on standards of service, merchandising and operational skills. The Training Cycle needs identification based on store performance data, practical modules are designed, delivered by coaches and digital materials and evaluated using performance KPIs. This strategy guarantees that employees acquire skills quickly to meet the demands of Zara in terms of high product turnover and customer service.</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22</a:t>
            </a:fld>
            <a:endParaRPr lang="en-GB"/>
          </a:p>
        </p:txBody>
      </p:sp>
    </p:spTree>
    <p:extLst>
      <p:ext uri="{BB962C8B-B14F-4D97-AF65-F5344CB8AC3E}">
        <p14:creationId xmlns:p14="http://schemas.microsoft.com/office/powerpoint/2010/main" val="1986816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Training and development at Zara focuses on line managers. The employees are coached during live store operations and they give them real-time feedback to maintain high levels of service and visual quality. Training on the spot corrects mistakes, adds new processes and reinforces merchandising policies. Managers monitor employee learning and report training requirements to HR or the Training Academy. Their participation makes training pragmatic, topical and consistent with the rapid pace of Zara stores.</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23</a:t>
            </a:fld>
            <a:endParaRPr lang="en-GB"/>
          </a:p>
        </p:txBody>
      </p:sp>
    </p:spTree>
    <p:extLst>
      <p:ext uri="{BB962C8B-B14F-4D97-AF65-F5344CB8AC3E}">
        <p14:creationId xmlns:p14="http://schemas.microsoft.com/office/powerpoint/2010/main" val="37297584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strategic capability of Zara is directly reinforced by training and development. Staff are well-trained to make the right decisions on stock levels, customer needs and merchandising changes which are crucial in Zara's model of fast-fashion. T&amp;D also facilitates future store manager facilitation which maintains a leadership pipeline. Through employee ability and confidence Zara increases its operational flexibility and maintains its competitive edge which is founded on track, responsiveness and quality customer experiences in all markets.</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24</a:t>
            </a:fld>
            <a:endParaRPr lang="en-GB"/>
          </a:p>
        </p:txBody>
      </p:sp>
    </p:spTree>
    <p:extLst>
      <p:ext uri="{BB962C8B-B14F-4D97-AF65-F5344CB8AC3E}">
        <p14:creationId xmlns:p14="http://schemas.microsoft.com/office/powerpoint/2010/main" val="29637872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Zara has difficulty in training and development despite its high level of operational performance. The absence of a truly global training system results in differing employee capabilities in markets. Online learning tools are not well developed which restricts access to dynamic training. Training support is not evenly distributed to stores in other countries. Retail jobs have a high turnover which lowers the payback as new staff have to undergo training regularly. These issues should be addressed to ensure global quality and consistency of operation.</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25</a:t>
            </a:fld>
            <a:endParaRPr lang="en-GB"/>
          </a:p>
        </p:txBody>
      </p:sp>
    </p:spTree>
    <p:extLst>
      <p:ext uri="{BB962C8B-B14F-4D97-AF65-F5344CB8AC3E}">
        <p14:creationId xmlns:p14="http://schemas.microsoft.com/office/powerpoint/2010/main" val="13483758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reinforce T&amp;D, Zara can use a global e-learning system that has uniform training materials available to markets. Regional Training Needs Analysis (TNA) can identify particular skill gaps and ensure customised learning. The leadership development programmes will create effective store-manager pipelines. Continuous learning in a store setting will be facilitated by digital microlearning which is short and mobile-friendly modules. Collectively, these efforts will enhance the competence, stability and growth of Zara in its global activities.</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26</a:t>
            </a:fld>
            <a:endParaRPr lang="en-GB"/>
          </a:p>
        </p:txBody>
      </p:sp>
    </p:spTree>
    <p:extLst>
      <p:ext uri="{BB962C8B-B14F-4D97-AF65-F5344CB8AC3E}">
        <p14:creationId xmlns:p14="http://schemas.microsoft.com/office/powerpoint/2010/main" val="20107215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Zara needs training and development to succeed in operations. Efficient T&amp;D enhances the quality of services, encourages quick decision-making and employee competence. Strengthening training platforms with digital tools, organised worldwide norms and management development will foster consistency and productivity across the stores. T&amp;D guarantees that Zara does not lose its quick-fashion responsiveness and brand image across the globe.</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27</a:t>
            </a:fld>
            <a:endParaRPr lang="en-GB"/>
          </a:p>
        </p:txBody>
      </p:sp>
    </p:spTree>
    <p:extLst>
      <p:ext uri="{BB962C8B-B14F-4D97-AF65-F5344CB8AC3E}">
        <p14:creationId xmlns:p14="http://schemas.microsoft.com/office/powerpoint/2010/main" val="177067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general, the four HR domains namely Performance Management, Recruitment and Selection, International Operations as well as Training and Development should mutually contribute to the fast-fashion strategy of Zara which is focused on speed, agility and responsiveness. Global stores require line managers to implement HR practices uniformly. Existing issues such as turnover, unequal global norms and cultural diversity undermine HR performance. The suggested enhancements, digital systems, structured processes, leadership development and cultural capability will support international consistency, enhance the quality of talents and the long-term competitive advantage of Zara.</a:t>
            </a:r>
            <a:endParaRPr lang="en-AU" sz="1200" kern="1200" dirty="0">
              <a:solidFill>
                <a:schemeClr val="tx1"/>
              </a:solidFill>
              <a:effectLst/>
              <a:latin typeface="+mn-lt"/>
              <a:ea typeface="+mn-ea"/>
              <a:cs typeface="+mn-cs"/>
            </a:endParaRPr>
          </a:p>
          <a:p>
            <a:endParaRPr lang="en-AU" dirty="0"/>
          </a:p>
        </p:txBody>
      </p:sp>
      <p:sp>
        <p:nvSpPr>
          <p:cNvPr id="4" name="Slide Number Placeholder 3"/>
          <p:cNvSpPr>
            <a:spLocks noGrp="1"/>
          </p:cNvSpPr>
          <p:nvPr>
            <p:ph type="sldNum" sz="quarter" idx="5"/>
          </p:nvPr>
        </p:nvSpPr>
        <p:spPr/>
        <p:txBody>
          <a:bodyPr/>
          <a:lstStyle/>
          <a:p>
            <a:fld id="{7238E134-5744-454F-96C2-4AF40B7EB9F6}" type="slidenum">
              <a:rPr lang="en-GB" smtClean="0"/>
              <a:t>28</a:t>
            </a:fld>
            <a:endParaRPr lang="en-GB"/>
          </a:p>
        </p:txBody>
      </p:sp>
    </p:spTree>
    <p:extLst>
      <p:ext uri="{BB962C8B-B14F-4D97-AF65-F5344CB8AC3E}">
        <p14:creationId xmlns:p14="http://schemas.microsoft.com/office/powerpoint/2010/main" val="846365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B9637-114A-B2B0-31E9-41007A9AB4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AA43FC-B680-4B00-DB86-1420AD0D96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420935-2726-99C7-0919-BA47EA0A2B36}"/>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5" name="Footer Placeholder 4">
            <a:extLst>
              <a:ext uri="{FF2B5EF4-FFF2-40B4-BE49-F238E27FC236}">
                <a16:creationId xmlns:a16="http://schemas.microsoft.com/office/drawing/2014/main" id="{C0E4D0B4-5E24-AC08-64BC-B51543CD1E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5FEE8C-A953-4678-0BEB-521169D737AF}"/>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2280222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082EB-05F2-E8D8-09CE-EC81C85FF1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18D921-86F7-9B46-2899-49E7E105DE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90C96-E5DB-ADC9-EA3C-5BAF620473F1}"/>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5" name="Footer Placeholder 4">
            <a:extLst>
              <a:ext uri="{FF2B5EF4-FFF2-40B4-BE49-F238E27FC236}">
                <a16:creationId xmlns:a16="http://schemas.microsoft.com/office/drawing/2014/main" id="{C4AD44A9-A7EC-EAEF-B00B-44B0E42AC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7ACC7-8EE3-7FF0-5ABC-F0883CF501C9}"/>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1140496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A2286-E1B0-4820-F7D5-3A96716AC3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CB33C9-9652-D8BA-A70F-5A154A75A2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4A16B-6B6F-5846-DDB1-EA64EF2EB7E0}"/>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5" name="Footer Placeholder 4">
            <a:extLst>
              <a:ext uri="{FF2B5EF4-FFF2-40B4-BE49-F238E27FC236}">
                <a16:creationId xmlns:a16="http://schemas.microsoft.com/office/drawing/2014/main" id="{EEB116A4-C095-A803-022D-CF8EC32493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E05AD-FFF6-ABE4-67BE-0E80D311E9F3}"/>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1482948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3123E-4D9B-80E7-4DE1-72DEA4FD71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70ED2D-0403-1913-C699-F84BD4351D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DB8423-0C35-8EA8-88DC-F1B2B28956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BC4A8F-3463-8764-0ED7-C2B714AC8815}"/>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6" name="Footer Placeholder 5">
            <a:extLst>
              <a:ext uri="{FF2B5EF4-FFF2-40B4-BE49-F238E27FC236}">
                <a16:creationId xmlns:a16="http://schemas.microsoft.com/office/drawing/2014/main" id="{3C95B830-D94C-0D2C-6F58-4F7E341BA7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0B88F9-9291-2184-6EF8-7B75E8F31C9D}"/>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1023840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282D-B2D1-C15F-CE22-C635FC2CD4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BAC87F-9725-0A1B-AAF1-5DA935CE4A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2DFB50-EE58-1A63-48D9-F220C91113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D411A4-4FA6-F784-9FDF-137D9AD777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5193CF-1571-9B13-3CF3-663C9314AE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0B9D8F-C88B-A410-AAE7-D2D4832672BD}"/>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8" name="Footer Placeholder 7">
            <a:extLst>
              <a:ext uri="{FF2B5EF4-FFF2-40B4-BE49-F238E27FC236}">
                <a16:creationId xmlns:a16="http://schemas.microsoft.com/office/drawing/2014/main" id="{D69881F4-D091-9879-12CB-8D5D8C62F9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585761-EB1F-5207-2E64-346271284616}"/>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4214715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8A23-FD10-F341-EA38-B946FB935C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3665E4-9D5E-B0A4-5162-B97405661C07}"/>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4" name="Footer Placeholder 3">
            <a:extLst>
              <a:ext uri="{FF2B5EF4-FFF2-40B4-BE49-F238E27FC236}">
                <a16:creationId xmlns:a16="http://schemas.microsoft.com/office/drawing/2014/main" id="{5DA06C70-F281-8721-1F7E-1BB71C7A2C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1561C9-8940-68CF-DEC9-A01EA1DCA1CF}"/>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2589728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C10F9D-1599-AC0E-7988-112D76688902}"/>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3" name="Footer Placeholder 2">
            <a:extLst>
              <a:ext uri="{FF2B5EF4-FFF2-40B4-BE49-F238E27FC236}">
                <a16:creationId xmlns:a16="http://schemas.microsoft.com/office/drawing/2014/main" id="{8E19089C-8907-A6B1-A0CC-4C88E327DA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1D952A-2F2B-6124-BFAE-2E0237EA6C6A}"/>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831495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524E-AE90-A9C8-A98A-0D486A561D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DC7368-472D-9958-90F9-23F6409170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56FFC0-ECB9-ED6D-749C-0905EBDDED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B63535-8610-4584-71CE-891FF06CDFED}"/>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6" name="Footer Placeholder 5">
            <a:extLst>
              <a:ext uri="{FF2B5EF4-FFF2-40B4-BE49-F238E27FC236}">
                <a16:creationId xmlns:a16="http://schemas.microsoft.com/office/drawing/2014/main" id="{8E88101A-4A5B-E862-4369-8C6B85C95C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986037-A00D-B772-A947-10C82C953A47}"/>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3981984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D176-27F6-5FB3-030C-4813E4ABE2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3DBA32-11D0-5598-3223-ED1B1494BE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6AFF69-A7E6-8E44-F19C-815BD13D8C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88C7F-023E-A700-B598-4573A2D23855}"/>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6" name="Footer Placeholder 5">
            <a:extLst>
              <a:ext uri="{FF2B5EF4-FFF2-40B4-BE49-F238E27FC236}">
                <a16:creationId xmlns:a16="http://schemas.microsoft.com/office/drawing/2014/main" id="{1E4CDF3A-2293-FA3B-CA44-FB9B8D4D7A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A46B3A-FD3E-6B1B-8643-5A22B5F2EECA}"/>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4203282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E735-50EB-B34E-50B8-E8B0E00779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265240-D92A-806D-33DF-A60E39896C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134CC-5743-C600-60BB-6CA2A0D28DE3}"/>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5" name="Footer Placeholder 4">
            <a:extLst>
              <a:ext uri="{FF2B5EF4-FFF2-40B4-BE49-F238E27FC236}">
                <a16:creationId xmlns:a16="http://schemas.microsoft.com/office/drawing/2014/main" id="{74039EEA-13A3-F84E-9C18-81928EA5A4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0FDF8-4DCB-FC3F-43E7-F067FBA839A4}"/>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3202039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2B982E-E519-DE3E-9EAA-F0F5C063DA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CED043-61E2-06C2-7DE8-2A7F864415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191B0D-B7B9-77D6-A728-F056BA986203}"/>
              </a:ext>
            </a:extLst>
          </p:cNvPr>
          <p:cNvSpPr>
            <a:spLocks noGrp="1"/>
          </p:cNvSpPr>
          <p:nvPr>
            <p:ph type="dt" sz="half" idx="10"/>
          </p:nvPr>
        </p:nvSpPr>
        <p:spPr/>
        <p:txBody>
          <a:bodyPr/>
          <a:lstStyle/>
          <a:p>
            <a:fld id="{75E7D3FA-7188-480B-B5DE-D38B2BE0880F}" type="datetimeFigureOut">
              <a:rPr lang="en-GB" smtClean="0"/>
              <a:t>01/12/2025</a:t>
            </a:fld>
            <a:endParaRPr lang="en-GB"/>
          </a:p>
        </p:txBody>
      </p:sp>
      <p:sp>
        <p:nvSpPr>
          <p:cNvPr id="5" name="Footer Placeholder 4">
            <a:extLst>
              <a:ext uri="{FF2B5EF4-FFF2-40B4-BE49-F238E27FC236}">
                <a16:creationId xmlns:a16="http://schemas.microsoft.com/office/drawing/2014/main" id="{2C76DEE9-7427-7B92-A138-1726E2A947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34C14-0A03-E2FA-1BB6-2559DE7DBEBD}"/>
              </a:ext>
            </a:extLst>
          </p:cNvPr>
          <p:cNvSpPr>
            <a:spLocks noGrp="1"/>
          </p:cNvSpPr>
          <p:nvPr>
            <p:ph type="sldNum" sz="quarter" idx="12"/>
          </p:nvPr>
        </p:nvSpPr>
        <p:spPr/>
        <p:txBody>
          <a:bodyPr/>
          <a:lstStyle/>
          <a:p>
            <a:fld id="{E097178C-C9F8-4781-98BB-BE5EBD11B981}" type="slidenum">
              <a:rPr lang="en-GB" smtClean="0"/>
              <a:t>‹#›</a:t>
            </a:fld>
            <a:endParaRPr lang="en-GB"/>
          </a:p>
        </p:txBody>
      </p:sp>
    </p:spTree>
    <p:extLst>
      <p:ext uri="{BB962C8B-B14F-4D97-AF65-F5344CB8AC3E}">
        <p14:creationId xmlns:p14="http://schemas.microsoft.com/office/powerpoint/2010/main" val="314576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B1C2F5-2948-A847-1486-22BA1BEE34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EBF9F7-F435-3F6B-33E4-3201B09324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F0BBE-0974-4609-2EFB-1B98BBBB51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E7D3FA-7188-480B-B5DE-D38B2BE0880F}" type="datetimeFigureOut">
              <a:rPr lang="en-GB" smtClean="0"/>
              <a:t>01/12/2025</a:t>
            </a:fld>
            <a:endParaRPr lang="en-GB"/>
          </a:p>
        </p:txBody>
      </p:sp>
      <p:sp>
        <p:nvSpPr>
          <p:cNvPr id="5" name="Footer Placeholder 4">
            <a:extLst>
              <a:ext uri="{FF2B5EF4-FFF2-40B4-BE49-F238E27FC236}">
                <a16:creationId xmlns:a16="http://schemas.microsoft.com/office/drawing/2014/main" id="{345DC2D1-B984-A341-3D25-23369134F2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4B2311-2E2B-8326-CB6C-5FFD6AB555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97178C-C9F8-4781-98BB-BE5EBD11B981}" type="slidenum">
              <a:rPr lang="en-GB" smtClean="0"/>
              <a:t>‹#›</a:t>
            </a:fld>
            <a:endParaRPr lang="en-GB"/>
          </a:p>
        </p:txBody>
      </p:sp>
    </p:spTree>
    <p:extLst>
      <p:ext uri="{BB962C8B-B14F-4D97-AF65-F5344CB8AC3E}">
        <p14:creationId xmlns:p14="http://schemas.microsoft.com/office/powerpoint/2010/main" val="1054658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8" Type="http://schemas.openxmlformats.org/officeDocument/2006/relationships/hyperlink" Target="https://www.ecomportal.co/interviews/post/zara-careers-hiring-process-interview-questions" TargetMode="External"/><Relationship Id="rId3" Type="http://schemas.openxmlformats.org/officeDocument/2006/relationships/hyperlink" Target="https://static.inditex.com/annual_report_2022/pdf/Workers-at-the-Centre-2022.pdf" TargetMode="External"/><Relationship Id="rId7" Type="http://schemas.openxmlformats.org/officeDocument/2006/relationships/hyperlink" Target="https://www.inditex.com/itxcomweb/es/en/brands#zara" TargetMode="External"/><Relationship Id="rId2" Type="http://schemas.openxmlformats.org/officeDocument/2006/relationships/hyperlink" Target="https://fashionunited.uk/news/fashion/zara-denies-accusations-of-corporate-culture-favoritism-based-on-skin-colour/2015062416840" TargetMode="External"/><Relationship Id="rId1" Type="http://schemas.openxmlformats.org/officeDocument/2006/relationships/slideLayout" Target="../slideLayouts/slideLayout2.xml"/><Relationship Id="rId6" Type="http://schemas.openxmlformats.org/officeDocument/2006/relationships/hyperlink" Target="https://www.inditex.com/itxcomweb/us/en/talent/life-at-inditex" TargetMode="External"/><Relationship Id="rId5" Type="http://schemas.openxmlformats.org/officeDocument/2006/relationships/hyperlink" Target="https://inditex.potential.com/" TargetMode="External"/><Relationship Id="rId4" Type="http://schemas.openxmlformats.org/officeDocument/2006/relationships/hyperlink" Target="https://www.inditexcareers.com/portalweb/en/hom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logo for a university&#10;&#10;AI-generated content may be incorrect.">
            <a:extLst>
              <a:ext uri="{FF2B5EF4-FFF2-40B4-BE49-F238E27FC236}">
                <a16:creationId xmlns:a16="http://schemas.microsoft.com/office/drawing/2014/main" id="{C4866705-EAA6-2448-9232-BA69817F50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660" y="1"/>
            <a:ext cx="4196196" cy="2331220"/>
          </a:xfrm>
          <a:prstGeom prst="rect">
            <a:avLst/>
          </a:prstGeom>
        </p:spPr>
      </p:pic>
      <p:sp>
        <p:nvSpPr>
          <p:cNvPr id="10" name="TextBox 9">
            <a:extLst>
              <a:ext uri="{FF2B5EF4-FFF2-40B4-BE49-F238E27FC236}">
                <a16:creationId xmlns:a16="http://schemas.microsoft.com/office/drawing/2014/main" id="{B384A639-02DD-12A0-7518-DB6CC3B8E589}"/>
              </a:ext>
            </a:extLst>
          </p:cNvPr>
          <p:cNvSpPr txBox="1"/>
          <p:nvPr/>
        </p:nvSpPr>
        <p:spPr>
          <a:xfrm>
            <a:off x="4966856" y="408981"/>
            <a:ext cx="6094070" cy="5632311"/>
          </a:xfrm>
          <a:prstGeom prst="rect">
            <a:avLst/>
          </a:prstGeom>
          <a:noFill/>
        </p:spPr>
        <p:txBody>
          <a:bodyPr wrap="square">
            <a:spAutoFit/>
          </a:bodyPr>
          <a:lstStyle/>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Student Name: Divyesh </a:t>
            </a:r>
            <a:r>
              <a:rPr lang="en-GB" sz="1800" b="1" kern="100" dirty="0" err="1">
                <a:effectLst/>
                <a:latin typeface="Arial" panose="020B0604020202020204" pitchFamily="34" charset="0"/>
                <a:ea typeface="Aptos" panose="020B0004020202020204" pitchFamily="34" charset="0"/>
                <a:cs typeface="Arial" panose="020B0604020202020204" pitchFamily="34" charset="0"/>
              </a:rPr>
              <a:t>desai</a:t>
            </a:r>
            <a:r>
              <a:rPr lang="en-GB" sz="1800" b="1" kern="100" dirty="0">
                <a:effectLst/>
                <a:latin typeface="Arial" panose="020B0604020202020204" pitchFamily="34" charset="0"/>
                <a:ea typeface="Aptos" panose="020B0004020202020204" pitchFamily="34" charset="0"/>
                <a:cs typeface="Arial" panose="020B0604020202020204" pitchFamily="34" charset="0"/>
              </a:rPr>
              <a:t>- 2510655</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b="1" kern="100" dirty="0">
                <a:latin typeface="Arial" panose="020B0604020202020204" pitchFamily="34" charset="0"/>
                <a:ea typeface="Aptos" panose="020B0004020202020204" pitchFamily="34" charset="0"/>
                <a:cs typeface="Arial" panose="020B0604020202020204" pitchFamily="34" charset="0"/>
              </a:rPr>
              <a:t>		Dhruv Suvagiya- 2509973</a:t>
            </a: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Viraj </a:t>
            </a:r>
            <a:r>
              <a:rPr lang="en-GB" sz="1800" b="1" kern="100" dirty="0" err="1">
                <a:effectLst/>
                <a:latin typeface="Arial" panose="020B0604020202020204" pitchFamily="34" charset="0"/>
                <a:ea typeface="Aptos" panose="020B0004020202020204" pitchFamily="34" charset="0"/>
                <a:cs typeface="Arial" panose="020B0604020202020204" pitchFamily="34" charset="0"/>
              </a:rPr>
              <a:t>buha</a:t>
            </a:r>
            <a:r>
              <a:rPr lang="en-GB" sz="1800" b="1" kern="100" dirty="0">
                <a:effectLst/>
                <a:latin typeface="Arial" panose="020B0604020202020204" pitchFamily="34" charset="0"/>
                <a:ea typeface="Aptos" panose="020B0004020202020204" pitchFamily="34" charset="0"/>
                <a:cs typeface="Arial" panose="020B0604020202020204" pitchFamily="34" charset="0"/>
              </a:rPr>
              <a:t>- 2506581</a:t>
            </a:r>
          </a:p>
          <a:p>
            <a:pPr algn="ctr">
              <a:buNone/>
            </a:pPr>
            <a:r>
              <a:rPr lang="en-GB" b="1" kern="100" dirty="0">
                <a:latin typeface="Arial" panose="020B0604020202020204" pitchFamily="34" charset="0"/>
                <a:ea typeface="Aptos" panose="020B0004020202020204" pitchFamily="34" charset="0"/>
                <a:cs typeface="Arial" panose="020B0604020202020204" pitchFamily="34" charset="0"/>
              </a:rPr>
              <a:t>	            Kevin Maniya- 2437416</a:t>
            </a: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Module Name: </a:t>
            </a:r>
            <a:r>
              <a:rPr lang="en-GB" b="1" kern="100" dirty="0">
                <a:latin typeface="Arial" panose="020B0604020202020204" pitchFamily="34" charset="0"/>
                <a:ea typeface="Aptos" panose="020B0004020202020204" pitchFamily="34" charset="0"/>
                <a:cs typeface="Arial" panose="020B0604020202020204" pitchFamily="34" charset="0"/>
              </a:rPr>
              <a:t>Human capital</a:t>
            </a:r>
            <a:r>
              <a:rPr lang="en-GB" sz="1800" b="1" kern="100" dirty="0">
                <a:effectLst/>
                <a:latin typeface="Arial" panose="020B0604020202020204" pitchFamily="34" charset="0"/>
                <a:ea typeface="Aptos" panose="020B0004020202020204" pitchFamily="34" charset="0"/>
                <a:cs typeface="Arial" panose="020B0604020202020204" pitchFamily="34" charset="0"/>
              </a:rPr>
              <a:t> Management</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Module Code: LCMB7023</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Lecturer’s Name: Dr Gladius </a:t>
            </a:r>
            <a:r>
              <a:rPr lang="en-GB" sz="1800" b="1" kern="100">
                <a:effectLst/>
                <a:latin typeface="Arial" panose="020B0604020202020204" pitchFamily="34" charset="0"/>
                <a:ea typeface="Aptos" panose="020B0004020202020204" pitchFamily="34" charset="0"/>
                <a:cs typeface="Arial" panose="020B0604020202020204" pitchFamily="34" charset="0"/>
              </a:rPr>
              <a:t>kulothun</a:t>
            </a:r>
            <a:r>
              <a:rPr lang="en-GB" b="1" kern="100">
                <a:latin typeface="Arial" panose="020B0604020202020204" pitchFamily="34" charset="0"/>
                <a:ea typeface="Aptos" panose="020B0004020202020204" pitchFamily="34" charset="0"/>
                <a:cs typeface="Arial" panose="020B0604020202020204" pitchFamily="34" charset="0"/>
              </a:rPr>
              <a:t>gan</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lgn="ctr">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Term 1</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buNone/>
            </a:pPr>
            <a:r>
              <a:rPr lang="en-GB" sz="1800" b="1" kern="100" dirty="0">
                <a:effectLst/>
                <a:latin typeface="Aptos" panose="020B00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a:p>
            <a:pPr>
              <a:buNone/>
            </a:pPr>
            <a:r>
              <a:rPr lang="en-GB" sz="1800" b="1" kern="100" dirty="0">
                <a:effectLst/>
                <a:latin typeface="Aptos" panose="020B0004020202020204" pitchFamily="34" charset="0"/>
                <a:ea typeface="Aptos" panose="020B0004020202020204" pitchFamily="34" charset="0"/>
                <a:cs typeface="Arial" panose="020B0604020202020204" pitchFamily="34" charset="0"/>
              </a:rPr>
              <a:t> </a:t>
            </a:r>
            <a:endParaRPr lang="en-IN" sz="1800" kern="1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86441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DDB37-E61E-9BF4-7E98-056D20112C0C}"/>
              </a:ext>
            </a:extLst>
          </p:cNvPr>
          <p:cNvSpPr>
            <a:spLocks noGrp="1"/>
          </p:cNvSpPr>
          <p:nvPr>
            <p:ph type="ctrTitle"/>
          </p:nvPr>
        </p:nvSpPr>
        <p:spPr>
          <a:xfrm>
            <a:off x="1524000" y="811763"/>
            <a:ext cx="9144000" cy="3756167"/>
          </a:xfrm>
        </p:spPr>
        <p:txBody>
          <a:bodyPr anchor="ctr">
            <a:normAutofit/>
          </a:bodyPr>
          <a:lstStyle/>
          <a:p>
            <a:pPr>
              <a:spcBef>
                <a:spcPts val="600"/>
              </a:spcBef>
              <a:spcAft>
                <a:spcPts val="600"/>
              </a:spcAft>
            </a:pPr>
            <a:r>
              <a:rPr lang="en-GB" sz="6100" b="1" i="1" dirty="0">
                <a:latin typeface="Times New Roman" panose="02020603050405020304" pitchFamily="18" charset="0"/>
                <a:ea typeface="Calibri" panose="020F0502020204030204" pitchFamily="34" charset="0"/>
                <a:cs typeface="Arial" panose="020B0604020202020204" pitchFamily="34" charset="0"/>
              </a:rPr>
              <a:t>Group-6</a:t>
            </a:r>
            <a:br>
              <a:rPr lang="en-GB" sz="6100" b="1" i="1" dirty="0">
                <a:latin typeface="Times New Roman" panose="02020603050405020304" pitchFamily="18" charset="0"/>
                <a:ea typeface="Calibri" panose="020F0502020204030204" pitchFamily="34" charset="0"/>
                <a:cs typeface="Arial" panose="020B0604020202020204" pitchFamily="34" charset="0"/>
              </a:rPr>
            </a:br>
            <a:r>
              <a:rPr lang="en-GB" sz="6100" b="1" i="1" dirty="0">
                <a:effectLst/>
                <a:latin typeface="Times New Roman" panose="02020603050405020304" pitchFamily="18" charset="0"/>
                <a:ea typeface="Calibri" panose="020F0502020204030204" pitchFamily="34" charset="0"/>
                <a:cs typeface="Arial" panose="020B0604020202020204" pitchFamily="34" charset="0"/>
              </a:rPr>
              <a:t>Module Code - LCMB7023</a:t>
            </a:r>
            <a:br>
              <a:rPr lang="en-IN" sz="6100" dirty="0">
                <a:effectLst/>
                <a:latin typeface="Times New Roman" panose="02020603050405020304" pitchFamily="18" charset="0"/>
                <a:ea typeface="Calibri" panose="020F0502020204030204" pitchFamily="34" charset="0"/>
                <a:cs typeface="Arial" panose="020B0604020202020204" pitchFamily="34" charset="0"/>
              </a:rPr>
            </a:br>
            <a:r>
              <a:rPr lang="en-GB" sz="6100" b="1" i="1" dirty="0">
                <a:effectLst/>
                <a:latin typeface="Times New Roman" panose="02020603050405020304" pitchFamily="18" charset="0"/>
                <a:ea typeface="Calibri" panose="020F0502020204030204" pitchFamily="34" charset="0"/>
                <a:cs typeface="Arial" panose="020B0604020202020204" pitchFamily="34" charset="0"/>
              </a:rPr>
              <a:t>Module Title - Human Capital Management</a:t>
            </a:r>
            <a:endParaRPr lang="en-GB" sz="6100" dirty="0"/>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9190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ADBE6-2A69-7049-A8B7-111C201D7E1F}"/>
              </a:ext>
            </a:extLst>
          </p:cNvPr>
          <p:cNvSpPr>
            <a:spLocks noGrp="1"/>
          </p:cNvSpPr>
          <p:nvPr>
            <p:ph type="title"/>
          </p:nvPr>
        </p:nvSpPr>
        <p:spPr>
          <a:xfrm>
            <a:off x="264942" y="2074362"/>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spcAft>
                <a:spcPts val="600"/>
              </a:spcAft>
            </a:pPr>
            <a:r>
              <a:rPr lang="en-US" sz="2600" b="1" kern="1200" dirty="0">
                <a:solidFill>
                  <a:srgbClr val="FFFFFF"/>
                </a:solidFill>
                <a:effectLst/>
                <a:latin typeface="+mj-lt"/>
                <a:ea typeface="+mj-ea"/>
                <a:cs typeface="+mj-cs"/>
              </a:rPr>
              <a:t>Slide Outline</a:t>
            </a:r>
            <a:endParaRPr lang="en-US" sz="2600" kern="1200" dirty="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0003E875-B2F3-A191-DE29-C438600B24FD}"/>
              </a:ext>
            </a:extLst>
          </p:cNvPr>
          <p:cNvGraphicFramePr>
            <a:graphicFrameLocks noGrp="1"/>
          </p:cNvGraphicFramePr>
          <p:nvPr>
            <p:ph idx="1"/>
            <p:extLst>
              <p:ext uri="{D42A27DB-BD31-4B8C-83A1-F6EECF244321}">
                <p14:modId xmlns:p14="http://schemas.microsoft.com/office/powerpoint/2010/main" val="4116505409"/>
              </p:ext>
            </p:extLst>
          </p:nvPr>
        </p:nvGraphicFramePr>
        <p:xfrm>
          <a:off x="3392434" y="356542"/>
          <a:ext cx="8424428" cy="5878848"/>
        </p:xfrm>
        <a:graphic>
          <a:graphicData uri="http://schemas.openxmlformats.org/drawingml/2006/table">
            <a:tbl>
              <a:tblPr firstRow="1" firstCol="1" bandRow="1">
                <a:solidFill>
                  <a:schemeClr val="bg1"/>
                </a:solidFill>
                <a:tableStyleId>{912C8C85-51F0-491E-9774-3900AFEF0FD7}</a:tableStyleId>
              </a:tblPr>
              <a:tblGrid>
                <a:gridCol w="3075320">
                  <a:extLst>
                    <a:ext uri="{9D8B030D-6E8A-4147-A177-3AD203B41FA5}">
                      <a16:colId xmlns:a16="http://schemas.microsoft.com/office/drawing/2014/main" val="444098395"/>
                    </a:ext>
                  </a:extLst>
                </a:gridCol>
                <a:gridCol w="5349108">
                  <a:extLst>
                    <a:ext uri="{9D8B030D-6E8A-4147-A177-3AD203B41FA5}">
                      <a16:colId xmlns:a16="http://schemas.microsoft.com/office/drawing/2014/main" val="1820310697"/>
                    </a:ext>
                  </a:extLst>
                </a:gridCol>
              </a:tblGrid>
              <a:tr h="669872">
                <a:tc>
                  <a:txBody>
                    <a:bodyPr/>
                    <a:lstStyle/>
                    <a:p>
                      <a:pPr algn="just">
                        <a:lnSpc>
                          <a:spcPct val="150000"/>
                        </a:lnSpc>
                        <a:spcBef>
                          <a:spcPts val="600"/>
                        </a:spcBef>
                        <a:spcAft>
                          <a:spcPts val="600"/>
                        </a:spcAft>
                        <a:buNone/>
                      </a:pPr>
                      <a:r>
                        <a:rPr lang="en-GB" sz="2700" b="0" kern="100" cap="none" spc="0">
                          <a:solidFill>
                            <a:schemeClr val="bg1"/>
                          </a:solidFill>
                          <a:effectLst/>
                          <a:latin typeface="Times New Roman" panose="02020603050405020304" pitchFamily="18" charset="0"/>
                          <a:cs typeface="Times New Roman" panose="02020603050405020304" pitchFamily="18" charset="0"/>
                        </a:rPr>
                        <a:t>Name</a:t>
                      </a:r>
                      <a:endParaRPr lang="en-IN" sz="2700" b="0" kern="10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just">
                        <a:lnSpc>
                          <a:spcPct val="150000"/>
                        </a:lnSpc>
                        <a:spcBef>
                          <a:spcPts val="600"/>
                        </a:spcBef>
                        <a:spcAft>
                          <a:spcPts val="600"/>
                        </a:spcAft>
                        <a:buNone/>
                      </a:pPr>
                      <a:r>
                        <a:rPr lang="en-GB" sz="2700" b="0" kern="100" cap="none" spc="0">
                          <a:solidFill>
                            <a:schemeClr val="bg1"/>
                          </a:solidFill>
                          <a:effectLst/>
                          <a:latin typeface="Times New Roman" panose="02020603050405020304" pitchFamily="18" charset="0"/>
                          <a:cs typeface="Times New Roman" panose="02020603050405020304" pitchFamily="18" charset="0"/>
                        </a:rPr>
                        <a:t>Topic</a:t>
                      </a:r>
                      <a:endParaRPr lang="en-IN" sz="2700" b="0" kern="10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086589458"/>
                  </a:ext>
                </a:extLst>
              </a:tr>
              <a:tr h="1246000">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Divyesh</a:t>
                      </a:r>
                      <a:r>
                        <a:rPr lang="en-GB" sz="2700" kern="100" cap="none" spc="0" dirty="0">
                          <a:solidFill>
                            <a:schemeClr val="tx1"/>
                          </a:solidFill>
                          <a:effectLst/>
                          <a:latin typeface="Times New Roman" panose="02020603050405020304" pitchFamily="18" charset="0"/>
                          <a:ea typeface="+mn-ea"/>
                          <a:cs typeface="Times New Roman" panose="02020603050405020304" pitchFamily="18" charset="0"/>
                        </a:rPr>
                        <a:t>-</a:t>
                      </a:r>
                      <a:r>
                        <a:rPr lang="en-GB"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2510655</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just">
                        <a:lnSpc>
                          <a:spcPct val="150000"/>
                        </a:lnSpc>
                        <a:spcBef>
                          <a:spcPts val="600"/>
                        </a:spcBef>
                        <a:spcAft>
                          <a:spcPts val="600"/>
                        </a:spcAft>
                        <a:buNone/>
                      </a:pPr>
                      <a:r>
                        <a:rPr lang="en-GB" sz="2700" kern="100" cap="none" spc="0">
                          <a:solidFill>
                            <a:schemeClr val="tx1"/>
                          </a:solidFill>
                          <a:effectLst/>
                          <a:latin typeface="Times New Roman" panose="02020603050405020304" pitchFamily="18" charset="0"/>
                          <a:cs typeface="Times New Roman" panose="02020603050405020304" pitchFamily="18" charset="0"/>
                        </a:rPr>
                        <a:t>Performance Management</a:t>
                      </a:r>
                      <a:endParaRPr lang="en-IN" sz="2700" kern="100"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9805576"/>
                  </a:ext>
                </a:extLst>
              </a:tr>
              <a:tr h="1246000">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Dhruv</a:t>
                      </a:r>
                      <a:r>
                        <a:rPr lang="en-GB" sz="2700" kern="100" cap="none" spc="0" dirty="0">
                          <a:solidFill>
                            <a:schemeClr val="tx1"/>
                          </a:solidFill>
                          <a:effectLst/>
                          <a:latin typeface="Times New Roman" panose="02020603050405020304" pitchFamily="18" charset="0"/>
                          <a:ea typeface="+mn-ea"/>
                          <a:cs typeface="Times New Roman" panose="02020603050405020304" pitchFamily="18" charset="0"/>
                        </a:rPr>
                        <a:t>-</a:t>
                      </a:r>
                      <a:r>
                        <a:rPr lang="en-GB"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2509973</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Recruitment and Selection</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606257519"/>
                  </a:ext>
                </a:extLst>
              </a:tr>
              <a:tr h="1246000">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Viraj</a:t>
                      </a:r>
                      <a:r>
                        <a:rPr lang="en-GB" sz="2700" kern="100" cap="none" spc="0" dirty="0">
                          <a:solidFill>
                            <a:schemeClr val="tx1"/>
                          </a:solidFill>
                          <a:effectLst/>
                          <a:latin typeface="Times New Roman" panose="02020603050405020304" pitchFamily="18" charset="0"/>
                          <a:ea typeface="+mn-ea"/>
                          <a:cs typeface="Times New Roman" panose="02020603050405020304" pitchFamily="18" charset="0"/>
                        </a:rPr>
                        <a:t>-</a:t>
                      </a:r>
                      <a:r>
                        <a:rPr lang="en-GB"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2506581</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Managing International Operations </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48241075"/>
                  </a:ext>
                </a:extLst>
              </a:tr>
              <a:tr h="1246000">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Kevin</a:t>
                      </a:r>
                      <a:r>
                        <a:rPr lang="en-GB" sz="2700" kern="100" cap="none" spc="0" dirty="0">
                          <a:solidFill>
                            <a:schemeClr val="tx1"/>
                          </a:solidFill>
                          <a:effectLst/>
                          <a:latin typeface="Times New Roman" panose="02020603050405020304" pitchFamily="18" charset="0"/>
                          <a:ea typeface="+mn-ea"/>
                          <a:cs typeface="Times New Roman" panose="02020603050405020304" pitchFamily="18" charset="0"/>
                        </a:rPr>
                        <a:t>-</a:t>
                      </a:r>
                      <a:r>
                        <a:rPr lang="en-GB"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2437416</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50000"/>
                        </a:lnSpc>
                        <a:spcBef>
                          <a:spcPts val="600"/>
                        </a:spcBef>
                        <a:spcAft>
                          <a:spcPts val="600"/>
                        </a:spcAft>
                        <a:buNone/>
                      </a:pPr>
                      <a:r>
                        <a:rPr lang="en-GB" sz="2700" kern="100" cap="none" spc="0" dirty="0">
                          <a:solidFill>
                            <a:schemeClr val="tx1"/>
                          </a:solidFill>
                          <a:effectLst/>
                          <a:latin typeface="Times New Roman" panose="02020603050405020304" pitchFamily="18" charset="0"/>
                          <a:cs typeface="Times New Roman" panose="02020603050405020304" pitchFamily="18" charset="0"/>
                        </a:rPr>
                        <a:t>Training and Development </a:t>
                      </a:r>
                      <a:endParaRPr lang="en-IN" sz="2700" kern="1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8503" marR="131829" marT="175771" marB="175771">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943400153"/>
                  </a:ext>
                </a:extLst>
              </a:tr>
            </a:tbl>
          </a:graphicData>
        </a:graphic>
      </p:graphicFrame>
    </p:spTree>
    <p:extLst>
      <p:ext uri="{BB962C8B-B14F-4D97-AF65-F5344CB8AC3E}">
        <p14:creationId xmlns:p14="http://schemas.microsoft.com/office/powerpoint/2010/main" val="266755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7BF579-B284-A647-918A-5B06F3D78FCD}"/>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spcAft>
                <a:spcPts val="600"/>
              </a:spcAft>
            </a:pPr>
            <a:r>
              <a:rPr lang="en-US" sz="4400" b="1" kern="1200">
                <a:solidFill>
                  <a:schemeClr val="tx1"/>
                </a:solidFill>
                <a:effectLst/>
                <a:latin typeface="+mj-lt"/>
                <a:ea typeface="+mj-ea"/>
                <a:cs typeface="+mj-cs"/>
              </a:rPr>
              <a:t>Performance Management - Current HR Policies &amp; Practices </a:t>
            </a:r>
            <a:endParaRPr lang="en-US" sz="4400" kern="1200">
              <a:solidFill>
                <a:schemeClr val="tx1"/>
              </a:solidFill>
              <a:latin typeface="+mj-lt"/>
              <a:ea typeface="+mj-ea"/>
              <a:cs typeface="+mj-cs"/>
            </a:endParaRP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CD5C947-A2E0-3107-6AEE-852D6FEB97C7}"/>
              </a:ext>
            </a:extLst>
          </p:cNvPr>
          <p:cNvSpPr>
            <a:spLocks noGrp="1"/>
          </p:cNvSpPr>
          <p:nvPr>
            <p:ph type="body" sz="half" idx="2"/>
          </p:nvPr>
        </p:nvSpPr>
        <p:spPr>
          <a:xfrm>
            <a:off x="793661" y="2599509"/>
            <a:ext cx="4530898" cy="3639450"/>
          </a:xfrm>
        </p:spPr>
        <p:txBody>
          <a:bodyPr vert="horz" lIns="91440" tIns="45720" rIns="91440" bIns="45720" rtlCol="0" anchor="ctr">
            <a:normAutofit/>
          </a:bodyPr>
          <a:lstStyle/>
          <a:p>
            <a:pPr marL="342900" lvl="0" indent="-228600">
              <a:spcBef>
                <a:spcPts val="1200"/>
              </a:spcBef>
              <a:spcAft>
                <a:spcPts val="1200"/>
              </a:spcAft>
              <a:buFont typeface="Arial" panose="020B0604020202020204" pitchFamily="34" charset="0"/>
              <a:buChar char="•"/>
            </a:pPr>
            <a:r>
              <a:rPr lang="en-US" sz="2000">
                <a:effectLst/>
              </a:rPr>
              <a:t>Fast-fashion model requires speed, accuracy, and agility</a:t>
            </a:r>
          </a:p>
          <a:p>
            <a:pPr marL="342900" lvl="0" indent="-228600">
              <a:spcBef>
                <a:spcPts val="1200"/>
              </a:spcBef>
              <a:spcAft>
                <a:spcPts val="1200"/>
              </a:spcAft>
              <a:buFont typeface="Arial" panose="020B0604020202020204" pitchFamily="34" charset="0"/>
              <a:buChar char="•"/>
            </a:pPr>
            <a:r>
              <a:rPr lang="en-US" sz="2000">
                <a:effectLst/>
              </a:rPr>
              <a:t>Focus on trends, changing preferences, ideas and feedback (Inditex, 2025).</a:t>
            </a:r>
          </a:p>
          <a:p>
            <a:pPr marL="342900" lvl="0" indent="-228600">
              <a:spcBef>
                <a:spcPts val="1200"/>
              </a:spcBef>
              <a:spcAft>
                <a:spcPts val="1200"/>
              </a:spcAft>
              <a:buFont typeface="Arial" panose="020B0604020202020204" pitchFamily="34" charset="0"/>
              <a:buChar char="•"/>
            </a:pPr>
            <a:r>
              <a:rPr lang="en-US" sz="2000">
                <a:effectLst/>
              </a:rPr>
              <a:t>Zara focuses on performance weekly.</a:t>
            </a:r>
          </a:p>
          <a:p>
            <a:pPr marL="342900" lvl="0" indent="-228600">
              <a:spcBef>
                <a:spcPts val="1200"/>
              </a:spcBef>
              <a:spcAft>
                <a:spcPts val="1200"/>
              </a:spcAft>
              <a:buFont typeface="Arial" panose="020B0604020202020204" pitchFamily="34" charset="0"/>
              <a:buChar char="•"/>
            </a:pPr>
            <a:r>
              <a:rPr lang="en-US" sz="2000">
                <a:effectLst/>
              </a:rPr>
              <a:t>The Harvard Model ensure performance management policies for HR outcomes (Abalaka, 2023). </a:t>
            </a:r>
          </a:p>
        </p:txBody>
      </p:sp>
      <p:pic>
        <p:nvPicPr>
          <p:cNvPr id="2050" name="Picture 2" descr="Zara logo and symbol, meaning, history, PNG, brand">
            <a:extLst>
              <a:ext uri="{FF2B5EF4-FFF2-40B4-BE49-F238E27FC236}">
                <a16:creationId xmlns:a16="http://schemas.microsoft.com/office/drawing/2014/main" id="{DF333180-D30A-60C6-9C06-C3C6C06826B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911532" y="2899299"/>
            <a:ext cx="5150277" cy="2884155"/>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9637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2178-6458-B8E5-8247-8F9714C81B80}"/>
              </a:ext>
            </a:extLst>
          </p:cNvPr>
          <p:cNvSpPr>
            <a:spLocks noGrp="1"/>
          </p:cNvSpPr>
          <p:nvPr>
            <p:ph type="title"/>
          </p:nvPr>
        </p:nvSpPr>
        <p:spPr>
          <a:xfrm>
            <a:off x="761840" y="1138265"/>
            <a:ext cx="4544762" cy="1401183"/>
          </a:xfrm>
        </p:spPr>
        <p:txBody>
          <a:bodyPr vert="horz" lIns="91440" tIns="45720" rIns="91440" bIns="45720" rtlCol="0" anchor="t">
            <a:normAutofit/>
          </a:bodyPr>
          <a:lstStyle/>
          <a:p>
            <a:pPr>
              <a:spcAft>
                <a:spcPts val="600"/>
              </a:spcAft>
            </a:pPr>
            <a:r>
              <a:rPr lang="en-US" b="1" kern="1200">
                <a:solidFill>
                  <a:schemeClr val="tx1"/>
                </a:solidFill>
                <a:effectLst/>
                <a:latin typeface="+mj-lt"/>
                <a:ea typeface="+mj-ea"/>
                <a:cs typeface="+mj-cs"/>
              </a:rPr>
              <a:t>Role of Line Managers</a:t>
            </a:r>
            <a:endParaRPr lang="en-US" kern="1200">
              <a:solidFill>
                <a:schemeClr val="tx1"/>
              </a:solidFill>
              <a:latin typeface="+mj-lt"/>
              <a:ea typeface="+mj-ea"/>
              <a:cs typeface="+mj-cs"/>
            </a:endParaRPr>
          </a:p>
        </p:txBody>
      </p:sp>
      <p:cxnSp>
        <p:nvCxnSpPr>
          <p:cNvPr id="3079" name="Straight Connector 307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5081BE0-6895-9588-8373-5A8C2B62E34B}"/>
              </a:ext>
            </a:extLst>
          </p:cNvPr>
          <p:cNvSpPr>
            <a:spLocks noGrp="1"/>
          </p:cNvSpPr>
          <p:nvPr>
            <p:ph type="body" sz="half" idx="2"/>
          </p:nvPr>
        </p:nvSpPr>
        <p:spPr>
          <a:xfrm>
            <a:off x="761840" y="2551176"/>
            <a:ext cx="4544762" cy="3602935"/>
          </a:xfrm>
        </p:spPr>
        <p:txBody>
          <a:bodyPr vert="horz" lIns="91440" tIns="45720" rIns="91440" bIns="45720" rtlCol="0">
            <a:normAutofit/>
          </a:bodyPr>
          <a:lstStyle/>
          <a:p>
            <a:pPr marL="342900" lvl="0" indent="-228600">
              <a:spcBef>
                <a:spcPts val="1200"/>
              </a:spcBef>
              <a:spcAft>
                <a:spcPts val="1200"/>
              </a:spcAft>
              <a:buFont typeface="Arial" panose="020B0604020202020204" pitchFamily="34" charset="0"/>
              <a:buChar char="•"/>
            </a:pPr>
            <a:r>
              <a:rPr lang="en-US" sz="2000">
                <a:effectLst/>
              </a:rPr>
              <a:t>Store managers conduct evaluations</a:t>
            </a:r>
          </a:p>
          <a:p>
            <a:pPr marL="342900" lvl="0" indent="-228600">
              <a:spcBef>
                <a:spcPts val="1200"/>
              </a:spcBef>
              <a:spcAft>
                <a:spcPts val="1200"/>
              </a:spcAft>
              <a:buFont typeface="Arial" panose="020B0604020202020204" pitchFamily="34" charset="0"/>
              <a:buChar char="•"/>
            </a:pPr>
            <a:r>
              <a:rPr lang="en-US" sz="2000">
                <a:effectLst/>
              </a:rPr>
              <a:t>Real-time feedback during operations to ensure service quality (Chen, et al., 2025). </a:t>
            </a:r>
          </a:p>
          <a:p>
            <a:pPr marL="342900" lvl="0" indent="-228600">
              <a:spcBef>
                <a:spcPts val="1200"/>
              </a:spcBef>
              <a:spcAft>
                <a:spcPts val="1200"/>
              </a:spcAft>
              <a:buFont typeface="Arial" panose="020B0604020202020204" pitchFamily="34" charset="0"/>
              <a:buChar char="•"/>
            </a:pPr>
            <a:r>
              <a:rPr lang="en-US" sz="2000">
                <a:effectLst/>
              </a:rPr>
              <a:t>Ulrich HR Business Partner Model - Line managers as HR implementers (Wai, et al., 2021)</a:t>
            </a:r>
          </a:p>
        </p:txBody>
      </p:sp>
      <p:pic>
        <p:nvPicPr>
          <p:cNvPr id="3074" name="Picture 2" descr="What Does an HR Business Partner Do? - HR University">
            <a:extLst>
              <a:ext uri="{FF2B5EF4-FFF2-40B4-BE49-F238E27FC236}">
                <a16:creationId xmlns:a16="http://schemas.microsoft.com/office/drawing/2014/main" id="{364858F0-B2A2-3926-1DA6-FCD95DE822D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082748" y="1429490"/>
            <a:ext cx="5334160" cy="4000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3634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5CA96-B647-1388-CDB1-D51C119C138C}"/>
              </a:ext>
            </a:extLst>
          </p:cNvPr>
          <p:cNvSpPr>
            <a:spLocks noGrp="1"/>
          </p:cNvSpPr>
          <p:nvPr>
            <p:ph type="title"/>
          </p:nvPr>
        </p:nvSpPr>
        <p:spPr>
          <a:xfrm>
            <a:off x="793662" y="386930"/>
            <a:ext cx="10066122" cy="1298448"/>
          </a:xfrm>
        </p:spPr>
        <p:txBody>
          <a:bodyPr vert="horz" lIns="91440" tIns="45720" rIns="91440" bIns="45720" rtlCol="0" anchor="b">
            <a:normAutofit/>
          </a:bodyPr>
          <a:lstStyle/>
          <a:p>
            <a:pPr>
              <a:spcAft>
                <a:spcPts val="600"/>
              </a:spcAft>
            </a:pPr>
            <a:r>
              <a:rPr lang="en-US" sz="4800" b="1" kern="1200">
                <a:solidFill>
                  <a:schemeClr val="tx1"/>
                </a:solidFill>
                <a:effectLst/>
                <a:latin typeface="+mj-lt"/>
                <a:ea typeface="+mj-ea"/>
                <a:cs typeface="+mj-cs"/>
              </a:rPr>
              <a:t>Strategic Alignment with Zara Goals</a:t>
            </a:r>
            <a:endParaRPr lang="en-US" sz="4800" kern="1200">
              <a:solidFill>
                <a:schemeClr val="tx1"/>
              </a:solidFill>
              <a:latin typeface="+mj-lt"/>
              <a:ea typeface="+mj-ea"/>
              <a:cs typeface="+mj-cs"/>
            </a:endParaRPr>
          </a:p>
        </p:txBody>
      </p:sp>
      <p:sp>
        <p:nvSpPr>
          <p:cNvPr id="4105" name="Rectangle 410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CA6C7AEE-ABC8-6B2A-1C67-CD1E22140402}"/>
              </a:ext>
            </a:extLst>
          </p:cNvPr>
          <p:cNvSpPr>
            <a:spLocks noGrp="1"/>
          </p:cNvSpPr>
          <p:nvPr>
            <p:ph type="body" sz="half" idx="2"/>
          </p:nvPr>
        </p:nvSpPr>
        <p:spPr>
          <a:xfrm>
            <a:off x="793661" y="2599509"/>
            <a:ext cx="4530898" cy="3639450"/>
          </a:xfrm>
        </p:spPr>
        <p:txBody>
          <a:bodyPr vert="horz" lIns="91440" tIns="45720" rIns="91440" bIns="45720" rtlCol="0" anchor="ctr">
            <a:normAutofit/>
          </a:bodyPr>
          <a:lstStyle/>
          <a:p>
            <a:pPr marL="342900" lvl="0" indent="-228600">
              <a:spcBef>
                <a:spcPts val="1200"/>
              </a:spcBef>
              <a:spcAft>
                <a:spcPts val="1200"/>
              </a:spcAft>
              <a:buFont typeface="Arial" panose="020B0604020202020204" pitchFamily="34" charset="0"/>
              <a:buChar char="•"/>
            </a:pPr>
            <a:r>
              <a:rPr lang="en-US" sz="2000">
                <a:effectLst/>
              </a:rPr>
              <a:t>PM supports “fashion-on-demand” strategy</a:t>
            </a:r>
          </a:p>
          <a:p>
            <a:pPr marL="342900" lvl="0" indent="-228600">
              <a:spcBef>
                <a:spcPts val="1200"/>
              </a:spcBef>
              <a:spcAft>
                <a:spcPts val="1200"/>
              </a:spcAft>
              <a:buFont typeface="Arial" panose="020B0604020202020204" pitchFamily="34" charset="0"/>
              <a:buChar char="•"/>
            </a:pPr>
            <a:r>
              <a:rPr lang="en-US" sz="2000">
                <a:effectLst/>
              </a:rPr>
              <a:t>Rapid employee responsiveness improves lead times</a:t>
            </a:r>
          </a:p>
          <a:p>
            <a:pPr marL="342900" lvl="0" indent="-228600">
              <a:spcBef>
                <a:spcPts val="1200"/>
              </a:spcBef>
              <a:spcAft>
                <a:spcPts val="1200"/>
              </a:spcAft>
              <a:buFont typeface="Arial" panose="020B0604020202020204" pitchFamily="34" charset="0"/>
              <a:buChar char="•"/>
            </a:pPr>
            <a:r>
              <a:rPr lang="en-US" sz="2000">
                <a:effectLst/>
              </a:rPr>
              <a:t>AMO Model aligns employee capability and motivation (Benítez-Núñez, et al., 2024)</a:t>
            </a:r>
          </a:p>
          <a:p>
            <a:pPr marL="342900" lvl="0" indent="-228600">
              <a:spcBef>
                <a:spcPts val="1200"/>
              </a:spcBef>
              <a:spcAft>
                <a:spcPts val="1200"/>
              </a:spcAft>
              <a:buFont typeface="Arial" panose="020B0604020202020204" pitchFamily="34" charset="0"/>
              <a:buChar char="•"/>
            </a:pPr>
            <a:r>
              <a:rPr lang="en-US" sz="2000">
                <a:effectLst/>
              </a:rPr>
              <a:t>AMO helps to minimise lead times and increase information flow speed. </a:t>
            </a:r>
          </a:p>
        </p:txBody>
      </p:sp>
      <p:pic>
        <p:nvPicPr>
          <p:cNvPr id="4098" name="Picture 2" descr="Science - TSMQ">
            <a:extLst>
              <a:ext uri="{FF2B5EF4-FFF2-40B4-BE49-F238E27FC236}">
                <a16:creationId xmlns:a16="http://schemas.microsoft.com/office/drawing/2014/main" id="{25521349-C199-ABD8-B13D-CCE98686649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269211" y="2484255"/>
            <a:ext cx="4434918" cy="3714244"/>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7900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B2127-B1AF-9C39-C3C6-C222F6940C96}"/>
              </a:ext>
            </a:extLst>
          </p:cNvPr>
          <p:cNvSpPr>
            <a:spLocks noGrp="1"/>
          </p:cNvSpPr>
          <p:nvPr>
            <p:ph type="title"/>
          </p:nvPr>
        </p:nvSpPr>
        <p:spPr>
          <a:xfrm>
            <a:off x="761800" y="762001"/>
            <a:ext cx="5334197" cy="1708242"/>
          </a:xfrm>
        </p:spPr>
        <p:txBody>
          <a:bodyPr anchor="ctr">
            <a:normAutofit/>
          </a:bodyPr>
          <a:lstStyle/>
          <a:p>
            <a:pPr>
              <a:spcBef>
                <a:spcPts val="600"/>
              </a:spcBef>
              <a:spcAft>
                <a:spcPts val="600"/>
              </a:spcAft>
            </a:pPr>
            <a:r>
              <a:rPr lang="en-GB" sz="3700" b="1">
                <a:effectLst/>
                <a:latin typeface="Times New Roman" panose="02020603050405020304" pitchFamily="18" charset="0"/>
                <a:ea typeface="Calibri" panose="020F0502020204030204" pitchFamily="34" charset="0"/>
                <a:cs typeface="Arial" panose="020B0604020202020204" pitchFamily="34" charset="0"/>
              </a:rPr>
              <a:t>Key Performance Management Challenges</a:t>
            </a:r>
            <a:endParaRPr lang="en-GB" sz="3700"/>
          </a:p>
        </p:txBody>
      </p:sp>
      <p:sp>
        <p:nvSpPr>
          <p:cNvPr id="3" name="Content Placeholder 2">
            <a:extLst>
              <a:ext uri="{FF2B5EF4-FFF2-40B4-BE49-F238E27FC236}">
                <a16:creationId xmlns:a16="http://schemas.microsoft.com/office/drawing/2014/main" id="{88D04135-E603-1905-0FD8-FE9F19C14F44}"/>
              </a:ext>
            </a:extLst>
          </p:cNvPr>
          <p:cNvSpPr>
            <a:spLocks noGrp="1"/>
          </p:cNvSpPr>
          <p:nvPr>
            <p:ph idx="1"/>
          </p:nvPr>
        </p:nvSpPr>
        <p:spPr>
          <a:xfrm>
            <a:off x="761800" y="2470244"/>
            <a:ext cx="5334197" cy="3769835"/>
          </a:xfrm>
        </p:spPr>
        <p:txBody>
          <a:bodyPr anchor="ctr">
            <a:normAutofit/>
          </a:bodyPr>
          <a:lstStyle/>
          <a:p>
            <a:pPr marL="342900" lvl="0" indent="-342900" rtl="0">
              <a:spcBef>
                <a:spcPts val="1200"/>
              </a:spcBef>
              <a:spcAft>
                <a:spcPts val="1200"/>
              </a:spcAft>
              <a:buFont typeface="Symbol" panose="05050102010706020507" pitchFamily="18" charset="2"/>
              <a:buChar char=""/>
            </a:pPr>
            <a:r>
              <a:rPr lang="en-IN" sz="1700">
                <a:effectLst/>
                <a:latin typeface="Times New Roman" panose="02020603050405020304" pitchFamily="18" charset="0"/>
                <a:ea typeface="Times New Roman" panose="02020603050405020304" pitchFamily="18" charset="0"/>
              </a:rPr>
              <a:t>High employee turnover</a:t>
            </a:r>
          </a:p>
          <a:p>
            <a:pPr marL="342900" lvl="0" indent="-342900">
              <a:spcBef>
                <a:spcPts val="1200"/>
              </a:spcBef>
              <a:spcAft>
                <a:spcPts val="1200"/>
              </a:spcAft>
              <a:buFont typeface="Symbol" panose="05050102010706020507" pitchFamily="18" charset="2"/>
              <a:buChar char=""/>
            </a:pPr>
            <a:r>
              <a:rPr lang="en-IN" sz="1700">
                <a:effectLst/>
                <a:latin typeface="Times New Roman" panose="02020603050405020304" pitchFamily="18" charset="0"/>
                <a:ea typeface="Times New Roman" panose="02020603050405020304" pitchFamily="18" charset="0"/>
              </a:rPr>
              <a:t>Global inconsistency in evaluations</a:t>
            </a:r>
          </a:p>
          <a:p>
            <a:pPr marL="342900" lvl="0" indent="-342900">
              <a:spcBef>
                <a:spcPts val="1200"/>
              </a:spcBef>
              <a:spcAft>
                <a:spcPts val="1200"/>
              </a:spcAft>
              <a:buFont typeface="Symbol" panose="05050102010706020507" pitchFamily="18" charset="2"/>
              <a:buChar char=""/>
            </a:pPr>
            <a:r>
              <a:rPr lang="en-IN" sz="1700">
                <a:effectLst/>
                <a:latin typeface="Times New Roman" panose="02020603050405020304" pitchFamily="18" charset="0"/>
                <a:ea typeface="Times New Roman" panose="02020603050405020304" pitchFamily="18" charset="0"/>
              </a:rPr>
              <a:t>Limited digital PM tools impact tracking and digitalisation.</a:t>
            </a:r>
          </a:p>
          <a:p>
            <a:pPr marL="342900" lvl="0" indent="-342900">
              <a:spcBef>
                <a:spcPts val="1200"/>
              </a:spcBef>
              <a:spcAft>
                <a:spcPts val="1200"/>
              </a:spcAft>
              <a:buFont typeface="Symbol" panose="05050102010706020507" pitchFamily="18" charset="2"/>
              <a:buChar char=""/>
            </a:pPr>
            <a:r>
              <a:rPr lang="en-IN" sz="1700">
                <a:effectLst/>
                <a:latin typeface="Times New Roman" panose="02020603050405020304" pitchFamily="18" charset="0"/>
                <a:ea typeface="Times New Roman" panose="02020603050405020304" pitchFamily="18" charset="0"/>
              </a:rPr>
              <a:t>Lack of digital performance management (Zaman, et al., 2025)</a:t>
            </a:r>
          </a:p>
          <a:p>
            <a:pPr marL="342900" lvl="0" indent="-342900">
              <a:spcBef>
                <a:spcPts val="1200"/>
              </a:spcBef>
              <a:spcAft>
                <a:spcPts val="1200"/>
              </a:spcAft>
              <a:buFont typeface="Symbol" panose="05050102010706020507" pitchFamily="18" charset="2"/>
              <a:buChar char=""/>
            </a:pPr>
            <a:r>
              <a:rPr lang="en-IN" sz="1700">
                <a:effectLst/>
                <a:latin typeface="Times New Roman" panose="02020603050405020304" pitchFamily="18" charset="0"/>
                <a:ea typeface="Times New Roman" panose="02020603050405020304" pitchFamily="18" charset="0"/>
              </a:rPr>
              <a:t>Cross-cultural bias risks</a:t>
            </a:r>
          </a:p>
          <a:p>
            <a:pPr marL="342900" lvl="0" indent="-342900">
              <a:spcBef>
                <a:spcPts val="1200"/>
              </a:spcBef>
              <a:spcAft>
                <a:spcPts val="1200"/>
              </a:spcAft>
              <a:buFont typeface="Symbol" panose="05050102010706020507" pitchFamily="18" charset="2"/>
              <a:buChar char=""/>
            </a:pPr>
            <a:r>
              <a:rPr lang="en-IN" sz="1700">
                <a:effectLst/>
                <a:latin typeface="Times New Roman" panose="02020603050405020304" pitchFamily="18" charset="0"/>
                <a:ea typeface="Times New Roman" panose="02020603050405020304" pitchFamily="18" charset="0"/>
              </a:rPr>
              <a:t>Challenges impact PM reliability and decision-making.</a:t>
            </a:r>
          </a:p>
        </p:txBody>
      </p:sp>
      <p:pic>
        <p:nvPicPr>
          <p:cNvPr id="5" name="Picture 4" descr="Desk with productivity items">
            <a:extLst>
              <a:ext uri="{FF2B5EF4-FFF2-40B4-BE49-F238E27FC236}">
                <a16:creationId xmlns:a16="http://schemas.microsoft.com/office/drawing/2014/main" id="{8F33B444-9826-59B9-CA88-5A8F921C57B8}"/>
              </a:ext>
            </a:extLst>
          </p:cNvPr>
          <p:cNvPicPr>
            <a:picLocks noChangeAspect="1"/>
          </p:cNvPicPr>
          <p:nvPr/>
        </p:nvPicPr>
        <p:blipFill>
          <a:blip r:embed="rId3"/>
          <a:srcRect l="31706" r="1645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8792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EB53C-E5CA-901D-7DB5-C4215F43A0E5}"/>
              </a:ext>
            </a:extLst>
          </p:cNvPr>
          <p:cNvSpPr>
            <a:spLocks noGrp="1"/>
          </p:cNvSpPr>
          <p:nvPr>
            <p:ph type="title"/>
          </p:nvPr>
        </p:nvSpPr>
        <p:spPr>
          <a:xfrm>
            <a:off x="762000" y="761998"/>
            <a:ext cx="5334000" cy="1708246"/>
          </a:xfrm>
        </p:spPr>
        <p:txBody>
          <a:bodyPr vert="horz" lIns="91440" tIns="45720" rIns="91440" bIns="45720" rtlCol="0" anchor="ctr">
            <a:normAutofit/>
          </a:bodyPr>
          <a:lstStyle/>
          <a:p>
            <a:pPr>
              <a:spcAft>
                <a:spcPts val="600"/>
              </a:spcAft>
            </a:pPr>
            <a:r>
              <a:rPr lang="en-US" sz="4000" b="1" kern="1200">
                <a:solidFill>
                  <a:schemeClr val="tx1"/>
                </a:solidFill>
                <a:effectLst/>
                <a:latin typeface="+mj-lt"/>
                <a:ea typeface="+mj-ea"/>
                <a:cs typeface="+mj-cs"/>
              </a:rPr>
              <a:t>Recommendations </a:t>
            </a:r>
            <a:endParaRPr lang="en-US" sz="4000" kern="120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E19D7AD6-70F3-87E9-A98B-DEC38E9B5DD7}"/>
              </a:ext>
            </a:extLst>
          </p:cNvPr>
          <p:cNvSpPr>
            <a:spLocks noGrp="1"/>
          </p:cNvSpPr>
          <p:nvPr>
            <p:ph type="body" sz="half" idx="2"/>
          </p:nvPr>
        </p:nvSpPr>
        <p:spPr>
          <a:xfrm>
            <a:off x="761994" y="2470245"/>
            <a:ext cx="5334006" cy="3769835"/>
          </a:xfrm>
        </p:spPr>
        <p:txBody>
          <a:bodyPr vert="horz" lIns="91440" tIns="45720" rIns="91440" bIns="45720" rtlCol="0" anchor="ctr">
            <a:normAutofit/>
          </a:bodyPr>
          <a:lstStyle/>
          <a:p>
            <a:pPr marL="342900" lvl="0" indent="-228600">
              <a:spcBef>
                <a:spcPts val="1200"/>
              </a:spcBef>
              <a:spcAft>
                <a:spcPts val="1200"/>
              </a:spcAft>
              <a:buFont typeface="Arial" panose="020B0604020202020204" pitchFamily="34" charset="0"/>
              <a:buChar char="•"/>
            </a:pPr>
            <a:r>
              <a:rPr lang="en-US" sz="2000">
                <a:effectLst/>
              </a:rPr>
              <a:t>Implement the Behaviourally Anchored Rating Scale (BARS) for objective assessment (Nugraha, et al., 2025)</a:t>
            </a:r>
          </a:p>
          <a:p>
            <a:pPr marL="342900" lvl="0" indent="-228600">
              <a:spcBef>
                <a:spcPts val="1200"/>
              </a:spcBef>
              <a:spcAft>
                <a:spcPts val="1200"/>
              </a:spcAft>
              <a:buFont typeface="Arial" panose="020B0604020202020204" pitchFamily="34" charset="0"/>
              <a:buChar char="•"/>
            </a:pPr>
            <a:r>
              <a:rPr lang="en-US" sz="2000">
                <a:effectLst/>
              </a:rPr>
              <a:t>Introduce digital PM dashboards for performance monitoring.</a:t>
            </a:r>
          </a:p>
          <a:p>
            <a:pPr marL="342900" lvl="0" indent="-228600">
              <a:spcBef>
                <a:spcPts val="1200"/>
              </a:spcBef>
              <a:spcAft>
                <a:spcPts val="1200"/>
              </a:spcAft>
              <a:buFont typeface="Arial" panose="020B0604020202020204" pitchFamily="34" charset="0"/>
              <a:buChar char="•"/>
            </a:pPr>
            <a:r>
              <a:rPr lang="en-US" sz="2000">
                <a:effectLst/>
              </a:rPr>
              <a:t>Train line managers on fair evaluation</a:t>
            </a:r>
          </a:p>
          <a:p>
            <a:pPr marL="342900" lvl="0" indent="-228600">
              <a:spcBef>
                <a:spcPts val="1200"/>
              </a:spcBef>
              <a:spcAft>
                <a:spcPts val="1200"/>
              </a:spcAft>
              <a:buFont typeface="Arial" panose="020B0604020202020204" pitchFamily="34" charset="0"/>
              <a:buChar char="•"/>
            </a:pPr>
            <a:r>
              <a:rPr lang="en-US" sz="2000">
                <a:effectLst/>
              </a:rPr>
              <a:t>Standardise global KPIs</a:t>
            </a:r>
          </a:p>
        </p:txBody>
      </p:sp>
      <p:sp>
        <p:nvSpPr>
          <p:cNvPr id="5137" name="Rectangle 5136">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32" name="Picture 12" descr="BARS: Guide to Fair &amp; Effective Performance Reviews">
            <a:extLst>
              <a:ext uri="{FF2B5EF4-FFF2-40B4-BE49-F238E27FC236}">
                <a16:creationId xmlns:a16="http://schemas.microsoft.com/office/drawing/2014/main" id="{955D4A07-E7C7-2242-364F-1C7B0CA7932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607878" y="2173481"/>
            <a:ext cx="3758045" cy="2508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862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32540-E6ED-4503-A893-1D172A92E0E2}"/>
              </a:ext>
            </a:extLst>
          </p:cNvPr>
          <p:cNvSpPr>
            <a:spLocks noGrp="1"/>
          </p:cNvSpPr>
          <p:nvPr>
            <p:ph type="title"/>
          </p:nvPr>
        </p:nvSpPr>
        <p:spPr>
          <a:xfrm>
            <a:off x="838200" y="1195697"/>
            <a:ext cx="3200400" cy="4238118"/>
          </a:xfrm>
        </p:spPr>
        <p:txBody>
          <a:bodyPr>
            <a:normAutofit/>
          </a:bodyPr>
          <a:lstStyle/>
          <a:p>
            <a:pPr>
              <a:spcBef>
                <a:spcPts val="1200"/>
              </a:spcBef>
              <a:spcAft>
                <a:spcPts val="1200"/>
              </a:spcAft>
            </a:pPr>
            <a:r>
              <a:rPr lang="en-GB" b="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Conclusion</a:t>
            </a: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134FD4E0-188B-6D5D-E0BA-187740BA38A1}"/>
              </a:ext>
            </a:extLst>
          </p:cNvPr>
          <p:cNvGraphicFramePr>
            <a:graphicFrameLocks noGrp="1"/>
          </p:cNvGraphicFramePr>
          <p:nvPr>
            <p:ph idx="1"/>
            <p:extLst>
              <p:ext uri="{D42A27DB-BD31-4B8C-83A1-F6EECF244321}">
                <p14:modId xmlns:p14="http://schemas.microsoft.com/office/powerpoint/2010/main" val="204075600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3780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Freeform: Shape 615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993B4632-D226-999A-7850-FEF006978A52}"/>
              </a:ext>
            </a:extLst>
          </p:cNvPr>
          <p:cNvSpPr>
            <a:spLocks noGrp="1"/>
          </p:cNvSpPr>
          <p:nvPr>
            <p:ph type="title"/>
          </p:nvPr>
        </p:nvSpPr>
        <p:spPr>
          <a:xfrm>
            <a:off x="2232252" y="633046"/>
            <a:ext cx="4463623" cy="1314996"/>
          </a:xfrm>
        </p:spPr>
        <p:txBody>
          <a:bodyPr vert="horz" lIns="91440" tIns="45720" rIns="91440" bIns="45720" rtlCol="0" anchor="b">
            <a:normAutofit/>
          </a:bodyPr>
          <a:lstStyle/>
          <a:p>
            <a:pPr>
              <a:spcAft>
                <a:spcPts val="600"/>
              </a:spcAft>
            </a:pPr>
            <a:r>
              <a:rPr lang="en-US" sz="2800" b="1">
                <a:solidFill>
                  <a:schemeClr val="bg1"/>
                </a:solidFill>
                <a:effectLst/>
              </a:rPr>
              <a:t>Recruitment and Selection – Current HR Policies and Practices </a:t>
            </a:r>
            <a:endParaRPr lang="en-US" sz="2800">
              <a:solidFill>
                <a:schemeClr val="bg1"/>
              </a:solidFill>
            </a:endParaRPr>
          </a:p>
        </p:txBody>
      </p:sp>
      <p:sp>
        <p:nvSpPr>
          <p:cNvPr id="6155" name="Freeform: Shape 615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6157" name="Freeform: Shape 615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4" name="Text Placeholder 3">
            <a:extLst>
              <a:ext uri="{FF2B5EF4-FFF2-40B4-BE49-F238E27FC236}">
                <a16:creationId xmlns:a16="http://schemas.microsoft.com/office/drawing/2014/main" id="{D0652F51-ADAE-BF55-E9F5-89F1089491F2}"/>
              </a:ext>
            </a:extLst>
          </p:cNvPr>
          <p:cNvSpPr>
            <a:spLocks noGrp="1"/>
          </p:cNvSpPr>
          <p:nvPr>
            <p:ph type="body" sz="half" idx="2"/>
          </p:nvPr>
        </p:nvSpPr>
        <p:spPr>
          <a:xfrm>
            <a:off x="2232252" y="2125737"/>
            <a:ext cx="4463623" cy="4044463"/>
          </a:xfrm>
        </p:spPr>
        <p:txBody>
          <a:bodyPr vert="horz" lIns="91440" tIns="45720" rIns="91440" bIns="45720" rtlCol="0">
            <a:normAutofit/>
          </a:bodyPr>
          <a:lstStyle/>
          <a:p>
            <a:pPr marL="342900" lvl="0" indent="-228600">
              <a:spcBef>
                <a:spcPts val="1200"/>
              </a:spcBef>
              <a:spcAft>
                <a:spcPts val="1200"/>
              </a:spcAft>
              <a:buFont typeface="Arial" panose="020B0604020202020204" pitchFamily="34" charset="0"/>
              <a:buChar char="•"/>
            </a:pPr>
            <a:r>
              <a:rPr lang="en-US">
                <a:solidFill>
                  <a:schemeClr val="bg1"/>
                </a:solidFill>
                <a:effectLst/>
              </a:rPr>
              <a:t>Internal promotion emphasised</a:t>
            </a:r>
          </a:p>
          <a:p>
            <a:pPr marL="342900" lvl="0" indent="-228600">
              <a:spcBef>
                <a:spcPts val="1200"/>
              </a:spcBef>
              <a:spcAft>
                <a:spcPts val="1200"/>
              </a:spcAft>
              <a:buFont typeface="Arial" panose="020B0604020202020204" pitchFamily="34" charset="0"/>
              <a:buChar char="•"/>
            </a:pPr>
            <a:r>
              <a:rPr lang="en-US">
                <a:solidFill>
                  <a:schemeClr val="bg1"/>
                </a:solidFill>
                <a:effectLst/>
              </a:rPr>
              <a:t>160,000 people in the Inditex group through Inditex Careers and approaches (Inditex, 2025). </a:t>
            </a:r>
          </a:p>
          <a:p>
            <a:pPr marL="342900" lvl="0" indent="-228600">
              <a:spcBef>
                <a:spcPts val="1200"/>
              </a:spcBef>
              <a:spcAft>
                <a:spcPts val="1200"/>
              </a:spcAft>
              <a:buFont typeface="Arial" panose="020B0604020202020204" pitchFamily="34" charset="0"/>
              <a:buChar char="•"/>
            </a:pPr>
            <a:r>
              <a:rPr lang="en-US">
                <a:solidFill>
                  <a:schemeClr val="bg1"/>
                </a:solidFill>
                <a:effectLst/>
              </a:rPr>
              <a:t>Walk-in hiring for sales assistants</a:t>
            </a:r>
          </a:p>
          <a:p>
            <a:pPr marL="342900" lvl="0" indent="-228600">
              <a:spcBef>
                <a:spcPts val="1200"/>
              </a:spcBef>
              <a:spcAft>
                <a:spcPts val="1200"/>
              </a:spcAft>
              <a:buFont typeface="Arial" panose="020B0604020202020204" pitchFamily="34" charset="0"/>
              <a:buChar char="•"/>
            </a:pPr>
            <a:r>
              <a:rPr lang="en-US">
                <a:solidFill>
                  <a:schemeClr val="bg1"/>
                </a:solidFill>
                <a:effectLst/>
              </a:rPr>
              <a:t>Strong store-manager pipeline</a:t>
            </a:r>
          </a:p>
          <a:p>
            <a:pPr marL="342900" lvl="0" indent="-228600">
              <a:spcBef>
                <a:spcPts val="1200"/>
              </a:spcBef>
              <a:spcAft>
                <a:spcPts val="1200"/>
              </a:spcAft>
              <a:buFont typeface="Arial" panose="020B0604020202020204" pitchFamily="34" charset="0"/>
              <a:buChar char="•"/>
            </a:pPr>
            <a:r>
              <a:rPr lang="en-US">
                <a:solidFill>
                  <a:schemeClr val="bg1"/>
                </a:solidFill>
                <a:effectLst/>
              </a:rPr>
              <a:t>Talent Management Framework used for succession (Aljbour, et al., 2022)</a:t>
            </a:r>
          </a:p>
        </p:txBody>
      </p:sp>
      <p:sp>
        <p:nvSpPr>
          <p:cNvPr id="6159" name="Freeform: Shape 615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6161" name="Freeform: Shape 616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6163" name="Freeform: Shape 616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6146" name="Picture 2" descr="How to Develop a Talent Management Framework for Your Organization |  Coursebox AI">
            <a:extLst>
              <a:ext uri="{FF2B5EF4-FFF2-40B4-BE49-F238E27FC236}">
                <a16:creationId xmlns:a16="http://schemas.microsoft.com/office/drawing/2014/main" id="{BF79D526-8356-B881-3B27-E23544EAF7C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3" b="-3"/>
          <a:stretch>
            <a:fillRect/>
          </a:stretch>
        </p:blipFill>
        <p:spPr bwMode="auto">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a:noFill/>
          <a:extLst>
            <a:ext uri="{909E8E84-426E-40DD-AFC4-6F175D3DCCD1}">
              <a14:hiddenFill xmlns:a14="http://schemas.microsoft.com/office/drawing/2010/main">
                <a:solidFill>
                  <a:srgbClr val="FFFFFF"/>
                </a:solidFill>
              </a14:hiddenFill>
            </a:ext>
          </a:extLst>
        </p:spPr>
      </p:pic>
      <p:grpSp>
        <p:nvGrpSpPr>
          <p:cNvPr id="616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6166" name="Freeform: Shape 616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67" name="Freeform: Shape 616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68" name="Freeform: Shape 616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69" name="Freeform: Shape 616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70" name="Freeform: Shape 616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92037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A0DB-4688-A713-CDB7-FB3047FF0EE0}"/>
              </a:ext>
            </a:extLst>
          </p:cNvPr>
          <p:cNvSpPr>
            <a:spLocks noGrp="1"/>
          </p:cNvSpPr>
          <p:nvPr>
            <p:ph type="title"/>
          </p:nvPr>
        </p:nvSpPr>
        <p:spPr/>
        <p:txBody>
          <a:bodyPr>
            <a:normAutofit/>
          </a:bodyPr>
          <a:lstStyle/>
          <a:p>
            <a:pPr>
              <a:lnSpc>
                <a:spcPct val="150000"/>
              </a:lnSpc>
              <a:spcBef>
                <a:spcPts val="600"/>
              </a:spcBef>
              <a:spcAft>
                <a:spcPts val="600"/>
              </a:spcAft>
            </a:pPr>
            <a:r>
              <a:rPr lang="en-GB" sz="3200" b="1" dirty="0">
                <a:effectLst/>
                <a:latin typeface="Times New Roman" panose="02020603050405020304" pitchFamily="18" charset="0"/>
                <a:ea typeface="Calibri" panose="020F0502020204030204" pitchFamily="34" charset="0"/>
                <a:cs typeface="Arial" panose="020B0604020202020204" pitchFamily="34" charset="0"/>
              </a:rPr>
              <a:t>Role of Line Managers </a:t>
            </a:r>
            <a:endParaRPr lang="en-GB" dirty="0"/>
          </a:p>
        </p:txBody>
      </p:sp>
      <p:sp>
        <p:nvSpPr>
          <p:cNvPr id="4" name="Text Placeholder 3">
            <a:extLst>
              <a:ext uri="{FF2B5EF4-FFF2-40B4-BE49-F238E27FC236}">
                <a16:creationId xmlns:a16="http://schemas.microsoft.com/office/drawing/2014/main" id="{1650BD03-EFBC-3727-3ECA-E7E0DEC3BA92}"/>
              </a:ext>
            </a:extLst>
          </p:cNvPr>
          <p:cNvSpPr>
            <a:spLocks noGrp="1"/>
          </p:cNvSpPr>
          <p:nvPr>
            <p:ph type="body" sz="half" idx="2"/>
          </p:nvPr>
        </p:nvSpPr>
        <p:spPr/>
        <p:txBody>
          <a:bodyPr/>
          <a:lstStyle/>
          <a:p>
            <a:pPr marL="342900" lvl="0" indent="-342900" algn="just" rtl="0">
              <a:lnSpc>
                <a:spcPct val="150000"/>
              </a:lnSpc>
              <a:spcBef>
                <a:spcPts val="1200"/>
              </a:spcBef>
              <a:spcAft>
                <a:spcPts val="1200"/>
              </a:spcAft>
              <a:buFont typeface="Symbol" panose="05050102010706020507" pitchFamily="18" charset="2"/>
              <a:buChar char=""/>
            </a:pPr>
            <a:r>
              <a:rPr lang="en-IN" sz="1600" dirty="0">
                <a:effectLst/>
                <a:latin typeface="Times New Roman" panose="02020603050405020304" pitchFamily="18" charset="0"/>
                <a:ea typeface="Times New Roman" panose="02020603050405020304" pitchFamily="18" charset="0"/>
              </a:rPr>
              <a:t>Line managers recruit people.</a:t>
            </a:r>
          </a:p>
          <a:p>
            <a:pPr marL="342900" lvl="0" indent="-342900" algn="just">
              <a:lnSpc>
                <a:spcPct val="150000"/>
              </a:lnSpc>
              <a:spcBef>
                <a:spcPts val="1200"/>
              </a:spcBef>
              <a:spcAft>
                <a:spcPts val="1200"/>
              </a:spcAft>
              <a:buFont typeface="Symbol" panose="05050102010706020507" pitchFamily="18" charset="2"/>
              <a:buChar char=""/>
            </a:pPr>
            <a:r>
              <a:rPr lang="en-IN" sz="1600" dirty="0">
                <a:effectLst/>
                <a:latin typeface="Times New Roman" panose="02020603050405020304" pitchFamily="18" charset="0"/>
                <a:ea typeface="Times New Roman" panose="02020603050405020304" pitchFamily="18" charset="0"/>
              </a:rPr>
              <a:t>Screening, Zoom call, technical round and department manager call (Shaun, 2025).</a:t>
            </a:r>
          </a:p>
          <a:p>
            <a:pPr marL="342900" lvl="0" indent="-342900" algn="just">
              <a:lnSpc>
                <a:spcPct val="150000"/>
              </a:lnSpc>
              <a:spcBef>
                <a:spcPts val="1200"/>
              </a:spcBef>
              <a:spcAft>
                <a:spcPts val="1200"/>
              </a:spcAft>
              <a:buFont typeface="Symbol" panose="05050102010706020507" pitchFamily="18" charset="2"/>
              <a:buChar char=""/>
            </a:pPr>
            <a:r>
              <a:rPr lang="en-IN" sz="1600" dirty="0">
                <a:effectLst/>
                <a:latin typeface="Times New Roman" panose="02020603050405020304" pitchFamily="18" charset="0"/>
                <a:ea typeface="Times New Roman" panose="02020603050405020304" pitchFamily="18" charset="0"/>
              </a:rPr>
              <a:t>The sales role interview process includes an online and offline process. </a:t>
            </a:r>
          </a:p>
          <a:p>
            <a:pPr marL="342900" lvl="0" indent="-342900" algn="just">
              <a:lnSpc>
                <a:spcPct val="150000"/>
              </a:lnSpc>
              <a:spcBef>
                <a:spcPts val="1200"/>
              </a:spcBef>
              <a:spcAft>
                <a:spcPts val="1200"/>
              </a:spcAft>
              <a:buFont typeface="Symbol" panose="05050102010706020507" pitchFamily="18" charset="2"/>
              <a:buChar char=""/>
            </a:pPr>
            <a:r>
              <a:rPr lang="en-IN" sz="1600" dirty="0">
                <a:effectLst/>
                <a:latin typeface="Times New Roman" panose="02020603050405020304" pitchFamily="18" charset="0"/>
                <a:ea typeface="Times New Roman" panose="02020603050405020304" pitchFamily="18" charset="0"/>
              </a:rPr>
              <a:t>Recruitment principles and tools.  </a:t>
            </a:r>
          </a:p>
        </p:txBody>
      </p:sp>
      <p:pic>
        <p:nvPicPr>
          <p:cNvPr id="7170" name="Picture 2" descr="How Zara Became The Fast Fashion Powerhouse: A Deep Dive Into Their  Branding And Marketing - World Brand Affairs">
            <a:extLst>
              <a:ext uri="{FF2B5EF4-FFF2-40B4-BE49-F238E27FC236}">
                <a16:creationId xmlns:a16="http://schemas.microsoft.com/office/drawing/2014/main" id="{369FDDC4-3A09-8B37-D878-780011CF416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80012" y="1878460"/>
            <a:ext cx="6172200" cy="368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0196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4625CF5-84F4-08ED-FBCB-B3609065EDF6}"/>
              </a:ext>
            </a:extLst>
          </p:cNvPr>
          <p:cNvSpPr>
            <a:spLocks noGrp="1"/>
          </p:cNvSpPr>
          <p:nvPr>
            <p:ph type="title"/>
          </p:nvPr>
        </p:nvSpPr>
        <p:spPr>
          <a:xfrm>
            <a:off x="479394" y="1070800"/>
            <a:ext cx="3939688" cy="5583126"/>
          </a:xfrm>
        </p:spPr>
        <p:txBody>
          <a:bodyPr>
            <a:normAutofit/>
          </a:bodyPr>
          <a:lstStyle/>
          <a:p>
            <a:pPr algn="r">
              <a:spcBef>
                <a:spcPts val="600"/>
              </a:spcBef>
              <a:spcAft>
                <a:spcPts val="600"/>
              </a:spcAft>
            </a:pPr>
            <a:r>
              <a:rPr lang="en-GB" sz="6200" b="1">
                <a:effectLst/>
                <a:latin typeface="Times New Roman" panose="02020603050405020304" pitchFamily="18" charset="0"/>
                <a:ea typeface="Calibri" panose="020F0502020204030204" pitchFamily="34" charset="0"/>
                <a:cs typeface="Arial" panose="020B0604020202020204" pitchFamily="34" charset="0"/>
              </a:rPr>
              <a:t>Strategic Alignment</a:t>
            </a:r>
            <a:endParaRPr lang="en-GB" sz="6200"/>
          </a:p>
        </p:txBody>
      </p:sp>
      <p:cxnSp>
        <p:nvCxnSpPr>
          <p:cNvPr id="46" name="Straight Connector 4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0" name="Content Placeholder 2">
            <a:extLst>
              <a:ext uri="{FF2B5EF4-FFF2-40B4-BE49-F238E27FC236}">
                <a16:creationId xmlns:a16="http://schemas.microsoft.com/office/drawing/2014/main" id="{199FE95D-984D-2292-7707-6EF35BF0E1FF}"/>
              </a:ext>
            </a:extLst>
          </p:cNvPr>
          <p:cNvGraphicFramePr>
            <a:graphicFrameLocks noGrp="1"/>
          </p:cNvGraphicFramePr>
          <p:nvPr>
            <p:ph idx="1"/>
            <p:extLst>
              <p:ext uri="{D42A27DB-BD31-4B8C-83A1-F6EECF244321}">
                <p14:modId xmlns:p14="http://schemas.microsoft.com/office/powerpoint/2010/main" val="11495946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118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8" name="Rectangle 820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C6BAF0-2037-38D7-3C82-DD5A44AD5F5E}"/>
              </a:ext>
            </a:extLst>
          </p:cNvPr>
          <p:cNvSpPr>
            <a:spLocks noGrp="1"/>
          </p:cNvSpPr>
          <p:nvPr>
            <p:ph type="title"/>
          </p:nvPr>
        </p:nvSpPr>
        <p:spPr>
          <a:xfrm>
            <a:off x="6657715" y="467271"/>
            <a:ext cx="4195674" cy="2052522"/>
          </a:xfrm>
        </p:spPr>
        <p:txBody>
          <a:bodyPr vert="horz" lIns="91440" tIns="45720" rIns="91440" bIns="45720" rtlCol="0" anchor="b">
            <a:normAutofit/>
          </a:bodyPr>
          <a:lstStyle/>
          <a:p>
            <a:pPr>
              <a:spcAft>
                <a:spcPts val="600"/>
              </a:spcAft>
            </a:pPr>
            <a:r>
              <a:rPr lang="en-US" sz="5600" b="1">
                <a:effectLst/>
              </a:rPr>
              <a:t>Key Challenges</a:t>
            </a:r>
            <a:endParaRPr lang="en-US" sz="5600"/>
          </a:p>
        </p:txBody>
      </p:sp>
      <p:sp>
        <p:nvSpPr>
          <p:cNvPr id="8210" name="Oval 820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Zara denies accusations of Corporate Culture Favoritism based on skin colour">
            <a:extLst>
              <a:ext uri="{FF2B5EF4-FFF2-40B4-BE49-F238E27FC236}">
                <a16:creationId xmlns:a16="http://schemas.microsoft.com/office/drawing/2014/main" id="{212B576D-32D7-CF1A-832D-DCA1119D3FB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3873" r="29627" b="-1"/>
          <a:stretch>
            <a:fillRect/>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821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 Placeholder 3">
            <a:extLst>
              <a:ext uri="{FF2B5EF4-FFF2-40B4-BE49-F238E27FC236}">
                <a16:creationId xmlns:a16="http://schemas.microsoft.com/office/drawing/2014/main" id="{3743289A-5A98-62B9-99CA-3E8F7682AC77}"/>
              </a:ext>
            </a:extLst>
          </p:cNvPr>
          <p:cNvSpPr>
            <a:spLocks noGrp="1"/>
          </p:cNvSpPr>
          <p:nvPr>
            <p:ph type="body" sz="half" idx="2"/>
          </p:nvPr>
        </p:nvSpPr>
        <p:spPr>
          <a:xfrm>
            <a:off x="6657715" y="2990818"/>
            <a:ext cx="4195673" cy="2913872"/>
          </a:xfrm>
        </p:spPr>
        <p:txBody>
          <a:bodyPr vert="horz" lIns="91440" tIns="45720" rIns="91440" bIns="45720" rtlCol="0" anchor="t">
            <a:normAutofit/>
          </a:bodyPr>
          <a:lstStyle/>
          <a:p>
            <a:pPr marL="342900" lvl="0" indent="-228600">
              <a:spcBef>
                <a:spcPts val="1200"/>
              </a:spcBef>
              <a:spcAft>
                <a:spcPts val="1200"/>
              </a:spcAft>
              <a:buFont typeface="Arial" panose="020B0604020202020204" pitchFamily="34" charset="0"/>
              <a:buChar char="•"/>
            </a:pPr>
            <a:r>
              <a:rPr lang="en-US" sz="2000">
                <a:solidFill>
                  <a:schemeClr val="tx1">
                    <a:alpha val="80000"/>
                  </a:schemeClr>
                </a:solidFill>
                <a:effectLst/>
              </a:rPr>
              <a:t>Unequal conditions at Zara stores in New York</a:t>
            </a:r>
          </a:p>
          <a:p>
            <a:pPr marL="342900" lvl="0" indent="-228600">
              <a:spcBef>
                <a:spcPts val="1200"/>
              </a:spcBef>
              <a:spcAft>
                <a:spcPts val="1200"/>
              </a:spcAft>
              <a:buFont typeface="Arial" panose="020B0604020202020204" pitchFamily="34" charset="0"/>
              <a:buChar char="•"/>
            </a:pPr>
            <a:r>
              <a:rPr lang="en-US" sz="2000">
                <a:solidFill>
                  <a:schemeClr val="tx1">
                    <a:alpha val="80000"/>
                  </a:schemeClr>
                </a:solidFill>
                <a:effectLst/>
              </a:rPr>
              <a:t>Unhappiness among black employees (Hendriksz, 2015).</a:t>
            </a:r>
          </a:p>
          <a:p>
            <a:pPr marL="342900" lvl="0" indent="-228600">
              <a:spcBef>
                <a:spcPts val="1200"/>
              </a:spcBef>
              <a:spcAft>
                <a:spcPts val="1200"/>
              </a:spcAft>
              <a:buFont typeface="Arial" panose="020B0604020202020204" pitchFamily="34" charset="0"/>
              <a:buChar char="•"/>
            </a:pPr>
            <a:r>
              <a:rPr lang="en-US" sz="2000">
                <a:solidFill>
                  <a:schemeClr val="tx1">
                    <a:alpha val="80000"/>
                  </a:schemeClr>
                </a:solidFill>
                <a:effectLst/>
              </a:rPr>
              <a:t>Persistent turnover in retail roles</a:t>
            </a:r>
          </a:p>
        </p:txBody>
      </p:sp>
      <p:sp>
        <p:nvSpPr>
          <p:cNvPr id="820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820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048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986FE-8BBE-C0CE-94B4-A7031B0507FA}"/>
              </a:ext>
            </a:extLst>
          </p:cNvPr>
          <p:cNvSpPr>
            <a:spLocks noGrp="1"/>
          </p:cNvSpPr>
          <p:nvPr>
            <p:ph type="title"/>
          </p:nvPr>
        </p:nvSpPr>
        <p:spPr>
          <a:xfrm>
            <a:off x="808638" y="386930"/>
            <a:ext cx="9236700" cy="1188950"/>
          </a:xfrm>
        </p:spPr>
        <p:txBody>
          <a:bodyPr anchor="b">
            <a:normAutofit/>
          </a:bodyPr>
          <a:lstStyle/>
          <a:p>
            <a:pPr>
              <a:spcBef>
                <a:spcPts val="600"/>
              </a:spcBef>
              <a:spcAft>
                <a:spcPts val="600"/>
              </a:spcAft>
            </a:pPr>
            <a:r>
              <a:rPr lang="en-GB" sz="5400" b="1">
                <a:effectLst/>
                <a:latin typeface="Times New Roman" panose="02020603050405020304" pitchFamily="18" charset="0"/>
                <a:ea typeface="Calibri" panose="020F0502020204030204" pitchFamily="34" charset="0"/>
                <a:cs typeface="Arial" panose="020B0604020202020204" pitchFamily="34" charset="0"/>
              </a:rPr>
              <a:t>Recommendations </a:t>
            </a:r>
            <a:endParaRPr lang="en-GB" sz="5400"/>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9A10681-E5BC-9A9B-1718-BFF6E4F3004C}"/>
              </a:ext>
            </a:extLst>
          </p:cNvPr>
          <p:cNvGraphicFramePr>
            <a:graphicFrameLocks noGrp="1"/>
          </p:cNvGraphicFramePr>
          <p:nvPr>
            <p:ph idx="1"/>
            <p:extLst>
              <p:ext uri="{D42A27DB-BD31-4B8C-83A1-F6EECF244321}">
                <p14:modId xmlns:p14="http://schemas.microsoft.com/office/powerpoint/2010/main" val="126026963"/>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2596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710AA-C7A8-A572-5569-1E5C8B27FAC0}"/>
              </a:ext>
            </a:extLst>
          </p:cNvPr>
          <p:cNvSpPr>
            <a:spLocks noGrp="1"/>
          </p:cNvSpPr>
          <p:nvPr>
            <p:ph type="title"/>
          </p:nvPr>
        </p:nvSpPr>
        <p:spPr>
          <a:xfrm>
            <a:off x="1043631" y="809898"/>
            <a:ext cx="10173010" cy="1554480"/>
          </a:xfrm>
        </p:spPr>
        <p:txBody>
          <a:bodyPr anchor="ctr">
            <a:normAutofit/>
          </a:bodyPr>
          <a:lstStyle/>
          <a:p>
            <a:pPr>
              <a:spcBef>
                <a:spcPts val="600"/>
              </a:spcBef>
              <a:spcAft>
                <a:spcPts val="600"/>
              </a:spcAft>
            </a:pPr>
            <a:r>
              <a:rPr lang="en-GB" sz="4800" b="1">
                <a:effectLst/>
                <a:latin typeface="Times New Roman" panose="02020603050405020304" pitchFamily="18" charset="0"/>
                <a:ea typeface="Calibri" panose="020F0502020204030204" pitchFamily="34" charset="0"/>
                <a:cs typeface="Arial" panose="020B0604020202020204" pitchFamily="34" charset="0"/>
              </a:rPr>
              <a:t>Conclusion</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7105F53-D6CC-DCCF-231E-BB5BFA209FB5}"/>
              </a:ext>
            </a:extLst>
          </p:cNvPr>
          <p:cNvGraphicFramePr>
            <a:graphicFrameLocks noGrp="1"/>
          </p:cNvGraphicFramePr>
          <p:nvPr>
            <p:ph idx="1"/>
            <p:extLst>
              <p:ext uri="{D42A27DB-BD31-4B8C-83A1-F6EECF244321}">
                <p14:modId xmlns:p14="http://schemas.microsoft.com/office/powerpoint/2010/main" val="57727133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3856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F0F82-8BC9-6E76-A5DB-6D37A2DA90F6}"/>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400" b="1" kern="1200">
                <a:solidFill>
                  <a:schemeClr val="tx1"/>
                </a:solidFill>
                <a:latin typeface="+mj-lt"/>
                <a:ea typeface="+mj-ea"/>
                <a:cs typeface="+mj-cs"/>
              </a:rPr>
              <a:t>Current HR Policies and Practices</a:t>
            </a:r>
            <a:br>
              <a:rPr lang="en-US" sz="4400"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tore with a variety of clothes&#10;&#10;AI-generated content may be incorrect.">
            <a:extLst>
              <a:ext uri="{FF2B5EF4-FFF2-40B4-BE49-F238E27FC236}">
                <a16:creationId xmlns:a16="http://schemas.microsoft.com/office/drawing/2014/main" id="{C0D1492D-6C67-A96F-C970-B62E4DB42720}"/>
              </a:ext>
            </a:extLst>
          </p:cNvPr>
          <p:cNvPicPr>
            <a:picLocks noGrp="1" noChangeAspect="1"/>
          </p:cNvPicPr>
          <p:nvPr>
            <p:ph idx="1"/>
          </p:nvPr>
        </p:nvPicPr>
        <p:blipFill>
          <a:blip r:embed="rId3"/>
          <a:stretch>
            <a:fillRect/>
          </a:stretch>
        </p:blipFill>
        <p:spPr>
          <a:xfrm>
            <a:off x="680906" y="2524715"/>
            <a:ext cx="5059054" cy="3714244"/>
          </a:xfrm>
          <a:prstGeom prst="rect">
            <a:avLst/>
          </a:prstGeom>
        </p:spPr>
      </p:pic>
      <p:sp>
        <p:nvSpPr>
          <p:cNvPr id="4" name="Text Placeholder 3">
            <a:extLst>
              <a:ext uri="{FF2B5EF4-FFF2-40B4-BE49-F238E27FC236}">
                <a16:creationId xmlns:a16="http://schemas.microsoft.com/office/drawing/2014/main" id="{EA7B6D4B-F62C-522A-423C-C3F1B34783E3}"/>
              </a:ext>
            </a:extLst>
          </p:cNvPr>
          <p:cNvSpPr>
            <a:spLocks noGrp="1"/>
          </p:cNvSpPr>
          <p:nvPr>
            <p:ph type="body" sz="half" idx="2"/>
          </p:nvPr>
        </p:nvSpPr>
        <p:spPr>
          <a:xfrm>
            <a:off x="6406429" y="2599509"/>
            <a:ext cx="4530898" cy="3639450"/>
          </a:xfrm>
        </p:spPr>
        <p:txBody>
          <a:bodyPr vert="horz" lIns="91440" tIns="45720" rIns="91440" bIns="45720" rtlCol="0" anchor="ctr">
            <a:normAutofit/>
          </a:bodyPr>
          <a:lstStyle/>
          <a:p>
            <a:pPr marL="342900" lvl="0" indent="-228600">
              <a:buFont typeface="Arial" panose="020B0604020202020204" pitchFamily="34" charset="0"/>
              <a:buChar char="•"/>
            </a:pPr>
            <a:r>
              <a:rPr lang="en-US" sz="2000"/>
              <a:t>Powerful centralised authority of Spain (Ahmad, 2024) </a:t>
            </a:r>
          </a:p>
          <a:p>
            <a:pPr marL="342900" lvl="0" indent="-228600">
              <a:buFont typeface="Arial" panose="020B0604020202020204" pitchFamily="34" charset="0"/>
              <a:buChar char="•"/>
            </a:pPr>
            <a:r>
              <a:rPr lang="en-US" sz="2000"/>
              <a:t>Standardised store layouts and procedures.</a:t>
            </a:r>
          </a:p>
          <a:p>
            <a:pPr marL="342900" lvl="0" indent="-228600">
              <a:buFont typeface="Arial" panose="020B0604020202020204" pitchFamily="34" charset="0"/>
              <a:buChar char="•"/>
            </a:pPr>
            <a:r>
              <a:rPr lang="en-US" sz="2000"/>
              <a:t>Expat managers applied to new markets.</a:t>
            </a:r>
          </a:p>
          <a:p>
            <a:pPr marL="342900" lvl="0" indent="-228600">
              <a:buFont typeface="Arial" panose="020B0604020202020204" pitchFamily="34" charset="0"/>
              <a:buChar char="•"/>
            </a:pPr>
            <a:r>
              <a:rPr lang="en-US" sz="2000"/>
              <a:t>Driven by the Global Integration vs Local Responsiveness model.</a:t>
            </a:r>
          </a:p>
          <a:p>
            <a:pPr marL="342900" indent="-228600">
              <a:buFont typeface="Arial" panose="020B0604020202020204" pitchFamily="34" charset="0"/>
              <a:buChar char="•"/>
            </a:pPr>
            <a:endParaRPr lang="en-US" sz="2000"/>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7106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041CB7-5424-4202-B13A-CF6BEC82D2C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0EE05F-AB8D-1480-9FAD-6F61123E30D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400" b="1"/>
              <a:t>Line Manager role</a:t>
            </a:r>
            <a:br>
              <a:rPr lang="en-US" sz="4400"/>
            </a:br>
            <a:endParaRPr lang="en-US" sz="44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876489E-5A15-00F2-2C58-27EF212B0E87}"/>
              </a:ext>
            </a:extLst>
          </p:cNvPr>
          <p:cNvSpPr>
            <a:spLocks noGrp="1"/>
          </p:cNvSpPr>
          <p:nvPr>
            <p:ph type="body" sz="half" idx="2"/>
          </p:nvPr>
        </p:nvSpPr>
        <p:spPr>
          <a:xfrm>
            <a:off x="793661" y="2599509"/>
            <a:ext cx="4530898" cy="3639450"/>
          </a:xfrm>
        </p:spPr>
        <p:txBody>
          <a:bodyPr vert="horz" lIns="91440" tIns="45720" rIns="91440" bIns="45720" rtlCol="0" anchor="ctr">
            <a:normAutofit/>
          </a:bodyPr>
          <a:lstStyle/>
          <a:p>
            <a:pPr marL="342900" lvl="0" indent="-228600">
              <a:buFont typeface="Arial" panose="020B0604020202020204" pitchFamily="34" charset="0"/>
              <a:buChar char="•"/>
            </a:pPr>
            <a:r>
              <a:rPr lang="en-US" sz="2000"/>
              <a:t>Lead multicultural teams (Steers, et al., 2023)</a:t>
            </a:r>
          </a:p>
          <a:p>
            <a:pPr marL="342900" lvl="0" indent="-228600">
              <a:buFont typeface="Arial" panose="020B0604020202020204" pitchFamily="34" charset="0"/>
              <a:buChar char="•"/>
            </a:pPr>
            <a:r>
              <a:rPr lang="en-US" sz="2000"/>
              <a:t>Report performance data to HQ</a:t>
            </a:r>
          </a:p>
          <a:p>
            <a:pPr marL="342900" lvl="0" indent="-228600">
              <a:buFont typeface="Arial" panose="020B0604020202020204" pitchFamily="34" charset="0"/>
              <a:buChar char="•"/>
            </a:pPr>
            <a:r>
              <a:rPr lang="en-US" sz="2000"/>
              <a:t>Keep international operation standards</a:t>
            </a:r>
          </a:p>
          <a:p>
            <a:pPr marL="342900" lvl="0" indent="-228600">
              <a:buFont typeface="Arial" panose="020B0604020202020204" pitchFamily="34" charset="0"/>
              <a:buChar char="•"/>
            </a:pPr>
            <a:r>
              <a:rPr lang="en-US" sz="2000"/>
              <a:t>Train new employees in their markets</a:t>
            </a:r>
          </a:p>
          <a:p>
            <a:pPr marL="342900" indent="-228600">
              <a:buFont typeface="Arial" panose="020B0604020202020204" pitchFamily="34" charset="0"/>
              <a:buChar char="•"/>
            </a:pPr>
            <a:endParaRPr lang="en-US" sz="2000"/>
          </a:p>
        </p:txBody>
      </p:sp>
      <p:pic>
        <p:nvPicPr>
          <p:cNvPr id="5" name="Content Placeholder 4" descr="A group of people sitting on the ground&#10;&#10;AI-generated content may be incorrect.">
            <a:extLst>
              <a:ext uri="{FF2B5EF4-FFF2-40B4-BE49-F238E27FC236}">
                <a16:creationId xmlns:a16="http://schemas.microsoft.com/office/drawing/2014/main" id="{073942B6-9006-5AA4-6661-E722FF36205D}"/>
              </a:ext>
            </a:extLst>
          </p:cNvPr>
          <p:cNvPicPr>
            <a:picLocks noGrp="1" noChangeAspect="1"/>
          </p:cNvPicPr>
          <p:nvPr>
            <p:ph idx="1"/>
          </p:nvPr>
        </p:nvPicPr>
        <p:blipFill>
          <a:blip r:embed="rId3"/>
          <a:srcRect l="6581" r="14033" b="-3"/>
          <a:stretch>
            <a:fillRect/>
          </a:stretch>
        </p:blipFill>
        <p:spPr>
          <a:xfrm>
            <a:off x="5911532" y="2484255"/>
            <a:ext cx="5150277"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5828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DCD69-897D-7F9C-B942-BB2FE988CEC3}"/>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400" b="1"/>
              <a:t>Strategic Alignment</a:t>
            </a:r>
            <a:br>
              <a:rPr lang="en-US" sz="4400"/>
            </a:br>
            <a:endParaRPr lang="en-US" sz="4400"/>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ack of clothes in a store&#10;&#10;AI-generated content may be incorrect.">
            <a:extLst>
              <a:ext uri="{FF2B5EF4-FFF2-40B4-BE49-F238E27FC236}">
                <a16:creationId xmlns:a16="http://schemas.microsoft.com/office/drawing/2014/main" id="{09DE0508-734C-59F3-C54B-C804C8CE8CA9}"/>
              </a:ext>
            </a:extLst>
          </p:cNvPr>
          <p:cNvPicPr>
            <a:picLocks noGrp="1" noChangeAspect="1"/>
          </p:cNvPicPr>
          <p:nvPr>
            <p:ph idx="1"/>
          </p:nvPr>
        </p:nvPicPr>
        <p:blipFill>
          <a:blip r:embed="rId3"/>
          <a:srcRect l="14071" r="8972" b="1"/>
          <a:stretch>
            <a:fillRect/>
          </a:stretch>
        </p:blipFill>
        <p:spPr>
          <a:xfrm>
            <a:off x="635295" y="2524715"/>
            <a:ext cx="5150277" cy="3714244"/>
          </a:xfrm>
          <a:prstGeom prst="rect">
            <a:avLst/>
          </a:prstGeom>
        </p:spPr>
      </p:pic>
      <p:sp>
        <p:nvSpPr>
          <p:cNvPr id="4" name="Text Placeholder 3">
            <a:extLst>
              <a:ext uri="{FF2B5EF4-FFF2-40B4-BE49-F238E27FC236}">
                <a16:creationId xmlns:a16="http://schemas.microsoft.com/office/drawing/2014/main" id="{D6EEE118-5782-5905-5C3B-FB7E3FFD1FD7}"/>
              </a:ext>
            </a:extLst>
          </p:cNvPr>
          <p:cNvSpPr>
            <a:spLocks noGrp="1"/>
          </p:cNvSpPr>
          <p:nvPr>
            <p:ph type="body" sz="half" idx="2"/>
          </p:nvPr>
        </p:nvSpPr>
        <p:spPr>
          <a:xfrm>
            <a:off x="6406429" y="2599509"/>
            <a:ext cx="4530898" cy="3639450"/>
          </a:xfrm>
        </p:spPr>
        <p:txBody>
          <a:bodyPr vert="horz" lIns="91440" tIns="45720" rIns="91440" bIns="45720" rtlCol="0" anchor="ctr">
            <a:normAutofit/>
          </a:bodyPr>
          <a:lstStyle/>
          <a:p>
            <a:pPr marL="342900" lvl="0" indent="-228600">
              <a:buFont typeface="Arial" panose="020B0604020202020204" pitchFamily="34" charset="0"/>
              <a:buChar char="•"/>
            </a:pPr>
            <a:r>
              <a:rPr lang="en-US" sz="2000"/>
              <a:t>Centralisation safeguards brand identity.</a:t>
            </a:r>
          </a:p>
          <a:p>
            <a:pPr marL="342900" lvl="0" indent="-228600">
              <a:buFont typeface="Arial" panose="020B0604020202020204" pitchFamily="34" charset="0"/>
              <a:buChar char="•"/>
            </a:pPr>
            <a:r>
              <a:rPr lang="en-US" sz="2000"/>
              <a:t>The local adaptation enhances customer relevance</a:t>
            </a:r>
          </a:p>
          <a:p>
            <a:pPr marL="342900" lvl="0" indent="-228600">
              <a:buFont typeface="Arial" panose="020B0604020202020204" pitchFamily="34" charset="0"/>
              <a:buChar char="•"/>
            </a:pPr>
            <a:r>
              <a:rPr lang="en-US" sz="2000"/>
              <a:t>Local pressures are explained by Institutional Theory (Risi, et al., 2023)</a:t>
            </a:r>
          </a:p>
          <a:p>
            <a:pPr marL="342900" lvl="0" indent="-228600">
              <a:buFont typeface="Arial" panose="020B0604020202020204" pitchFamily="34" charset="0"/>
              <a:buChar char="•"/>
            </a:pPr>
            <a:r>
              <a:rPr lang="en-US" sz="2000"/>
              <a:t>Enhances the global fast-fashion strategy of Zara</a:t>
            </a:r>
          </a:p>
          <a:p>
            <a:pPr marL="342900" indent="-228600">
              <a:buFont typeface="Arial" panose="020B0604020202020204" pitchFamily="34" charset="0"/>
              <a:buChar char="•"/>
            </a:pPr>
            <a:endParaRPr lang="en-US" sz="2000"/>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006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DC991-6AC5-A75C-C412-A5B8BAF4AD19}"/>
              </a:ext>
            </a:extLst>
          </p:cNvPr>
          <p:cNvSpPr>
            <a:spLocks noGrp="1"/>
          </p:cNvSpPr>
          <p:nvPr>
            <p:ph type="title"/>
          </p:nvPr>
        </p:nvSpPr>
        <p:spPr>
          <a:xfrm>
            <a:off x="1285240" y="1050595"/>
            <a:ext cx="8074815" cy="1618489"/>
          </a:xfrm>
        </p:spPr>
        <p:txBody>
          <a:bodyPr anchor="ctr">
            <a:normAutofit/>
          </a:bodyPr>
          <a:lstStyle/>
          <a:p>
            <a:r>
              <a:rPr lang="en-GB" sz="5000" b="1">
                <a:latin typeface="Times New Roman" panose="02020603050405020304" pitchFamily="18" charset="0"/>
                <a:cs typeface="Times New Roman" panose="02020603050405020304" pitchFamily="18" charset="0"/>
              </a:rPr>
              <a:t>Key Challenges</a:t>
            </a:r>
            <a:br>
              <a:rPr lang="en-AU" sz="5000">
                <a:latin typeface="Times New Roman" panose="02020603050405020304" pitchFamily="18" charset="0"/>
                <a:cs typeface="Times New Roman" panose="02020603050405020304" pitchFamily="18" charset="0"/>
              </a:rPr>
            </a:br>
            <a:endParaRPr lang="en-AU" sz="500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8A73884F-DA4A-F739-50FD-5C524924727E}"/>
              </a:ext>
            </a:extLst>
          </p:cNvPr>
          <p:cNvSpPr>
            <a:spLocks noGrp="1"/>
          </p:cNvSpPr>
          <p:nvPr>
            <p:ph idx="1"/>
          </p:nvPr>
        </p:nvSpPr>
        <p:spPr>
          <a:xfrm>
            <a:off x="1285240" y="2969469"/>
            <a:ext cx="8074815" cy="2800395"/>
          </a:xfrm>
        </p:spPr>
        <p:txBody>
          <a:bodyPr anchor="t">
            <a:norm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Cross-cultural miscommunication</a:t>
            </a:r>
            <a:endParaRPr lang="en-AU" sz="240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Global supply-chain vulnerability (Ivanov, et al., 2021)</a:t>
            </a:r>
            <a:endParaRPr lang="en-AU" sz="240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Regulatory complexity</a:t>
            </a:r>
            <a:endParaRPr lang="en-AU" sz="240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Strain at HQ control and local requirements</a:t>
            </a:r>
            <a:endParaRPr lang="en-AU" sz="240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AU" sz="2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34443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B74F79-59BE-6449-1016-908AC831B0D9}"/>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400" b="1" kern="1200">
                <a:solidFill>
                  <a:schemeClr val="tx1"/>
                </a:solidFill>
                <a:latin typeface="+mj-lt"/>
                <a:ea typeface="+mj-ea"/>
                <a:cs typeface="+mj-cs"/>
              </a:rPr>
              <a:t>Recommendations </a:t>
            </a:r>
            <a:br>
              <a:rPr lang="en-US" sz="4400"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diagram of a diagram&#10;&#10;AI-generated content may be incorrect.">
            <a:extLst>
              <a:ext uri="{FF2B5EF4-FFF2-40B4-BE49-F238E27FC236}">
                <a16:creationId xmlns:a16="http://schemas.microsoft.com/office/drawing/2014/main" id="{219929B0-A7C4-52FD-FDE1-76087450ED3A}"/>
              </a:ext>
            </a:extLst>
          </p:cNvPr>
          <p:cNvPicPr>
            <a:picLocks noGrp="1" noChangeAspect="1"/>
          </p:cNvPicPr>
          <p:nvPr>
            <p:ph idx="1"/>
          </p:nvPr>
        </p:nvPicPr>
        <p:blipFill>
          <a:blip r:embed="rId3"/>
          <a:stretch>
            <a:fillRect/>
          </a:stretch>
        </p:blipFill>
        <p:spPr>
          <a:xfrm>
            <a:off x="703182" y="1714634"/>
            <a:ext cx="4777381" cy="325898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 Placeholder 3">
            <a:extLst>
              <a:ext uri="{FF2B5EF4-FFF2-40B4-BE49-F238E27FC236}">
                <a16:creationId xmlns:a16="http://schemas.microsoft.com/office/drawing/2014/main" id="{1D8644D9-3FDD-F95C-A1F8-D5ADB4007AA0}"/>
              </a:ext>
            </a:extLst>
          </p:cNvPr>
          <p:cNvSpPr>
            <a:spLocks noGrp="1"/>
          </p:cNvSpPr>
          <p:nvPr>
            <p:ph type="body" sz="half" idx="2"/>
          </p:nvPr>
        </p:nvSpPr>
        <p:spPr>
          <a:xfrm>
            <a:off x="5894962" y="1984443"/>
            <a:ext cx="5458838" cy="4192520"/>
          </a:xfrm>
        </p:spPr>
        <p:txBody>
          <a:bodyPr vert="horz" lIns="91440" tIns="45720" rIns="91440" bIns="45720" rtlCol="0">
            <a:normAutofit/>
          </a:bodyPr>
          <a:lstStyle/>
          <a:p>
            <a:pPr marL="342900" lvl="0" indent="-228600">
              <a:buFont typeface="Arial" panose="020B0604020202020204" pitchFamily="34" charset="0"/>
              <a:buChar char="•"/>
            </a:pPr>
            <a:r>
              <a:rPr lang="en-US"/>
              <a:t>Create Cultural Intelligence (CQ) training (Sharma and Makhija, 2024)</a:t>
            </a:r>
          </a:p>
          <a:p>
            <a:pPr marL="342900" lvl="0" indent="-228600">
              <a:buFont typeface="Arial" panose="020B0604020202020204" pitchFamily="34" charset="0"/>
              <a:buChar char="•"/>
            </a:pPr>
            <a:r>
              <a:rPr lang="en-US"/>
              <a:t>Institute local HR advisory units</a:t>
            </a:r>
          </a:p>
          <a:p>
            <a:pPr marL="342900" lvl="0" indent="-228600">
              <a:buFont typeface="Arial" panose="020B0604020202020204" pitchFamily="34" charset="0"/>
              <a:buChar char="•"/>
            </a:pPr>
            <a:r>
              <a:rPr lang="en-US"/>
              <a:t>Decentralisation of decisions in volatile markets</a:t>
            </a:r>
          </a:p>
          <a:p>
            <a:pPr marL="342900" lvl="0" indent="-228600">
              <a:buFont typeface="Arial" panose="020B0604020202020204" pitchFamily="34" charset="0"/>
              <a:buChar char="•"/>
            </a:pPr>
            <a:r>
              <a:rPr lang="en-US"/>
              <a:t>Use a hybrid expat‑local leadership structure</a:t>
            </a:r>
          </a:p>
          <a:p>
            <a:pPr marL="342900" indent="-228600">
              <a:buFont typeface="Arial" panose="020B0604020202020204" pitchFamily="34" charset="0"/>
              <a:buChar char="•"/>
            </a:pPr>
            <a:endParaRPr lang="en-US"/>
          </a:p>
        </p:txBody>
      </p:sp>
    </p:spTree>
    <p:extLst>
      <p:ext uri="{BB962C8B-B14F-4D97-AF65-F5344CB8AC3E}">
        <p14:creationId xmlns:p14="http://schemas.microsoft.com/office/powerpoint/2010/main" val="7413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8FA3C-9994-E7A5-555B-B25688B7B66E}"/>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Conclusion</a:t>
            </a:r>
            <a:br>
              <a:rPr lang="en-AU" dirty="0">
                <a:latin typeface="Times New Roman" panose="02020603050405020304" pitchFamily="18" charset="0"/>
                <a:cs typeface="Times New Roman" panose="02020603050405020304" pitchFamily="18" charset="0"/>
              </a:rPr>
            </a:br>
            <a:endParaRPr lang="en-AU"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4B3A67-3312-AFA4-1690-880E74EC508D}"/>
              </a:ext>
            </a:extLst>
          </p:cNvPr>
          <p:cNvSpPr>
            <a:spLocks noGrp="1"/>
          </p:cNvSpPr>
          <p:nvPr>
            <p:ph idx="1"/>
          </p:nvPr>
        </p:nvSpPr>
        <p:spPr/>
        <p:txBody>
          <a:bodyPr/>
          <a:lstStyle/>
          <a:p>
            <a:pPr marL="0" indent="0">
              <a:buNone/>
            </a:pPr>
            <a:r>
              <a:rPr lang="en-IN" dirty="0">
                <a:latin typeface="Times New Roman" panose="02020603050405020304" pitchFamily="18" charset="0"/>
                <a:cs typeface="Times New Roman" panose="02020603050405020304" pitchFamily="18" charset="0"/>
              </a:rPr>
              <a:t> </a:t>
            </a:r>
            <a:endParaRPr lang="en-AU"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842B6DF1-0890-E8EF-93EE-649326E9582F}"/>
              </a:ext>
            </a:extLst>
          </p:cNvPr>
          <p:cNvSpPr>
            <a:spLocks noGrp="1"/>
          </p:cNvSpPr>
          <p:nvPr>
            <p:ph type="body" sz="half" idx="4294967295"/>
          </p:nvPr>
        </p:nvSpPr>
        <p:spPr>
          <a:xfrm>
            <a:off x="0" y="2057400"/>
            <a:ext cx="3932238" cy="3811588"/>
          </a:xfrm>
        </p:spPr>
        <p:txBody>
          <a:bodyPr>
            <a:normAutofit/>
          </a:bodyPr>
          <a:lstStyle/>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Increased localisation enhances market performance.</a:t>
            </a:r>
            <a:endParaRPr lang="en-AU" sz="20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Imperative cross-cultural management </a:t>
            </a:r>
            <a:endParaRPr lang="en-AU" sz="2000" dirty="0">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International activities facilitate competitive advantage.</a:t>
            </a:r>
            <a:endParaRPr lang="en-AU" sz="20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AU" sz="2000" dirty="0">
              <a:latin typeface="Times New Roman" panose="02020603050405020304" pitchFamily="18" charset="0"/>
              <a:cs typeface="Times New Roman" panose="02020603050405020304" pitchFamily="18" charset="0"/>
            </a:endParaRPr>
          </a:p>
        </p:txBody>
      </p:sp>
      <p:pic>
        <p:nvPicPr>
          <p:cNvPr id="5" name="Picture 4" descr="A diagram of a diagram of a company&#10;&#10;AI-generated content may be incorrect.">
            <a:extLst>
              <a:ext uri="{FF2B5EF4-FFF2-40B4-BE49-F238E27FC236}">
                <a16:creationId xmlns:a16="http://schemas.microsoft.com/office/drawing/2014/main" id="{D761EE1E-B15D-D691-CCC6-9D9A3F1DCF54}"/>
              </a:ext>
            </a:extLst>
          </p:cNvPr>
          <p:cNvPicPr>
            <a:picLocks noChangeAspect="1"/>
          </p:cNvPicPr>
          <p:nvPr/>
        </p:nvPicPr>
        <p:blipFill>
          <a:blip r:embed="rId3"/>
          <a:stretch>
            <a:fillRect/>
          </a:stretch>
        </p:blipFill>
        <p:spPr>
          <a:xfrm>
            <a:off x="6096000" y="1858962"/>
            <a:ext cx="3761740" cy="1920875"/>
          </a:xfrm>
          <a:prstGeom prst="rect">
            <a:avLst/>
          </a:prstGeom>
        </p:spPr>
      </p:pic>
    </p:spTree>
    <p:extLst>
      <p:ext uri="{BB962C8B-B14F-4D97-AF65-F5344CB8AC3E}">
        <p14:creationId xmlns:p14="http://schemas.microsoft.com/office/powerpoint/2010/main" val="21732925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D224C-4A9C-9615-DB96-7EFFE48DF1A0}"/>
              </a:ext>
            </a:extLst>
          </p:cNvPr>
          <p:cNvSpPr>
            <a:spLocks noGrp="1"/>
          </p:cNvSpPr>
          <p:nvPr>
            <p:ph type="title"/>
          </p:nvPr>
        </p:nvSpPr>
        <p:spPr>
          <a:xfrm>
            <a:off x="630936" y="639520"/>
            <a:ext cx="3429000" cy="1719072"/>
          </a:xfrm>
        </p:spPr>
        <p:txBody>
          <a:bodyPr vert="horz" lIns="91440" tIns="45720" rIns="91440" bIns="45720" rtlCol="0" anchor="b">
            <a:normAutofit fontScale="90000"/>
          </a:bodyPr>
          <a:lstStyle/>
          <a:p>
            <a:r>
              <a:rPr lang="en-US" sz="3400" b="1" kern="1200">
                <a:solidFill>
                  <a:schemeClr val="tx1"/>
                </a:solidFill>
                <a:latin typeface="+mj-lt"/>
                <a:ea typeface="+mj-ea"/>
                <a:cs typeface="+mj-cs"/>
              </a:rPr>
              <a:t>Present HR Policies and Practices</a:t>
            </a:r>
            <a:br>
              <a:rPr lang="en-US" sz="3400" kern="1200">
                <a:solidFill>
                  <a:schemeClr val="tx1"/>
                </a:solidFill>
                <a:latin typeface="+mj-lt"/>
                <a:ea typeface="+mj-ea"/>
                <a:cs typeface="+mj-cs"/>
              </a:rPr>
            </a:br>
            <a:endParaRPr lang="en-US" sz="3400" kern="120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CF65DC64-97AB-021B-11EA-392A8DDFB46C}"/>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marL="342900" lvl="0" indent="-228600">
              <a:buFont typeface="Arial" panose="020B0604020202020204" pitchFamily="34" charset="0"/>
              <a:buChar char="•"/>
            </a:pPr>
            <a:r>
              <a:rPr lang="en-US" sz="2200"/>
              <a:t>Quick, on‑the‑job training</a:t>
            </a:r>
          </a:p>
          <a:p>
            <a:pPr marL="342900" lvl="0" indent="-228600">
              <a:buFont typeface="Arial" panose="020B0604020202020204" pitchFamily="34" charset="0"/>
              <a:buChar char="•"/>
            </a:pPr>
            <a:r>
              <a:rPr lang="en-US" sz="2200"/>
              <a:t>Inditex Training Academy (Inditex, 2025)</a:t>
            </a:r>
          </a:p>
          <a:p>
            <a:pPr marL="342900" lvl="0" indent="-228600">
              <a:buFont typeface="Arial" panose="020B0604020202020204" pitchFamily="34" charset="0"/>
              <a:buChar char="•"/>
            </a:pPr>
            <a:r>
              <a:rPr lang="en-US" sz="2200"/>
              <a:t>Store operations skill building</a:t>
            </a:r>
          </a:p>
          <a:p>
            <a:pPr marL="342900" lvl="0" indent="-228600">
              <a:buFont typeface="Arial" panose="020B0604020202020204" pitchFamily="34" charset="0"/>
              <a:buChar char="•"/>
            </a:pPr>
            <a:r>
              <a:rPr lang="en-US" sz="2200"/>
              <a:t>Training Cycle model directed</a:t>
            </a:r>
          </a:p>
          <a:p>
            <a:pPr marL="342900" indent="-228600">
              <a:buFont typeface="Arial" panose="020B0604020202020204" pitchFamily="34" charset="0"/>
              <a:buChar char="•"/>
            </a:pPr>
            <a:endParaRPr lang="en-US" sz="2200"/>
          </a:p>
        </p:txBody>
      </p:sp>
      <p:pic>
        <p:nvPicPr>
          <p:cNvPr id="5" name="Content Placeholder 4" descr="A sign on a building&#10;&#10;AI-generated content may be incorrect.">
            <a:extLst>
              <a:ext uri="{FF2B5EF4-FFF2-40B4-BE49-F238E27FC236}">
                <a16:creationId xmlns:a16="http://schemas.microsoft.com/office/drawing/2014/main" id="{CC2D73C3-AAFC-02CC-7645-051FF0974566}"/>
              </a:ext>
            </a:extLst>
          </p:cNvPr>
          <p:cNvPicPr>
            <a:picLocks noGrp="1" noChangeAspect="1"/>
          </p:cNvPicPr>
          <p:nvPr>
            <p:ph idx="1"/>
          </p:nvPr>
        </p:nvPicPr>
        <p:blipFill>
          <a:blip r:embed="rId3"/>
          <a:stretch>
            <a:fillRect/>
          </a:stretch>
        </p:blipFill>
        <p:spPr>
          <a:xfrm>
            <a:off x="4654296" y="1659922"/>
            <a:ext cx="6903720" cy="3538156"/>
          </a:xfrm>
          <a:prstGeom prst="rect">
            <a:avLst/>
          </a:prstGeom>
        </p:spPr>
      </p:pic>
    </p:spTree>
    <p:extLst>
      <p:ext uri="{BB962C8B-B14F-4D97-AF65-F5344CB8AC3E}">
        <p14:creationId xmlns:p14="http://schemas.microsoft.com/office/powerpoint/2010/main" val="3478964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in front of a group of people&#10;&#10;AI-generated content may be incorrect.">
            <a:extLst>
              <a:ext uri="{FF2B5EF4-FFF2-40B4-BE49-F238E27FC236}">
                <a16:creationId xmlns:a16="http://schemas.microsoft.com/office/drawing/2014/main" id="{14938A1B-C558-E919-69FD-4736EBBE05AC}"/>
              </a:ext>
            </a:extLst>
          </p:cNvPr>
          <p:cNvPicPr>
            <a:picLocks noGrp="1" noChangeAspect="1"/>
          </p:cNvPicPr>
          <p:nvPr>
            <p:ph idx="1"/>
          </p:nvPr>
        </p:nvPicPr>
        <p:blipFill>
          <a:blip r:embed="rId3"/>
          <a:srcRect t="8454"/>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A1753D-E07D-6AE5-7FDE-58850A09F309}"/>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The role of Line Managers</a:t>
            </a:r>
            <a:br>
              <a:rPr lang="en-US" sz="4000"/>
            </a:br>
            <a:endParaRPr lang="en-US" sz="4000"/>
          </a:p>
        </p:txBody>
      </p:sp>
      <p:sp>
        <p:nvSpPr>
          <p:cNvPr id="4" name="Text Placeholder 3">
            <a:extLst>
              <a:ext uri="{FF2B5EF4-FFF2-40B4-BE49-F238E27FC236}">
                <a16:creationId xmlns:a16="http://schemas.microsoft.com/office/drawing/2014/main" id="{D034F546-75E8-5D0D-4380-B16CF519452E}"/>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marL="342900" lvl="0" indent="-228600">
              <a:buFont typeface="Arial" panose="020B0604020202020204" pitchFamily="34" charset="0"/>
              <a:buChar char="•"/>
            </a:pPr>
            <a:r>
              <a:rPr lang="en-US" sz="2000"/>
              <a:t>Coach at changes of shifts</a:t>
            </a:r>
          </a:p>
          <a:p>
            <a:pPr marL="342900" lvl="0" indent="-228600">
              <a:buFont typeface="Arial" panose="020B0604020202020204" pitchFamily="34" charset="0"/>
              <a:buChar char="•"/>
            </a:pPr>
            <a:r>
              <a:rPr lang="en-US" sz="2000"/>
              <a:t>Conduct on-the-spot training (Inditex, 2025) </a:t>
            </a:r>
          </a:p>
          <a:p>
            <a:pPr marL="342900" lvl="0" indent="-228600">
              <a:buFont typeface="Arial" panose="020B0604020202020204" pitchFamily="34" charset="0"/>
              <a:buChar char="•"/>
            </a:pPr>
            <a:r>
              <a:rPr lang="en-US" sz="2000"/>
              <a:t>Monitor learning progress</a:t>
            </a:r>
          </a:p>
          <a:p>
            <a:pPr marL="342900" lvl="0" indent="-228600">
              <a:buFont typeface="Arial" panose="020B0604020202020204" pitchFamily="34" charset="0"/>
              <a:buChar char="•"/>
            </a:pPr>
            <a:r>
              <a:rPr lang="en-US" sz="2000"/>
              <a:t>Strengthen the standards of operations</a:t>
            </a:r>
          </a:p>
          <a:p>
            <a:pPr marL="342900" indent="-228600">
              <a:buFont typeface="Arial" panose="020B0604020202020204" pitchFamily="34" charset="0"/>
              <a:buChar char="•"/>
            </a:pPr>
            <a:endParaRPr lang="en-US" sz="2000"/>
          </a:p>
        </p:txBody>
      </p:sp>
    </p:spTree>
    <p:extLst>
      <p:ext uri="{BB962C8B-B14F-4D97-AF65-F5344CB8AC3E}">
        <p14:creationId xmlns:p14="http://schemas.microsoft.com/office/powerpoint/2010/main" val="1837749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97369-79E4-784C-80F0-2BA8A0A3712D}"/>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a:solidFill>
                  <a:schemeClr val="tx1"/>
                </a:solidFill>
                <a:latin typeface="+mj-lt"/>
                <a:ea typeface="+mj-ea"/>
                <a:cs typeface="+mj-cs"/>
              </a:rPr>
              <a:t>Strategic Alignment</a:t>
            </a:r>
            <a:br>
              <a:rPr lang="en-US" sz="3800" kern="1200">
                <a:solidFill>
                  <a:schemeClr val="tx1"/>
                </a:solidFill>
                <a:latin typeface="+mj-lt"/>
                <a:ea typeface="+mj-ea"/>
                <a:cs typeface="+mj-cs"/>
              </a:rPr>
            </a:br>
            <a:endParaRPr lang="en-US" sz="3800" kern="1200">
              <a:solidFill>
                <a:schemeClr val="tx1"/>
              </a:solidFill>
              <a:latin typeface="+mj-lt"/>
              <a:ea typeface="+mj-ea"/>
              <a:cs typeface="+mj-cs"/>
            </a:endParaRP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B9C429E-43E8-304D-7F04-B46BCCA833A0}"/>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marL="285750" lvl="0" indent="-228600">
              <a:buFont typeface="Arial" panose="020B0604020202020204" pitchFamily="34" charset="0"/>
              <a:buChar char="•"/>
            </a:pPr>
            <a:r>
              <a:rPr lang="en-US" sz="2200"/>
              <a:t>Facilitates fast decision-making at stores (Veliyath, 2024) </a:t>
            </a:r>
          </a:p>
          <a:p>
            <a:pPr marL="285750" lvl="0" indent="-228600">
              <a:buFont typeface="Arial" panose="020B0604020202020204" pitchFamily="34" charset="0"/>
              <a:buChar char="•"/>
            </a:pPr>
            <a:r>
              <a:rPr lang="en-US" sz="2200"/>
              <a:t>Enables business flexibility.</a:t>
            </a:r>
          </a:p>
          <a:p>
            <a:pPr marL="285750" lvl="0" indent="-228600">
              <a:buFont typeface="Arial" panose="020B0604020202020204" pitchFamily="34" charset="0"/>
              <a:buChar char="•"/>
            </a:pPr>
            <a:r>
              <a:rPr lang="en-US" sz="2200"/>
              <a:t>Develops store-manager career ladder.</a:t>
            </a:r>
          </a:p>
          <a:p>
            <a:pPr marL="285750" lvl="0" indent="-228600">
              <a:buFont typeface="Arial" panose="020B0604020202020204" pitchFamily="34" charset="0"/>
              <a:buChar char="•"/>
            </a:pPr>
            <a:r>
              <a:rPr lang="en-US" sz="2200"/>
              <a:t>Enhances Zara's fast-fashion strategy.</a:t>
            </a:r>
          </a:p>
          <a:p>
            <a:pPr marL="285750" indent="-228600">
              <a:buFont typeface="Arial" panose="020B0604020202020204" pitchFamily="34" charset="0"/>
              <a:buChar char="•"/>
            </a:pPr>
            <a:endParaRPr lang="en-US" sz="2200"/>
          </a:p>
        </p:txBody>
      </p:sp>
      <p:pic>
        <p:nvPicPr>
          <p:cNvPr id="5" name="Content Placeholder 4" descr="A close-up of a product list&#10;&#10;AI-generated content may be incorrect.">
            <a:extLst>
              <a:ext uri="{FF2B5EF4-FFF2-40B4-BE49-F238E27FC236}">
                <a16:creationId xmlns:a16="http://schemas.microsoft.com/office/drawing/2014/main" id="{A7807006-A288-5B3F-1C9E-64AAC1C48685}"/>
              </a:ext>
            </a:extLst>
          </p:cNvPr>
          <p:cNvPicPr>
            <a:picLocks noGrp="1" noChangeAspect="1"/>
          </p:cNvPicPr>
          <p:nvPr>
            <p:ph idx="1"/>
          </p:nvPr>
        </p:nvPicPr>
        <p:blipFill>
          <a:blip r:embed="rId3"/>
          <a:stretch>
            <a:fillRect/>
          </a:stretch>
        </p:blipFill>
        <p:spPr>
          <a:xfrm>
            <a:off x="4654296" y="1271587"/>
            <a:ext cx="6903720" cy="4314825"/>
          </a:xfrm>
          <a:prstGeom prst="rect">
            <a:avLst/>
          </a:prstGeom>
        </p:spPr>
      </p:pic>
    </p:spTree>
    <p:extLst>
      <p:ext uri="{BB962C8B-B14F-4D97-AF65-F5344CB8AC3E}">
        <p14:creationId xmlns:p14="http://schemas.microsoft.com/office/powerpoint/2010/main" val="3644147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DE06E-559E-7E80-88C3-4CE5E4ED9ADF}"/>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a:solidFill>
                  <a:schemeClr val="tx1"/>
                </a:solidFill>
                <a:latin typeface="+mj-lt"/>
                <a:ea typeface="+mj-ea"/>
                <a:cs typeface="+mj-cs"/>
              </a:rPr>
              <a:t>Key Challenges</a:t>
            </a:r>
            <a:br>
              <a:rPr lang="en-US" sz="5000" kern="1200">
                <a:solidFill>
                  <a:schemeClr val="tx1"/>
                </a:solidFill>
                <a:latin typeface="+mj-lt"/>
                <a:ea typeface="+mj-ea"/>
                <a:cs typeface="+mj-cs"/>
              </a:rPr>
            </a:br>
            <a:endParaRPr lang="en-US" sz="5000" kern="1200">
              <a:solidFill>
                <a:schemeClr val="tx1"/>
              </a:solidFill>
              <a:latin typeface="+mj-lt"/>
              <a:ea typeface="+mj-ea"/>
              <a:cs typeface="+mj-cs"/>
            </a:endParaRPr>
          </a:p>
        </p:txBody>
      </p:sp>
      <p:sp>
        <p:nvSpPr>
          <p:cNvPr id="1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4A4ED0E1-4951-D879-0718-CE0EAB365FF6}"/>
              </a:ext>
            </a:extLst>
          </p:cNvPr>
          <p:cNvSpPr>
            <a:spLocks noGrp="1"/>
          </p:cNvSpPr>
          <p:nvPr>
            <p:ph type="body" sz="half" idx="2"/>
          </p:nvPr>
        </p:nvSpPr>
        <p:spPr>
          <a:xfrm>
            <a:off x="630936" y="2660904"/>
            <a:ext cx="4818888" cy="3547872"/>
          </a:xfrm>
        </p:spPr>
        <p:txBody>
          <a:bodyPr vert="horz" lIns="91440" tIns="45720" rIns="91440" bIns="45720" rtlCol="0" anchor="t">
            <a:normAutofit/>
          </a:bodyPr>
          <a:lstStyle/>
          <a:p>
            <a:pPr marL="342900" lvl="0" indent="-228600">
              <a:buFont typeface="Arial" panose="020B0604020202020204" pitchFamily="34" charset="0"/>
              <a:buChar char="•"/>
            </a:pPr>
            <a:r>
              <a:rPr lang="en-US" sz="2200"/>
              <a:t>Poor global training organisation</a:t>
            </a:r>
          </a:p>
          <a:p>
            <a:pPr marL="342900" lvl="0" indent="-228600">
              <a:buFont typeface="Arial" panose="020B0604020202020204" pitchFamily="34" charset="0"/>
              <a:buChar char="•"/>
            </a:pPr>
            <a:r>
              <a:rPr lang="en-US" sz="2200"/>
              <a:t>Poor online learning systems</a:t>
            </a:r>
          </a:p>
          <a:p>
            <a:pPr marL="342900" lvl="0" indent="-228600">
              <a:buFont typeface="Arial" panose="020B0604020202020204" pitchFamily="34" charset="0"/>
              <a:buChar char="•"/>
            </a:pPr>
            <a:r>
              <a:rPr lang="en-US" sz="2200"/>
              <a:t>Inequality across regions (Inditex, 2022) </a:t>
            </a:r>
          </a:p>
          <a:p>
            <a:pPr marL="342900" lvl="0" indent="-228600">
              <a:buFont typeface="Arial" panose="020B0604020202020204" pitchFamily="34" charset="0"/>
              <a:buChar char="•"/>
            </a:pPr>
            <a:r>
              <a:rPr lang="en-US" sz="2200"/>
              <a:t>High turnover decreases the ROI of training.</a:t>
            </a:r>
          </a:p>
          <a:p>
            <a:pPr marL="342900" indent="-228600">
              <a:buFont typeface="Arial" panose="020B0604020202020204" pitchFamily="34" charset="0"/>
              <a:buChar char="•"/>
            </a:pPr>
            <a:endParaRPr lang="en-US" sz="2200"/>
          </a:p>
        </p:txBody>
      </p:sp>
      <p:pic>
        <p:nvPicPr>
          <p:cNvPr id="5" name="Content Placeholder 4" descr="A group of people holding signs&#10;&#10;AI-generated content may be incorrect.">
            <a:extLst>
              <a:ext uri="{FF2B5EF4-FFF2-40B4-BE49-F238E27FC236}">
                <a16:creationId xmlns:a16="http://schemas.microsoft.com/office/drawing/2014/main" id="{3DB2FC0D-9775-D623-1E4E-879F0E62F938}"/>
              </a:ext>
            </a:extLst>
          </p:cNvPr>
          <p:cNvPicPr>
            <a:picLocks noGrp="1" noChangeAspect="1"/>
          </p:cNvPicPr>
          <p:nvPr>
            <p:ph idx="1"/>
          </p:nvPr>
        </p:nvPicPr>
        <p:blipFill>
          <a:blip r:embed="rId3"/>
          <a:stretch>
            <a:fillRect/>
          </a:stretch>
        </p:blipFill>
        <p:spPr>
          <a:xfrm>
            <a:off x="6099048" y="1920960"/>
            <a:ext cx="5458968" cy="3016079"/>
          </a:xfrm>
          <a:prstGeom prst="rect">
            <a:avLst/>
          </a:prstGeom>
        </p:spPr>
      </p:pic>
    </p:spTree>
    <p:extLst>
      <p:ext uri="{BB962C8B-B14F-4D97-AF65-F5344CB8AC3E}">
        <p14:creationId xmlns:p14="http://schemas.microsoft.com/office/powerpoint/2010/main" val="168409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A841C-8837-3A6B-9A58-A0AF79565FE7}"/>
              </a:ext>
            </a:extLst>
          </p:cNvPr>
          <p:cNvSpPr>
            <a:spLocks noGrp="1"/>
          </p:cNvSpPr>
          <p:nvPr>
            <p:ph type="title"/>
          </p:nvPr>
        </p:nvSpPr>
        <p:spPr>
          <a:xfrm>
            <a:off x="686834" y="1153572"/>
            <a:ext cx="3200400" cy="4461163"/>
          </a:xfrm>
        </p:spPr>
        <p:txBody>
          <a:bodyPr>
            <a:normAutofit/>
          </a:bodyPr>
          <a:lstStyle/>
          <a:p>
            <a:r>
              <a:rPr lang="en-GB" sz="2800" b="1">
                <a:solidFill>
                  <a:srgbClr val="FFFFFF"/>
                </a:solidFill>
                <a:latin typeface="Times New Roman" panose="02020603050405020304" pitchFamily="18" charset="0"/>
                <a:cs typeface="Times New Roman" panose="02020603050405020304" pitchFamily="18" charset="0"/>
              </a:rPr>
              <a:t>Recommendations</a:t>
            </a:r>
            <a:br>
              <a:rPr lang="en-AU" sz="2800">
                <a:solidFill>
                  <a:srgbClr val="FFFFFF"/>
                </a:solidFill>
                <a:latin typeface="Times New Roman" panose="02020603050405020304" pitchFamily="18" charset="0"/>
                <a:cs typeface="Times New Roman" panose="02020603050405020304" pitchFamily="18" charset="0"/>
              </a:rPr>
            </a:br>
            <a:endParaRPr lang="en-AU" sz="2800">
              <a:solidFill>
                <a:srgbClr val="FFFFFF"/>
              </a:solidFill>
              <a:latin typeface="Times New Roman" panose="02020603050405020304" pitchFamily="18" charset="0"/>
              <a:cs typeface="Times New Roman" panose="02020603050405020304" pitchFamily="18" charset="0"/>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9001161D-49A1-7DB8-F7D6-4B91E9ACD002}"/>
              </a:ext>
            </a:extLst>
          </p:cNvPr>
          <p:cNvSpPr>
            <a:spLocks noGrp="1"/>
          </p:cNvSpPr>
          <p:nvPr>
            <p:ph idx="1"/>
          </p:nvPr>
        </p:nvSpPr>
        <p:spPr>
          <a:xfrm>
            <a:off x="4447308" y="591344"/>
            <a:ext cx="6906491" cy="5585619"/>
          </a:xfrm>
        </p:spPr>
        <p:txBody>
          <a:bodyPr anchor="ctr">
            <a:normAutofit/>
          </a:bodyPr>
          <a:lstStyle/>
          <a:p>
            <a:pPr marL="342900" lvl="0" indent="-342900">
              <a:buFont typeface="Arial" panose="020B0604020202020204" pitchFamily="34" charset="0"/>
              <a:buChar char="•"/>
            </a:pPr>
            <a:r>
              <a:rPr lang="en-GB">
                <a:latin typeface="Times New Roman" panose="02020603050405020304" pitchFamily="18" charset="0"/>
                <a:cs typeface="Times New Roman" panose="02020603050405020304" pitchFamily="18" charset="0"/>
              </a:rPr>
              <a:t>Introduce an international e-learning system (Liu and Yu, 2023) </a:t>
            </a:r>
            <a:endParaRPr lang="en-AU">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a:latin typeface="Times New Roman" panose="02020603050405020304" pitchFamily="18" charset="0"/>
                <a:cs typeface="Times New Roman" panose="02020603050405020304" pitchFamily="18" charset="0"/>
              </a:rPr>
              <a:t>Conduct regional TNA</a:t>
            </a:r>
            <a:endParaRPr lang="en-AU">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a:latin typeface="Times New Roman" panose="02020603050405020304" pitchFamily="18" charset="0"/>
                <a:cs typeface="Times New Roman" panose="02020603050405020304" pitchFamily="18" charset="0"/>
              </a:rPr>
              <a:t>Establish leadership training courses.</a:t>
            </a:r>
            <a:endParaRPr lang="en-AU">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a:latin typeface="Times New Roman" panose="02020603050405020304" pitchFamily="18" charset="0"/>
                <a:cs typeface="Times New Roman" panose="02020603050405020304" pitchFamily="18" charset="0"/>
              </a:rPr>
              <a:t>Implement microlearning online.</a:t>
            </a:r>
            <a:endParaRPr lang="en-AU">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AU">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39440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54AFA-8C6A-EC5F-BF47-FFF4F2C57700}"/>
              </a:ext>
            </a:extLst>
          </p:cNvPr>
          <p:cNvSpPr>
            <a:spLocks noGrp="1"/>
          </p:cNvSpPr>
          <p:nvPr>
            <p:ph type="title"/>
          </p:nvPr>
        </p:nvSpPr>
        <p:spPr>
          <a:xfrm>
            <a:off x="838200" y="459863"/>
            <a:ext cx="10515600" cy="1004594"/>
          </a:xfrm>
        </p:spPr>
        <p:txBody>
          <a:bodyPr>
            <a:normAutofit/>
          </a:bodyPr>
          <a:lstStyle/>
          <a:p>
            <a:pPr algn="ctr"/>
            <a:r>
              <a:rPr lang="en-GB" sz="3100" b="1">
                <a:solidFill>
                  <a:srgbClr val="FFFFFF"/>
                </a:solidFill>
                <a:latin typeface="Times New Roman" panose="02020603050405020304" pitchFamily="18" charset="0"/>
                <a:cs typeface="Times New Roman" panose="02020603050405020304" pitchFamily="18" charset="0"/>
              </a:rPr>
              <a:t>Conclusion</a:t>
            </a:r>
            <a:br>
              <a:rPr lang="en-AU" sz="3100">
                <a:solidFill>
                  <a:srgbClr val="FFFFFF"/>
                </a:solidFill>
                <a:latin typeface="Times New Roman" panose="02020603050405020304" pitchFamily="18" charset="0"/>
                <a:cs typeface="Times New Roman" panose="02020603050405020304" pitchFamily="18" charset="0"/>
              </a:rPr>
            </a:br>
            <a:endParaRPr lang="en-AU" sz="3100">
              <a:solidFill>
                <a:srgbClr val="FFFFFF"/>
              </a:solidFill>
              <a:latin typeface="Times New Roman" panose="02020603050405020304" pitchFamily="18" charset="0"/>
              <a:cs typeface="Times New Roman" panose="02020603050405020304" pitchFamily="18" charset="0"/>
            </a:endParaRP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ext Placeholder 3">
            <a:extLst>
              <a:ext uri="{FF2B5EF4-FFF2-40B4-BE49-F238E27FC236}">
                <a16:creationId xmlns:a16="http://schemas.microsoft.com/office/drawing/2014/main" id="{5C5DF41D-EE56-9C64-B9BB-D5E79950033B}"/>
              </a:ext>
            </a:extLst>
          </p:cNvPr>
          <p:cNvGraphicFramePr>
            <a:graphicFrameLocks noGrp="1"/>
          </p:cNvGraphicFramePr>
          <p:nvPr>
            <p:ph idx="1"/>
            <p:extLst>
              <p:ext uri="{D42A27DB-BD31-4B8C-83A1-F6EECF244321}">
                <p14:modId xmlns:p14="http://schemas.microsoft.com/office/powerpoint/2010/main" val="405194365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6023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4F8366-058D-7D2C-C40F-0BCFBF6481EC}"/>
              </a:ext>
            </a:extLst>
          </p:cNvPr>
          <p:cNvSpPr>
            <a:spLocks noGrp="1"/>
          </p:cNvSpPr>
          <p:nvPr>
            <p:ph type="title"/>
          </p:nvPr>
        </p:nvSpPr>
        <p:spPr>
          <a:xfrm>
            <a:off x="1371597" y="348865"/>
            <a:ext cx="10044023" cy="877729"/>
          </a:xfrm>
        </p:spPr>
        <p:txBody>
          <a:bodyPr anchor="ctr">
            <a:normAutofit/>
          </a:bodyPr>
          <a:lstStyle/>
          <a:p>
            <a:r>
              <a:rPr lang="en-GB" sz="2800" b="1">
                <a:solidFill>
                  <a:srgbClr val="FFFFFF"/>
                </a:solidFill>
                <a:latin typeface="Times New Roman" panose="02020603050405020304" pitchFamily="18" charset="0"/>
                <a:cs typeface="Times New Roman" panose="02020603050405020304" pitchFamily="18" charset="0"/>
              </a:rPr>
              <a:t>Overall Conclusion</a:t>
            </a:r>
            <a:br>
              <a:rPr lang="en-AU" sz="2800">
                <a:solidFill>
                  <a:srgbClr val="FFFFFF"/>
                </a:solidFill>
                <a:latin typeface="Times New Roman" panose="02020603050405020304" pitchFamily="18" charset="0"/>
                <a:cs typeface="Times New Roman" panose="02020603050405020304" pitchFamily="18" charset="0"/>
              </a:rPr>
            </a:br>
            <a:endParaRPr lang="en-AU" sz="2800">
              <a:solidFill>
                <a:srgbClr val="FFFFFF"/>
              </a:solidFill>
              <a:latin typeface="Times New Roman" panose="02020603050405020304" pitchFamily="18" charset="0"/>
              <a:cs typeface="Times New Roman" panose="02020603050405020304" pitchFamily="18" charset="0"/>
            </a:endParaRPr>
          </a:p>
        </p:txBody>
      </p:sp>
      <p:graphicFrame>
        <p:nvGraphicFramePr>
          <p:cNvPr id="6" name="Text Placeholder 3">
            <a:extLst>
              <a:ext uri="{FF2B5EF4-FFF2-40B4-BE49-F238E27FC236}">
                <a16:creationId xmlns:a16="http://schemas.microsoft.com/office/drawing/2014/main" id="{8B219311-DC2D-089B-C8CB-0167D1961657}"/>
              </a:ext>
            </a:extLst>
          </p:cNvPr>
          <p:cNvGraphicFramePr>
            <a:graphicFrameLocks noGrp="1"/>
          </p:cNvGraphicFramePr>
          <p:nvPr>
            <p:ph idx="1"/>
            <p:extLst>
              <p:ext uri="{D42A27DB-BD31-4B8C-83A1-F6EECF244321}">
                <p14:modId xmlns:p14="http://schemas.microsoft.com/office/powerpoint/2010/main" val="20963950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37109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AA693-B52D-ACE3-4F7C-C7A8D33482E5}"/>
              </a:ext>
            </a:extLst>
          </p:cNvPr>
          <p:cNvSpPr>
            <a:spLocks noGrp="1"/>
          </p:cNvSpPr>
          <p:nvPr>
            <p:ph type="title"/>
          </p:nvPr>
        </p:nvSpPr>
        <p:spPr>
          <a:xfrm>
            <a:off x="686834" y="1153572"/>
            <a:ext cx="3200400" cy="4461163"/>
          </a:xfrm>
        </p:spPr>
        <p:txBody>
          <a:bodyPr>
            <a:normAutofit/>
          </a:bodyPr>
          <a:lstStyle/>
          <a:p>
            <a:r>
              <a:rPr lang="en-IN" b="1">
                <a:solidFill>
                  <a:srgbClr val="FFFFFF"/>
                </a:solidFill>
                <a:latin typeface="Times New Roman" panose="02020603050405020304" pitchFamily="18" charset="0"/>
                <a:cs typeface="Times New Roman" panose="02020603050405020304" pitchFamily="18" charset="0"/>
              </a:rPr>
              <a:t>References</a:t>
            </a:r>
            <a:br>
              <a:rPr lang="en-AU" b="1">
                <a:solidFill>
                  <a:srgbClr val="FFFFFF"/>
                </a:solidFill>
                <a:latin typeface="Times New Roman" panose="02020603050405020304" pitchFamily="18" charset="0"/>
                <a:cs typeface="Times New Roman" panose="02020603050405020304" pitchFamily="18" charset="0"/>
              </a:rPr>
            </a:br>
            <a:endParaRPr lang="en-AU">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8451AE-A2D5-A15F-1A44-01B7DA44CB31}"/>
              </a:ext>
            </a:extLst>
          </p:cNvPr>
          <p:cNvSpPr>
            <a:spLocks noGrp="1"/>
          </p:cNvSpPr>
          <p:nvPr>
            <p:ph idx="1"/>
          </p:nvPr>
        </p:nvSpPr>
        <p:spPr>
          <a:xfrm>
            <a:off x="4447308" y="591344"/>
            <a:ext cx="6906491" cy="5585619"/>
          </a:xfrm>
        </p:spPr>
        <p:txBody>
          <a:bodyPr anchor="ctr">
            <a:normAutofit fontScale="92500" lnSpcReduction="10000"/>
          </a:bodyPr>
          <a:lstStyle/>
          <a:p>
            <a:r>
              <a:rPr lang="en-GB" sz="700" dirty="0" err="1">
                <a:latin typeface="Times New Roman" panose="02020603050405020304" pitchFamily="18" charset="0"/>
                <a:cs typeface="Times New Roman" panose="02020603050405020304" pitchFamily="18" charset="0"/>
              </a:rPr>
              <a:t>Abalaka</a:t>
            </a:r>
            <a:r>
              <a:rPr lang="en-GB" sz="700" dirty="0">
                <a:latin typeface="Times New Roman" panose="02020603050405020304" pitchFamily="18" charset="0"/>
                <a:cs typeface="Times New Roman" panose="02020603050405020304" pitchFamily="18" charset="0"/>
              </a:rPr>
              <a:t>, G.E. (2023) Strategic Human Resource Management (SHRM) Concepts and Models for Virtual Organization Management: A Literature Review. </a:t>
            </a:r>
            <a:r>
              <a:rPr lang="en-GB" sz="700" i="1" dirty="0" err="1">
                <a:latin typeface="Times New Roman" panose="02020603050405020304" pitchFamily="18" charset="0"/>
                <a:cs typeface="Times New Roman" panose="02020603050405020304" pitchFamily="18" charset="0"/>
              </a:rPr>
              <a:t>Texila</a:t>
            </a:r>
            <a:r>
              <a:rPr lang="en-GB" sz="700" i="1" dirty="0">
                <a:latin typeface="Times New Roman" panose="02020603050405020304" pitchFamily="18" charset="0"/>
                <a:cs typeface="Times New Roman" panose="02020603050405020304" pitchFamily="18" charset="0"/>
              </a:rPr>
              <a:t> International Journal of Management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9</a:t>
            </a:r>
            <a:r>
              <a:rPr lang="en-GB" sz="700" dirty="0">
                <a:latin typeface="Times New Roman" panose="02020603050405020304" pitchFamily="18" charset="0"/>
                <a:cs typeface="Times New Roman" panose="02020603050405020304" pitchFamily="18" charset="0"/>
              </a:rPr>
              <a:t>(2), pp.33-45.</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Ahmad, H. (2024) Zara, the Global Fast Fashion Pioneer from Spain. </a:t>
            </a:r>
            <a:r>
              <a:rPr lang="en-GB" sz="700" i="1" dirty="0">
                <a:latin typeface="Times New Roman" panose="02020603050405020304" pitchFamily="18" charset="0"/>
                <a:cs typeface="Times New Roman" panose="02020603050405020304" pitchFamily="18" charset="0"/>
              </a:rPr>
              <a:t>Journal of Global Awareness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5</a:t>
            </a:r>
            <a:r>
              <a:rPr lang="en-GB" sz="700" dirty="0">
                <a:latin typeface="Times New Roman" panose="02020603050405020304" pitchFamily="18" charset="0"/>
                <a:cs typeface="Times New Roman" panose="02020603050405020304" pitchFamily="18" charset="0"/>
              </a:rPr>
              <a:t>(1), p.7.</a:t>
            </a:r>
            <a:endParaRPr lang="en-AU" sz="700" dirty="0">
              <a:latin typeface="Times New Roman" panose="02020603050405020304" pitchFamily="18" charset="0"/>
              <a:cs typeface="Times New Roman" panose="02020603050405020304" pitchFamily="18" charset="0"/>
            </a:endParaRPr>
          </a:p>
          <a:p>
            <a:r>
              <a:rPr lang="en-GB" sz="700" dirty="0" err="1">
                <a:latin typeface="Times New Roman" panose="02020603050405020304" pitchFamily="18" charset="0"/>
                <a:cs typeface="Times New Roman" panose="02020603050405020304" pitchFamily="18" charset="0"/>
              </a:rPr>
              <a:t>Aljbour</a:t>
            </a:r>
            <a:r>
              <a:rPr lang="en-GB" sz="700" dirty="0">
                <a:latin typeface="Times New Roman" panose="02020603050405020304" pitchFamily="18" charset="0"/>
                <a:cs typeface="Times New Roman" panose="02020603050405020304" pitchFamily="18" charset="0"/>
              </a:rPr>
              <a:t>, A., French, E. and Ali, M. (2022) An evidence-based multilevel framework of talent management: a systematic review. </a:t>
            </a:r>
            <a:r>
              <a:rPr lang="en-GB" sz="700" i="1" dirty="0">
                <a:latin typeface="Times New Roman" panose="02020603050405020304" pitchFamily="18" charset="0"/>
                <a:cs typeface="Times New Roman" panose="02020603050405020304" pitchFamily="18" charset="0"/>
              </a:rPr>
              <a:t>International Journal of Productivity and Performance Management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71</a:t>
            </a:r>
            <a:r>
              <a:rPr lang="en-GB" sz="700" dirty="0">
                <a:latin typeface="Times New Roman" panose="02020603050405020304" pitchFamily="18" charset="0"/>
                <a:cs typeface="Times New Roman" panose="02020603050405020304" pitchFamily="18" charset="0"/>
              </a:rPr>
              <a:t>(8), pp.3348-3376.</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Benítez-Núñez, C., Díaz-Díaz, N.L., Ballesteros-Rodríguez, J.L. and de </a:t>
            </a:r>
            <a:r>
              <a:rPr lang="en-GB" sz="700" dirty="0" err="1">
                <a:latin typeface="Times New Roman" panose="02020603050405020304" pitchFamily="18" charset="0"/>
                <a:cs typeface="Times New Roman" panose="02020603050405020304" pitchFamily="18" charset="0"/>
              </a:rPr>
              <a:t>Saá</a:t>
            </a:r>
            <a:r>
              <a:rPr lang="en-GB" sz="700" dirty="0">
                <a:latin typeface="Times New Roman" panose="02020603050405020304" pitchFamily="18" charset="0"/>
                <a:cs typeface="Times New Roman" panose="02020603050405020304" pitchFamily="18" charset="0"/>
              </a:rPr>
              <a:t>-Pérez, P. (2024) Explaining academic researchers’ performance from the Ability–Motivation–Opportunity (AMO) perspective. </a:t>
            </a:r>
            <a:r>
              <a:rPr lang="en-GB" sz="700" i="1" dirty="0">
                <a:latin typeface="Times New Roman" panose="02020603050405020304" pitchFamily="18" charset="0"/>
                <a:cs typeface="Times New Roman" panose="02020603050405020304" pitchFamily="18" charset="0"/>
              </a:rPr>
              <a:t>Studies in Higher Education</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49</a:t>
            </a:r>
            <a:r>
              <a:rPr lang="en-GB" sz="700" dirty="0">
                <a:latin typeface="Times New Roman" panose="02020603050405020304" pitchFamily="18" charset="0"/>
                <a:cs typeface="Times New Roman" panose="02020603050405020304" pitchFamily="18" charset="0"/>
              </a:rPr>
              <a:t>(12), pp.2423-2440.</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Chen, Z., Swaminathan, J.M., Xu, Y., Zhou, W. and Zhou, Y. (2025) Real-Time Performance Feedback and Its Impact on Worker Performance. </a:t>
            </a:r>
            <a:r>
              <a:rPr lang="en-GB" sz="700" i="1" dirty="0">
                <a:latin typeface="Times New Roman" panose="02020603050405020304" pitchFamily="18" charset="0"/>
                <a:cs typeface="Times New Roman" panose="02020603050405020304" pitchFamily="18" charset="0"/>
              </a:rPr>
              <a:t>Available at SSRN</a:t>
            </a:r>
            <a:r>
              <a:rPr lang="en-GB" sz="700" dirty="0">
                <a:latin typeface="Times New Roman" panose="02020603050405020304" pitchFamily="18" charset="0"/>
                <a:cs typeface="Times New Roman" panose="02020603050405020304" pitchFamily="18" charset="0"/>
              </a:rPr>
              <a:t>.</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Gunawan, V.S., </a:t>
            </a:r>
            <a:r>
              <a:rPr lang="en-GB" sz="700" dirty="0" err="1">
                <a:latin typeface="Times New Roman" panose="02020603050405020304" pitchFamily="18" charset="0"/>
                <a:cs typeface="Times New Roman" panose="02020603050405020304" pitchFamily="18" charset="0"/>
              </a:rPr>
              <a:t>Wisesa</a:t>
            </a:r>
            <a:r>
              <a:rPr lang="en-GB" sz="700" dirty="0">
                <a:latin typeface="Times New Roman" panose="02020603050405020304" pitchFamily="18" charset="0"/>
                <a:cs typeface="Times New Roman" panose="02020603050405020304" pitchFamily="18" charset="0"/>
              </a:rPr>
              <a:t>, A. and </a:t>
            </a:r>
            <a:r>
              <a:rPr lang="en-GB" sz="700" dirty="0" err="1">
                <a:latin typeface="Times New Roman" panose="02020603050405020304" pitchFamily="18" charset="0"/>
                <a:cs typeface="Times New Roman" panose="02020603050405020304" pitchFamily="18" charset="0"/>
              </a:rPr>
              <a:t>Hendarman</a:t>
            </a:r>
            <a:r>
              <a:rPr lang="en-GB" sz="700" dirty="0">
                <a:latin typeface="Times New Roman" panose="02020603050405020304" pitchFamily="18" charset="0"/>
                <a:cs typeface="Times New Roman" panose="02020603050405020304" pitchFamily="18" charset="0"/>
              </a:rPr>
              <a:t>, A.F. (2024) Ethical Implications of Integrating Artificial Intelligence in Talent Acquisition: A Bibliometric Analysis. </a:t>
            </a:r>
            <a:r>
              <a:rPr lang="en-GB" sz="700" i="1" dirty="0">
                <a:latin typeface="Times New Roman" panose="02020603050405020304" pitchFamily="18" charset="0"/>
                <a:cs typeface="Times New Roman" panose="02020603050405020304" pitchFamily="18" charset="0"/>
              </a:rPr>
              <a:t>American International Journal of Business Management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7</a:t>
            </a:r>
            <a:r>
              <a:rPr lang="en-GB" sz="700" dirty="0">
                <a:latin typeface="Times New Roman" panose="02020603050405020304" pitchFamily="18" charset="0"/>
                <a:cs typeface="Times New Roman" panose="02020603050405020304" pitchFamily="18" charset="0"/>
              </a:rPr>
              <a:t>(7), pp.127-140.</a:t>
            </a:r>
            <a:endParaRPr lang="en-AU" sz="700" dirty="0">
              <a:latin typeface="Times New Roman" panose="02020603050405020304" pitchFamily="18" charset="0"/>
              <a:cs typeface="Times New Roman" panose="02020603050405020304" pitchFamily="18" charset="0"/>
            </a:endParaRPr>
          </a:p>
          <a:p>
            <a:r>
              <a:rPr lang="en-GB" sz="700" dirty="0" err="1">
                <a:latin typeface="Times New Roman" panose="02020603050405020304" pitchFamily="18" charset="0"/>
                <a:cs typeface="Times New Roman" panose="02020603050405020304" pitchFamily="18" charset="0"/>
              </a:rPr>
              <a:t>Hendriksz</a:t>
            </a:r>
            <a:r>
              <a:rPr lang="en-GB" sz="700" dirty="0">
                <a:latin typeface="Times New Roman" panose="02020603050405020304" pitchFamily="18" charset="0"/>
                <a:cs typeface="Times New Roman" panose="02020603050405020304" pitchFamily="18" charset="0"/>
              </a:rPr>
              <a:t>, V. (2015) Zara denies accusations of Corporate Culture </a:t>
            </a:r>
            <a:r>
              <a:rPr lang="en-GB" sz="700" dirty="0" err="1">
                <a:latin typeface="Times New Roman" panose="02020603050405020304" pitchFamily="18" charset="0"/>
                <a:cs typeface="Times New Roman" panose="02020603050405020304" pitchFamily="18" charset="0"/>
              </a:rPr>
              <a:t>Favoritism</a:t>
            </a:r>
            <a:r>
              <a:rPr lang="en-GB" sz="700" dirty="0">
                <a:latin typeface="Times New Roman" panose="02020603050405020304" pitchFamily="18" charset="0"/>
                <a:cs typeface="Times New Roman" panose="02020603050405020304" pitchFamily="18" charset="0"/>
              </a:rPr>
              <a:t> based on skin colour. [Online]. Available at: </a:t>
            </a:r>
            <a:r>
              <a:rPr lang="en-GB" sz="700" u="sng" dirty="0">
                <a:latin typeface="Times New Roman" panose="02020603050405020304" pitchFamily="18" charset="0"/>
                <a:cs typeface="Times New Roman" panose="02020603050405020304" pitchFamily="18" charset="0"/>
                <a:hlinkClick r:id="rId2"/>
              </a:rPr>
              <a:t>https://fashionunited.uk/news/fashion/zara-denies-accusations-of-corporate-culture-favoritism-based-on-skin-colour/2015062416840</a:t>
            </a:r>
            <a:r>
              <a:rPr lang="en-GB" sz="700" dirty="0">
                <a:latin typeface="Times New Roman" panose="02020603050405020304" pitchFamily="18" charset="0"/>
                <a:cs typeface="Times New Roman" panose="02020603050405020304" pitchFamily="18" charset="0"/>
              </a:rPr>
              <a:t>  [Accessed on: 27 November 2025].</a:t>
            </a:r>
            <a:endParaRPr lang="en-AU" sz="700" dirty="0">
              <a:latin typeface="Times New Roman" panose="02020603050405020304" pitchFamily="18" charset="0"/>
              <a:cs typeface="Times New Roman" panose="02020603050405020304" pitchFamily="18" charset="0"/>
            </a:endParaRPr>
          </a:p>
          <a:p>
            <a:r>
              <a:rPr lang="en-AU" sz="700" dirty="0">
                <a:latin typeface="Times New Roman" panose="02020603050405020304" pitchFamily="18" charset="0"/>
                <a:cs typeface="Times New Roman" panose="02020603050405020304" pitchFamily="18" charset="0"/>
              </a:rPr>
              <a:t>Inditex. (2022) </a:t>
            </a:r>
            <a:r>
              <a:rPr lang="en-GB" sz="700" dirty="0">
                <a:latin typeface="Times New Roman" panose="02020603050405020304" pitchFamily="18" charset="0"/>
                <a:cs typeface="Times New Roman" panose="02020603050405020304" pitchFamily="18" charset="0"/>
              </a:rPr>
              <a:t>Workers at the Centre 2022.</a:t>
            </a:r>
            <a:r>
              <a:rPr lang="en-AU" sz="700" dirty="0">
                <a:latin typeface="Times New Roman" panose="02020603050405020304" pitchFamily="18" charset="0"/>
                <a:cs typeface="Times New Roman" panose="02020603050405020304" pitchFamily="18" charset="0"/>
              </a:rPr>
              <a:t> [Online]. Available at: </a:t>
            </a:r>
            <a:r>
              <a:rPr lang="en-AU" sz="700" u="sng" dirty="0">
                <a:latin typeface="Times New Roman" panose="02020603050405020304" pitchFamily="18" charset="0"/>
                <a:cs typeface="Times New Roman" panose="02020603050405020304" pitchFamily="18" charset="0"/>
                <a:hlinkClick r:id="rId3"/>
              </a:rPr>
              <a:t>https://static.inditex.com/annual_report_2022/pdf/Workers-at-the-Centre-2022.pdf</a:t>
            </a:r>
            <a:r>
              <a:rPr lang="en-AU" sz="700" dirty="0">
                <a:latin typeface="Times New Roman" panose="02020603050405020304" pitchFamily="18" charset="0"/>
                <a:cs typeface="Times New Roman" panose="02020603050405020304" pitchFamily="18" charset="0"/>
              </a:rPr>
              <a:t>  [Accessed On: 27 November 2025].</a:t>
            </a:r>
          </a:p>
          <a:p>
            <a:r>
              <a:rPr lang="en-GB" sz="700" dirty="0">
                <a:latin typeface="Times New Roman" panose="02020603050405020304" pitchFamily="18" charset="0"/>
                <a:cs typeface="Times New Roman" panose="02020603050405020304" pitchFamily="18" charset="0"/>
              </a:rPr>
              <a:t>Inditex. (2025) Home. [Online]. Available at: </a:t>
            </a:r>
            <a:r>
              <a:rPr lang="en-GB" sz="700" u="sng" dirty="0">
                <a:latin typeface="Times New Roman" panose="02020603050405020304" pitchFamily="18" charset="0"/>
                <a:cs typeface="Times New Roman" panose="02020603050405020304" pitchFamily="18" charset="0"/>
                <a:hlinkClick r:id="rId4"/>
              </a:rPr>
              <a:t>https://www.inditexcareers.com/portalweb/en/home</a:t>
            </a:r>
            <a:r>
              <a:rPr lang="en-GB" sz="700" dirty="0">
                <a:latin typeface="Times New Roman" panose="02020603050405020304" pitchFamily="18" charset="0"/>
                <a:cs typeface="Times New Roman" panose="02020603050405020304" pitchFamily="18" charset="0"/>
              </a:rPr>
              <a:t> [Accessed on: 27 November 2025].</a:t>
            </a:r>
            <a:endParaRPr lang="en-AU" sz="700" dirty="0">
              <a:latin typeface="Times New Roman" panose="02020603050405020304" pitchFamily="18" charset="0"/>
              <a:cs typeface="Times New Roman" panose="02020603050405020304" pitchFamily="18" charset="0"/>
            </a:endParaRPr>
          </a:p>
          <a:p>
            <a:r>
              <a:rPr lang="en-AU" sz="700" dirty="0">
                <a:latin typeface="Times New Roman" panose="02020603050405020304" pitchFamily="18" charset="0"/>
                <a:cs typeface="Times New Roman" panose="02020603050405020304" pitchFamily="18" charset="0"/>
              </a:rPr>
              <a:t>Inditex. (2025) Welcome to the Inditex Manufacturers and Suppliers Code of Conduct training course. [Online]. Available at: </a:t>
            </a:r>
            <a:r>
              <a:rPr lang="en-AU" sz="700" u="sng" dirty="0">
                <a:latin typeface="Times New Roman" panose="02020603050405020304" pitchFamily="18" charset="0"/>
                <a:cs typeface="Times New Roman" panose="02020603050405020304" pitchFamily="18" charset="0"/>
                <a:hlinkClick r:id="rId5"/>
              </a:rPr>
              <a:t>https://inditex.potential.com/</a:t>
            </a:r>
            <a:r>
              <a:rPr lang="en-GB" sz="700" dirty="0">
                <a:latin typeface="Times New Roman" panose="02020603050405020304" pitchFamily="18" charset="0"/>
                <a:cs typeface="Times New Roman" panose="02020603050405020304" pitchFamily="18" charset="0"/>
              </a:rPr>
              <a:t> </a:t>
            </a:r>
            <a:r>
              <a:rPr lang="en-AU" sz="700" dirty="0">
                <a:latin typeface="Times New Roman" panose="02020603050405020304" pitchFamily="18" charset="0"/>
                <a:cs typeface="Times New Roman" panose="02020603050405020304" pitchFamily="18" charset="0"/>
              </a:rPr>
              <a:t> [Accessed On: 27 November 2025].</a:t>
            </a:r>
          </a:p>
          <a:p>
            <a:r>
              <a:rPr lang="en-AU" sz="700" dirty="0">
                <a:latin typeface="Times New Roman" panose="02020603050405020304" pitchFamily="18" charset="0"/>
                <a:cs typeface="Times New Roman" panose="02020603050405020304" pitchFamily="18" charset="0"/>
              </a:rPr>
              <a:t>Inditex. (2025) Where Passion Meets Purpose. [Online]. Available at: </a:t>
            </a:r>
            <a:r>
              <a:rPr lang="en-AU" sz="700" u="sng" dirty="0">
                <a:latin typeface="Times New Roman" panose="02020603050405020304" pitchFamily="18" charset="0"/>
                <a:cs typeface="Times New Roman" panose="02020603050405020304" pitchFamily="18" charset="0"/>
                <a:hlinkClick r:id="rId6"/>
              </a:rPr>
              <a:t>https://www.inditex.com/itxcomweb/us/en/talent/life-at-inditex</a:t>
            </a:r>
            <a:r>
              <a:rPr lang="en-AU" sz="700" dirty="0">
                <a:latin typeface="Times New Roman" panose="02020603050405020304" pitchFamily="18" charset="0"/>
                <a:cs typeface="Times New Roman" panose="02020603050405020304" pitchFamily="18" charset="0"/>
              </a:rPr>
              <a:t> [Accessed On: 27 November 2025].</a:t>
            </a:r>
          </a:p>
          <a:p>
            <a:r>
              <a:rPr lang="en-GB" sz="700" dirty="0">
                <a:latin typeface="Times New Roman" panose="02020603050405020304" pitchFamily="18" charset="0"/>
                <a:cs typeface="Times New Roman" panose="02020603050405020304" pitchFamily="18" charset="0"/>
              </a:rPr>
              <a:t>Inditex. (2025) Zara. [Online]. Available at: </a:t>
            </a:r>
            <a:r>
              <a:rPr lang="en-GB" sz="700" u="sng" dirty="0">
                <a:latin typeface="Times New Roman" panose="02020603050405020304" pitchFamily="18" charset="0"/>
                <a:cs typeface="Times New Roman" panose="02020603050405020304" pitchFamily="18" charset="0"/>
                <a:hlinkClick r:id="rId7"/>
              </a:rPr>
              <a:t>https://www.inditex.com/itxcomweb/es/en/brands#zara</a:t>
            </a:r>
            <a:r>
              <a:rPr lang="en-GB" sz="700" dirty="0">
                <a:latin typeface="Times New Roman" panose="02020603050405020304" pitchFamily="18" charset="0"/>
                <a:cs typeface="Times New Roman" panose="02020603050405020304" pitchFamily="18" charset="0"/>
              </a:rPr>
              <a:t> [Accessed on: 27 November 2025].</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Ivanov, D., </a:t>
            </a:r>
            <a:r>
              <a:rPr lang="en-GB" sz="700" dirty="0" err="1">
                <a:latin typeface="Times New Roman" panose="02020603050405020304" pitchFamily="18" charset="0"/>
                <a:cs typeface="Times New Roman" panose="02020603050405020304" pitchFamily="18" charset="0"/>
              </a:rPr>
              <a:t>Tsipoulanidis</a:t>
            </a:r>
            <a:r>
              <a:rPr lang="en-GB" sz="700" dirty="0">
                <a:latin typeface="Times New Roman" panose="02020603050405020304" pitchFamily="18" charset="0"/>
                <a:cs typeface="Times New Roman" panose="02020603050405020304" pitchFamily="18" charset="0"/>
              </a:rPr>
              <a:t>, A. and </a:t>
            </a:r>
            <a:r>
              <a:rPr lang="en-GB" sz="700" dirty="0" err="1">
                <a:latin typeface="Times New Roman" panose="02020603050405020304" pitchFamily="18" charset="0"/>
                <a:cs typeface="Times New Roman" panose="02020603050405020304" pitchFamily="18" charset="0"/>
              </a:rPr>
              <a:t>Schönberger</a:t>
            </a:r>
            <a:r>
              <a:rPr lang="en-GB" sz="700" dirty="0">
                <a:latin typeface="Times New Roman" panose="02020603050405020304" pitchFamily="18" charset="0"/>
                <a:cs typeface="Times New Roman" panose="02020603050405020304" pitchFamily="18" charset="0"/>
              </a:rPr>
              <a:t>, J. (2021) Operations and supply chain strategy. In </a:t>
            </a:r>
            <a:r>
              <a:rPr lang="en-GB" sz="700" i="1" dirty="0">
                <a:latin typeface="Times New Roman" panose="02020603050405020304" pitchFamily="18" charset="0"/>
                <a:cs typeface="Times New Roman" panose="02020603050405020304" pitchFamily="18" charset="0"/>
              </a:rPr>
              <a:t>Global Supply Chain and Operations Management: A Decision-Oriented Introduction to the Creation of Value</a:t>
            </a:r>
            <a:r>
              <a:rPr lang="en-GB" sz="700" dirty="0">
                <a:latin typeface="Times New Roman" panose="02020603050405020304" pitchFamily="18" charset="0"/>
                <a:cs typeface="Times New Roman" panose="02020603050405020304" pitchFamily="18" charset="0"/>
              </a:rPr>
              <a:t> (pp. 87-124). Cham: Springer International Publishing.</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Liu, M. and Yu, D. (2023) Towards intelligent E-learning systems. </a:t>
            </a:r>
            <a:r>
              <a:rPr lang="en-GB" sz="700" i="1" dirty="0">
                <a:latin typeface="Times New Roman" panose="02020603050405020304" pitchFamily="18" charset="0"/>
                <a:cs typeface="Times New Roman" panose="02020603050405020304" pitchFamily="18" charset="0"/>
              </a:rPr>
              <a:t>Education and Information Technologies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28</a:t>
            </a:r>
            <a:r>
              <a:rPr lang="en-GB" sz="700" dirty="0">
                <a:latin typeface="Times New Roman" panose="02020603050405020304" pitchFamily="18" charset="0"/>
                <a:cs typeface="Times New Roman" panose="02020603050405020304" pitchFamily="18" charset="0"/>
              </a:rPr>
              <a:t>(7), pp.7845-7876.</a:t>
            </a:r>
            <a:endParaRPr lang="en-AU" sz="700" dirty="0">
              <a:latin typeface="Times New Roman" panose="02020603050405020304" pitchFamily="18" charset="0"/>
              <a:cs typeface="Times New Roman" panose="02020603050405020304" pitchFamily="18" charset="0"/>
            </a:endParaRPr>
          </a:p>
          <a:p>
            <a:r>
              <a:rPr lang="en-GB" sz="700" dirty="0" err="1">
                <a:latin typeface="Times New Roman" panose="02020603050405020304" pitchFamily="18" charset="0"/>
                <a:cs typeface="Times New Roman" panose="02020603050405020304" pitchFamily="18" charset="0"/>
              </a:rPr>
              <a:t>Nugraha</a:t>
            </a:r>
            <a:r>
              <a:rPr lang="en-GB" sz="700" dirty="0">
                <a:latin typeface="Times New Roman" panose="02020603050405020304" pitchFamily="18" charset="0"/>
                <a:cs typeface="Times New Roman" panose="02020603050405020304" pitchFamily="18" charset="0"/>
              </a:rPr>
              <a:t>, M.Y.G., Putri, U.R. and Ahmad, F. (2025) Improving the effectiveness of performance appraisal systems in public sector administrative divisions. </a:t>
            </a:r>
            <a:r>
              <a:rPr lang="en-GB" sz="700" i="1" dirty="0" err="1">
                <a:latin typeface="Times New Roman" panose="02020603050405020304" pitchFamily="18" charset="0"/>
                <a:cs typeface="Times New Roman" panose="02020603050405020304" pitchFamily="18" charset="0"/>
              </a:rPr>
              <a:t>Priviet</a:t>
            </a:r>
            <a:r>
              <a:rPr lang="en-GB" sz="700" i="1" dirty="0">
                <a:latin typeface="Times New Roman" panose="02020603050405020304" pitchFamily="18" charset="0"/>
                <a:cs typeface="Times New Roman" panose="02020603050405020304" pitchFamily="18" charset="0"/>
              </a:rPr>
              <a:t> Social Sciences Journal</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5</a:t>
            </a:r>
            <a:r>
              <a:rPr lang="en-GB" sz="700" dirty="0">
                <a:latin typeface="Times New Roman" panose="02020603050405020304" pitchFamily="18" charset="0"/>
                <a:cs typeface="Times New Roman" panose="02020603050405020304" pitchFamily="18" charset="0"/>
              </a:rPr>
              <a:t>(10), pp.1-12.</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Risi, D., Vigneau, L., Bohn, S. and Wickert, C. (2023) Institutional theory‐based research on corporate social responsibility: Bringing values back in. </a:t>
            </a:r>
            <a:r>
              <a:rPr lang="en-GB" sz="700" i="1" dirty="0">
                <a:latin typeface="Times New Roman" panose="02020603050405020304" pitchFamily="18" charset="0"/>
                <a:cs typeface="Times New Roman" panose="02020603050405020304" pitchFamily="18" charset="0"/>
              </a:rPr>
              <a:t>International Journal of Management Reviews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25</a:t>
            </a:r>
            <a:r>
              <a:rPr lang="en-GB" sz="700" dirty="0">
                <a:latin typeface="Times New Roman" panose="02020603050405020304" pitchFamily="18" charset="0"/>
                <a:cs typeface="Times New Roman" panose="02020603050405020304" pitchFamily="18" charset="0"/>
              </a:rPr>
              <a:t>(1), pp.3-23.</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Sharma, K. and Makhija, T.K. (2024) Bridging the Cultural Divides: The Transformative Power of Cultural Intelligence in Global Business Leadership and Negotiation. </a:t>
            </a:r>
            <a:r>
              <a:rPr lang="en-GB" sz="700" i="1" dirty="0">
                <a:latin typeface="Times New Roman" panose="02020603050405020304" pitchFamily="18" charset="0"/>
                <a:cs typeface="Times New Roman" panose="02020603050405020304" pitchFamily="18" charset="0"/>
              </a:rPr>
              <a:t>Journal of Global Research in Education and Social Science</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18</a:t>
            </a:r>
            <a:r>
              <a:rPr lang="en-GB" sz="700" dirty="0">
                <a:latin typeface="Times New Roman" panose="02020603050405020304" pitchFamily="18" charset="0"/>
                <a:cs typeface="Times New Roman" panose="02020603050405020304" pitchFamily="18" charset="0"/>
              </a:rPr>
              <a:t>(2), pp.15-24.</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Shaun. (2025) Zara Careers: A Guide To Getting Hired At Zara. [Online]. Available at: </a:t>
            </a:r>
            <a:r>
              <a:rPr lang="en-GB" sz="700" u="sng" dirty="0">
                <a:latin typeface="Times New Roman" panose="02020603050405020304" pitchFamily="18" charset="0"/>
                <a:cs typeface="Times New Roman" panose="02020603050405020304" pitchFamily="18" charset="0"/>
                <a:hlinkClick r:id="rId8"/>
              </a:rPr>
              <a:t>https://www.ecomportal.co/interviews/post/zara-careers-hiring-process-interview-questions</a:t>
            </a:r>
            <a:r>
              <a:rPr lang="en-GB" sz="700" dirty="0">
                <a:latin typeface="Times New Roman" panose="02020603050405020304" pitchFamily="18" charset="0"/>
                <a:cs typeface="Times New Roman" panose="02020603050405020304" pitchFamily="18" charset="0"/>
              </a:rPr>
              <a:t> [Accessed on: 27 November 2025].</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Steers, R.M., Osland, J.S. and </a:t>
            </a:r>
            <a:r>
              <a:rPr lang="en-GB" sz="700" dirty="0" err="1">
                <a:latin typeface="Times New Roman" panose="02020603050405020304" pitchFamily="18" charset="0"/>
                <a:cs typeface="Times New Roman" panose="02020603050405020304" pitchFamily="18" charset="0"/>
              </a:rPr>
              <a:t>Szkudlarek</a:t>
            </a:r>
            <a:r>
              <a:rPr lang="en-GB" sz="700" dirty="0">
                <a:latin typeface="Times New Roman" panose="02020603050405020304" pitchFamily="18" charset="0"/>
                <a:cs typeface="Times New Roman" panose="02020603050405020304" pitchFamily="18" charset="0"/>
              </a:rPr>
              <a:t>, B. (2023) </a:t>
            </a:r>
            <a:r>
              <a:rPr lang="en-GB" sz="700" i="1" dirty="0">
                <a:latin typeface="Times New Roman" panose="02020603050405020304" pitchFamily="18" charset="0"/>
                <a:cs typeface="Times New Roman" panose="02020603050405020304" pitchFamily="18" charset="0"/>
              </a:rPr>
              <a:t>Management across cultures: Challenges, strategies, and skills</a:t>
            </a:r>
            <a:r>
              <a:rPr lang="en-GB" sz="700" dirty="0">
                <a:latin typeface="Times New Roman" panose="02020603050405020304" pitchFamily="18" charset="0"/>
                <a:cs typeface="Times New Roman" panose="02020603050405020304" pitchFamily="18" charset="0"/>
              </a:rPr>
              <a:t>. Cambridge University Press.</a:t>
            </a:r>
            <a:endParaRPr lang="en-AU" sz="700" dirty="0">
              <a:latin typeface="Times New Roman" panose="02020603050405020304" pitchFamily="18" charset="0"/>
              <a:cs typeface="Times New Roman" panose="02020603050405020304" pitchFamily="18" charset="0"/>
            </a:endParaRPr>
          </a:p>
          <a:p>
            <a:r>
              <a:rPr lang="en-GB" sz="700" dirty="0" err="1">
                <a:latin typeface="Times New Roman" panose="02020603050405020304" pitchFamily="18" charset="0"/>
                <a:cs typeface="Times New Roman" panose="02020603050405020304" pitchFamily="18" charset="0"/>
              </a:rPr>
              <a:t>Veliyath</a:t>
            </a:r>
            <a:r>
              <a:rPr lang="en-GB" sz="700" dirty="0">
                <a:latin typeface="Times New Roman" panose="02020603050405020304" pitchFamily="18" charset="0"/>
                <a:cs typeface="Times New Roman" panose="02020603050405020304" pitchFamily="18" charset="0"/>
              </a:rPr>
              <a:t>, R. (2024) Does a Feedforward Orientation Provide Competitive Advantages Under Disruptive Conditions? A Review of Control Literature with an Illustrative Case. </a:t>
            </a:r>
            <a:r>
              <a:rPr lang="en-GB" sz="700" i="1" dirty="0">
                <a:latin typeface="Times New Roman" panose="02020603050405020304" pitchFamily="18" charset="0"/>
                <a:cs typeface="Times New Roman" panose="02020603050405020304" pitchFamily="18" charset="0"/>
              </a:rPr>
              <a:t>Administrative Sciences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15</a:t>
            </a:r>
            <a:r>
              <a:rPr lang="en-GB" sz="700" dirty="0">
                <a:latin typeface="Times New Roman" panose="02020603050405020304" pitchFamily="18" charset="0"/>
                <a:cs typeface="Times New Roman" panose="02020603050405020304" pitchFamily="18" charset="0"/>
              </a:rPr>
              <a:t>(1), p.13.</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Wai, C.K., </a:t>
            </a:r>
            <a:r>
              <a:rPr lang="en-GB" sz="700" dirty="0" err="1">
                <a:latin typeface="Times New Roman" panose="02020603050405020304" pitchFamily="18" charset="0"/>
                <a:cs typeface="Times New Roman" panose="02020603050405020304" pitchFamily="18" charset="0"/>
              </a:rPr>
              <a:t>Sagadavan</a:t>
            </a:r>
            <a:r>
              <a:rPr lang="en-GB" sz="700" dirty="0">
                <a:latin typeface="Times New Roman" panose="02020603050405020304" pitchFamily="18" charset="0"/>
                <a:cs typeface="Times New Roman" panose="02020603050405020304" pitchFamily="18" charset="0"/>
              </a:rPr>
              <a:t>, R., Teck, T.S., Hong Ng, A.H., Hoo, W.C. and Sam, T.H. (2021) Measuring human resource competencies, towards effective business partnering, a proposed framework. </a:t>
            </a:r>
            <a:r>
              <a:rPr lang="en-GB" sz="700" i="1" dirty="0">
                <a:latin typeface="Times New Roman" panose="02020603050405020304" pitchFamily="18" charset="0"/>
                <a:cs typeface="Times New Roman" panose="02020603050405020304" pitchFamily="18" charset="0"/>
              </a:rPr>
              <a:t>International Journal of Academic Research in Business and Social Science</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11</a:t>
            </a:r>
            <a:r>
              <a:rPr lang="en-GB" sz="700" dirty="0">
                <a:latin typeface="Times New Roman" panose="02020603050405020304" pitchFamily="18" charset="0"/>
                <a:cs typeface="Times New Roman" panose="02020603050405020304" pitchFamily="18" charset="0"/>
              </a:rPr>
              <a:t>(3), pp.1132-42.</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Yang, B. (2025) Analysis of Zara’s Fast Fashion Supply Chain Rapid Response Strategy. In </a:t>
            </a:r>
            <a:r>
              <a:rPr lang="en-GB" sz="700" i="1" dirty="0">
                <a:latin typeface="Times New Roman" panose="02020603050405020304" pitchFamily="18" charset="0"/>
                <a:cs typeface="Times New Roman" panose="02020603050405020304" pitchFamily="18" charset="0"/>
              </a:rPr>
              <a:t>2025 11th International Conference on Humanities and Social Science Research (ICHSSR 2025)</a:t>
            </a:r>
            <a:r>
              <a:rPr lang="en-GB" sz="700" dirty="0">
                <a:latin typeface="Times New Roman" panose="02020603050405020304" pitchFamily="18" charset="0"/>
                <a:cs typeface="Times New Roman" panose="02020603050405020304" pitchFamily="18" charset="0"/>
              </a:rPr>
              <a:t> (pp. 1339-1352). Atlantis Press.</a:t>
            </a:r>
            <a:endParaRPr lang="en-AU" sz="700" dirty="0">
              <a:latin typeface="Times New Roman" panose="02020603050405020304" pitchFamily="18" charset="0"/>
              <a:cs typeface="Times New Roman" panose="02020603050405020304" pitchFamily="18" charset="0"/>
            </a:endParaRPr>
          </a:p>
          <a:p>
            <a:r>
              <a:rPr lang="en-GB" sz="700" dirty="0">
                <a:latin typeface="Times New Roman" panose="02020603050405020304" pitchFamily="18" charset="0"/>
                <a:cs typeface="Times New Roman" panose="02020603050405020304" pitchFamily="18" charset="0"/>
              </a:rPr>
              <a:t>Zaman, S.A.A., Vilkas, M., Zaman, S.I. and Jamil, S. (2025) Digital technologies and digitalization performance: the mediating role of digitalization management. </a:t>
            </a:r>
            <a:r>
              <a:rPr lang="en-GB" sz="700" i="1" dirty="0">
                <a:latin typeface="Times New Roman" panose="02020603050405020304" pitchFamily="18" charset="0"/>
                <a:cs typeface="Times New Roman" panose="02020603050405020304" pitchFamily="18" charset="0"/>
              </a:rPr>
              <a:t>Journal of Manufacturing Technology Management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36</a:t>
            </a:r>
            <a:r>
              <a:rPr lang="en-GB" sz="700" dirty="0">
                <a:latin typeface="Times New Roman" panose="02020603050405020304" pitchFamily="18" charset="0"/>
                <a:cs typeface="Times New Roman" panose="02020603050405020304" pitchFamily="18" charset="0"/>
              </a:rPr>
              <a:t>(2), pp.307-333.</a:t>
            </a:r>
            <a:endParaRPr lang="en-AU" sz="700" dirty="0">
              <a:latin typeface="Times New Roman" panose="02020603050405020304" pitchFamily="18" charset="0"/>
              <a:cs typeface="Times New Roman" panose="02020603050405020304" pitchFamily="18" charset="0"/>
            </a:endParaRPr>
          </a:p>
          <a:p>
            <a:endParaRPr lang="en-AU" sz="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22515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AA693-B52D-ACE3-4F7C-C7A8D33482E5}"/>
              </a:ext>
            </a:extLst>
          </p:cNvPr>
          <p:cNvSpPr>
            <a:spLocks noGrp="1"/>
          </p:cNvSpPr>
          <p:nvPr>
            <p:ph type="title"/>
          </p:nvPr>
        </p:nvSpPr>
        <p:spPr>
          <a:xfrm>
            <a:off x="686834" y="1153572"/>
            <a:ext cx="3200400" cy="4461163"/>
          </a:xfrm>
        </p:spPr>
        <p:txBody>
          <a:bodyPr>
            <a:normAutofit/>
          </a:bodyPr>
          <a:lstStyle/>
          <a:p>
            <a:r>
              <a:rPr lang="en-IN" b="1" dirty="0">
                <a:solidFill>
                  <a:srgbClr val="FFFFFF"/>
                </a:solidFill>
                <a:latin typeface="Times New Roman" panose="02020603050405020304" pitchFamily="18" charset="0"/>
                <a:cs typeface="Times New Roman" panose="02020603050405020304" pitchFamily="18" charset="0"/>
              </a:rPr>
              <a:t>Student Details</a:t>
            </a:r>
            <a:br>
              <a:rPr lang="en-AU" b="1" dirty="0">
                <a:solidFill>
                  <a:srgbClr val="FFFFFF"/>
                </a:solidFill>
                <a:latin typeface="Times New Roman" panose="02020603050405020304" pitchFamily="18" charset="0"/>
                <a:cs typeface="Times New Roman" panose="02020603050405020304" pitchFamily="18" charset="0"/>
              </a:rPr>
            </a:br>
            <a:endParaRPr lang="en-AU"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8451AE-A2D5-A15F-1A44-01B7DA44CB31}"/>
              </a:ext>
            </a:extLst>
          </p:cNvPr>
          <p:cNvSpPr>
            <a:spLocks noGrp="1"/>
          </p:cNvSpPr>
          <p:nvPr>
            <p:ph idx="1"/>
          </p:nvPr>
        </p:nvSpPr>
        <p:spPr>
          <a:xfrm>
            <a:off x="4447308" y="591344"/>
            <a:ext cx="6906491" cy="5585619"/>
          </a:xfrm>
        </p:spPr>
        <p:txBody>
          <a:bodyPr anchor="ctr">
            <a:normAutofit/>
          </a:bodyPr>
          <a:lstStyle/>
          <a:p>
            <a:r>
              <a:rPr lang="en-GB" sz="3200" b="1" dirty="0" err="1">
                <a:latin typeface="Times New Roman" panose="02020603050405020304" pitchFamily="18" charset="0"/>
                <a:cs typeface="Times New Roman" panose="02020603050405020304" pitchFamily="18" charset="0"/>
              </a:rPr>
              <a:t>Divyesh</a:t>
            </a:r>
            <a:r>
              <a:rPr lang="en-GB" sz="3200" b="1" dirty="0">
                <a:latin typeface="Times New Roman" panose="02020603050405020304" pitchFamily="18" charset="0"/>
                <a:cs typeface="Times New Roman" panose="02020603050405020304" pitchFamily="18" charset="0"/>
              </a:rPr>
              <a:t> - </a:t>
            </a:r>
            <a:r>
              <a:rPr lang="en-GB" sz="3200" dirty="0">
                <a:latin typeface="Times New Roman" panose="02020603050405020304" pitchFamily="18" charset="0"/>
                <a:cs typeface="Times New Roman" panose="02020603050405020304" pitchFamily="18" charset="0"/>
              </a:rPr>
              <a:t>performance management</a:t>
            </a:r>
          </a:p>
          <a:p>
            <a:r>
              <a:rPr lang="en-GB" sz="3200" b="1" dirty="0">
                <a:latin typeface="Times New Roman" panose="02020603050405020304" pitchFamily="18" charset="0"/>
                <a:cs typeface="Times New Roman" panose="02020603050405020304" pitchFamily="18" charset="0"/>
              </a:rPr>
              <a:t>Dhruv - </a:t>
            </a:r>
            <a:r>
              <a:rPr lang="en-GB" sz="3200" dirty="0">
                <a:latin typeface="Times New Roman" panose="02020603050405020304" pitchFamily="18" charset="0"/>
                <a:cs typeface="Times New Roman" panose="02020603050405020304" pitchFamily="18" charset="0"/>
              </a:rPr>
              <a:t>Recruitment and selection</a:t>
            </a:r>
          </a:p>
          <a:p>
            <a:r>
              <a:rPr lang="en-GB" sz="3200" b="1" dirty="0">
                <a:latin typeface="Times New Roman" panose="02020603050405020304" pitchFamily="18" charset="0"/>
                <a:cs typeface="Times New Roman" panose="02020603050405020304" pitchFamily="18" charset="0"/>
              </a:rPr>
              <a:t>Viraj - </a:t>
            </a:r>
            <a:r>
              <a:rPr lang="en-GB" sz="3200" dirty="0">
                <a:latin typeface="Times New Roman" panose="02020603050405020304" pitchFamily="18" charset="0"/>
                <a:cs typeface="Times New Roman" panose="02020603050405020304" pitchFamily="18" charset="0"/>
              </a:rPr>
              <a:t>Managing international operations</a:t>
            </a:r>
          </a:p>
          <a:p>
            <a:r>
              <a:rPr lang="en-GB" sz="3200" b="1" dirty="0">
                <a:latin typeface="Times New Roman" panose="02020603050405020304" pitchFamily="18" charset="0"/>
                <a:cs typeface="Times New Roman" panose="02020603050405020304" pitchFamily="18" charset="0"/>
              </a:rPr>
              <a:t>Kevin - </a:t>
            </a:r>
            <a:r>
              <a:rPr lang="en-GB" sz="3200" dirty="0">
                <a:latin typeface="Times New Roman" panose="02020603050405020304" pitchFamily="18" charset="0"/>
                <a:cs typeface="Times New Roman" panose="02020603050405020304" pitchFamily="18" charset="0"/>
              </a:rPr>
              <a:t>Training and development</a:t>
            </a:r>
          </a:p>
        </p:txBody>
      </p:sp>
    </p:spTree>
    <p:extLst>
      <p:ext uri="{BB962C8B-B14F-4D97-AF65-F5344CB8AC3E}">
        <p14:creationId xmlns:p14="http://schemas.microsoft.com/office/powerpoint/2010/main" val="2310530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4354</Words>
  <Application>Microsoft Office PowerPoint</Application>
  <PresentationFormat>Widescreen</PresentationFormat>
  <Paragraphs>236</Paragraphs>
  <Slides>30</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Aptos</vt:lpstr>
      <vt:lpstr>Arial</vt:lpstr>
      <vt:lpstr>Calibri</vt:lpstr>
      <vt:lpstr>Symbol</vt:lpstr>
      <vt:lpstr>Times New Roman</vt:lpstr>
      <vt:lpstr>Office Theme</vt:lpstr>
      <vt:lpstr>PowerPoint Presentation</vt:lpstr>
      <vt:lpstr>Group-6 Module Code - LCMB7023 Module Title - Human Capital Management</vt:lpstr>
      <vt:lpstr>Slide Outline</vt:lpstr>
      <vt:lpstr>Performance Management - Current HR Policies &amp; Practices </vt:lpstr>
      <vt:lpstr>Role of Line Managers</vt:lpstr>
      <vt:lpstr>Strategic Alignment with Zara Goals</vt:lpstr>
      <vt:lpstr>Key Performance Management Challenges</vt:lpstr>
      <vt:lpstr>Recommendations </vt:lpstr>
      <vt:lpstr>Conclusion</vt:lpstr>
      <vt:lpstr>Recruitment and Selection – Current HR Policies and Practices </vt:lpstr>
      <vt:lpstr>Role of Line Managers </vt:lpstr>
      <vt:lpstr>Strategic Alignment</vt:lpstr>
      <vt:lpstr>Key Challenges</vt:lpstr>
      <vt:lpstr>Recommendations </vt:lpstr>
      <vt:lpstr>Conclusion</vt:lpstr>
      <vt:lpstr>Current HR Policies and Practices </vt:lpstr>
      <vt:lpstr>Line Manager role </vt:lpstr>
      <vt:lpstr>Strategic Alignment </vt:lpstr>
      <vt:lpstr>Key Challenges </vt:lpstr>
      <vt:lpstr>Recommendations  </vt:lpstr>
      <vt:lpstr>Conclusion </vt:lpstr>
      <vt:lpstr>Present HR Policies and Practices </vt:lpstr>
      <vt:lpstr>The role of Line Managers </vt:lpstr>
      <vt:lpstr>Strategic Alignment </vt:lpstr>
      <vt:lpstr>Key Challenges </vt:lpstr>
      <vt:lpstr>Recommendations </vt:lpstr>
      <vt:lpstr>Conclusion </vt:lpstr>
      <vt:lpstr>Overall Conclusion </vt:lpstr>
      <vt:lpstr>References </vt:lpstr>
      <vt:lpstr>Student Details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jaivin kaklotar</dc:creator>
  <cp:lastModifiedBy>Dhruv Jivanbhai Suvagiya (2509973)</cp:lastModifiedBy>
  <cp:revision>4</cp:revision>
  <dcterms:created xsi:type="dcterms:W3CDTF">2025-11-27T10:45:32Z</dcterms:created>
  <dcterms:modified xsi:type="dcterms:W3CDTF">2025-12-01T13:57:38Z</dcterms:modified>
</cp:coreProperties>
</file>