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7" r:id="rId2"/>
    <p:sldId id="276" r:id="rId3"/>
    <p:sldId id="292" r:id="rId4"/>
    <p:sldId id="294" r:id="rId5"/>
    <p:sldId id="277" r:id="rId6"/>
    <p:sldId id="289" r:id="rId7"/>
    <p:sldId id="298" r:id="rId8"/>
    <p:sldId id="291" r:id="rId9"/>
    <p:sldId id="300" r:id="rId10"/>
    <p:sldId id="295" r:id="rId11"/>
    <p:sldId id="296" r:id="rId12"/>
    <p:sldId id="297" r:id="rId13"/>
    <p:sldId id="278" r:id="rId14"/>
    <p:sldId id="301" r:id="rId15"/>
    <p:sldId id="275" r:id="rId16"/>
    <p:sldId id="288" r:id="rId17"/>
    <p:sldId id="302" r:id="rId18"/>
    <p:sldId id="283" r:id="rId19"/>
    <p:sldId id="279" r:id="rId20"/>
    <p:sldId id="280" r:id="rId21"/>
    <p:sldId id="281" r:id="rId22"/>
    <p:sldId id="305" r:id="rId23"/>
    <p:sldId id="287" r:id="rId24"/>
    <p:sldId id="306" r:id="rId25"/>
    <p:sldId id="286" r:id="rId26"/>
    <p:sldId id="307" r:id="rId27"/>
    <p:sldId id="308" r:id="rId28"/>
    <p:sldId id="309" r:id="rId29"/>
    <p:sldId id="290" r:id="rId30"/>
    <p:sldId id="299" r:id="rId31"/>
    <p:sldId id="293" r:id="rId32"/>
    <p:sldId id="30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89F42-F890-4608-AE0C-6BCF68B1030A}" type="datetimeFigureOut">
              <a:rPr lang="en-GB" smtClean="0"/>
              <a:t>30/10/2019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81AB61-EC29-468C-9B55-611553627F34}" type="slidenum">
              <a:rPr lang="en-GB" smtClean="0"/>
              <a:t>‹#›</a:t>
            </a:fld>
            <a:endParaRPr lang="en-GB"/>
          </a:p>
        </p:txBody>
      </p:sp>
    </p:spTree>
    <p:extLst>
      <p:ext uri="{BB962C8B-B14F-4D97-AF65-F5344CB8AC3E}">
        <p14:creationId xmlns:p14="http://schemas.microsoft.com/office/powerpoint/2010/main" val="184096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30/10/2019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icva.org/data-protection-toolkit/gdpr-animation-series/what-is-personal-data" TargetMode="External"/><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legislation.gov.uk/ukpga/1998/29/content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ec.europa.eu/commission/priorities/justice-and-fundamental-rights/data-protection/2018-reform-eu-data-protection-rules/eu-data-protection-rules_e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acijNEErf-c"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assets.publishing.service.gov.uk/government/uploads/system/uploads/attachment_data/file/711162/2018-05-23_Factsheet_1_-_Act_overview.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ico.org.uk/for-organisations/data-protection-and-brexit/" TargetMode="External"/><Relationship Id="rId2" Type="http://schemas.openxmlformats.org/officeDocument/2006/relationships/hyperlink" Target="https://www.gov.uk/government/news/data-protection-and-brexit-is-your-organisation-prepared"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gov.wales/sites/default/files/publications/2018-02/direction-and-guidance-extending-entitlement-support-for-11-to-25-year-olds-in-wales.pdf"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waspi.org/what-is-waspi-video"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waspi.org/participating-organisation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childcomwales.org.uk/wp-content/uploads/2017/04/The-Right-Way.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v.uk/government/publications/safeguarding-policy-protecting-vulnerable-adults"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ov.uk/government/publications/safeguarding-policy-protecting-vulnerable-adults/sd8-opgs-safeguarding-policy"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s://www.gov.uk/government/organisations/office-of-the-public-guardian/about/personal-information-charter#sharing-personal-data"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www.independent.co.uk/news/uk/home-news/britains-cruellest-care-home-institutional-abuse-contributed-to-deaths-of-five-pensioners-8889770.html" TargetMode="Externa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bma.org.uk/-/media/files/pdfs/practical%20advice%20at%20work/ethics/safeguardingvulnerableadults.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parliament.uk/business/committees/committees-a-z/joint-select/human-rights-committee/news-parliament-2017/deprivation-liberty-safeguards-mental-capacity-bill-govt-response-17-19/" TargetMode="External"/><Relationship Id="rId1" Type="http://schemas.openxmlformats.org/officeDocument/2006/relationships/slideLayout" Target="../slideLayouts/slideLayout7.xml"/><Relationship Id="rId6" Type="http://schemas.openxmlformats.org/officeDocument/2006/relationships/hyperlink" Target="https://careinspectorate.wales/" TargetMode="External"/><Relationship Id="rId5" Type="http://schemas.openxmlformats.org/officeDocument/2006/relationships/image" Target="../media/image19.png"/><Relationship Id="rId4" Type="http://schemas.openxmlformats.org/officeDocument/2006/relationships/hyperlink" Target="https://www.cqc.org.uk/"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gweddill.gov.wales/topics/health/socialcare/act/?lang=en"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playlist?list=PLHBVoCVw4XZRCfwJkpSmVyh8hD7-u47FD"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uo5RszCVkvY&amp;list=PLHBVoCVw4XZRCfwJkpSmVyh8hD7-u47FD&amp;index=11&amp;t=0s"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bma.org.uk/advice/employment/ethics/adult-safeguarding-ethics-toolkit" TargetMode="External"/><Relationship Id="rId2" Type="http://schemas.openxmlformats.org/officeDocument/2006/relationships/hyperlink" Target="https://www.skillsforcare.org.uk/Documents/NMDS-SC-and-intelligence/Informatics/Webinar-packs/Overcoming-the-barriers-to-information-sharing-Camden.pdf" TargetMode="External"/><Relationship Id="rId1" Type="http://schemas.openxmlformats.org/officeDocument/2006/relationships/slideLayout" Target="../slideLayouts/slideLayout6.xml"/><Relationship Id="rId5" Type="http://schemas.openxmlformats.org/officeDocument/2006/relationships/hyperlink" Target="https://www.youtube.com/watch?v=acijNEErf-c" TargetMode="External"/><Relationship Id="rId4" Type="http://schemas.openxmlformats.org/officeDocument/2006/relationships/hyperlink" Target="https://www.childcomwales.org.uk/wp-content/uploads/2017/04/The-Right-Way.pd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11162/2018-05-23_Factsheet_1_-_Act_overview.pdf" TargetMode="External"/><Relationship Id="rId2" Type="http://schemas.openxmlformats.org/officeDocument/2006/relationships/hyperlink" Target="http://www.legislation.gov.uk/ukpga/1998/29/contents" TargetMode="External"/><Relationship Id="rId1" Type="http://schemas.openxmlformats.org/officeDocument/2006/relationships/slideLayout" Target="../slideLayouts/slideLayout6.xml"/><Relationship Id="rId5" Type="http://schemas.openxmlformats.org/officeDocument/2006/relationships/hyperlink" Target="https://www.telegraph.co.uk/news/2017/06/30/soaring-abuse-elderly-amid-warnings-care-system-disintegrating/" TargetMode="External"/><Relationship Id="rId4" Type="http://schemas.openxmlformats.org/officeDocument/2006/relationships/hyperlink" Target="https://ec.europa.eu/commission/priorities/justice-and-fundamental-rights/data-protection/2018-reform-eu-data-protection-rules/eu-data-protection-rules_en"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organisations/office-of-the-public-guardian/about/personal-information-charter#sharing-personal-data" TargetMode="External"/><Relationship Id="rId2" Type="http://schemas.openxmlformats.org/officeDocument/2006/relationships/hyperlink" Target="https://www.nicva.org/data-protection-toolkit/gdpr-animation-series/what-is-personal-data" TargetMode="External"/><Relationship Id="rId1" Type="http://schemas.openxmlformats.org/officeDocument/2006/relationships/slideLayout" Target="../slideLayouts/slideLayout6.xml"/><Relationship Id="rId5" Type="http://schemas.openxmlformats.org/officeDocument/2006/relationships/hyperlink" Target="https://www.independent.co.uk/news/uk/home-news/britains-cruellest-care-home-institutional-abuse-contributed-to-deaths-of-five-pensioners-8889770.html" TargetMode="External"/><Relationship Id="rId4" Type="http://schemas.openxmlformats.org/officeDocument/2006/relationships/hyperlink" Target="http://www.olderpeoplewales.com/en/stopping-abuse.aspx"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waspi.org/participating-organisations" TargetMode="External"/><Relationship Id="rId2" Type="http://schemas.openxmlformats.org/officeDocument/2006/relationships/hyperlink" Target="https://gov.wales/sites/default/files/publications/2018-02/direction-and-guidance-extending-entitlement-support-for-11-to-25-year-olds-in-wales.pdf" TargetMode="External"/><Relationship Id="rId1" Type="http://schemas.openxmlformats.org/officeDocument/2006/relationships/slideLayout" Target="../slideLayouts/slideLayout6.xml"/><Relationship Id="rId5" Type="http://schemas.openxmlformats.org/officeDocument/2006/relationships/hyperlink" Target="https://www.powtoon.com/online-presentation/c5Jj62gB4ut/?utm_campaign=email%2Bshare%2Bby%2Bowner&amp;utm_medium=SocialShare&amp;mode=movie&amp;utm_source=player-page-social-share&amp;utm_content=c5Jj62gB4ut" TargetMode="External"/><Relationship Id="rId4" Type="http://schemas.openxmlformats.org/officeDocument/2006/relationships/hyperlink" Target="https://gweddill.gov.wales/topics/health/socialcare/ac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ECAY5001 </a:t>
            </a:r>
            <a:r>
              <a:rPr lang="en-GB" sz="2800" b="1" dirty="0"/>
              <a:t>Advocacy in Partnership: Multi-Agency Working</a:t>
            </a:r>
            <a:r>
              <a:rPr lang="en-US" sz="2800" b="1" dirty="0"/>
              <a:t> – Theme 4 – Safeguarding and Data Protection (Part 2)</a:t>
            </a:r>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131840" y="6053226"/>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771800" y="404664"/>
            <a:ext cx="2561073"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09542" y="507960"/>
            <a:ext cx="2781499" cy="1854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69947" y="3134474"/>
            <a:ext cx="1839595" cy="1381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6713" y="507959"/>
            <a:ext cx="2143708" cy="1393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162" y="536914"/>
            <a:ext cx="1620987" cy="225577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6976" y="2358172"/>
            <a:ext cx="8229600" cy="2304256"/>
          </a:xfrm>
        </p:spPr>
        <p:txBody>
          <a:bodyPr>
            <a:noAutofit/>
          </a:bodyPr>
          <a:lstStyle/>
          <a:p>
            <a:pPr marL="0" indent="0">
              <a:buNone/>
              <a:defRPr/>
            </a:pPr>
            <a:r>
              <a:rPr lang="en-GB" sz="2800" dirty="0"/>
              <a:t>In groups of 4 or 5 look at one of these documents:</a:t>
            </a:r>
          </a:p>
          <a:p>
            <a:pPr>
              <a:buFont typeface="Arial" panose="020B0604020202020204" pitchFamily="34" charset="0"/>
              <a:buChar char="•"/>
              <a:defRPr/>
            </a:pPr>
            <a:r>
              <a:rPr lang="en-GB" sz="2800" dirty="0"/>
              <a:t>Every Child Matters 2004</a:t>
            </a:r>
          </a:p>
          <a:p>
            <a:pPr>
              <a:buFont typeface="Arial" panose="020B0604020202020204" pitchFamily="34" charset="0"/>
              <a:buChar char="•"/>
              <a:defRPr/>
            </a:pPr>
            <a:r>
              <a:rPr lang="en-GB" sz="2800" dirty="0"/>
              <a:t>The Children’s  Act 2004</a:t>
            </a:r>
          </a:p>
          <a:p>
            <a:pPr>
              <a:buFont typeface="Arial" panose="020B0604020202020204" pitchFamily="34" charset="0"/>
              <a:buChar char="•"/>
              <a:defRPr/>
            </a:pPr>
            <a:r>
              <a:rPr lang="en-GB" sz="2800" dirty="0"/>
              <a:t>Children and Young People – Rights to action</a:t>
            </a:r>
          </a:p>
          <a:p>
            <a:pPr>
              <a:buFont typeface="Arial" panose="020B0604020202020204" pitchFamily="34" charset="0"/>
              <a:buChar char="•"/>
              <a:defRPr/>
            </a:pPr>
            <a:r>
              <a:rPr lang="en-GB" sz="2800" dirty="0"/>
              <a:t>Working together to Safeguard Children 2010</a:t>
            </a:r>
          </a:p>
        </p:txBody>
      </p:sp>
      <p:sp>
        <p:nvSpPr>
          <p:cNvPr id="2" name="TextBox 1">
            <a:extLst>
              <a:ext uri="{FF2B5EF4-FFF2-40B4-BE49-F238E27FC236}">
                <a16:creationId xmlns:a16="http://schemas.microsoft.com/office/drawing/2014/main" id="{9C934E56-A301-45FF-BBE3-A131AA662935}"/>
              </a:ext>
            </a:extLst>
          </p:cNvPr>
          <p:cNvSpPr txBox="1"/>
          <p:nvPr/>
        </p:nvSpPr>
        <p:spPr>
          <a:xfrm>
            <a:off x="611560" y="260648"/>
            <a:ext cx="7704856" cy="584775"/>
          </a:xfrm>
          <a:prstGeom prst="rect">
            <a:avLst/>
          </a:prstGeom>
          <a:noFill/>
        </p:spPr>
        <p:txBody>
          <a:bodyPr wrap="square" rtlCol="0">
            <a:spAutoFit/>
          </a:bodyPr>
          <a:lstStyle/>
          <a:p>
            <a:pPr algn="ctr"/>
            <a:r>
              <a:rPr lang="en-GB" sz="3200" b="1" dirty="0"/>
              <a:t>Close Reading Exercise</a:t>
            </a:r>
          </a:p>
        </p:txBody>
      </p:sp>
      <p:sp>
        <p:nvSpPr>
          <p:cNvPr id="4" name="TextBox 3">
            <a:extLst>
              <a:ext uri="{FF2B5EF4-FFF2-40B4-BE49-F238E27FC236}">
                <a16:creationId xmlns:a16="http://schemas.microsoft.com/office/drawing/2014/main" id="{D193A44A-3B31-4D98-AE25-977A7DD62566}"/>
              </a:ext>
            </a:extLst>
          </p:cNvPr>
          <p:cNvSpPr txBox="1"/>
          <p:nvPr/>
        </p:nvSpPr>
        <p:spPr>
          <a:xfrm>
            <a:off x="349188" y="5301208"/>
            <a:ext cx="8229600" cy="954107"/>
          </a:xfrm>
          <a:prstGeom prst="rect">
            <a:avLst/>
          </a:prstGeom>
          <a:noFill/>
        </p:spPr>
        <p:txBody>
          <a:bodyPr wrap="square" rtlCol="0">
            <a:spAutoFit/>
          </a:bodyPr>
          <a:lstStyle/>
          <a:p>
            <a:pPr algn="ctr"/>
            <a:r>
              <a:rPr lang="en-GB" sz="2800" i="1" dirty="0"/>
              <a:t>What do these documents have to say about Multi-Agency Working?</a:t>
            </a:r>
          </a:p>
        </p:txBody>
      </p:sp>
      <p:sp>
        <p:nvSpPr>
          <p:cNvPr id="5" name="TextBox 4">
            <a:extLst>
              <a:ext uri="{FF2B5EF4-FFF2-40B4-BE49-F238E27FC236}">
                <a16:creationId xmlns:a16="http://schemas.microsoft.com/office/drawing/2014/main" id="{16DB74A3-50E9-4853-8F0B-6FDA6D7722E9}"/>
              </a:ext>
            </a:extLst>
          </p:cNvPr>
          <p:cNvSpPr txBox="1"/>
          <p:nvPr/>
        </p:nvSpPr>
        <p:spPr>
          <a:xfrm>
            <a:off x="349188" y="1124744"/>
            <a:ext cx="782321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We have already discussed the influence of legislation and policy on multi-agency working</a:t>
            </a:r>
          </a:p>
        </p:txBody>
      </p:sp>
    </p:spTree>
    <p:extLst>
      <p:ext uri="{BB962C8B-B14F-4D97-AF65-F5344CB8AC3E}">
        <p14:creationId xmlns:p14="http://schemas.microsoft.com/office/powerpoint/2010/main" val="270353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DBF82-7386-4001-ADD1-468EBC60AFCA}"/>
              </a:ext>
            </a:extLst>
          </p:cNvPr>
          <p:cNvSpPr>
            <a:spLocks noGrp="1"/>
          </p:cNvSpPr>
          <p:nvPr>
            <p:ph type="title"/>
          </p:nvPr>
        </p:nvSpPr>
        <p:spPr>
          <a:xfrm>
            <a:off x="457200" y="274638"/>
            <a:ext cx="8229600" cy="706090"/>
          </a:xfrm>
        </p:spPr>
        <p:txBody>
          <a:bodyPr>
            <a:normAutofit/>
          </a:bodyPr>
          <a:lstStyle/>
          <a:p>
            <a:r>
              <a:rPr lang="en-GB" sz="3600" b="1" dirty="0"/>
              <a:t>Multi-agency working and Data Protection</a:t>
            </a:r>
          </a:p>
        </p:txBody>
      </p:sp>
      <p:sp>
        <p:nvSpPr>
          <p:cNvPr id="3" name="TextBox 2">
            <a:extLst>
              <a:ext uri="{FF2B5EF4-FFF2-40B4-BE49-F238E27FC236}">
                <a16:creationId xmlns:a16="http://schemas.microsoft.com/office/drawing/2014/main" id="{BD6E141E-8206-4760-B96C-6D40F6206F9D}"/>
              </a:ext>
            </a:extLst>
          </p:cNvPr>
          <p:cNvSpPr txBox="1"/>
          <p:nvPr/>
        </p:nvSpPr>
        <p:spPr>
          <a:xfrm>
            <a:off x="323528" y="1237384"/>
            <a:ext cx="8517632" cy="24006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 have already seen that, in many cases, effective multi-agency working is hampered by poor communication between professionals.</a:t>
            </a:r>
          </a:p>
          <a:p>
            <a:pPr marL="457200" indent="-457200">
              <a:spcBef>
                <a:spcPts val="600"/>
              </a:spcBef>
              <a:spcAft>
                <a:spcPts val="600"/>
              </a:spcAft>
              <a:buFont typeface="Arial" panose="020B0604020202020204" pitchFamily="34" charset="0"/>
              <a:buChar char="•"/>
            </a:pPr>
            <a:r>
              <a:rPr lang="en-GB" sz="2800" dirty="0"/>
              <a:t>This is often because staff are concerned about confidentiality and sharing personal data.</a:t>
            </a:r>
          </a:p>
        </p:txBody>
      </p:sp>
      <p:sp>
        <p:nvSpPr>
          <p:cNvPr id="4" name="TextBox 3">
            <a:extLst>
              <a:ext uri="{FF2B5EF4-FFF2-40B4-BE49-F238E27FC236}">
                <a16:creationId xmlns:a16="http://schemas.microsoft.com/office/drawing/2014/main" id="{48878688-B716-4391-B96B-658FF74008E9}"/>
              </a:ext>
            </a:extLst>
          </p:cNvPr>
          <p:cNvSpPr txBox="1"/>
          <p:nvPr/>
        </p:nvSpPr>
        <p:spPr>
          <a:xfrm>
            <a:off x="1763688" y="3933056"/>
            <a:ext cx="5832648" cy="461665"/>
          </a:xfrm>
          <a:prstGeom prst="rect">
            <a:avLst/>
          </a:prstGeom>
          <a:noFill/>
        </p:spPr>
        <p:txBody>
          <a:bodyPr wrap="square" rtlCol="0">
            <a:spAutoFit/>
          </a:bodyPr>
          <a:lstStyle/>
          <a:p>
            <a:pPr algn="ctr"/>
            <a:r>
              <a:rPr lang="en-GB" sz="2400" i="1" dirty="0"/>
              <a:t>What do we mean by Personal Data?</a:t>
            </a:r>
          </a:p>
        </p:txBody>
      </p:sp>
      <p:pic>
        <p:nvPicPr>
          <p:cNvPr id="6" name="Picture 5" descr="A close up of a sign&#10;&#10;Description automatically generated">
            <a:extLst>
              <a:ext uri="{FF2B5EF4-FFF2-40B4-BE49-F238E27FC236}">
                <a16:creationId xmlns:a16="http://schemas.microsoft.com/office/drawing/2014/main" id="{4CADBFB7-9E6C-45BB-8596-E2895C4DD51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336" y="3844487"/>
            <a:ext cx="638801" cy="638801"/>
          </a:xfrm>
          <a:prstGeom prst="rect">
            <a:avLst/>
          </a:prstGeom>
        </p:spPr>
      </p:pic>
      <p:pic>
        <p:nvPicPr>
          <p:cNvPr id="8" name="Picture 7" descr="A picture containing object, light, clock&#10;&#10;Description automatically generated">
            <a:hlinkClick r:id="rId3"/>
            <a:extLst>
              <a:ext uri="{FF2B5EF4-FFF2-40B4-BE49-F238E27FC236}">
                <a16:creationId xmlns:a16="http://schemas.microsoft.com/office/drawing/2014/main" id="{86260D88-6CC1-4FE7-9E15-4440DCEFF51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23622" y="4689736"/>
            <a:ext cx="912779" cy="962794"/>
          </a:xfrm>
          <a:prstGeom prst="rect">
            <a:avLst/>
          </a:prstGeom>
        </p:spPr>
      </p:pic>
      <p:sp>
        <p:nvSpPr>
          <p:cNvPr id="9" name="TextBox 8">
            <a:extLst>
              <a:ext uri="{FF2B5EF4-FFF2-40B4-BE49-F238E27FC236}">
                <a16:creationId xmlns:a16="http://schemas.microsoft.com/office/drawing/2014/main" id="{894217FD-2E0B-4570-A551-642762610BC2}"/>
              </a:ext>
            </a:extLst>
          </p:cNvPr>
          <p:cNvSpPr txBox="1"/>
          <p:nvPr/>
        </p:nvSpPr>
        <p:spPr>
          <a:xfrm>
            <a:off x="2380532" y="5704878"/>
            <a:ext cx="5184576" cy="369332"/>
          </a:xfrm>
          <a:prstGeom prst="rect">
            <a:avLst/>
          </a:prstGeom>
          <a:noFill/>
        </p:spPr>
        <p:txBody>
          <a:bodyPr wrap="square" rtlCol="0">
            <a:spAutoFit/>
          </a:bodyPr>
          <a:lstStyle/>
          <a:p>
            <a:r>
              <a:rPr lang="en-GB" dirty="0"/>
              <a:t>Northern Ireland Council for Voluntary Action (2019)</a:t>
            </a:r>
          </a:p>
        </p:txBody>
      </p:sp>
    </p:spTree>
    <p:extLst>
      <p:ext uri="{BB962C8B-B14F-4D97-AF65-F5344CB8AC3E}">
        <p14:creationId xmlns:p14="http://schemas.microsoft.com/office/powerpoint/2010/main" val="154325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DBF82-7386-4001-ADD1-468EBC60AFCA}"/>
              </a:ext>
            </a:extLst>
          </p:cNvPr>
          <p:cNvSpPr>
            <a:spLocks noGrp="1"/>
          </p:cNvSpPr>
          <p:nvPr>
            <p:ph type="title"/>
          </p:nvPr>
        </p:nvSpPr>
        <p:spPr>
          <a:xfrm>
            <a:off x="457200" y="274638"/>
            <a:ext cx="8229600" cy="706090"/>
          </a:xfrm>
        </p:spPr>
        <p:txBody>
          <a:bodyPr>
            <a:normAutofit/>
          </a:bodyPr>
          <a:lstStyle/>
          <a:p>
            <a:r>
              <a:rPr lang="en-GB" sz="3600" b="1" dirty="0"/>
              <a:t>Multi-agency working and Data Protection</a:t>
            </a:r>
          </a:p>
        </p:txBody>
      </p:sp>
      <p:sp>
        <p:nvSpPr>
          <p:cNvPr id="3" name="TextBox 2">
            <a:extLst>
              <a:ext uri="{FF2B5EF4-FFF2-40B4-BE49-F238E27FC236}">
                <a16:creationId xmlns:a16="http://schemas.microsoft.com/office/drawing/2014/main" id="{BD6E141E-8206-4760-B96C-6D40F6206F9D}"/>
              </a:ext>
            </a:extLst>
          </p:cNvPr>
          <p:cNvSpPr txBox="1"/>
          <p:nvPr/>
        </p:nvSpPr>
        <p:spPr>
          <a:xfrm>
            <a:off x="323528" y="1237384"/>
            <a:ext cx="8517632" cy="13849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order to set effective parameters on why and how personal data can be shared and number of statutes and regulations have been established, including;</a:t>
            </a:r>
          </a:p>
        </p:txBody>
      </p:sp>
      <p:sp>
        <p:nvSpPr>
          <p:cNvPr id="5" name="TextBox 4">
            <a:extLst>
              <a:ext uri="{FF2B5EF4-FFF2-40B4-BE49-F238E27FC236}">
                <a16:creationId xmlns:a16="http://schemas.microsoft.com/office/drawing/2014/main" id="{94A660D3-126F-47C6-BD96-41F2DD887C2A}"/>
              </a:ext>
            </a:extLst>
          </p:cNvPr>
          <p:cNvSpPr txBox="1"/>
          <p:nvPr/>
        </p:nvSpPr>
        <p:spPr>
          <a:xfrm>
            <a:off x="1115616" y="2852936"/>
            <a:ext cx="7272808" cy="2631490"/>
          </a:xfrm>
          <a:prstGeom prst="rect">
            <a:avLst/>
          </a:prstGeom>
          <a:noFill/>
        </p:spPr>
        <p:txBody>
          <a:bodyPr wrap="square" rtlCol="0">
            <a:spAutoFit/>
          </a:bodyPr>
          <a:lstStyle/>
          <a:p>
            <a:pPr marL="342900" indent="-342900">
              <a:spcBef>
                <a:spcPts val="1200"/>
              </a:spcBef>
              <a:spcAft>
                <a:spcPts val="600"/>
              </a:spcAft>
              <a:buFont typeface="Arial" panose="020B0604020202020204" pitchFamily="34" charset="0"/>
              <a:buChar char="•"/>
            </a:pPr>
            <a:r>
              <a:rPr lang="en-GB" sz="2400" dirty="0"/>
              <a:t>The Data Protection Act (1998)</a:t>
            </a:r>
          </a:p>
          <a:p>
            <a:pPr marL="342900" indent="-342900">
              <a:spcBef>
                <a:spcPts val="1200"/>
              </a:spcBef>
              <a:spcAft>
                <a:spcPts val="600"/>
              </a:spcAft>
              <a:buFont typeface="Arial" panose="020B0604020202020204" pitchFamily="34" charset="0"/>
              <a:buChar char="•"/>
            </a:pPr>
            <a:r>
              <a:rPr lang="en-GB" sz="2400" dirty="0"/>
              <a:t>The EU General Data Protection Regulation (</a:t>
            </a:r>
            <a:r>
              <a:rPr lang="en-GB" sz="2400" dirty="0" err="1"/>
              <a:t>GDPR</a:t>
            </a:r>
            <a:r>
              <a:rPr lang="en-GB" sz="2400" dirty="0"/>
              <a:t>)</a:t>
            </a:r>
          </a:p>
          <a:p>
            <a:pPr marL="342900" indent="-342900">
              <a:spcBef>
                <a:spcPts val="1200"/>
              </a:spcBef>
              <a:spcAft>
                <a:spcPts val="600"/>
              </a:spcAft>
              <a:buFont typeface="Arial" panose="020B0604020202020204" pitchFamily="34" charset="0"/>
              <a:buChar char="•"/>
            </a:pPr>
            <a:r>
              <a:rPr lang="en-GB" sz="2400" dirty="0"/>
              <a:t>The Data Protection Act (2018)</a:t>
            </a:r>
          </a:p>
          <a:p>
            <a:pPr marL="342900" indent="-342900">
              <a:spcBef>
                <a:spcPts val="1200"/>
              </a:spcBef>
              <a:spcAft>
                <a:spcPts val="600"/>
              </a:spcAft>
              <a:buFont typeface="Arial" panose="020B0604020202020204" pitchFamily="34" charset="0"/>
              <a:buChar char="•"/>
            </a:pPr>
            <a:r>
              <a:rPr lang="en-GB" sz="2400" dirty="0"/>
              <a:t>The Wales Accord for the Sharing of Personal Information (</a:t>
            </a:r>
            <a:r>
              <a:rPr lang="en-GB" sz="2400" dirty="0" err="1"/>
              <a:t>WASPI</a:t>
            </a:r>
            <a:r>
              <a:rPr lang="en-GB" sz="2400" dirty="0"/>
              <a:t>)</a:t>
            </a:r>
          </a:p>
        </p:txBody>
      </p:sp>
    </p:spTree>
    <p:extLst>
      <p:ext uri="{BB962C8B-B14F-4D97-AF65-F5344CB8AC3E}">
        <p14:creationId xmlns:p14="http://schemas.microsoft.com/office/powerpoint/2010/main" val="2337568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479" y="0"/>
            <a:ext cx="8229600" cy="648072"/>
          </a:xfrm>
        </p:spPr>
        <p:txBody>
          <a:bodyPr>
            <a:normAutofit fontScale="90000"/>
          </a:bodyPr>
          <a:lstStyle/>
          <a:p>
            <a:r>
              <a:rPr lang="en-GB" dirty="0"/>
              <a:t>Data Protection Act (1998)</a:t>
            </a:r>
          </a:p>
        </p:txBody>
      </p:sp>
      <p:sp>
        <p:nvSpPr>
          <p:cNvPr id="3" name="Content Placeholder 2"/>
          <p:cNvSpPr>
            <a:spLocks noGrp="1"/>
          </p:cNvSpPr>
          <p:nvPr>
            <p:ph idx="1"/>
          </p:nvPr>
        </p:nvSpPr>
        <p:spPr>
          <a:xfrm>
            <a:off x="437658" y="1739213"/>
            <a:ext cx="8229599" cy="3936869"/>
          </a:xfrm>
        </p:spPr>
        <p:txBody>
          <a:bodyPr>
            <a:normAutofit/>
          </a:bodyPr>
          <a:lstStyle/>
          <a:p>
            <a:pPr marL="0" indent="0">
              <a:buNone/>
            </a:pPr>
            <a:r>
              <a:rPr lang="en-GB" sz="2000" dirty="0"/>
              <a:t>Under the Data Protection Act (1998):</a:t>
            </a:r>
          </a:p>
          <a:p>
            <a:r>
              <a:rPr lang="en-GB" sz="2000" dirty="0"/>
              <a:t>Personal information must be legally processed</a:t>
            </a:r>
          </a:p>
          <a:p>
            <a:r>
              <a:rPr lang="en-GB" sz="2000" dirty="0"/>
              <a:t>Information must be processed for a specific purpose</a:t>
            </a:r>
          </a:p>
          <a:p>
            <a:r>
              <a:rPr lang="en-GB" sz="2000" dirty="0"/>
              <a:t>Information must be accurate and up to date</a:t>
            </a:r>
          </a:p>
          <a:p>
            <a:r>
              <a:rPr lang="en-GB" sz="2000" dirty="0"/>
              <a:t>Information must be processed in line with the rights of the individual</a:t>
            </a:r>
          </a:p>
          <a:p>
            <a:r>
              <a:rPr lang="en-GB" sz="2000" dirty="0"/>
              <a:t>Personal data not transferred to territory outside the European Economic Area unless that territory has specific protection in place</a:t>
            </a:r>
          </a:p>
          <a:p>
            <a:r>
              <a:rPr lang="en-GB" sz="2000" dirty="0"/>
              <a:t>Personal information not kept longer than necessary, and disposed of responsibly</a:t>
            </a:r>
          </a:p>
          <a:p>
            <a:r>
              <a:rPr lang="en-GB" sz="2000" dirty="0"/>
              <a:t>Personal information should be adequate, relevant and not excessive to the purpose of their collection</a:t>
            </a:r>
          </a:p>
          <a:p>
            <a:endParaRPr lang="en-GB" sz="2000" dirty="0"/>
          </a:p>
          <a:p>
            <a:endParaRPr lang="en-GB" sz="2000" dirty="0"/>
          </a:p>
        </p:txBody>
      </p:sp>
      <p:sp>
        <p:nvSpPr>
          <p:cNvPr id="6" name="TextBox 5">
            <a:extLst>
              <a:ext uri="{FF2B5EF4-FFF2-40B4-BE49-F238E27FC236}">
                <a16:creationId xmlns:a16="http://schemas.microsoft.com/office/drawing/2014/main" id="{AB33A078-8132-4F73-832F-596EDED66F40}"/>
              </a:ext>
            </a:extLst>
          </p:cNvPr>
          <p:cNvSpPr txBox="1"/>
          <p:nvPr/>
        </p:nvSpPr>
        <p:spPr>
          <a:xfrm>
            <a:off x="251520" y="758891"/>
            <a:ext cx="8229599" cy="1107996"/>
          </a:xfrm>
          <a:prstGeom prst="rect">
            <a:avLst/>
          </a:prstGeom>
          <a:noFill/>
        </p:spPr>
        <p:txBody>
          <a:bodyPr wrap="square" rtlCol="0">
            <a:spAutoFit/>
          </a:bodyPr>
          <a:lstStyle/>
          <a:p>
            <a:r>
              <a:rPr lang="en-GB" sz="2400" b="1" dirty="0"/>
              <a:t>The Data Protection Act (1998) established legal parameters for the recording, storing and sharing of information.</a:t>
            </a:r>
          </a:p>
          <a:p>
            <a:endParaRPr lang="en-GB" dirty="0"/>
          </a:p>
        </p:txBody>
      </p:sp>
      <p:pic>
        <p:nvPicPr>
          <p:cNvPr id="8" name="Picture 7" descr="A picture containing light&#10;&#10;Description automatically generated">
            <a:hlinkClick r:id="rId2"/>
            <a:extLst>
              <a:ext uri="{FF2B5EF4-FFF2-40B4-BE49-F238E27FC236}">
                <a16:creationId xmlns:a16="http://schemas.microsoft.com/office/drawing/2014/main" id="{3A82788A-440A-442C-9F22-5E9B3AF8D2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0272" y="5873587"/>
            <a:ext cx="782817" cy="782817"/>
          </a:xfrm>
          <a:prstGeom prst="rect">
            <a:avLst/>
          </a:prstGeom>
        </p:spPr>
      </p:pic>
      <p:sp>
        <p:nvSpPr>
          <p:cNvPr id="9" name="TextBox 8">
            <a:extLst>
              <a:ext uri="{FF2B5EF4-FFF2-40B4-BE49-F238E27FC236}">
                <a16:creationId xmlns:a16="http://schemas.microsoft.com/office/drawing/2014/main" id="{5AE06FB4-CBC8-470A-976A-661483F5491F}"/>
              </a:ext>
            </a:extLst>
          </p:cNvPr>
          <p:cNvSpPr txBox="1"/>
          <p:nvPr/>
        </p:nvSpPr>
        <p:spPr>
          <a:xfrm>
            <a:off x="4211960" y="6093296"/>
            <a:ext cx="2808312" cy="369332"/>
          </a:xfrm>
          <a:prstGeom prst="rect">
            <a:avLst/>
          </a:prstGeom>
          <a:noFill/>
        </p:spPr>
        <p:txBody>
          <a:bodyPr wrap="square" rtlCol="0">
            <a:spAutoFit/>
          </a:bodyPr>
          <a:lstStyle/>
          <a:p>
            <a:r>
              <a:rPr lang="en-GB" i="1" dirty="0"/>
              <a:t>Data Protection Act 1998</a:t>
            </a:r>
          </a:p>
        </p:txBody>
      </p:sp>
    </p:spTree>
    <p:extLst>
      <p:ext uri="{BB962C8B-B14F-4D97-AF65-F5344CB8AC3E}">
        <p14:creationId xmlns:p14="http://schemas.microsoft.com/office/powerpoint/2010/main" val="385370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479" y="0"/>
            <a:ext cx="8229600" cy="648072"/>
          </a:xfrm>
        </p:spPr>
        <p:txBody>
          <a:bodyPr>
            <a:normAutofit/>
          </a:bodyPr>
          <a:lstStyle/>
          <a:p>
            <a:r>
              <a:rPr lang="en-GB" sz="3200" b="1" dirty="0"/>
              <a:t>EU General Data Protection Regulation</a:t>
            </a:r>
          </a:p>
        </p:txBody>
      </p:sp>
      <p:sp>
        <p:nvSpPr>
          <p:cNvPr id="3" name="Content Placeholder 2"/>
          <p:cNvSpPr>
            <a:spLocks noGrp="1"/>
          </p:cNvSpPr>
          <p:nvPr>
            <p:ph idx="1"/>
          </p:nvPr>
        </p:nvSpPr>
        <p:spPr>
          <a:xfrm>
            <a:off x="179512" y="2060848"/>
            <a:ext cx="8784976" cy="3936869"/>
          </a:xfrm>
        </p:spPr>
        <p:txBody>
          <a:bodyPr>
            <a:normAutofit/>
          </a:bodyPr>
          <a:lstStyle/>
          <a:p>
            <a:pPr marL="0" indent="0">
              <a:buNone/>
            </a:pPr>
            <a:r>
              <a:rPr lang="en-GB" sz="2200" dirty="0"/>
              <a:t>As of May 2018 the </a:t>
            </a:r>
            <a:r>
              <a:rPr lang="en-GB" sz="2200" dirty="0" err="1"/>
              <a:t>GDPR</a:t>
            </a:r>
            <a:r>
              <a:rPr lang="en-GB" sz="2200" dirty="0"/>
              <a:t> established the following principles;</a:t>
            </a:r>
          </a:p>
          <a:p>
            <a:r>
              <a:rPr lang="en-GB" sz="2200" dirty="0"/>
              <a:t>Increased territorial scope (EU citizens personal information has some protection outside the EU).</a:t>
            </a:r>
          </a:p>
          <a:p>
            <a:r>
              <a:rPr lang="en-GB" sz="2200" dirty="0"/>
              <a:t>Increased penalties (4% of turnover or €20 million) for breaches.</a:t>
            </a:r>
          </a:p>
          <a:p>
            <a:r>
              <a:rPr lang="en-GB" sz="2200" dirty="0"/>
              <a:t>Consent requests need to be written in easily understandable language.</a:t>
            </a:r>
          </a:p>
          <a:p>
            <a:r>
              <a:rPr lang="en-GB" sz="2200" dirty="0"/>
              <a:t>Individuals can find out if data is being held on them.</a:t>
            </a:r>
          </a:p>
          <a:p>
            <a:r>
              <a:rPr lang="en-GB" sz="2200" dirty="0"/>
              <a:t>Individuals can ask for data held (e.g. on websites etc.) to be removed. This is known as the Right to be Forgotten.</a:t>
            </a:r>
          </a:p>
          <a:p>
            <a:r>
              <a:rPr lang="en-GB" sz="2200" dirty="0"/>
              <a:t>Privacy of Data must be designed into data handling systems from the outset.</a:t>
            </a:r>
          </a:p>
          <a:p>
            <a:endParaRPr lang="en-GB" sz="2200" dirty="0"/>
          </a:p>
          <a:p>
            <a:endParaRPr lang="en-GB" sz="2200" dirty="0"/>
          </a:p>
        </p:txBody>
      </p:sp>
      <p:sp>
        <p:nvSpPr>
          <p:cNvPr id="6" name="TextBox 5">
            <a:extLst>
              <a:ext uri="{FF2B5EF4-FFF2-40B4-BE49-F238E27FC236}">
                <a16:creationId xmlns:a16="http://schemas.microsoft.com/office/drawing/2014/main" id="{AB33A078-8132-4F73-832F-596EDED66F40}"/>
              </a:ext>
            </a:extLst>
          </p:cNvPr>
          <p:cNvSpPr txBox="1"/>
          <p:nvPr/>
        </p:nvSpPr>
        <p:spPr>
          <a:xfrm>
            <a:off x="0" y="758891"/>
            <a:ext cx="9144000" cy="1477328"/>
          </a:xfrm>
          <a:prstGeom prst="rect">
            <a:avLst/>
          </a:prstGeom>
          <a:noFill/>
        </p:spPr>
        <p:txBody>
          <a:bodyPr wrap="square" rtlCol="0">
            <a:spAutoFit/>
          </a:bodyPr>
          <a:lstStyle/>
          <a:p>
            <a:r>
              <a:rPr lang="en-GB" sz="2400" b="1" dirty="0"/>
              <a:t>The </a:t>
            </a:r>
            <a:r>
              <a:rPr lang="en-GB" sz="2400" b="1" dirty="0" err="1"/>
              <a:t>GDPR</a:t>
            </a:r>
            <a:r>
              <a:rPr lang="en-GB" sz="2400" b="1" dirty="0"/>
              <a:t> is one of the most significant changes to regulations regarding the privacy of personal data to have occurred in the last 20 years</a:t>
            </a:r>
          </a:p>
          <a:p>
            <a:endParaRPr lang="en-GB" dirty="0"/>
          </a:p>
        </p:txBody>
      </p:sp>
      <p:pic>
        <p:nvPicPr>
          <p:cNvPr id="5" name="Picture 4" descr="A picture containing light&#10;&#10;Description automatically generated">
            <a:hlinkClick r:id="rId2"/>
            <a:extLst>
              <a:ext uri="{FF2B5EF4-FFF2-40B4-BE49-F238E27FC236}">
                <a16:creationId xmlns:a16="http://schemas.microsoft.com/office/drawing/2014/main" id="{0CF90DCA-E137-495E-982A-B50A9D17BA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8264" y="5733256"/>
            <a:ext cx="926833" cy="926833"/>
          </a:xfrm>
          <a:prstGeom prst="rect">
            <a:avLst/>
          </a:prstGeom>
        </p:spPr>
      </p:pic>
      <p:sp>
        <p:nvSpPr>
          <p:cNvPr id="7" name="TextBox 6">
            <a:extLst>
              <a:ext uri="{FF2B5EF4-FFF2-40B4-BE49-F238E27FC236}">
                <a16:creationId xmlns:a16="http://schemas.microsoft.com/office/drawing/2014/main" id="{92157B3B-FE1E-49CF-8E99-2A54CB39E731}"/>
              </a:ext>
            </a:extLst>
          </p:cNvPr>
          <p:cNvSpPr txBox="1"/>
          <p:nvPr/>
        </p:nvSpPr>
        <p:spPr>
          <a:xfrm>
            <a:off x="3419872" y="6012006"/>
            <a:ext cx="3528392" cy="369332"/>
          </a:xfrm>
          <a:prstGeom prst="rect">
            <a:avLst/>
          </a:prstGeom>
          <a:noFill/>
        </p:spPr>
        <p:txBody>
          <a:bodyPr wrap="square" rtlCol="0">
            <a:spAutoFit/>
          </a:bodyPr>
          <a:lstStyle/>
          <a:p>
            <a:r>
              <a:rPr lang="en-GB" dirty="0"/>
              <a:t>European Commission (No Date)</a:t>
            </a:r>
          </a:p>
        </p:txBody>
      </p:sp>
    </p:spTree>
    <p:extLst>
      <p:ext uri="{BB962C8B-B14F-4D97-AF65-F5344CB8AC3E}">
        <p14:creationId xmlns:p14="http://schemas.microsoft.com/office/powerpoint/2010/main" val="231398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3AE9-DF8C-4F25-9199-999516930E1B}"/>
              </a:ext>
            </a:extLst>
          </p:cNvPr>
          <p:cNvSpPr txBox="1">
            <a:spLocks/>
          </p:cNvSpPr>
          <p:nvPr/>
        </p:nvSpPr>
        <p:spPr>
          <a:xfrm>
            <a:off x="451479" y="0"/>
            <a:ext cx="8229600" cy="64807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a:t>EU General Data Protection Regulation</a:t>
            </a:r>
            <a:endParaRPr lang="en-GB" sz="3200" b="1" dirty="0"/>
          </a:p>
        </p:txBody>
      </p:sp>
      <p:sp>
        <p:nvSpPr>
          <p:cNvPr id="3" name="TextBox 2">
            <a:extLst>
              <a:ext uri="{FF2B5EF4-FFF2-40B4-BE49-F238E27FC236}">
                <a16:creationId xmlns:a16="http://schemas.microsoft.com/office/drawing/2014/main" id="{1149FF74-1837-42F8-ACE1-F398087B13D5}"/>
              </a:ext>
            </a:extLst>
          </p:cNvPr>
          <p:cNvSpPr txBox="1"/>
          <p:nvPr/>
        </p:nvSpPr>
        <p:spPr>
          <a:xfrm>
            <a:off x="1187624" y="1124744"/>
            <a:ext cx="6840760" cy="2123658"/>
          </a:xfrm>
          <a:prstGeom prst="rect">
            <a:avLst/>
          </a:prstGeom>
          <a:noFill/>
        </p:spPr>
        <p:txBody>
          <a:bodyPr wrap="square" rtlCol="0">
            <a:spAutoFit/>
          </a:bodyPr>
          <a:lstStyle/>
          <a:p>
            <a:pPr algn="ctr">
              <a:spcBef>
                <a:spcPts val="1200"/>
              </a:spcBef>
              <a:spcAft>
                <a:spcPts val="1200"/>
              </a:spcAft>
            </a:pPr>
            <a:r>
              <a:rPr lang="en-GB" sz="2800" i="1" dirty="0"/>
              <a:t>Watch the video explaining the </a:t>
            </a:r>
            <a:r>
              <a:rPr lang="en-GB" sz="2800" i="1" dirty="0" err="1"/>
              <a:t>GDPR</a:t>
            </a:r>
            <a:r>
              <a:rPr lang="en-GB" sz="2800" i="1" dirty="0"/>
              <a:t>.</a:t>
            </a:r>
          </a:p>
          <a:p>
            <a:pPr algn="ctr">
              <a:spcBef>
                <a:spcPts val="1200"/>
              </a:spcBef>
              <a:spcAft>
                <a:spcPts val="1200"/>
              </a:spcAft>
            </a:pPr>
            <a:r>
              <a:rPr lang="en-GB" sz="2800" i="1" dirty="0"/>
              <a:t>Make a note of any of the key issues or features regarding the protection of personal data.</a:t>
            </a:r>
          </a:p>
        </p:txBody>
      </p:sp>
      <p:pic>
        <p:nvPicPr>
          <p:cNvPr id="5" name="Picture 4" descr="A picture containing object, light, clock&#10;&#10;Description automatically generated">
            <a:hlinkClick r:id="rId2"/>
            <a:extLst>
              <a:ext uri="{FF2B5EF4-FFF2-40B4-BE49-F238E27FC236}">
                <a16:creationId xmlns:a16="http://schemas.microsoft.com/office/drawing/2014/main" id="{05D6245D-B8B9-43CE-B3D4-BDB5DA65E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5483" y="3563879"/>
            <a:ext cx="2141591" cy="2258938"/>
          </a:xfrm>
          <a:prstGeom prst="rect">
            <a:avLst/>
          </a:prstGeom>
        </p:spPr>
      </p:pic>
      <p:sp>
        <p:nvSpPr>
          <p:cNvPr id="6" name="TextBox 5">
            <a:extLst>
              <a:ext uri="{FF2B5EF4-FFF2-40B4-BE49-F238E27FC236}">
                <a16:creationId xmlns:a16="http://schemas.microsoft.com/office/drawing/2014/main" id="{AD6BD332-D5A1-4121-A39F-587F66E3AD85}"/>
              </a:ext>
            </a:extLst>
          </p:cNvPr>
          <p:cNvSpPr txBox="1"/>
          <p:nvPr/>
        </p:nvSpPr>
        <p:spPr>
          <a:xfrm>
            <a:off x="5508104" y="5517232"/>
            <a:ext cx="2520280" cy="369332"/>
          </a:xfrm>
          <a:prstGeom prst="rect">
            <a:avLst/>
          </a:prstGeom>
          <a:noFill/>
        </p:spPr>
        <p:txBody>
          <a:bodyPr wrap="square" rtlCol="0">
            <a:spAutoFit/>
          </a:bodyPr>
          <a:lstStyle/>
          <a:p>
            <a:r>
              <a:rPr lang="en-GB" dirty="0"/>
              <a:t>Channel 4 News (2018)</a:t>
            </a:r>
          </a:p>
        </p:txBody>
      </p:sp>
    </p:spTree>
    <p:extLst>
      <p:ext uri="{BB962C8B-B14F-4D97-AF65-F5344CB8AC3E}">
        <p14:creationId xmlns:p14="http://schemas.microsoft.com/office/powerpoint/2010/main" val="1781289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479" y="0"/>
            <a:ext cx="8229600" cy="648072"/>
          </a:xfrm>
        </p:spPr>
        <p:txBody>
          <a:bodyPr>
            <a:normAutofit fontScale="90000"/>
          </a:bodyPr>
          <a:lstStyle/>
          <a:p>
            <a:r>
              <a:rPr lang="en-GB" dirty="0"/>
              <a:t>Data Protection Act (2018)</a:t>
            </a:r>
          </a:p>
        </p:txBody>
      </p:sp>
      <p:sp>
        <p:nvSpPr>
          <p:cNvPr id="6" name="TextBox 5">
            <a:extLst>
              <a:ext uri="{FF2B5EF4-FFF2-40B4-BE49-F238E27FC236}">
                <a16:creationId xmlns:a16="http://schemas.microsoft.com/office/drawing/2014/main" id="{AB33A078-8132-4F73-832F-596EDED66F40}"/>
              </a:ext>
            </a:extLst>
          </p:cNvPr>
          <p:cNvSpPr txBox="1"/>
          <p:nvPr/>
        </p:nvSpPr>
        <p:spPr>
          <a:xfrm>
            <a:off x="251520" y="758891"/>
            <a:ext cx="8640960" cy="1477328"/>
          </a:xfrm>
          <a:prstGeom prst="rect">
            <a:avLst/>
          </a:prstGeom>
          <a:noFill/>
        </p:spPr>
        <p:txBody>
          <a:bodyPr wrap="square" rtlCol="0">
            <a:spAutoFit/>
          </a:bodyPr>
          <a:lstStyle/>
          <a:p>
            <a:r>
              <a:rPr lang="en-GB" sz="2400" b="1" dirty="0"/>
              <a:t>The Data Protection Act (2018) enshrines the </a:t>
            </a:r>
            <a:r>
              <a:rPr lang="en-GB" sz="2400" b="1" dirty="0" err="1"/>
              <a:t>GDPR</a:t>
            </a:r>
            <a:r>
              <a:rPr lang="en-GB" sz="2400" b="1" dirty="0"/>
              <a:t> regulations in UK law and also added protections for data held when the UK leaves the EU.</a:t>
            </a:r>
          </a:p>
          <a:p>
            <a:endParaRPr lang="en-GB" dirty="0"/>
          </a:p>
        </p:txBody>
      </p:sp>
      <p:sp>
        <p:nvSpPr>
          <p:cNvPr id="7" name="TextBox 6">
            <a:extLst>
              <a:ext uri="{FF2B5EF4-FFF2-40B4-BE49-F238E27FC236}">
                <a16:creationId xmlns:a16="http://schemas.microsoft.com/office/drawing/2014/main" id="{D4CB6DA6-AAF0-4C93-B328-425C12C97E2E}"/>
              </a:ext>
            </a:extLst>
          </p:cNvPr>
          <p:cNvSpPr txBox="1"/>
          <p:nvPr/>
        </p:nvSpPr>
        <p:spPr>
          <a:xfrm>
            <a:off x="251520" y="1991069"/>
            <a:ext cx="8820472"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Provides a comprehensive and modern framework for data protection in the UK, with stronger sanctions for malpractice.</a:t>
            </a:r>
          </a:p>
          <a:p>
            <a:pPr marL="285750" indent="-285750">
              <a:buFont typeface="Arial" panose="020B0604020202020204" pitchFamily="34" charset="0"/>
              <a:buChar char="•"/>
            </a:pPr>
            <a:r>
              <a:rPr lang="en-GB" sz="2000" dirty="0"/>
              <a:t>Sets new standards for protecting general data, in accordance with the </a:t>
            </a:r>
            <a:r>
              <a:rPr lang="en-GB" sz="2000" dirty="0" err="1"/>
              <a:t>GDPR</a:t>
            </a:r>
            <a:r>
              <a:rPr lang="en-GB" sz="2000" dirty="0"/>
              <a:t>, giving people more control over use of their data, and providing them with new rights to move or delete personal data.</a:t>
            </a:r>
          </a:p>
          <a:p>
            <a:pPr marL="285750" indent="-285750">
              <a:buFont typeface="Arial" panose="020B0604020202020204" pitchFamily="34" charset="0"/>
              <a:buChar char="•"/>
            </a:pPr>
            <a:r>
              <a:rPr lang="en-GB" sz="2000" dirty="0"/>
              <a:t>Preserves existing tailored exemptions that have worked well in the Data Protection Act 1998, ensuring that UK businesses and organisations can continue to support world leading research, financial services, journalism and legal services.</a:t>
            </a:r>
          </a:p>
          <a:p>
            <a:pPr marL="285750" indent="-285750">
              <a:buFont typeface="Arial" panose="020B0604020202020204" pitchFamily="34" charset="0"/>
              <a:buChar char="•"/>
            </a:pPr>
            <a:r>
              <a:rPr lang="en-GB" sz="2000" dirty="0"/>
              <a:t>Provides a bespoke framework tailored to the needs of our criminal justice agencies and the intelligence services, to protect the rights of victims, witnesses and suspects while ensuring we can tackle the changing nature of the global threats the UK faces.</a:t>
            </a:r>
          </a:p>
        </p:txBody>
      </p:sp>
      <p:sp>
        <p:nvSpPr>
          <p:cNvPr id="8" name="TextBox 7">
            <a:extLst>
              <a:ext uri="{FF2B5EF4-FFF2-40B4-BE49-F238E27FC236}">
                <a16:creationId xmlns:a16="http://schemas.microsoft.com/office/drawing/2014/main" id="{230A1C89-0F2D-4544-9075-A7BAC791C7D9}"/>
              </a:ext>
            </a:extLst>
          </p:cNvPr>
          <p:cNvSpPr txBox="1"/>
          <p:nvPr/>
        </p:nvSpPr>
        <p:spPr>
          <a:xfrm>
            <a:off x="2339752" y="6061686"/>
            <a:ext cx="5400601" cy="369332"/>
          </a:xfrm>
          <a:prstGeom prst="rect">
            <a:avLst/>
          </a:prstGeom>
          <a:noFill/>
        </p:spPr>
        <p:txBody>
          <a:bodyPr wrap="square" rtlCol="0">
            <a:spAutoFit/>
          </a:bodyPr>
          <a:lstStyle/>
          <a:p>
            <a:r>
              <a:rPr lang="en-GB" dirty="0"/>
              <a:t>Department for Digital Media, Culture and Sport (2018)</a:t>
            </a:r>
          </a:p>
        </p:txBody>
      </p:sp>
      <p:pic>
        <p:nvPicPr>
          <p:cNvPr id="10" name="Picture 9" descr="A picture containing light&#10;&#10;Description automatically generated">
            <a:hlinkClick r:id="rId2"/>
            <a:extLst>
              <a:ext uri="{FF2B5EF4-FFF2-40B4-BE49-F238E27FC236}">
                <a16:creationId xmlns:a16="http://schemas.microsoft.com/office/drawing/2014/main" id="{D2183055-7B10-47D6-B752-66163450AC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88184" y="5903627"/>
            <a:ext cx="710809" cy="710809"/>
          </a:xfrm>
          <a:prstGeom prst="rect">
            <a:avLst/>
          </a:prstGeom>
        </p:spPr>
      </p:pic>
    </p:spTree>
    <p:extLst>
      <p:ext uri="{BB962C8B-B14F-4D97-AF65-F5344CB8AC3E}">
        <p14:creationId xmlns:p14="http://schemas.microsoft.com/office/powerpoint/2010/main" val="175394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0D18F-973C-49D6-91C7-0660F2FFF78C}"/>
              </a:ext>
            </a:extLst>
          </p:cNvPr>
          <p:cNvSpPr>
            <a:spLocks noGrp="1"/>
          </p:cNvSpPr>
          <p:nvPr>
            <p:ph type="title"/>
          </p:nvPr>
        </p:nvSpPr>
        <p:spPr>
          <a:xfrm>
            <a:off x="457200" y="274638"/>
            <a:ext cx="8229600" cy="634082"/>
          </a:xfrm>
        </p:spPr>
        <p:txBody>
          <a:bodyPr>
            <a:noAutofit/>
          </a:bodyPr>
          <a:lstStyle/>
          <a:p>
            <a:r>
              <a:rPr lang="en-GB" sz="3600" b="1" dirty="0"/>
              <a:t>Data Protection and Brexit</a:t>
            </a:r>
          </a:p>
        </p:txBody>
      </p:sp>
      <p:sp>
        <p:nvSpPr>
          <p:cNvPr id="3" name="TextBox 2">
            <a:extLst>
              <a:ext uri="{FF2B5EF4-FFF2-40B4-BE49-F238E27FC236}">
                <a16:creationId xmlns:a16="http://schemas.microsoft.com/office/drawing/2014/main" id="{81BD0D30-8DD8-4FC9-8375-7860159E4001}"/>
              </a:ext>
            </a:extLst>
          </p:cNvPr>
          <p:cNvSpPr txBox="1"/>
          <p:nvPr/>
        </p:nvSpPr>
        <p:spPr>
          <a:xfrm>
            <a:off x="323528" y="1196752"/>
            <a:ext cx="8229600" cy="2400657"/>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400" dirty="0"/>
              <a:t>As with all other aspects of life, Brexit will undoubtedly bring about changes</a:t>
            </a:r>
          </a:p>
          <a:p>
            <a:pPr marL="457200" indent="-457200">
              <a:spcBef>
                <a:spcPts val="1200"/>
              </a:spcBef>
              <a:spcAft>
                <a:spcPts val="600"/>
              </a:spcAft>
              <a:buFont typeface="Arial" panose="020B0604020202020204" pitchFamily="34" charset="0"/>
              <a:buChar char="•"/>
            </a:pPr>
            <a:r>
              <a:rPr lang="en-GB" sz="2400" dirty="0"/>
              <a:t>Organisations that share personal data with organisations in other EU countries will need to be aware of these changes</a:t>
            </a:r>
          </a:p>
          <a:p>
            <a:pPr marL="457200" indent="-457200">
              <a:spcBef>
                <a:spcPts val="1200"/>
              </a:spcBef>
              <a:spcAft>
                <a:spcPts val="600"/>
              </a:spcAft>
              <a:buFont typeface="Arial" panose="020B0604020202020204" pitchFamily="34" charset="0"/>
              <a:buChar char="•"/>
            </a:pPr>
            <a:r>
              <a:rPr lang="en-GB" sz="2400" dirty="0"/>
              <a:t>Two important sources for information are;</a:t>
            </a:r>
          </a:p>
        </p:txBody>
      </p:sp>
      <p:sp>
        <p:nvSpPr>
          <p:cNvPr id="4" name="TextBox 3">
            <a:extLst>
              <a:ext uri="{FF2B5EF4-FFF2-40B4-BE49-F238E27FC236}">
                <a16:creationId xmlns:a16="http://schemas.microsoft.com/office/drawing/2014/main" id="{8D20DF96-B974-420F-968F-D780AAA91809}"/>
              </a:ext>
            </a:extLst>
          </p:cNvPr>
          <p:cNvSpPr txBox="1"/>
          <p:nvPr/>
        </p:nvSpPr>
        <p:spPr>
          <a:xfrm>
            <a:off x="833536" y="3833465"/>
            <a:ext cx="7416824" cy="1015663"/>
          </a:xfrm>
          <a:prstGeom prst="rect">
            <a:avLst/>
          </a:prstGeom>
          <a:noFill/>
        </p:spPr>
        <p:txBody>
          <a:bodyPr wrap="square" rtlCol="0">
            <a:spAutoFit/>
          </a:bodyPr>
          <a:lstStyle/>
          <a:p>
            <a:r>
              <a:rPr lang="en-GB" sz="2000" dirty="0"/>
              <a:t>UK Government</a:t>
            </a:r>
          </a:p>
          <a:p>
            <a:r>
              <a:rPr lang="en-GB" sz="2000" dirty="0">
                <a:hlinkClick r:id="rId2"/>
              </a:rPr>
              <a:t>https://www.gov.uk/government/news/data-protection-and-brexit-is-your-organisation-prepared</a:t>
            </a:r>
            <a:endParaRPr lang="en-GB" sz="2000" dirty="0"/>
          </a:p>
        </p:txBody>
      </p:sp>
      <p:sp>
        <p:nvSpPr>
          <p:cNvPr id="5" name="TextBox 4">
            <a:extLst>
              <a:ext uri="{FF2B5EF4-FFF2-40B4-BE49-F238E27FC236}">
                <a16:creationId xmlns:a16="http://schemas.microsoft.com/office/drawing/2014/main" id="{90C03550-6A49-459E-82B4-1F1F6CD41EB2}"/>
              </a:ext>
            </a:extLst>
          </p:cNvPr>
          <p:cNvSpPr txBox="1"/>
          <p:nvPr/>
        </p:nvSpPr>
        <p:spPr>
          <a:xfrm>
            <a:off x="833536" y="5085184"/>
            <a:ext cx="7416824" cy="707886"/>
          </a:xfrm>
          <a:prstGeom prst="rect">
            <a:avLst/>
          </a:prstGeom>
          <a:noFill/>
        </p:spPr>
        <p:txBody>
          <a:bodyPr wrap="square" rtlCol="0">
            <a:spAutoFit/>
          </a:bodyPr>
          <a:lstStyle/>
          <a:p>
            <a:r>
              <a:rPr lang="en-GB" sz="2000" dirty="0"/>
              <a:t>The Information Commissioner’s Office</a:t>
            </a:r>
          </a:p>
          <a:p>
            <a:r>
              <a:rPr lang="en-GB" sz="2000" dirty="0">
                <a:hlinkClick r:id="rId3"/>
              </a:rPr>
              <a:t>https://ico.org.uk/for-organisations/data-protection-and-brexit/</a:t>
            </a:r>
            <a:endParaRPr lang="en-GB" sz="2000" dirty="0"/>
          </a:p>
        </p:txBody>
      </p:sp>
    </p:spTree>
    <p:extLst>
      <p:ext uri="{BB962C8B-B14F-4D97-AF65-F5344CB8AC3E}">
        <p14:creationId xmlns:p14="http://schemas.microsoft.com/office/powerpoint/2010/main" val="169068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C87B3-CBD8-4E43-A0C5-FEFDD4ACBEAE}"/>
              </a:ext>
            </a:extLst>
          </p:cNvPr>
          <p:cNvSpPr txBox="1">
            <a:spLocks/>
          </p:cNvSpPr>
          <p:nvPr/>
        </p:nvSpPr>
        <p:spPr>
          <a:xfrm>
            <a:off x="457200" y="260648"/>
            <a:ext cx="8229600" cy="70609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Multi-agency working and Data Protection</a:t>
            </a:r>
            <a:endParaRPr lang="en-GB" sz="3600" b="1" dirty="0"/>
          </a:p>
        </p:txBody>
      </p:sp>
      <p:sp>
        <p:nvSpPr>
          <p:cNvPr id="3" name="TextBox 2">
            <a:extLst>
              <a:ext uri="{FF2B5EF4-FFF2-40B4-BE49-F238E27FC236}">
                <a16:creationId xmlns:a16="http://schemas.microsoft.com/office/drawing/2014/main" id="{E5C53D5D-6E81-47E8-B9D1-05EC128106B0}"/>
              </a:ext>
            </a:extLst>
          </p:cNvPr>
          <p:cNvSpPr txBox="1"/>
          <p:nvPr/>
        </p:nvSpPr>
        <p:spPr>
          <a:xfrm>
            <a:off x="395536" y="1412776"/>
            <a:ext cx="8424936" cy="523220"/>
          </a:xfrm>
          <a:prstGeom prst="rect">
            <a:avLst/>
          </a:prstGeom>
          <a:noFill/>
        </p:spPr>
        <p:txBody>
          <a:bodyPr wrap="square" rtlCol="0">
            <a:spAutoFit/>
          </a:bodyPr>
          <a:lstStyle/>
          <a:p>
            <a:endParaRPr lang="en-GB" sz="2800" dirty="0"/>
          </a:p>
        </p:txBody>
      </p:sp>
      <p:sp>
        <p:nvSpPr>
          <p:cNvPr id="4" name="TextBox 3">
            <a:extLst>
              <a:ext uri="{FF2B5EF4-FFF2-40B4-BE49-F238E27FC236}">
                <a16:creationId xmlns:a16="http://schemas.microsoft.com/office/drawing/2014/main" id="{19B19FD8-4B77-44A9-BF01-BC855491FCE6}"/>
              </a:ext>
            </a:extLst>
          </p:cNvPr>
          <p:cNvSpPr txBox="1"/>
          <p:nvPr/>
        </p:nvSpPr>
        <p:spPr>
          <a:xfrm>
            <a:off x="401721" y="1165919"/>
            <a:ext cx="822960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In many examples the increase in data protection legislation can, and has, caused even more barriers to information sharing, such as;</a:t>
            </a:r>
          </a:p>
        </p:txBody>
      </p:sp>
      <p:sp>
        <p:nvSpPr>
          <p:cNvPr id="5" name="TextBox 4">
            <a:extLst>
              <a:ext uri="{FF2B5EF4-FFF2-40B4-BE49-F238E27FC236}">
                <a16:creationId xmlns:a16="http://schemas.microsoft.com/office/drawing/2014/main" id="{1DDD209A-C1BD-4728-98EA-4CF63C6EC0E5}"/>
              </a:ext>
            </a:extLst>
          </p:cNvPr>
          <p:cNvSpPr txBox="1"/>
          <p:nvPr/>
        </p:nvSpPr>
        <p:spPr>
          <a:xfrm>
            <a:off x="1187624" y="2780928"/>
            <a:ext cx="7056784" cy="3139321"/>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Organisations developing different and complex information governance standards</a:t>
            </a:r>
          </a:p>
          <a:p>
            <a:pPr marL="457200" indent="-457200">
              <a:spcBef>
                <a:spcPts val="1200"/>
              </a:spcBef>
              <a:spcAft>
                <a:spcPts val="600"/>
              </a:spcAft>
              <a:buFont typeface="Arial" panose="020B0604020202020204" pitchFamily="34" charset="0"/>
              <a:buChar char="•"/>
            </a:pPr>
            <a:r>
              <a:rPr lang="en-GB" sz="2800" dirty="0"/>
              <a:t>Organisations becoming even more ‘risk averse’.</a:t>
            </a:r>
          </a:p>
          <a:p>
            <a:pPr marL="457200" indent="-457200">
              <a:spcBef>
                <a:spcPts val="1200"/>
              </a:spcBef>
              <a:spcAft>
                <a:spcPts val="600"/>
              </a:spcAft>
              <a:buFont typeface="Arial" panose="020B0604020202020204" pitchFamily="34" charset="0"/>
              <a:buChar char="•"/>
            </a:pPr>
            <a:r>
              <a:rPr lang="en-GB" sz="2800" dirty="0"/>
              <a:t>Increased concerns about people’s capacity to give informed consent</a:t>
            </a:r>
          </a:p>
        </p:txBody>
      </p:sp>
      <p:sp>
        <p:nvSpPr>
          <p:cNvPr id="6" name="TextBox 5">
            <a:extLst>
              <a:ext uri="{FF2B5EF4-FFF2-40B4-BE49-F238E27FC236}">
                <a16:creationId xmlns:a16="http://schemas.microsoft.com/office/drawing/2014/main" id="{95B8326E-DE1D-43A5-B683-6DF4470F4098}"/>
              </a:ext>
            </a:extLst>
          </p:cNvPr>
          <p:cNvSpPr txBox="1"/>
          <p:nvPr/>
        </p:nvSpPr>
        <p:spPr>
          <a:xfrm>
            <a:off x="5076056" y="6093296"/>
            <a:ext cx="3168352" cy="369332"/>
          </a:xfrm>
          <a:prstGeom prst="rect">
            <a:avLst/>
          </a:prstGeom>
          <a:noFill/>
        </p:spPr>
        <p:txBody>
          <a:bodyPr wrap="square" rtlCol="0">
            <a:spAutoFit/>
          </a:bodyPr>
          <a:lstStyle/>
          <a:p>
            <a:r>
              <a:rPr lang="en-GB" dirty="0"/>
              <a:t>Camden Council (No Date)</a:t>
            </a:r>
          </a:p>
        </p:txBody>
      </p:sp>
    </p:spTree>
    <p:extLst>
      <p:ext uri="{BB962C8B-B14F-4D97-AF65-F5344CB8AC3E}">
        <p14:creationId xmlns:p14="http://schemas.microsoft.com/office/powerpoint/2010/main" val="370325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C87B3-CBD8-4E43-A0C5-FEFDD4ACBEAE}"/>
              </a:ext>
            </a:extLst>
          </p:cNvPr>
          <p:cNvSpPr txBox="1">
            <a:spLocks/>
          </p:cNvSpPr>
          <p:nvPr/>
        </p:nvSpPr>
        <p:spPr>
          <a:xfrm>
            <a:off x="457200" y="260648"/>
            <a:ext cx="8229600" cy="70609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Multi-agency working and Data Protection</a:t>
            </a:r>
            <a:endParaRPr lang="en-GB" sz="3600" b="1" dirty="0"/>
          </a:p>
        </p:txBody>
      </p:sp>
      <p:sp>
        <p:nvSpPr>
          <p:cNvPr id="3" name="TextBox 2">
            <a:extLst>
              <a:ext uri="{FF2B5EF4-FFF2-40B4-BE49-F238E27FC236}">
                <a16:creationId xmlns:a16="http://schemas.microsoft.com/office/drawing/2014/main" id="{E5C53D5D-6E81-47E8-B9D1-05EC128106B0}"/>
              </a:ext>
            </a:extLst>
          </p:cNvPr>
          <p:cNvSpPr txBox="1"/>
          <p:nvPr/>
        </p:nvSpPr>
        <p:spPr>
          <a:xfrm>
            <a:off x="395536" y="1412776"/>
            <a:ext cx="8424936" cy="523220"/>
          </a:xfrm>
          <a:prstGeom prst="rect">
            <a:avLst/>
          </a:prstGeom>
          <a:noFill/>
        </p:spPr>
        <p:txBody>
          <a:bodyPr wrap="square" rtlCol="0">
            <a:spAutoFit/>
          </a:bodyPr>
          <a:lstStyle/>
          <a:p>
            <a:endParaRPr lang="en-GB" sz="2800" dirty="0"/>
          </a:p>
        </p:txBody>
      </p:sp>
      <p:sp>
        <p:nvSpPr>
          <p:cNvPr id="4" name="TextBox 3">
            <a:extLst>
              <a:ext uri="{FF2B5EF4-FFF2-40B4-BE49-F238E27FC236}">
                <a16:creationId xmlns:a16="http://schemas.microsoft.com/office/drawing/2014/main" id="{19B19FD8-4B77-44A9-BF01-BC855491FCE6}"/>
              </a:ext>
            </a:extLst>
          </p:cNvPr>
          <p:cNvSpPr txBox="1"/>
          <p:nvPr/>
        </p:nvSpPr>
        <p:spPr>
          <a:xfrm>
            <a:off x="401720" y="1165919"/>
            <a:ext cx="8562767" cy="4001095"/>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The tension between data protection and information sharing is not new</a:t>
            </a:r>
          </a:p>
          <a:p>
            <a:pPr marL="457200" indent="-457200">
              <a:spcBef>
                <a:spcPts val="1200"/>
              </a:spcBef>
              <a:spcAft>
                <a:spcPts val="600"/>
              </a:spcAft>
              <a:buFont typeface="Arial" panose="020B0604020202020204" pitchFamily="34" charset="0"/>
              <a:buChar char="•"/>
            </a:pPr>
            <a:r>
              <a:rPr lang="en-GB" sz="2800" dirty="0"/>
              <a:t>It has been an issue for all areas of multi-agency working for the last 20 years</a:t>
            </a:r>
          </a:p>
          <a:p>
            <a:pPr marL="457200" indent="-457200">
              <a:spcBef>
                <a:spcPts val="1200"/>
              </a:spcBef>
              <a:spcAft>
                <a:spcPts val="600"/>
              </a:spcAft>
              <a:buFont typeface="Arial" panose="020B0604020202020204" pitchFamily="34" charset="0"/>
              <a:buChar char="•"/>
            </a:pPr>
            <a:r>
              <a:rPr lang="en-GB" sz="2800" dirty="0"/>
              <a:t>For example, when the Welsh Government was seeking to improve the support for young people in its policy document Extending Entitlement, Information Sharing was an important aspect</a:t>
            </a:r>
          </a:p>
        </p:txBody>
      </p:sp>
      <p:sp>
        <p:nvSpPr>
          <p:cNvPr id="7" name="TextBox 6">
            <a:extLst>
              <a:ext uri="{FF2B5EF4-FFF2-40B4-BE49-F238E27FC236}">
                <a16:creationId xmlns:a16="http://schemas.microsoft.com/office/drawing/2014/main" id="{36E86BF0-C00C-4CAE-9915-69A3455E66EB}"/>
              </a:ext>
            </a:extLst>
          </p:cNvPr>
          <p:cNvSpPr txBox="1"/>
          <p:nvPr/>
        </p:nvSpPr>
        <p:spPr>
          <a:xfrm>
            <a:off x="5292080" y="5260558"/>
            <a:ext cx="2736304" cy="369332"/>
          </a:xfrm>
          <a:prstGeom prst="rect">
            <a:avLst/>
          </a:prstGeom>
          <a:noFill/>
        </p:spPr>
        <p:txBody>
          <a:bodyPr wrap="square" rtlCol="0">
            <a:spAutoFit/>
          </a:bodyPr>
          <a:lstStyle/>
          <a:p>
            <a:r>
              <a:rPr lang="en-GB" dirty="0"/>
              <a:t>Welsh Government (2002)</a:t>
            </a:r>
          </a:p>
        </p:txBody>
      </p:sp>
      <p:pic>
        <p:nvPicPr>
          <p:cNvPr id="9" name="Picture 8" descr="A picture containing light&#10;&#10;Description automatically generated">
            <a:hlinkClick r:id="rId2"/>
            <a:extLst>
              <a:ext uri="{FF2B5EF4-FFF2-40B4-BE49-F238E27FC236}">
                <a16:creationId xmlns:a16="http://schemas.microsoft.com/office/drawing/2014/main" id="{9BE32A09-9AAB-476E-AB40-90FA1A7794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5784032"/>
            <a:ext cx="782817" cy="782817"/>
          </a:xfrm>
          <a:prstGeom prst="rect">
            <a:avLst/>
          </a:prstGeom>
        </p:spPr>
      </p:pic>
      <p:sp>
        <p:nvSpPr>
          <p:cNvPr id="10" name="TextBox 9">
            <a:extLst>
              <a:ext uri="{FF2B5EF4-FFF2-40B4-BE49-F238E27FC236}">
                <a16:creationId xmlns:a16="http://schemas.microsoft.com/office/drawing/2014/main" id="{F6AAD691-E36C-4EF7-9D16-9D709ECB9459}"/>
              </a:ext>
            </a:extLst>
          </p:cNvPr>
          <p:cNvSpPr txBox="1"/>
          <p:nvPr/>
        </p:nvSpPr>
        <p:spPr>
          <a:xfrm>
            <a:off x="4420377" y="5852274"/>
            <a:ext cx="4392488" cy="646331"/>
          </a:xfrm>
          <a:prstGeom prst="rect">
            <a:avLst/>
          </a:prstGeom>
          <a:noFill/>
        </p:spPr>
        <p:txBody>
          <a:bodyPr wrap="square" rtlCol="0">
            <a:spAutoFit/>
          </a:bodyPr>
          <a:lstStyle/>
          <a:p>
            <a:r>
              <a:rPr lang="en-GB" dirty="0"/>
              <a:t>See in particular, Annex 11: Information Sharing &amp; Part 5: Acknowledgements</a:t>
            </a:r>
          </a:p>
        </p:txBody>
      </p:sp>
    </p:spTree>
    <p:extLst>
      <p:ext uri="{BB962C8B-B14F-4D97-AF65-F5344CB8AC3E}">
        <p14:creationId xmlns:p14="http://schemas.microsoft.com/office/powerpoint/2010/main" val="1387690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B22D-919B-4595-90C0-6ACA418E0C73}"/>
              </a:ext>
            </a:extLst>
          </p:cNvPr>
          <p:cNvSpPr>
            <a:spLocks noGrp="1"/>
          </p:cNvSpPr>
          <p:nvPr>
            <p:ph type="title"/>
          </p:nvPr>
        </p:nvSpPr>
        <p:spPr>
          <a:xfrm>
            <a:off x="457200" y="116632"/>
            <a:ext cx="8229600" cy="936104"/>
          </a:xfrm>
        </p:spPr>
        <p:txBody>
          <a:bodyPr>
            <a:normAutofit/>
          </a:bodyPr>
          <a:lstStyle/>
          <a:p>
            <a:r>
              <a:rPr lang="en-GB" sz="3600" b="1" dirty="0"/>
              <a:t>Data Protection and Information Sharing</a:t>
            </a:r>
          </a:p>
        </p:txBody>
      </p:sp>
      <p:sp>
        <p:nvSpPr>
          <p:cNvPr id="3" name="TextBox 2">
            <a:extLst>
              <a:ext uri="{FF2B5EF4-FFF2-40B4-BE49-F238E27FC236}">
                <a16:creationId xmlns:a16="http://schemas.microsoft.com/office/drawing/2014/main" id="{3D465593-FA52-4F75-A4C1-EAC4D2280C47}"/>
              </a:ext>
            </a:extLst>
          </p:cNvPr>
          <p:cNvSpPr txBox="1"/>
          <p:nvPr/>
        </p:nvSpPr>
        <p:spPr>
          <a:xfrm>
            <a:off x="290615" y="1052736"/>
            <a:ext cx="8562767" cy="2908489"/>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Professional debates such as the one above led the Welsh Government to develop its own approach to effective information sharing</a:t>
            </a:r>
          </a:p>
          <a:p>
            <a:pPr marL="457200" indent="-457200">
              <a:spcBef>
                <a:spcPts val="1200"/>
              </a:spcBef>
              <a:spcAft>
                <a:spcPts val="600"/>
              </a:spcAft>
              <a:buFont typeface="Arial" panose="020B0604020202020204" pitchFamily="34" charset="0"/>
              <a:buChar char="•"/>
            </a:pPr>
            <a:r>
              <a:rPr lang="en-GB" sz="2800" dirty="0"/>
              <a:t>The resulting Wales Accord for Sharing Personal Information (</a:t>
            </a:r>
            <a:r>
              <a:rPr lang="en-GB" sz="2800" dirty="0" err="1"/>
              <a:t>WASPI</a:t>
            </a:r>
            <a:r>
              <a:rPr lang="en-GB" sz="2800" dirty="0"/>
              <a:t>) provides guidelines for organisations in Wales</a:t>
            </a:r>
          </a:p>
        </p:txBody>
      </p:sp>
      <p:pic>
        <p:nvPicPr>
          <p:cNvPr id="5" name="Picture 4" descr="A picture containing object, light, clock&#10;&#10;Description automatically generated">
            <a:hlinkClick r:id="rId2"/>
            <a:extLst>
              <a:ext uri="{FF2B5EF4-FFF2-40B4-BE49-F238E27FC236}">
                <a16:creationId xmlns:a16="http://schemas.microsoft.com/office/drawing/2014/main" id="{4A8F8EAD-F1F2-46EF-AA44-DAAAEDB5BA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043188" y="4077072"/>
            <a:ext cx="1057622" cy="1115574"/>
          </a:xfrm>
          <a:prstGeom prst="rect">
            <a:avLst/>
          </a:prstGeom>
        </p:spPr>
      </p:pic>
      <p:sp>
        <p:nvSpPr>
          <p:cNvPr id="6" name="TextBox 5">
            <a:extLst>
              <a:ext uri="{FF2B5EF4-FFF2-40B4-BE49-F238E27FC236}">
                <a16:creationId xmlns:a16="http://schemas.microsoft.com/office/drawing/2014/main" id="{7FC26666-7573-494D-8895-4AE46CB100EB}"/>
              </a:ext>
            </a:extLst>
          </p:cNvPr>
          <p:cNvSpPr txBox="1"/>
          <p:nvPr/>
        </p:nvSpPr>
        <p:spPr>
          <a:xfrm>
            <a:off x="5100810" y="4365104"/>
            <a:ext cx="3143598" cy="369332"/>
          </a:xfrm>
          <a:prstGeom prst="rect">
            <a:avLst/>
          </a:prstGeom>
          <a:noFill/>
        </p:spPr>
        <p:txBody>
          <a:bodyPr wrap="square" rtlCol="0">
            <a:spAutoFit/>
          </a:bodyPr>
          <a:lstStyle/>
          <a:p>
            <a:r>
              <a:rPr lang="en-GB" dirty="0"/>
              <a:t>Sandberg (2019)</a:t>
            </a:r>
          </a:p>
        </p:txBody>
      </p:sp>
      <p:sp>
        <p:nvSpPr>
          <p:cNvPr id="7" name="TextBox 6">
            <a:extLst>
              <a:ext uri="{FF2B5EF4-FFF2-40B4-BE49-F238E27FC236}">
                <a16:creationId xmlns:a16="http://schemas.microsoft.com/office/drawing/2014/main" id="{C1A34D9B-C70D-480E-A508-CFF3001285AC}"/>
              </a:ext>
            </a:extLst>
          </p:cNvPr>
          <p:cNvSpPr txBox="1"/>
          <p:nvPr/>
        </p:nvSpPr>
        <p:spPr>
          <a:xfrm>
            <a:off x="457198" y="5389765"/>
            <a:ext cx="8229600" cy="830997"/>
          </a:xfrm>
          <a:prstGeom prst="rect">
            <a:avLst/>
          </a:prstGeom>
          <a:noFill/>
        </p:spPr>
        <p:txBody>
          <a:bodyPr wrap="square" rtlCol="0">
            <a:spAutoFit/>
          </a:bodyPr>
          <a:lstStyle/>
          <a:p>
            <a:pPr algn="ctr"/>
            <a:r>
              <a:rPr lang="en-GB" sz="2400" i="1" dirty="0"/>
              <a:t>Research Skills: Why did we access the video via the </a:t>
            </a:r>
            <a:r>
              <a:rPr lang="en-GB" sz="2400" i="1" dirty="0" err="1"/>
              <a:t>WASPI</a:t>
            </a:r>
            <a:r>
              <a:rPr lang="en-GB" sz="2400" i="1" dirty="0"/>
              <a:t> website?</a:t>
            </a:r>
          </a:p>
        </p:txBody>
      </p:sp>
    </p:spTree>
    <p:extLst>
      <p:ext uri="{BB962C8B-B14F-4D97-AF65-F5344CB8AC3E}">
        <p14:creationId xmlns:p14="http://schemas.microsoft.com/office/powerpoint/2010/main" val="3174400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0728"/>
            <a:ext cx="8928992" cy="4104456"/>
          </a:xfrm>
        </p:spPr>
        <p:txBody>
          <a:bodyPr>
            <a:noAutofit/>
          </a:bodyPr>
          <a:lstStyle/>
          <a:p>
            <a:pPr>
              <a:spcBef>
                <a:spcPts val="600"/>
              </a:spcBef>
              <a:spcAft>
                <a:spcPts val="600"/>
              </a:spcAft>
            </a:pPr>
            <a:r>
              <a:rPr lang="en-GB" sz="2200" dirty="0"/>
              <a:t>Enables service-providing organisations directly concerned with the safeguarding, to share relevant, minimum and appropriate personal information between them in a lawful, safe and informed way.</a:t>
            </a:r>
          </a:p>
          <a:p>
            <a:pPr>
              <a:spcBef>
                <a:spcPts val="600"/>
              </a:spcBef>
              <a:spcAft>
                <a:spcPts val="600"/>
              </a:spcAft>
            </a:pPr>
            <a:r>
              <a:rPr lang="en-GB" sz="2200" dirty="0"/>
              <a:t>Applies to all public sector organisations, third sector organisations and those (relevant) private organisations. In particular, it concerns those organisations that hold information about individuals and who may consider it appropriate or necessary to share that information with others. </a:t>
            </a:r>
          </a:p>
          <a:p>
            <a:pPr>
              <a:spcBef>
                <a:spcPts val="600"/>
              </a:spcBef>
              <a:spcAft>
                <a:spcPts val="600"/>
              </a:spcAft>
            </a:pPr>
            <a:r>
              <a:rPr lang="en-GB" sz="2200" dirty="0"/>
              <a:t>All Welsh Local Authorities, Health Boards/Trusts, Police Forces, Fire Services, a large number of charities and voluntary sector organisations have signed up to the Accord. </a:t>
            </a:r>
          </a:p>
        </p:txBody>
      </p:sp>
      <p:sp>
        <p:nvSpPr>
          <p:cNvPr id="7" name="TextBox 6"/>
          <p:cNvSpPr txBox="1"/>
          <p:nvPr/>
        </p:nvSpPr>
        <p:spPr>
          <a:xfrm>
            <a:off x="251520" y="116632"/>
            <a:ext cx="9163984" cy="646331"/>
          </a:xfrm>
          <a:prstGeom prst="rect">
            <a:avLst/>
          </a:prstGeom>
          <a:noFill/>
        </p:spPr>
        <p:txBody>
          <a:bodyPr wrap="none" rtlCol="0">
            <a:spAutoFit/>
          </a:bodyPr>
          <a:lstStyle/>
          <a:p>
            <a:r>
              <a:rPr lang="en-GB" sz="3600" dirty="0">
                <a:latin typeface="+mj-lt"/>
              </a:rPr>
              <a:t>Wales Accord for Sharing Personal Information</a:t>
            </a:r>
          </a:p>
        </p:txBody>
      </p:sp>
      <p:sp>
        <p:nvSpPr>
          <p:cNvPr id="2" name="TextBox 1">
            <a:extLst>
              <a:ext uri="{FF2B5EF4-FFF2-40B4-BE49-F238E27FC236}">
                <a16:creationId xmlns:a16="http://schemas.microsoft.com/office/drawing/2014/main" id="{345166B5-52A9-4DAD-AFE8-F0D0C3BFE5A9}"/>
              </a:ext>
            </a:extLst>
          </p:cNvPr>
          <p:cNvSpPr txBox="1"/>
          <p:nvPr/>
        </p:nvSpPr>
        <p:spPr>
          <a:xfrm>
            <a:off x="6847044" y="6124472"/>
            <a:ext cx="1800200" cy="369332"/>
          </a:xfrm>
          <a:prstGeom prst="rect">
            <a:avLst/>
          </a:prstGeom>
          <a:noFill/>
        </p:spPr>
        <p:txBody>
          <a:bodyPr wrap="square" rtlCol="0">
            <a:spAutoFit/>
          </a:bodyPr>
          <a:lstStyle/>
          <a:p>
            <a:r>
              <a:rPr lang="en-GB" dirty="0" err="1"/>
              <a:t>WASPI</a:t>
            </a:r>
            <a:r>
              <a:rPr lang="en-GB" dirty="0"/>
              <a:t> (No Date)</a:t>
            </a:r>
          </a:p>
        </p:txBody>
      </p:sp>
      <p:pic>
        <p:nvPicPr>
          <p:cNvPr id="8" name="Picture 7" descr="A picture containing light&#10;&#10;Description automatically generated">
            <a:hlinkClick r:id="rId2"/>
            <a:extLst>
              <a:ext uri="{FF2B5EF4-FFF2-40B4-BE49-F238E27FC236}">
                <a16:creationId xmlns:a16="http://schemas.microsoft.com/office/drawing/2014/main" id="{8CDE0385-7CF5-451E-8F0E-95722CC3F9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8144" y="5949152"/>
            <a:ext cx="792216" cy="792216"/>
          </a:xfrm>
          <a:prstGeom prst="rect">
            <a:avLst/>
          </a:prstGeom>
        </p:spPr>
      </p:pic>
      <p:sp>
        <p:nvSpPr>
          <p:cNvPr id="9" name="TextBox 8">
            <a:extLst>
              <a:ext uri="{FF2B5EF4-FFF2-40B4-BE49-F238E27FC236}">
                <a16:creationId xmlns:a16="http://schemas.microsoft.com/office/drawing/2014/main" id="{F046F034-5103-4995-A970-91D10DB6140C}"/>
              </a:ext>
            </a:extLst>
          </p:cNvPr>
          <p:cNvSpPr txBox="1"/>
          <p:nvPr/>
        </p:nvSpPr>
        <p:spPr>
          <a:xfrm>
            <a:off x="2123728" y="5085184"/>
            <a:ext cx="6048672" cy="830997"/>
          </a:xfrm>
          <a:prstGeom prst="rect">
            <a:avLst/>
          </a:prstGeom>
          <a:noFill/>
        </p:spPr>
        <p:txBody>
          <a:bodyPr wrap="square" rtlCol="0">
            <a:spAutoFit/>
          </a:bodyPr>
          <a:lstStyle/>
          <a:p>
            <a:pPr algn="ctr"/>
            <a:r>
              <a:rPr lang="en-GB" sz="2400" i="1" dirty="0"/>
              <a:t>We will now look at the range of organisations signed up to the </a:t>
            </a:r>
            <a:r>
              <a:rPr lang="en-GB" sz="2400" i="1" dirty="0" err="1"/>
              <a:t>WASPI</a:t>
            </a:r>
            <a:r>
              <a:rPr lang="en-GB" sz="2400" i="1" dirty="0"/>
              <a:t>.</a:t>
            </a:r>
          </a:p>
        </p:txBody>
      </p:sp>
    </p:spTree>
    <p:extLst>
      <p:ext uri="{BB962C8B-B14F-4D97-AF65-F5344CB8AC3E}">
        <p14:creationId xmlns:p14="http://schemas.microsoft.com/office/powerpoint/2010/main" val="156374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7A8AA-F4DE-460E-8938-9CA7555DA538}"/>
              </a:ext>
            </a:extLst>
          </p:cNvPr>
          <p:cNvSpPr txBox="1">
            <a:spLocks/>
          </p:cNvSpPr>
          <p:nvPr/>
        </p:nvSpPr>
        <p:spPr>
          <a:xfrm>
            <a:off x="457200" y="260648"/>
            <a:ext cx="8229600" cy="936104"/>
          </a:xfrm>
          <a:prstGeom prst="rect">
            <a:avLst/>
          </a:prstGeom>
        </p:spPr>
        <p:txBody>
          <a:bodyP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Safeguarding, Data Protection and Information Sharing</a:t>
            </a:r>
          </a:p>
          <a:p>
            <a:r>
              <a:rPr lang="en-GB" sz="3600" b="1" dirty="0"/>
              <a:t>Other Developments</a:t>
            </a:r>
          </a:p>
        </p:txBody>
      </p:sp>
      <p:sp>
        <p:nvSpPr>
          <p:cNvPr id="3" name="TextBox 2">
            <a:extLst>
              <a:ext uri="{FF2B5EF4-FFF2-40B4-BE49-F238E27FC236}">
                <a16:creationId xmlns:a16="http://schemas.microsoft.com/office/drawing/2014/main" id="{076D8C48-7605-4902-BCC9-2B4B6C4CC0E2}"/>
              </a:ext>
            </a:extLst>
          </p:cNvPr>
          <p:cNvSpPr txBox="1"/>
          <p:nvPr/>
        </p:nvSpPr>
        <p:spPr>
          <a:xfrm>
            <a:off x="457200" y="1844824"/>
            <a:ext cx="8003232" cy="3570208"/>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Alongside these legislative, regulatory and policy initiatives others development shave occurred</a:t>
            </a:r>
          </a:p>
          <a:p>
            <a:pPr marL="457200" indent="-457200">
              <a:spcBef>
                <a:spcPts val="1200"/>
              </a:spcBef>
              <a:spcAft>
                <a:spcPts val="600"/>
              </a:spcAft>
              <a:buFont typeface="Arial" panose="020B0604020202020204" pitchFamily="34" charset="0"/>
              <a:buChar char="•"/>
            </a:pPr>
            <a:r>
              <a:rPr lang="en-GB" sz="2800" dirty="0"/>
              <a:t>Many of these have come out of the same debates as we have studies before.</a:t>
            </a:r>
          </a:p>
          <a:p>
            <a:pPr marL="457200" indent="-457200">
              <a:spcBef>
                <a:spcPts val="1200"/>
              </a:spcBef>
              <a:spcAft>
                <a:spcPts val="600"/>
              </a:spcAft>
              <a:buFont typeface="Arial" panose="020B0604020202020204" pitchFamily="34" charset="0"/>
              <a:buChar char="•"/>
            </a:pPr>
            <a:r>
              <a:rPr lang="en-GB" sz="2800" dirty="0"/>
              <a:t>For example, in the </a:t>
            </a:r>
            <a:r>
              <a:rPr lang="en-GB" sz="2800" i="1" dirty="0"/>
              <a:t>Extending Entitlement</a:t>
            </a:r>
            <a:r>
              <a:rPr lang="en-GB" sz="2800" dirty="0"/>
              <a:t> document that we looked at previously, the role of a Children’s Commissioner was discussed</a:t>
            </a:r>
          </a:p>
        </p:txBody>
      </p:sp>
    </p:spTree>
    <p:extLst>
      <p:ext uri="{BB962C8B-B14F-4D97-AF65-F5344CB8AC3E}">
        <p14:creationId xmlns:p14="http://schemas.microsoft.com/office/powerpoint/2010/main" val="136748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Content Placeholder 2"/>
          <p:cNvSpPr>
            <a:spLocks noGrp="1"/>
          </p:cNvSpPr>
          <p:nvPr>
            <p:ph idx="1"/>
          </p:nvPr>
        </p:nvSpPr>
        <p:spPr>
          <a:xfrm>
            <a:off x="251520" y="1700808"/>
            <a:ext cx="8892480" cy="3672408"/>
          </a:xfrm>
        </p:spPr>
        <p:txBody>
          <a:bodyPr>
            <a:normAutofit fontScale="92500" lnSpcReduction="10000"/>
          </a:bodyPr>
          <a:lstStyle/>
          <a:p>
            <a:pPr>
              <a:spcBef>
                <a:spcPts val="1200"/>
              </a:spcBef>
              <a:spcAft>
                <a:spcPts val="600"/>
              </a:spcAft>
              <a:buFont typeface="Arial" charset="0"/>
              <a:buChar char="•"/>
            </a:pPr>
            <a:r>
              <a:rPr lang="en-GB" altLang="en-US" dirty="0"/>
              <a:t>Role created in 2001. Wales became the first country in the UK to appoint a Children’s Commissioner. Peter Clarke was the first to be appointed.</a:t>
            </a:r>
          </a:p>
          <a:p>
            <a:pPr>
              <a:spcBef>
                <a:spcPts val="1200"/>
              </a:spcBef>
              <a:spcAft>
                <a:spcPts val="600"/>
              </a:spcAft>
              <a:buFont typeface="Arial" charset="0"/>
              <a:buChar char="•"/>
            </a:pPr>
            <a:r>
              <a:rPr lang="en-GB" altLang="en-US" dirty="0"/>
              <a:t>2008 – Keith </a:t>
            </a:r>
            <a:r>
              <a:rPr lang="en-GB" altLang="en-US" dirty="0" err="1"/>
              <a:t>Towler</a:t>
            </a:r>
            <a:endParaRPr lang="en-GB" altLang="en-US" dirty="0"/>
          </a:p>
          <a:p>
            <a:pPr>
              <a:spcBef>
                <a:spcPts val="1200"/>
              </a:spcBef>
              <a:spcAft>
                <a:spcPts val="600"/>
              </a:spcAft>
              <a:buFont typeface="Arial" charset="0"/>
              <a:buChar char="•"/>
            </a:pPr>
            <a:r>
              <a:rPr lang="en-GB" altLang="en-US" dirty="0"/>
              <a:t>2015 – Sally Holland</a:t>
            </a:r>
          </a:p>
          <a:p>
            <a:pPr>
              <a:spcBef>
                <a:spcPts val="1200"/>
              </a:spcBef>
              <a:spcAft>
                <a:spcPts val="600"/>
              </a:spcAft>
              <a:buFont typeface="Arial" charset="0"/>
              <a:buChar char="•"/>
            </a:pPr>
            <a:r>
              <a:rPr lang="en-GB" altLang="en-US" dirty="0"/>
              <a:t>Role of Commissioner: To Support, Listen, Advise, Influence, Speak up.</a:t>
            </a:r>
          </a:p>
        </p:txBody>
      </p:sp>
      <p:sp>
        <p:nvSpPr>
          <p:cNvPr id="4" name="Title 3">
            <a:extLst>
              <a:ext uri="{FF2B5EF4-FFF2-40B4-BE49-F238E27FC236}">
                <a16:creationId xmlns:a16="http://schemas.microsoft.com/office/drawing/2014/main" id="{1090D3DF-E0C6-4704-B60C-540DB4550C6D}"/>
              </a:ext>
            </a:extLst>
          </p:cNvPr>
          <p:cNvSpPr>
            <a:spLocks noGrp="1"/>
          </p:cNvSpPr>
          <p:nvPr>
            <p:ph type="title"/>
          </p:nvPr>
        </p:nvSpPr>
        <p:spPr/>
        <p:txBody>
          <a:bodyPr/>
          <a:lstStyle/>
          <a:p>
            <a:r>
              <a:rPr lang="en-GB" altLang="en-US" dirty="0"/>
              <a:t>Children’s Commissioner</a:t>
            </a:r>
            <a:endParaRPr lang="en-GB" dirty="0"/>
          </a:p>
        </p:txBody>
      </p:sp>
    </p:spTree>
    <p:extLst>
      <p:ext uri="{BB962C8B-B14F-4D97-AF65-F5344CB8AC3E}">
        <p14:creationId xmlns:p14="http://schemas.microsoft.com/office/powerpoint/2010/main" val="797556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Content Placeholder 2"/>
          <p:cNvSpPr>
            <a:spLocks noGrp="1"/>
          </p:cNvSpPr>
          <p:nvPr>
            <p:ph idx="1"/>
          </p:nvPr>
        </p:nvSpPr>
        <p:spPr>
          <a:xfrm>
            <a:off x="161764" y="1417638"/>
            <a:ext cx="8820472" cy="1512168"/>
          </a:xfrm>
        </p:spPr>
        <p:txBody>
          <a:bodyPr>
            <a:normAutofit/>
          </a:bodyPr>
          <a:lstStyle/>
          <a:p>
            <a:pPr>
              <a:buFont typeface="Arial" charset="0"/>
              <a:buChar char="•"/>
            </a:pPr>
            <a:r>
              <a:rPr lang="en-GB" altLang="en-US" dirty="0"/>
              <a:t>The Commissioner’s work is also underpinned by the UNCRC and is summarised as the Four ‘P’s</a:t>
            </a:r>
          </a:p>
        </p:txBody>
      </p:sp>
      <p:sp>
        <p:nvSpPr>
          <p:cNvPr id="4" name="Title 3">
            <a:extLst>
              <a:ext uri="{FF2B5EF4-FFF2-40B4-BE49-F238E27FC236}">
                <a16:creationId xmlns:a16="http://schemas.microsoft.com/office/drawing/2014/main" id="{1090D3DF-E0C6-4704-B60C-540DB4550C6D}"/>
              </a:ext>
            </a:extLst>
          </p:cNvPr>
          <p:cNvSpPr>
            <a:spLocks noGrp="1"/>
          </p:cNvSpPr>
          <p:nvPr>
            <p:ph type="title"/>
          </p:nvPr>
        </p:nvSpPr>
        <p:spPr/>
        <p:txBody>
          <a:bodyPr/>
          <a:lstStyle/>
          <a:p>
            <a:r>
              <a:rPr lang="en-GB" altLang="en-US" dirty="0"/>
              <a:t>Children’s Commissioner</a:t>
            </a:r>
            <a:endParaRPr lang="en-GB" dirty="0"/>
          </a:p>
        </p:txBody>
      </p:sp>
      <p:sp>
        <p:nvSpPr>
          <p:cNvPr id="2" name="TextBox 1">
            <a:extLst>
              <a:ext uri="{FF2B5EF4-FFF2-40B4-BE49-F238E27FC236}">
                <a16:creationId xmlns:a16="http://schemas.microsoft.com/office/drawing/2014/main" id="{75E6DE34-D3DC-4978-A90A-70393B1EF459}"/>
              </a:ext>
            </a:extLst>
          </p:cNvPr>
          <p:cNvSpPr txBox="1"/>
          <p:nvPr/>
        </p:nvSpPr>
        <p:spPr>
          <a:xfrm>
            <a:off x="647564" y="2668196"/>
            <a:ext cx="7848872" cy="313932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Promotion – of the UNCRC and rights of children</a:t>
            </a:r>
          </a:p>
          <a:p>
            <a:pPr marL="457200" indent="-457200">
              <a:spcBef>
                <a:spcPts val="600"/>
              </a:spcBef>
              <a:spcAft>
                <a:spcPts val="600"/>
              </a:spcAft>
              <a:buFont typeface="Arial" panose="020B0604020202020204" pitchFamily="34" charset="0"/>
              <a:buChar char="•"/>
            </a:pPr>
            <a:r>
              <a:rPr lang="en-GB" sz="2800" dirty="0"/>
              <a:t>Participation – all children contributing as active citizens</a:t>
            </a:r>
          </a:p>
          <a:p>
            <a:pPr marL="457200" indent="-457200">
              <a:spcBef>
                <a:spcPts val="600"/>
              </a:spcBef>
              <a:spcAft>
                <a:spcPts val="600"/>
              </a:spcAft>
              <a:buFont typeface="Arial" panose="020B0604020202020204" pitchFamily="34" charset="0"/>
              <a:buChar char="•"/>
            </a:pPr>
            <a:r>
              <a:rPr lang="en-GB" sz="2800" dirty="0"/>
              <a:t>Provision – of services and support to allow children to survive and thrive</a:t>
            </a:r>
          </a:p>
          <a:p>
            <a:pPr marL="457200" indent="-457200">
              <a:spcBef>
                <a:spcPts val="600"/>
              </a:spcBef>
              <a:spcAft>
                <a:spcPts val="600"/>
              </a:spcAft>
              <a:buFont typeface="Arial" panose="020B0604020202020204" pitchFamily="34" charset="0"/>
              <a:buChar char="•"/>
            </a:pPr>
            <a:r>
              <a:rPr lang="en-GB" sz="2800" dirty="0"/>
              <a:t>Protection – from harm and exploitation</a:t>
            </a:r>
          </a:p>
        </p:txBody>
      </p:sp>
      <p:sp>
        <p:nvSpPr>
          <p:cNvPr id="3" name="TextBox 2">
            <a:extLst>
              <a:ext uri="{FF2B5EF4-FFF2-40B4-BE49-F238E27FC236}">
                <a16:creationId xmlns:a16="http://schemas.microsoft.com/office/drawing/2014/main" id="{AC010840-EAB9-448A-AB20-C6146F77D954}"/>
              </a:ext>
            </a:extLst>
          </p:cNvPr>
          <p:cNvSpPr txBox="1"/>
          <p:nvPr/>
        </p:nvSpPr>
        <p:spPr>
          <a:xfrm>
            <a:off x="3944244" y="6089488"/>
            <a:ext cx="4320480" cy="369332"/>
          </a:xfrm>
          <a:prstGeom prst="rect">
            <a:avLst/>
          </a:prstGeom>
          <a:noFill/>
        </p:spPr>
        <p:txBody>
          <a:bodyPr wrap="square" rtlCol="0">
            <a:spAutoFit/>
          </a:bodyPr>
          <a:lstStyle/>
          <a:p>
            <a:r>
              <a:rPr lang="en-GB" dirty="0"/>
              <a:t>(Children’s Commissioner for Wales, 2017)</a:t>
            </a:r>
          </a:p>
        </p:txBody>
      </p:sp>
      <p:pic>
        <p:nvPicPr>
          <p:cNvPr id="6" name="Picture 5" descr="A picture containing light&#10;&#10;Description automatically generated">
            <a:hlinkClick r:id="rId2"/>
            <a:extLst>
              <a:ext uri="{FF2B5EF4-FFF2-40B4-BE49-F238E27FC236}">
                <a16:creationId xmlns:a16="http://schemas.microsoft.com/office/drawing/2014/main" id="{45A860AC-32EA-4F73-8DB6-DB5A00666C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5816" y="5774734"/>
            <a:ext cx="998841" cy="998841"/>
          </a:xfrm>
          <a:prstGeom prst="rect">
            <a:avLst/>
          </a:prstGeom>
        </p:spPr>
      </p:pic>
    </p:spTree>
    <p:extLst>
      <p:ext uri="{BB962C8B-B14F-4D97-AF65-F5344CB8AC3E}">
        <p14:creationId xmlns:p14="http://schemas.microsoft.com/office/powerpoint/2010/main" val="341531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P spid="2" grpId="0" build="p"/>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68FD-9754-4546-97D5-1BF7BB687D01}"/>
              </a:ext>
            </a:extLst>
          </p:cNvPr>
          <p:cNvSpPr txBox="1">
            <a:spLocks/>
          </p:cNvSpPr>
          <p:nvPr/>
        </p:nvSpPr>
        <p:spPr>
          <a:xfrm>
            <a:off x="457200" y="260648"/>
            <a:ext cx="8229600" cy="936104"/>
          </a:xfrm>
          <a:prstGeom prst="rect">
            <a:avLst/>
          </a:prstGeom>
        </p:spPr>
        <p:txBody>
          <a:bodyP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Safeguarding, Data Protection and Information Sharing</a:t>
            </a:r>
          </a:p>
          <a:p>
            <a:r>
              <a:rPr lang="en-GB" sz="3600" b="1" dirty="0"/>
              <a:t>Other Developments</a:t>
            </a:r>
          </a:p>
        </p:txBody>
      </p:sp>
      <p:sp>
        <p:nvSpPr>
          <p:cNvPr id="4" name="TextBox 3">
            <a:extLst>
              <a:ext uri="{FF2B5EF4-FFF2-40B4-BE49-F238E27FC236}">
                <a16:creationId xmlns:a16="http://schemas.microsoft.com/office/drawing/2014/main" id="{79C4AE98-767C-4B9C-AFB5-63F02E62CFAD}"/>
              </a:ext>
            </a:extLst>
          </p:cNvPr>
          <p:cNvSpPr txBox="1"/>
          <p:nvPr/>
        </p:nvSpPr>
        <p:spPr>
          <a:xfrm>
            <a:off x="108680" y="1053404"/>
            <a:ext cx="8579296" cy="5078313"/>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400" dirty="0"/>
              <a:t>However, it is not only children who need protection from harm and exploitation</a:t>
            </a:r>
          </a:p>
          <a:p>
            <a:pPr marL="457200" indent="-457200">
              <a:spcBef>
                <a:spcPts val="1200"/>
              </a:spcBef>
              <a:spcAft>
                <a:spcPts val="600"/>
              </a:spcAft>
              <a:buFont typeface="Arial" panose="020B0604020202020204" pitchFamily="34" charset="0"/>
              <a:buChar char="•"/>
            </a:pPr>
            <a:r>
              <a:rPr lang="en-GB" sz="2400" dirty="0"/>
              <a:t>All adults have rights as established in the UN Declaration of Human Rights (1948)</a:t>
            </a:r>
          </a:p>
          <a:p>
            <a:pPr marL="457200" indent="-457200">
              <a:spcBef>
                <a:spcPts val="1200"/>
              </a:spcBef>
              <a:spcAft>
                <a:spcPts val="600"/>
              </a:spcAft>
              <a:buFont typeface="Arial" panose="020B0604020202020204" pitchFamily="34" charset="0"/>
              <a:buChar char="•"/>
            </a:pPr>
            <a:r>
              <a:rPr lang="en-GB" sz="2400" dirty="0"/>
              <a:t>We have already discussed the fact that multi-agency working also applies to supporting adults in need</a:t>
            </a:r>
          </a:p>
          <a:p>
            <a:pPr marL="457200" indent="-457200">
              <a:spcBef>
                <a:spcPts val="1200"/>
              </a:spcBef>
              <a:spcAft>
                <a:spcPts val="600"/>
              </a:spcAft>
              <a:buFont typeface="Arial" panose="020B0604020202020204" pitchFamily="34" charset="0"/>
              <a:buChar char="•"/>
            </a:pPr>
            <a:r>
              <a:rPr lang="en-GB" sz="2400" dirty="0"/>
              <a:t>Exactly the same barriers and issues apply to the protection of vulnerable adults.</a:t>
            </a:r>
          </a:p>
          <a:p>
            <a:pPr marL="457200" indent="-457200">
              <a:spcBef>
                <a:spcPts val="1200"/>
              </a:spcBef>
              <a:spcAft>
                <a:spcPts val="600"/>
              </a:spcAft>
              <a:buFont typeface="Arial" panose="020B0604020202020204" pitchFamily="34" charset="0"/>
              <a:buChar char="•"/>
            </a:pPr>
            <a:r>
              <a:rPr lang="en-GB" sz="2400" dirty="0"/>
              <a:t>The UK Government following the Mental Capacity Act (2005) has established the ‘Office of the Public Guardian’ to oversee this area</a:t>
            </a:r>
          </a:p>
        </p:txBody>
      </p:sp>
      <p:pic>
        <p:nvPicPr>
          <p:cNvPr id="6" name="Picture 5" descr="A picture containing light&#10;&#10;Description automatically generated">
            <a:hlinkClick r:id="rId2"/>
            <a:extLst>
              <a:ext uri="{FF2B5EF4-FFF2-40B4-BE49-F238E27FC236}">
                <a16:creationId xmlns:a16="http://schemas.microsoft.com/office/drawing/2014/main" id="{8FE53AD7-DB5C-435C-A230-17BBB07DD0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7524328" y="5804596"/>
            <a:ext cx="874742" cy="874742"/>
          </a:xfrm>
          <a:prstGeom prst="rect">
            <a:avLst/>
          </a:prstGeom>
        </p:spPr>
      </p:pic>
    </p:spTree>
    <p:extLst>
      <p:ext uri="{BB962C8B-B14F-4D97-AF65-F5344CB8AC3E}">
        <p14:creationId xmlns:p14="http://schemas.microsoft.com/office/powerpoint/2010/main" val="1354265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335" y="395372"/>
            <a:ext cx="7600900" cy="349042"/>
          </a:xfrm>
        </p:spPr>
        <p:txBody>
          <a:bodyPr>
            <a:noAutofit/>
          </a:bodyPr>
          <a:lstStyle/>
          <a:p>
            <a:r>
              <a:rPr lang="en-GB" sz="2800" b="1" dirty="0"/>
              <a:t>The Office of the Public Guardian's (OPG) policy on protecting adults at risk of abuse or neglect</a:t>
            </a:r>
            <a:endParaRPr lang="en-GB" sz="2800" dirty="0"/>
          </a:p>
        </p:txBody>
      </p:sp>
      <p:pic>
        <p:nvPicPr>
          <p:cNvPr id="5" name="Picture 4">
            <a:hlinkClick r:id="rId2"/>
          </p:cNvPr>
          <p:cNvPicPr>
            <a:picLocks noChangeAspect="1"/>
          </p:cNvPicPr>
          <p:nvPr/>
        </p:nvPicPr>
        <p:blipFill>
          <a:blip r:embed="rId3"/>
          <a:stretch>
            <a:fillRect/>
          </a:stretch>
        </p:blipFill>
        <p:spPr>
          <a:xfrm>
            <a:off x="1354384" y="1052736"/>
            <a:ext cx="6435232" cy="5000422"/>
          </a:xfrm>
          <a:prstGeom prst="rect">
            <a:avLst/>
          </a:prstGeom>
        </p:spPr>
      </p:pic>
      <p:sp>
        <p:nvSpPr>
          <p:cNvPr id="7" name="TextBox 6"/>
          <p:cNvSpPr txBox="1"/>
          <p:nvPr/>
        </p:nvSpPr>
        <p:spPr>
          <a:xfrm>
            <a:off x="4788024" y="6277962"/>
            <a:ext cx="3894271" cy="369332"/>
          </a:xfrm>
          <a:prstGeom prst="rect">
            <a:avLst/>
          </a:prstGeom>
          <a:noFill/>
        </p:spPr>
        <p:txBody>
          <a:bodyPr wrap="none" rtlCol="0">
            <a:spAutoFit/>
          </a:bodyPr>
          <a:lstStyle/>
          <a:p>
            <a:r>
              <a:rPr lang="en-GB" dirty="0"/>
              <a:t>See OPG’s procedures for data sharing</a:t>
            </a:r>
          </a:p>
        </p:txBody>
      </p:sp>
      <p:pic>
        <p:nvPicPr>
          <p:cNvPr id="4" name="Picture 3" descr="A picture containing light&#10;&#10;Description automatically generated">
            <a:hlinkClick r:id="rId4"/>
            <a:extLst>
              <a:ext uri="{FF2B5EF4-FFF2-40B4-BE49-F238E27FC236}">
                <a16:creationId xmlns:a16="http://schemas.microsoft.com/office/drawing/2014/main" id="{6CEC9C01-010E-462F-9E38-1B934C2AE4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64568" y="6069676"/>
            <a:ext cx="782817" cy="782817"/>
          </a:xfrm>
          <a:prstGeom prst="rect">
            <a:avLst/>
          </a:prstGeom>
        </p:spPr>
      </p:pic>
    </p:spTree>
    <p:extLst>
      <p:ext uri="{BB962C8B-B14F-4D97-AF65-F5344CB8AC3E}">
        <p14:creationId xmlns:p14="http://schemas.microsoft.com/office/powerpoint/2010/main" val="122865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99592" y="1698045"/>
            <a:ext cx="7772400" cy="2228850"/>
          </a:xfrm>
          <a:prstGeom prst="rect">
            <a:avLst/>
          </a:prstGeom>
        </p:spPr>
      </p:pic>
      <p:pic>
        <p:nvPicPr>
          <p:cNvPr id="5" name="Picture 4"/>
          <p:cNvPicPr>
            <a:picLocks noChangeAspect="1"/>
          </p:cNvPicPr>
          <p:nvPr/>
        </p:nvPicPr>
        <p:blipFill>
          <a:blip r:embed="rId3"/>
          <a:stretch>
            <a:fillRect/>
          </a:stretch>
        </p:blipFill>
        <p:spPr>
          <a:xfrm>
            <a:off x="159354" y="979401"/>
            <a:ext cx="3914775" cy="647700"/>
          </a:xfrm>
          <a:prstGeom prst="rect">
            <a:avLst/>
          </a:prstGeom>
        </p:spPr>
      </p:pic>
      <p:pic>
        <p:nvPicPr>
          <p:cNvPr id="6" name="Picture 5"/>
          <p:cNvPicPr>
            <a:picLocks noChangeAspect="1"/>
          </p:cNvPicPr>
          <p:nvPr/>
        </p:nvPicPr>
        <p:blipFill>
          <a:blip r:embed="rId4"/>
          <a:stretch>
            <a:fillRect/>
          </a:stretch>
        </p:blipFill>
        <p:spPr>
          <a:xfrm>
            <a:off x="2918296" y="3935312"/>
            <a:ext cx="3307407" cy="2206513"/>
          </a:xfrm>
          <a:prstGeom prst="rect">
            <a:avLst/>
          </a:prstGeom>
        </p:spPr>
      </p:pic>
      <p:sp>
        <p:nvSpPr>
          <p:cNvPr id="8" name="TextBox 7"/>
          <p:cNvSpPr txBox="1"/>
          <p:nvPr/>
        </p:nvSpPr>
        <p:spPr>
          <a:xfrm>
            <a:off x="1547664" y="35225"/>
            <a:ext cx="6204519" cy="646331"/>
          </a:xfrm>
          <a:prstGeom prst="rect">
            <a:avLst/>
          </a:prstGeom>
          <a:noFill/>
        </p:spPr>
        <p:txBody>
          <a:bodyPr wrap="none" rtlCol="0">
            <a:spAutoFit/>
          </a:bodyPr>
          <a:lstStyle/>
          <a:p>
            <a:pPr algn="ctr"/>
            <a:r>
              <a:rPr lang="en-GB" sz="3600" dirty="0">
                <a:latin typeface="+mj-lt"/>
              </a:rPr>
              <a:t>Safeguarding Vulnerable Adults</a:t>
            </a:r>
          </a:p>
        </p:txBody>
      </p:sp>
      <p:sp>
        <p:nvSpPr>
          <p:cNvPr id="2" name="TextBox 1">
            <a:extLst>
              <a:ext uri="{FF2B5EF4-FFF2-40B4-BE49-F238E27FC236}">
                <a16:creationId xmlns:a16="http://schemas.microsoft.com/office/drawing/2014/main" id="{1AC8596A-947E-45F8-A60D-396A91828269}"/>
              </a:ext>
            </a:extLst>
          </p:cNvPr>
          <p:cNvSpPr txBox="1"/>
          <p:nvPr/>
        </p:nvSpPr>
        <p:spPr>
          <a:xfrm>
            <a:off x="7236296" y="6141825"/>
            <a:ext cx="1644353" cy="369332"/>
          </a:xfrm>
          <a:prstGeom prst="rect">
            <a:avLst/>
          </a:prstGeom>
          <a:noFill/>
        </p:spPr>
        <p:txBody>
          <a:bodyPr wrap="square" rtlCol="0">
            <a:spAutoFit/>
          </a:bodyPr>
          <a:lstStyle/>
          <a:p>
            <a:r>
              <a:rPr lang="en-GB" dirty="0"/>
              <a:t>Milmo (2013)</a:t>
            </a:r>
          </a:p>
        </p:txBody>
      </p:sp>
      <p:pic>
        <p:nvPicPr>
          <p:cNvPr id="9" name="Picture 8" descr="A picture containing light&#10;&#10;Description automatically generated">
            <a:hlinkClick r:id="rId5"/>
            <a:extLst>
              <a:ext uri="{FF2B5EF4-FFF2-40B4-BE49-F238E27FC236}">
                <a16:creationId xmlns:a16="http://schemas.microsoft.com/office/drawing/2014/main" id="{E1D2E074-5D0A-46C3-BDCD-9ADD191808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52320" y="5144998"/>
            <a:ext cx="926833" cy="926833"/>
          </a:xfrm>
          <a:prstGeom prst="rect">
            <a:avLst/>
          </a:prstGeom>
        </p:spPr>
      </p:pic>
    </p:spTree>
    <p:extLst>
      <p:ext uri="{BB962C8B-B14F-4D97-AF65-F5344CB8AC3E}">
        <p14:creationId xmlns:p14="http://schemas.microsoft.com/office/powerpoint/2010/main" val="3444254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568" y="1958330"/>
            <a:ext cx="7204990" cy="979989"/>
          </a:xfrm>
          <a:prstGeom prst="rect">
            <a:avLst/>
          </a:prstGeom>
        </p:spPr>
      </p:pic>
      <p:pic>
        <p:nvPicPr>
          <p:cNvPr id="5" name="Picture 4"/>
          <p:cNvPicPr>
            <a:picLocks noChangeAspect="1"/>
          </p:cNvPicPr>
          <p:nvPr/>
        </p:nvPicPr>
        <p:blipFill>
          <a:blip r:embed="rId3"/>
          <a:stretch>
            <a:fillRect/>
          </a:stretch>
        </p:blipFill>
        <p:spPr>
          <a:xfrm>
            <a:off x="683568" y="1295425"/>
            <a:ext cx="2878504" cy="676275"/>
          </a:xfrm>
          <a:prstGeom prst="rect">
            <a:avLst/>
          </a:prstGeom>
        </p:spPr>
      </p:pic>
      <p:pic>
        <p:nvPicPr>
          <p:cNvPr id="6" name="Picture 5"/>
          <p:cNvPicPr>
            <a:picLocks noChangeAspect="1"/>
          </p:cNvPicPr>
          <p:nvPr/>
        </p:nvPicPr>
        <p:blipFill>
          <a:blip r:embed="rId4"/>
          <a:stretch>
            <a:fillRect/>
          </a:stretch>
        </p:blipFill>
        <p:spPr>
          <a:xfrm>
            <a:off x="6300192" y="4123928"/>
            <a:ext cx="2152650" cy="457200"/>
          </a:xfrm>
          <a:prstGeom prst="rect">
            <a:avLst/>
          </a:prstGeom>
        </p:spPr>
      </p:pic>
      <p:pic>
        <p:nvPicPr>
          <p:cNvPr id="7" name="Picture 6"/>
          <p:cNvPicPr>
            <a:picLocks noChangeAspect="1"/>
          </p:cNvPicPr>
          <p:nvPr/>
        </p:nvPicPr>
        <p:blipFill>
          <a:blip r:embed="rId5"/>
          <a:stretch>
            <a:fillRect/>
          </a:stretch>
        </p:blipFill>
        <p:spPr>
          <a:xfrm>
            <a:off x="687865" y="2938319"/>
            <a:ext cx="6549195" cy="979989"/>
          </a:xfrm>
          <a:prstGeom prst="rect">
            <a:avLst/>
          </a:prstGeom>
        </p:spPr>
      </p:pic>
      <p:sp>
        <p:nvSpPr>
          <p:cNvPr id="8" name="TextBox 7"/>
          <p:cNvSpPr txBox="1"/>
          <p:nvPr/>
        </p:nvSpPr>
        <p:spPr>
          <a:xfrm>
            <a:off x="237753" y="4077934"/>
            <a:ext cx="8668494" cy="1815882"/>
          </a:xfrm>
          <a:prstGeom prst="rect">
            <a:avLst/>
          </a:prstGeom>
          <a:noFill/>
        </p:spPr>
        <p:txBody>
          <a:bodyPr wrap="square" rtlCol="0">
            <a:spAutoFit/>
          </a:bodyPr>
          <a:lstStyle/>
          <a:p>
            <a:r>
              <a:rPr lang="en-GB" sz="2800" b="1" dirty="0"/>
              <a:t>Questions:</a:t>
            </a:r>
          </a:p>
          <a:p>
            <a:r>
              <a:rPr lang="en-GB" sz="2800" i="1" dirty="0"/>
              <a:t>How do we tackle the issue?</a:t>
            </a:r>
          </a:p>
          <a:p>
            <a:r>
              <a:rPr lang="en-GB" sz="2800" i="1" dirty="0"/>
              <a:t>What procedures are in place to prevent these problems?</a:t>
            </a:r>
          </a:p>
          <a:p>
            <a:r>
              <a:rPr lang="en-GB" sz="2800" i="1" dirty="0"/>
              <a:t>How has policy changed in light of public scandals?</a:t>
            </a:r>
          </a:p>
        </p:txBody>
      </p:sp>
      <p:sp>
        <p:nvSpPr>
          <p:cNvPr id="9" name="TextBox 8">
            <a:extLst>
              <a:ext uri="{FF2B5EF4-FFF2-40B4-BE49-F238E27FC236}">
                <a16:creationId xmlns:a16="http://schemas.microsoft.com/office/drawing/2014/main" id="{D1E9A595-FE5A-4AD1-A474-71B87BB90F71}"/>
              </a:ext>
            </a:extLst>
          </p:cNvPr>
          <p:cNvSpPr txBox="1"/>
          <p:nvPr/>
        </p:nvSpPr>
        <p:spPr>
          <a:xfrm>
            <a:off x="1547664" y="35225"/>
            <a:ext cx="6204519" cy="646331"/>
          </a:xfrm>
          <a:prstGeom prst="rect">
            <a:avLst/>
          </a:prstGeom>
          <a:noFill/>
        </p:spPr>
        <p:txBody>
          <a:bodyPr wrap="none" rtlCol="0">
            <a:spAutoFit/>
          </a:bodyPr>
          <a:lstStyle/>
          <a:p>
            <a:pPr algn="ctr"/>
            <a:r>
              <a:rPr lang="en-GB" sz="3600" dirty="0">
                <a:latin typeface="+mj-lt"/>
              </a:rPr>
              <a:t>Safeguarding Vulnerable Adults</a:t>
            </a:r>
          </a:p>
        </p:txBody>
      </p:sp>
    </p:spTree>
    <p:extLst>
      <p:ext uri="{BB962C8B-B14F-4D97-AF65-F5344CB8AC3E}">
        <p14:creationId xmlns:p14="http://schemas.microsoft.com/office/powerpoint/2010/main" val="359408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87824" y="1130836"/>
            <a:ext cx="6017934" cy="4602420"/>
          </a:xfrm>
        </p:spPr>
        <p:txBody>
          <a:bodyPr>
            <a:normAutofit/>
          </a:bodyPr>
          <a:lstStyle/>
          <a:p>
            <a:pPr marL="0" indent="0">
              <a:buNone/>
            </a:pPr>
            <a:r>
              <a:rPr lang="en-GB" sz="2400" dirty="0"/>
              <a:t>Professional organisations such as the British Medical Association have produced documents outlining the key principles of safeguarding vulnerable adults e.g.:</a:t>
            </a:r>
          </a:p>
          <a:p>
            <a:r>
              <a:rPr lang="en-GB" sz="2400" dirty="0"/>
              <a:t>Principle 1 – Empowerment</a:t>
            </a:r>
          </a:p>
          <a:p>
            <a:r>
              <a:rPr lang="en-GB" sz="2400" dirty="0"/>
              <a:t>Principle 2 – Protection</a:t>
            </a:r>
          </a:p>
          <a:p>
            <a:r>
              <a:rPr lang="en-GB" sz="2400" dirty="0"/>
              <a:t>Principle 3 – Prevention</a:t>
            </a:r>
          </a:p>
          <a:p>
            <a:r>
              <a:rPr lang="en-GB" sz="2400" dirty="0"/>
              <a:t>Principle 4 – Proportionality</a:t>
            </a:r>
          </a:p>
          <a:p>
            <a:r>
              <a:rPr lang="en-GB" sz="2400" dirty="0"/>
              <a:t>Principle 5 – Partnership</a:t>
            </a:r>
          </a:p>
          <a:p>
            <a:r>
              <a:rPr lang="en-GB" sz="2400" dirty="0"/>
              <a:t>Principle 6 – Transparency and accountability</a:t>
            </a:r>
          </a:p>
        </p:txBody>
      </p:sp>
      <p:pic>
        <p:nvPicPr>
          <p:cNvPr id="4" name="Picture 3">
            <a:hlinkClick r:id="rId2"/>
          </p:cNvPr>
          <p:cNvPicPr>
            <a:picLocks noChangeAspect="1"/>
          </p:cNvPicPr>
          <p:nvPr/>
        </p:nvPicPr>
        <p:blipFill>
          <a:blip r:embed="rId3"/>
          <a:stretch>
            <a:fillRect/>
          </a:stretch>
        </p:blipFill>
        <p:spPr>
          <a:xfrm>
            <a:off x="251520" y="1214430"/>
            <a:ext cx="2538957" cy="4429139"/>
          </a:xfrm>
          <a:prstGeom prst="rect">
            <a:avLst/>
          </a:prstGeom>
        </p:spPr>
      </p:pic>
      <p:sp>
        <p:nvSpPr>
          <p:cNvPr id="2" name="Rectangle 1"/>
          <p:cNvSpPr/>
          <p:nvPr/>
        </p:nvSpPr>
        <p:spPr>
          <a:xfrm>
            <a:off x="348571" y="153730"/>
            <a:ext cx="8657187" cy="646331"/>
          </a:xfrm>
          <a:prstGeom prst="rect">
            <a:avLst/>
          </a:prstGeom>
        </p:spPr>
        <p:txBody>
          <a:bodyPr wrap="square">
            <a:spAutoFit/>
          </a:bodyPr>
          <a:lstStyle/>
          <a:p>
            <a:r>
              <a:rPr lang="en-GB" sz="3600" dirty="0">
                <a:latin typeface="+mj-lt"/>
              </a:rPr>
              <a:t>Safeguarding Principles for Vulnerable Adults</a:t>
            </a:r>
          </a:p>
        </p:txBody>
      </p:sp>
      <p:sp>
        <p:nvSpPr>
          <p:cNvPr id="5" name="TextBox 4">
            <a:extLst>
              <a:ext uri="{FF2B5EF4-FFF2-40B4-BE49-F238E27FC236}">
                <a16:creationId xmlns:a16="http://schemas.microsoft.com/office/drawing/2014/main" id="{E6FD4642-DD73-401D-82AB-E74BC0EA367A}"/>
              </a:ext>
            </a:extLst>
          </p:cNvPr>
          <p:cNvSpPr txBox="1"/>
          <p:nvPr/>
        </p:nvSpPr>
        <p:spPr>
          <a:xfrm>
            <a:off x="5364088" y="5949280"/>
            <a:ext cx="3456384" cy="369332"/>
          </a:xfrm>
          <a:prstGeom prst="rect">
            <a:avLst/>
          </a:prstGeom>
          <a:noFill/>
        </p:spPr>
        <p:txBody>
          <a:bodyPr wrap="square" rtlCol="0">
            <a:spAutoFit/>
          </a:bodyPr>
          <a:lstStyle/>
          <a:p>
            <a:r>
              <a:rPr lang="en-GB" dirty="0"/>
              <a:t>British Medical Association (2011)</a:t>
            </a:r>
          </a:p>
        </p:txBody>
      </p:sp>
    </p:spTree>
    <p:extLst>
      <p:ext uri="{BB962C8B-B14F-4D97-AF65-F5344CB8AC3E}">
        <p14:creationId xmlns:p14="http://schemas.microsoft.com/office/powerpoint/2010/main" val="310199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7CC8B-72E6-4D95-BD99-76FBB5D9B99E}"/>
              </a:ext>
            </a:extLst>
          </p:cNvPr>
          <p:cNvSpPr txBox="1">
            <a:spLocks/>
          </p:cNvSpPr>
          <p:nvPr/>
        </p:nvSpPr>
        <p:spPr>
          <a:xfrm>
            <a:off x="457200" y="260648"/>
            <a:ext cx="8229600" cy="936104"/>
          </a:xfrm>
          <a:prstGeom prst="rect">
            <a:avLst/>
          </a:prstGeom>
        </p:spPr>
        <p:txBody>
          <a:bodyP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Safeguarding, Data Protection and Information Sharing</a:t>
            </a:r>
          </a:p>
          <a:p>
            <a:r>
              <a:rPr lang="en-GB" sz="3600" b="1" dirty="0"/>
              <a:t>Other Developments</a:t>
            </a:r>
          </a:p>
        </p:txBody>
      </p:sp>
      <p:sp>
        <p:nvSpPr>
          <p:cNvPr id="3" name="TextBox 2">
            <a:extLst>
              <a:ext uri="{FF2B5EF4-FFF2-40B4-BE49-F238E27FC236}">
                <a16:creationId xmlns:a16="http://schemas.microsoft.com/office/drawing/2014/main" id="{B8A76DFC-9DD9-413F-8453-A4B8010B0725}"/>
              </a:ext>
            </a:extLst>
          </p:cNvPr>
          <p:cNvSpPr txBox="1"/>
          <p:nvPr/>
        </p:nvSpPr>
        <p:spPr>
          <a:xfrm>
            <a:off x="179512" y="2459504"/>
            <a:ext cx="8229600" cy="2539157"/>
          </a:xfrm>
          <a:prstGeom prst="rect">
            <a:avLst/>
          </a:prstGeom>
          <a:noFill/>
        </p:spPr>
        <p:txBody>
          <a:bodyPr wrap="square" rtlCol="0">
            <a:spAutoFit/>
          </a:bodyPr>
          <a:lstStyle/>
          <a:p>
            <a:pPr marL="342900" indent="-342900">
              <a:spcBef>
                <a:spcPts val="1200"/>
              </a:spcBef>
              <a:spcAft>
                <a:spcPts val="600"/>
              </a:spcAft>
              <a:buFont typeface="Arial" panose="020B0604020202020204" pitchFamily="34" charset="0"/>
              <a:buChar char="•"/>
            </a:pPr>
            <a:r>
              <a:rPr lang="en-GB" sz="2400" dirty="0"/>
              <a:t>The Safeguarding Vulnerable Groups Act (2006) established legal parameters for the safeguarding of vulnerable adults (SOVA), previously this had been the protection of vulnerable adults (</a:t>
            </a:r>
            <a:r>
              <a:rPr lang="en-GB" sz="2400" dirty="0" err="1"/>
              <a:t>POVA</a:t>
            </a:r>
            <a:r>
              <a:rPr lang="en-GB" sz="2400" dirty="0"/>
              <a:t>) duty</a:t>
            </a:r>
          </a:p>
          <a:p>
            <a:pPr marL="342900" indent="-342900">
              <a:spcBef>
                <a:spcPts val="1200"/>
              </a:spcBef>
              <a:spcAft>
                <a:spcPts val="600"/>
              </a:spcAft>
              <a:buFont typeface="Arial" panose="020B0604020202020204" pitchFamily="34" charset="0"/>
              <a:buChar char="•"/>
            </a:pPr>
            <a:r>
              <a:rPr lang="en-GB" sz="2400" dirty="0"/>
              <a:t>Regulatory bodies were set up to register, regulate and improve care services, for example;</a:t>
            </a:r>
          </a:p>
        </p:txBody>
      </p:sp>
      <p:sp>
        <p:nvSpPr>
          <p:cNvPr id="4" name="TextBox 3">
            <a:extLst>
              <a:ext uri="{FF2B5EF4-FFF2-40B4-BE49-F238E27FC236}">
                <a16:creationId xmlns:a16="http://schemas.microsoft.com/office/drawing/2014/main" id="{4EA4B224-C478-480B-AE03-DF0E141EFF91}"/>
              </a:ext>
            </a:extLst>
          </p:cNvPr>
          <p:cNvSpPr txBox="1"/>
          <p:nvPr/>
        </p:nvSpPr>
        <p:spPr>
          <a:xfrm>
            <a:off x="179512" y="1196751"/>
            <a:ext cx="770485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An amendment to the Mental Capacity Act (2005) established the Deprivation of Liberty Safeguards (</a:t>
            </a:r>
            <a:r>
              <a:rPr lang="en-GB" sz="2400" dirty="0" err="1"/>
              <a:t>DoLS</a:t>
            </a:r>
            <a:r>
              <a:rPr lang="en-GB" sz="2400" dirty="0"/>
              <a:t>) which are currently being reviewed by Parliament</a:t>
            </a:r>
          </a:p>
        </p:txBody>
      </p:sp>
      <p:pic>
        <p:nvPicPr>
          <p:cNvPr id="6" name="Picture 5" descr="A picture containing light&#10;&#10;Description automatically generated">
            <a:hlinkClick r:id="rId2"/>
            <a:extLst>
              <a:ext uri="{FF2B5EF4-FFF2-40B4-BE49-F238E27FC236}">
                <a16:creationId xmlns:a16="http://schemas.microsoft.com/office/drawing/2014/main" id="{308A31B5-AADD-424D-8C6F-6C5C09AA4F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7703" y="1229349"/>
            <a:ext cx="782817" cy="782817"/>
          </a:xfrm>
          <a:prstGeom prst="rect">
            <a:avLst/>
          </a:prstGeom>
        </p:spPr>
      </p:pic>
      <p:sp>
        <p:nvSpPr>
          <p:cNvPr id="7" name="TextBox 6">
            <a:extLst>
              <a:ext uri="{FF2B5EF4-FFF2-40B4-BE49-F238E27FC236}">
                <a16:creationId xmlns:a16="http://schemas.microsoft.com/office/drawing/2014/main" id="{EBDDDAA3-17D6-4281-A6F2-1240DB82AEF0}"/>
              </a:ext>
            </a:extLst>
          </p:cNvPr>
          <p:cNvSpPr txBox="1"/>
          <p:nvPr/>
        </p:nvSpPr>
        <p:spPr>
          <a:xfrm>
            <a:off x="1405877" y="5517232"/>
            <a:ext cx="5832648"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Care Inspectorate Wales</a:t>
            </a:r>
          </a:p>
        </p:txBody>
      </p:sp>
      <p:sp>
        <p:nvSpPr>
          <p:cNvPr id="8" name="TextBox 7">
            <a:extLst>
              <a:ext uri="{FF2B5EF4-FFF2-40B4-BE49-F238E27FC236}">
                <a16:creationId xmlns:a16="http://schemas.microsoft.com/office/drawing/2014/main" id="{E3B609E2-DF2A-402B-8465-11C9AFDA0878}"/>
              </a:ext>
            </a:extLst>
          </p:cNvPr>
          <p:cNvSpPr txBox="1"/>
          <p:nvPr/>
        </p:nvSpPr>
        <p:spPr>
          <a:xfrm>
            <a:off x="1405877" y="4998661"/>
            <a:ext cx="5832648"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Care Quality Commission (for England)</a:t>
            </a:r>
          </a:p>
        </p:txBody>
      </p:sp>
      <p:pic>
        <p:nvPicPr>
          <p:cNvPr id="10" name="Picture 9" descr="A picture containing light&#10;&#10;Description automatically generated">
            <a:hlinkClick r:id="rId4"/>
            <a:extLst>
              <a:ext uri="{FF2B5EF4-FFF2-40B4-BE49-F238E27FC236}">
                <a16:creationId xmlns:a16="http://schemas.microsoft.com/office/drawing/2014/main" id="{C3ED6FFF-680C-4230-AFCE-725C5AD90AE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12957" y="5002780"/>
            <a:ext cx="494785" cy="494785"/>
          </a:xfrm>
          <a:prstGeom prst="rect">
            <a:avLst/>
          </a:prstGeom>
        </p:spPr>
      </p:pic>
      <p:pic>
        <p:nvPicPr>
          <p:cNvPr id="11" name="Picture 10" descr="A picture containing light&#10;&#10;Description automatically generated">
            <a:hlinkClick r:id="rId6"/>
            <a:extLst>
              <a:ext uri="{FF2B5EF4-FFF2-40B4-BE49-F238E27FC236}">
                <a16:creationId xmlns:a16="http://schemas.microsoft.com/office/drawing/2014/main" id="{AC574412-06D6-49E4-8543-4DBAB94C43D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12957" y="5490004"/>
            <a:ext cx="494785" cy="494785"/>
          </a:xfrm>
          <a:prstGeom prst="rect">
            <a:avLst/>
          </a:prstGeom>
        </p:spPr>
      </p:pic>
    </p:spTree>
    <p:extLst>
      <p:ext uri="{BB962C8B-B14F-4D97-AF65-F5344CB8AC3E}">
        <p14:creationId xmlns:p14="http://schemas.microsoft.com/office/powerpoint/2010/main" val="329647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999850"/>
            <a:ext cx="8686800" cy="426529"/>
          </a:xfrm>
        </p:spPr>
        <p:txBody>
          <a:bodyPr>
            <a:noAutofit/>
          </a:bodyPr>
          <a:lstStyle/>
          <a:p>
            <a:pPr algn="l"/>
            <a:br>
              <a:rPr lang="en-GB" sz="3200" b="1" dirty="0"/>
            </a:br>
            <a:r>
              <a:rPr lang="en-GB" sz="3200" b="1" dirty="0"/>
              <a:t>Older People’s Commissioner for Wales will take action to:</a:t>
            </a:r>
            <a:br>
              <a:rPr lang="en-GB" sz="3200" b="1" dirty="0"/>
            </a:br>
            <a:endParaRPr lang="en-GB" sz="3200" dirty="0"/>
          </a:p>
        </p:txBody>
      </p:sp>
      <p:sp>
        <p:nvSpPr>
          <p:cNvPr id="3" name="Content Placeholder 2"/>
          <p:cNvSpPr>
            <a:spLocks noGrp="1"/>
          </p:cNvSpPr>
          <p:nvPr>
            <p:ph idx="1"/>
          </p:nvPr>
        </p:nvSpPr>
        <p:spPr>
          <a:xfrm>
            <a:off x="228600" y="1764318"/>
            <a:ext cx="8915400" cy="4093832"/>
          </a:xfrm>
        </p:spPr>
        <p:txBody>
          <a:bodyPr>
            <a:normAutofit lnSpcReduction="10000"/>
          </a:bodyPr>
          <a:lstStyle/>
          <a:p>
            <a:pPr fontAlgn="base"/>
            <a:r>
              <a:rPr lang="en-GB" dirty="0"/>
              <a:t>Increase the awareness of the abuse of older people amongst professionals and across wider society</a:t>
            </a:r>
          </a:p>
          <a:p>
            <a:pPr fontAlgn="base"/>
            <a:r>
              <a:rPr lang="en-GB" dirty="0"/>
              <a:t>Improve the access to support services for older people at risk of or experiencing abuse</a:t>
            </a:r>
          </a:p>
          <a:p>
            <a:pPr fontAlgn="base"/>
            <a:r>
              <a:rPr lang="en-GB" dirty="0"/>
              <a:t>Enable more older people who experience abuse to access legal justice</a:t>
            </a:r>
          </a:p>
          <a:p>
            <a:pPr fontAlgn="base"/>
            <a:r>
              <a:rPr lang="en-GB" dirty="0"/>
              <a:t>Prevent incidences of abuse of older people</a:t>
            </a:r>
          </a:p>
        </p:txBody>
      </p:sp>
      <p:sp>
        <p:nvSpPr>
          <p:cNvPr id="6" name="Title 1">
            <a:extLst>
              <a:ext uri="{FF2B5EF4-FFF2-40B4-BE49-F238E27FC236}">
                <a16:creationId xmlns:a16="http://schemas.microsoft.com/office/drawing/2014/main" id="{C6B7C82B-65C0-405C-A1F0-593C3795D0E3}"/>
              </a:ext>
            </a:extLst>
          </p:cNvPr>
          <p:cNvSpPr txBox="1">
            <a:spLocks/>
          </p:cNvSpPr>
          <p:nvPr/>
        </p:nvSpPr>
        <p:spPr>
          <a:xfrm>
            <a:off x="457200" y="143835"/>
            <a:ext cx="8229600" cy="842372"/>
          </a:xfrm>
          <a:prstGeom prst="rect">
            <a:avLst/>
          </a:prstGeom>
        </p:spPr>
        <p:txBody>
          <a:bodyP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Safeguarding, Data Protection and Information Sharing</a:t>
            </a:r>
          </a:p>
          <a:p>
            <a:r>
              <a:rPr lang="en-GB" sz="3600" b="1" dirty="0"/>
              <a:t>Other Developments</a:t>
            </a:r>
          </a:p>
        </p:txBody>
      </p:sp>
      <p:sp>
        <p:nvSpPr>
          <p:cNvPr id="4" name="TextBox 3">
            <a:extLst>
              <a:ext uri="{FF2B5EF4-FFF2-40B4-BE49-F238E27FC236}">
                <a16:creationId xmlns:a16="http://schemas.microsoft.com/office/drawing/2014/main" id="{8DAECB0A-463D-4D1A-BE1D-D12B950AC58C}"/>
              </a:ext>
            </a:extLst>
          </p:cNvPr>
          <p:cNvSpPr txBox="1"/>
          <p:nvPr/>
        </p:nvSpPr>
        <p:spPr>
          <a:xfrm>
            <a:off x="4162872" y="6010757"/>
            <a:ext cx="4752528" cy="370664"/>
          </a:xfrm>
          <a:prstGeom prst="rect">
            <a:avLst/>
          </a:prstGeom>
          <a:noFill/>
        </p:spPr>
        <p:txBody>
          <a:bodyPr wrap="square" rtlCol="0">
            <a:spAutoFit/>
          </a:bodyPr>
          <a:lstStyle/>
          <a:p>
            <a:r>
              <a:rPr lang="en-GB" dirty="0"/>
              <a:t>Old People’s Commissioner for Wales (2016)</a:t>
            </a:r>
          </a:p>
        </p:txBody>
      </p:sp>
    </p:spTree>
    <p:extLst>
      <p:ext uri="{BB962C8B-B14F-4D97-AF65-F5344CB8AC3E}">
        <p14:creationId xmlns:p14="http://schemas.microsoft.com/office/powerpoint/2010/main" val="1607368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B46A0-16EF-4A5C-8637-1899A0943F2C}"/>
              </a:ext>
            </a:extLst>
          </p:cNvPr>
          <p:cNvSpPr txBox="1">
            <a:spLocks/>
          </p:cNvSpPr>
          <p:nvPr/>
        </p:nvSpPr>
        <p:spPr>
          <a:xfrm>
            <a:off x="457200" y="260648"/>
            <a:ext cx="8229600" cy="936104"/>
          </a:xfrm>
          <a:prstGeom prst="rect">
            <a:avLst/>
          </a:prstGeom>
        </p:spPr>
        <p:txBody>
          <a:bodyP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Safeguarding, Data Protection and Information Sharing</a:t>
            </a:r>
          </a:p>
          <a:p>
            <a:r>
              <a:rPr lang="en-GB" sz="3600" b="1" dirty="0"/>
              <a:t>Other Developments</a:t>
            </a:r>
          </a:p>
        </p:txBody>
      </p:sp>
      <p:sp>
        <p:nvSpPr>
          <p:cNvPr id="3" name="TextBox 2">
            <a:extLst>
              <a:ext uri="{FF2B5EF4-FFF2-40B4-BE49-F238E27FC236}">
                <a16:creationId xmlns:a16="http://schemas.microsoft.com/office/drawing/2014/main" id="{5CF135FE-FF98-4320-890D-73658E143492}"/>
              </a:ext>
            </a:extLst>
          </p:cNvPr>
          <p:cNvSpPr txBox="1"/>
          <p:nvPr/>
        </p:nvSpPr>
        <p:spPr>
          <a:xfrm>
            <a:off x="323528" y="1196752"/>
            <a:ext cx="8064896" cy="523220"/>
          </a:xfrm>
          <a:prstGeom prst="rect">
            <a:avLst/>
          </a:prstGeom>
          <a:noFill/>
        </p:spPr>
        <p:txBody>
          <a:bodyPr wrap="square" rtlCol="0">
            <a:spAutoFit/>
          </a:bodyPr>
          <a:lstStyle/>
          <a:p>
            <a:r>
              <a:rPr lang="en-GB" sz="2800" b="1" dirty="0"/>
              <a:t>The Social Services and Wellbeing (Wales) Act 2014</a:t>
            </a:r>
          </a:p>
        </p:txBody>
      </p:sp>
      <p:sp>
        <p:nvSpPr>
          <p:cNvPr id="4" name="TextBox 3">
            <a:extLst>
              <a:ext uri="{FF2B5EF4-FFF2-40B4-BE49-F238E27FC236}">
                <a16:creationId xmlns:a16="http://schemas.microsoft.com/office/drawing/2014/main" id="{1CDBBB59-9B6E-4FCD-BC58-80CBDF3C4B00}"/>
              </a:ext>
            </a:extLst>
          </p:cNvPr>
          <p:cNvSpPr txBox="1"/>
          <p:nvPr/>
        </p:nvSpPr>
        <p:spPr>
          <a:xfrm>
            <a:off x="1043608" y="1916832"/>
            <a:ext cx="7776864" cy="3370153"/>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This legislation seeks to bring together the strands that we have looked at in this, and previous themes, namely;</a:t>
            </a:r>
          </a:p>
          <a:p>
            <a:pPr marL="457200" indent="-457200">
              <a:spcBef>
                <a:spcPts val="1200"/>
              </a:spcBef>
              <a:spcAft>
                <a:spcPts val="600"/>
              </a:spcAft>
              <a:buFont typeface="Arial" panose="020B0604020202020204" pitchFamily="34" charset="0"/>
              <a:buChar char="•"/>
            </a:pPr>
            <a:r>
              <a:rPr lang="en-GB" sz="2800" dirty="0"/>
              <a:t>Multi-agency working</a:t>
            </a:r>
          </a:p>
          <a:p>
            <a:pPr marL="457200" indent="-457200">
              <a:spcBef>
                <a:spcPts val="1200"/>
              </a:spcBef>
              <a:spcAft>
                <a:spcPts val="600"/>
              </a:spcAft>
              <a:buFont typeface="Arial" panose="020B0604020202020204" pitchFamily="34" charset="0"/>
              <a:buChar char="•"/>
            </a:pPr>
            <a:r>
              <a:rPr lang="en-GB" sz="2800" dirty="0"/>
              <a:t>Safeguarding and information sharing</a:t>
            </a:r>
          </a:p>
          <a:p>
            <a:pPr marL="457200" indent="-457200">
              <a:spcBef>
                <a:spcPts val="1200"/>
              </a:spcBef>
              <a:spcAft>
                <a:spcPts val="600"/>
              </a:spcAft>
              <a:buFont typeface="Arial" panose="020B0604020202020204" pitchFamily="34" charset="0"/>
              <a:buChar char="•"/>
            </a:pPr>
            <a:r>
              <a:rPr lang="en-GB" sz="2800" dirty="0"/>
              <a:t>Confidentiality and data protection</a:t>
            </a:r>
          </a:p>
        </p:txBody>
      </p:sp>
      <p:pic>
        <p:nvPicPr>
          <p:cNvPr id="5" name="Picture 4">
            <a:hlinkClick r:id="rId2"/>
            <a:extLst>
              <a:ext uri="{FF2B5EF4-FFF2-40B4-BE49-F238E27FC236}">
                <a16:creationId xmlns:a16="http://schemas.microsoft.com/office/drawing/2014/main" id="{7DB4484E-E603-4908-B6AA-55C996A5C5E0}"/>
              </a:ext>
            </a:extLst>
          </p:cNvPr>
          <p:cNvPicPr>
            <a:picLocks noChangeAspect="1"/>
          </p:cNvPicPr>
          <p:nvPr/>
        </p:nvPicPr>
        <p:blipFill>
          <a:blip r:embed="rId3"/>
          <a:stretch>
            <a:fillRect/>
          </a:stretch>
        </p:blipFill>
        <p:spPr>
          <a:xfrm>
            <a:off x="7227805" y="4357501"/>
            <a:ext cx="1598852" cy="2252687"/>
          </a:xfrm>
          <a:prstGeom prst="rect">
            <a:avLst/>
          </a:prstGeom>
        </p:spPr>
      </p:pic>
    </p:spTree>
    <p:extLst>
      <p:ext uri="{BB962C8B-B14F-4D97-AF65-F5344CB8AC3E}">
        <p14:creationId xmlns:p14="http://schemas.microsoft.com/office/powerpoint/2010/main" val="14372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359532" y="755412"/>
            <a:ext cx="8424936" cy="5093702"/>
          </a:xfrm>
          <a:prstGeom prst="rect">
            <a:avLst/>
          </a:prstGeom>
          <a:noFill/>
        </p:spPr>
        <p:txBody>
          <a:bodyPr wrap="square" rtlCol="0">
            <a:spAutoFit/>
          </a:bodyPr>
          <a:lstStyle/>
          <a:p>
            <a:pPr>
              <a:spcBef>
                <a:spcPts val="1200"/>
              </a:spcBef>
              <a:spcAft>
                <a:spcPts val="600"/>
              </a:spcAft>
            </a:pPr>
            <a:r>
              <a:rPr lang="en-GB" sz="2000" i="1" dirty="0"/>
              <a:t>It does so by making the following changes:</a:t>
            </a:r>
          </a:p>
          <a:p>
            <a:pPr>
              <a:spcBef>
                <a:spcPts val="1200"/>
              </a:spcBef>
              <a:spcAft>
                <a:spcPts val="600"/>
              </a:spcAft>
            </a:pPr>
            <a:r>
              <a:rPr lang="en-GB" sz="2000" dirty="0"/>
              <a:t>• People have control over what support they need, making decisions about their care and support as an equal partner</a:t>
            </a:r>
          </a:p>
          <a:p>
            <a:pPr>
              <a:spcBef>
                <a:spcPts val="1200"/>
              </a:spcBef>
              <a:spcAft>
                <a:spcPts val="600"/>
              </a:spcAft>
            </a:pPr>
            <a:r>
              <a:rPr lang="en-GB" sz="2000" dirty="0"/>
              <a:t>• New proportionate assessment focuses on the individual</a:t>
            </a:r>
          </a:p>
          <a:p>
            <a:pPr>
              <a:spcBef>
                <a:spcPts val="1200"/>
              </a:spcBef>
              <a:spcAft>
                <a:spcPts val="600"/>
              </a:spcAft>
            </a:pPr>
            <a:r>
              <a:rPr lang="en-GB" sz="2000" dirty="0"/>
              <a:t>• Carers have an equal right to assessment for support to those who they care for</a:t>
            </a:r>
          </a:p>
          <a:p>
            <a:pPr>
              <a:spcBef>
                <a:spcPts val="1200"/>
              </a:spcBef>
              <a:spcAft>
                <a:spcPts val="600"/>
              </a:spcAft>
            </a:pPr>
            <a:r>
              <a:rPr lang="en-GB" sz="2000" dirty="0"/>
              <a:t>• Easy access to information and advice is available to all</a:t>
            </a:r>
          </a:p>
          <a:p>
            <a:pPr>
              <a:spcBef>
                <a:spcPts val="1200"/>
              </a:spcBef>
              <a:spcAft>
                <a:spcPts val="600"/>
              </a:spcAft>
            </a:pPr>
            <a:r>
              <a:rPr lang="en-GB" sz="2000" dirty="0"/>
              <a:t>• Powers to safeguard people are stronger</a:t>
            </a:r>
          </a:p>
          <a:p>
            <a:pPr>
              <a:spcBef>
                <a:spcPts val="1200"/>
              </a:spcBef>
              <a:spcAft>
                <a:spcPts val="600"/>
              </a:spcAft>
            </a:pPr>
            <a:r>
              <a:rPr lang="en-GB" sz="2000" dirty="0"/>
              <a:t>• A preventative approach to meeting care and support needs is practised</a:t>
            </a:r>
          </a:p>
          <a:p>
            <a:pPr>
              <a:spcBef>
                <a:spcPts val="1200"/>
              </a:spcBef>
              <a:spcAft>
                <a:spcPts val="600"/>
              </a:spcAft>
            </a:pPr>
            <a:r>
              <a:rPr lang="en-GB" sz="2000" dirty="0"/>
              <a:t>• Local authorities and health boards come together in new statutory partnerships to drive integration, innovation and service change</a:t>
            </a:r>
          </a:p>
        </p:txBody>
      </p:sp>
      <p:sp>
        <p:nvSpPr>
          <p:cNvPr id="10" name="TextBox 9">
            <a:extLst>
              <a:ext uri="{FF2B5EF4-FFF2-40B4-BE49-F238E27FC236}">
                <a16:creationId xmlns:a16="http://schemas.microsoft.com/office/drawing/2014/main" id="{E4CB1C7E-489F-4ADB-9A47-FC4E4B922E1D}"/>
              </a:ext>
            </a:extLst>
          </p:cNvPr>
          <p:cNvSpPr txBox="1"/>
          <p:nvPr/>
        </p:nvSpPr>
        <p:spPr>
          <a:xfrm>
            <a:off x="719572" y="116632"/>
            <a:ext cx="8064896" cy="523220"/>
          </a:xfrm>
          <a:prstGeom prst="rect">
            <a:avLst/>
          </a:prstGeom>
          <a:noFill/>
        </p:spPr>
        <p:txBody>
          <a:bodyPr wrap="square" rtlCol="0">
            <a:spAutoFit/>
          </a:bodyPr>
          <a:lstStyle/>
          <a:p>
            <a:r>
              <a:rPr lang="en-GB" sz="2800" b="1" dirty="0"/>
              <a:t>The Social Services and Wellbeing (Wales) Act 2014</a:t>
            </a:r>
          </a:p>
        </p:txBody>
      </p:sp>
      <p:sp>
        <p:nvSpPr>
          <p:cNvPr id="5" name="TextBox 4">
            <a:extLst>
              <a:ext uri="{FF2B5EF4-FFF2-40B4-BE49-F238E27FC236}">
                <a16:creationId xmlns:a16="http://schemas.microsoft.com/office/drawing/2014/main" id="{8D0EAC61-2E39-445D-B789-A18D94B1F225}"/>
              </a:ext>
            </a:extLst>
          </p:cNvPr>
          <p:cNvSpPr txBox="1"/>
          <p:nvPr/>
        </p:nvSpPr>
        <p:spPr>
          <a:xfrm>
            <a:off x="6038640" y="6070718"/>
            <a:ext cx="2736304" cy="369332"/>
          </a:xfrm>
          <a:prstGeom prst="rect">
            <a:avLst/>
          </a:prstGeom>
          <a:noFill/>
        </p:spPr>
        <p:txBody>
          <a:bodyPr wrap="square" rtlCol="0">
            <a:spAutoFit/>
          </a:bodyPr>
          <a:lstStyle/>
          <a:p>
            <a:r>
              <a:rPr lang="en-GB" dirty="0"/>
              <a:t>Welsh Government (2014)</a:t>
            </a:r>
          </a:p>
        </p:txBody>
      </p:sp>
    </p:spTree>
    <p:extLst>
      <p:ext uri="{BB962C8B-B14F-4D97-AF65-F5344CB8AC3E}">
        <p14:creationId xmlns:p14="http://schemas.microsoft.com/office/powerpoint/2010/main" val="393052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698C85-AF87-44D2-900A-D9F8AC0CF579}"/>
              </a:ext>
            </a:extLst>
          </p:cNvPr>
          <p:cNvSpPr txBox="1"/>
          <p:nvPr/>
        </p:nvSpPr>
        <p:spPr>
          <a:xfrm>
            <a:off x="719572" y="44624"/>
            <a:ext cx="8064896" cy="523220"/>
          </a:xfrm>
          <a:prstGeom prst="rect">
            <a:avLst/>
          </a:prstGeom>
          <a:noFill/>
        </p:spPr>
        <p:txBody>
          <a:bodyPr wrap="square" rtlCol="0">
            <a:spAutoFit/>
          </a:bodyPr>
          <a:lstStyle/>
          <a:p>
            <a:r>
              <a:rPr lang="en-GB" sz="2800" b="1" dirty="0"/>
              <a:t>The Social Services and Wellbeing (Wales) Act 2014</a:t>
            </a:r>
          </a:p>
        </p:txBody>
      </p:sp>
      <p:pic>
        <p:nvPicPr>
          <p:cNvPr id="5" name="Picture 4">
            <a:extLst>
              <a:ext uri="{FF2B5EF4-FFF2-40B4-BE49-F238E27FC236}">
                <a16:creationId xmlns:a16="http://schemas.microsoft.com/office/drawing/2014/main" id="{2FC54A17-4856-4151-B7A8-8540206386A4}"/>
              </a:ext>
            </a:extLst>
          </p:cNvPr>
          <p:cNvPicPr>
            <a:picLocks noChangeAspect="1"/>
          </p:cNvPicPr>
          <p:nvPr/>
        </p:nvPicPr>
        <p:blipFill>
          <a:blip r:embed="rId2"/>
          <a:stretch>
            <a:fillRect/>
          </a:stretch>
        </p:blipFill>
        <p:spPr>
          <a:xfrm>
            <a:off x="2475346" y="499918"/>
            <a:ext cx="4553347" cy="6385328"/>
          </a:xfrm>
          <a:prstGeom prst="rect">
            <a:avLst/>
          </a:prstGeom>
        </p:spPr>
      </p:pic>
    </p:spTree>
    <p:extLst>
      <p:ext uri="{BB962C8B-B14F-4D97-AF65-F5344CB8AC3E}">
        <p14:creationId xmlns:p14="http://schemas.microsoft.com/office/powerpoint/2010/main" val="169466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A7CD6E-CA33-4299-BEE6-2EAAA08A440E}"/>
              </a:ext>
            </a:extLst>
          </p:cNvPr>
          <p:cNvSpPr txBox="1"/>
          <p:nvPr/>
        </p:nvSpPr>
        <p:spPr>
          <a:xfrm>
            <a:off x="719572" y="116632"/>
            <a:ext cx="8064896" cy="523220"/>
          </a:xfrm>
          <a:prstGeom prst="rect">
            <a:avLst/>
          </a:prstGeom>
          <a:noFill/>
        </p:spPr>
        <p:txBody>
          <a:bodyPr wrap="square" rtlCol="0">
            <a:spAutoFit/>
          </a:bodyPr>
          <a:lstStyle/>
          <a:p>
            <a:r>
              <a:rPr lang="en-GB" sz="2800" b="1" dirty="0"/>
              <a:t>The Social Services and Wellbeing (Wales) Act 2014</a:t>
            </a:r>
          </a:p>
        </p:txBody>
      </p:sp>
      <p:sp>
        <p:nvSpPr>
          <p:cNvPr id="3" name="TextBox 2">
            <a:extLst>
              <a:ext uri="{FF2B5EF4-FFF2-40B4-BE49-F238E27FC236}">
                <a16:creationId xmlns:a16="http://schemas.microsoft.com/office/drawing/2014/main" id="{2D38D30A-6BAB-489E-9A56-FEE19729ADE6}"/>
              </a:ext>
            </a:extLst>
          </p:cNvPr>
          <p:cNvSpPr txBox="1"/>
          <p:nvPr/>
        </p:nvSpPr>
        <p:spPr>
          <a:xfrm>
            <a:off x="395536" y="1052736"/>
            <a:ext cx="835292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Whilst the Welsh Government website is being re-developed some of the resources are difficult to track down</a:t>
            </a:r>
          </a:p>
        </p:txBody>
      </p:sp>
      <p:sp>
        <p:nvSpPr>
          <p:cNvPr id="4" name="TextBox 3">
            <a:extLst>
              <a:ext uri="{FF2B5EF4-FFF2-40B4-BE49-F238E27FC236}">
                <a16:creationId xmlns:a16="http://schemas.microsoft.com/office/drawing/2014/main" id="{9AF4C731-2329-4D99-AA39-83DFBDE39067}"/>
              </a:ext>
            </a:extLst>
          </p:cNvPr>
          <p:cNvSpPr txBox="1"/>
          <p:nvPr/>
        </p:nvSpPr>
        <p:spPr>
          <a:xfrm>
            <a:off x="390992" y="2564904"/>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there is a You Tube channel which contains videos on different aspects of the Act.</a:t>
            </a:r>
          </a:p>
        </p:txBody>
      </p:sp>
      <p:pic>
        <p:nvPicPr>
          <p:cNvPr id="5" name="Picture 4">
            <a:hlinkClick r:id="rId2"/>
            <a:extLst>
              <a:ext uri="{FF2B5EF4-FFF2-40B4-BE49-F238E27FC236}">
                <a16:creationId xmlns:a16="http://schemas.microsoft.com/office/drawing/2014/main" id="{7270B3FB-849C-4443-91E0-B791C0C42DF5}"/>
              </a:ext>
            </a:extLst>
          </p:cNvPr>
          <p:cNvPicPr>
            <a:picLocks noChangeAspect="1"/>
          </p:cNvPicPr>
          <p:nvPr/>
        </p:nvPicPr>
        <p:blipFill>
          <a:blip r:embed="rId3"/>
          <a:stretch>
            <a:fillRect/>
          </a:stretch>
        </p:blipFill>
        <p:spPr>
          <a:xfrm>
            <a:off x="3918175" y="4077072"/>
            <a:ext cx="1298561" cy="1365622"/>
          </a:xfrm>
          <a:prstGeom prst="rect">
            <a:avLst/>
          </a:prstGeom>
        </p:spPr>
      </p:pic>
    </p:spTree>
    <p:extLst>
      <p:ext uri="{BB962C8B-B14F-4D97-AF65-F5344CB8AC3E}">
        <p14:creationId xmlns:p14="http://schemas.microsoft.com/office/powerpoint/2010/main" val="64688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E20BC-A61F-4568-9714-66A2E535C17D}"/>
              </a:ext>
            </a:extLst>
          </p:cNvPr>
          <p:cNvSpPr txBox="1"/>
          <p:nvPr/>
        </p:nvSpPr>
        <p:spPr>
          <a:xfrm>
            <a:off x="719572" y="116632"/>
            <a:ext cx="8064896" cy="523220"/>
          </a:xfrm>
          <a:prstGeom prst="rect">
            <a:avLst/>
          </a:prstGeom>
          <a:noFill/>
        </p:spPr>
        <p:txBody>
          <a:bodyPr wrap="square" rtlCol="0">
            <a:spAutoFit/>
          </a:bodyPr>
          <a:lstStyle/>
          <a:p>
            <a:r>
              <a:rPr lang="en-GB" sz="2800" b="1" dirty="0"/>
              <a:t>The Social Services and Wellbeing (Wales) Act 2014</a:t>
            </a:r>
          </a:p>
        </p:txBody>
      </p:sp>
      <p:sp>
        <p:nvSpPr>
          <p:cNvPr id="3" name="TextBox 2">
            <a:extLst>
              <a:ext uri="{FF2B5EF4-FFF2-40B4-BE49-F238E27FC236}">
                <a16:creationId xmlns:a16="http://schemas.microsoft.com/office/drawing/2014/main" id="{40E800CA-0D2A-4261-AD45-BFC5811806E1}"/>
              </a:ext>
            </a:extLst>
          </p:cNvPr>
          <p:cNvSpPr txBox="1"/>
          <p:nvPr/>
        </p:nvSpPr>
        <p:spPr>
          <a:xfrm>
            <a:off x="251520" y="980728"/>
            <a:ext cx="8712968" cy="4231928"/>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We have discussed at length the barriers to and issues for multi-agency working at some length</a:t>
            </a:r>
          </a:p>
          <a:p>
            <a:pPr marL="457200" indent="-457200">
              <a:spcBef>
                <a:spcPts val="1200"/>
              </a:spcBef>
              <a:spcAft>
                <a:spcPts val="600"/>
              </a:spcAft>
              <a:buFont typeface="Arial" panose="020B0604020202020204" pitchFamily="34" charset="0"/>
              <a:buChar char="•"/>
            </a:pPr>
            <a:r>
              <a:rPr lang="en-GB" sz="2800" dirty="0"/>
              <a:t>However, all of the changes outlined above seek to improve the situation</a:t>
            </a:r>
          </a:p>
          <a:p>
            <a:pPr marL="457200" indent="-457200">
              <a:spcBef>
                <a:spcPts val="1200"/>
              </a:spcBef>
              <a:spcAft>
                <a:spcPts val="600"/>
              </a:spcAft>
              <a:buFont typeface="Arial" panose="020B0604020202020204" pitchFamily="34" charset="0"/>
              <a:buChar char="•"/>
            </a:pPr>
            <a:r>
              <a:rPr lang="en-GB" sz="2800" dirty="0"/>
              <a:t>When multi-agency working is effective it can make a huge difference to a person’s life</a:t>
            </a:r>
          </a:p>
          <a:p>
            <a:pPr marL="457200" indent="-457200">
              <a:spcBef>
                <a:spcPts val="1200"/>
              </a:spcBef>
              <a:spcAft>
                <a:spcPts val="600"/>
              </a:spcAft>
              <a:buFont typeface="Arial" panose="020B0604020202020204" pitchFamily="34" charset="0"/>
              <a:buChar char="•"/>
            </a:pPr>
            <a:r>
              <a:rPr lang="en-GB" sz="2800" dirty="0"/>
              <a:t>For example, Granville's Story - Glan </a:t>
            </a:r>
            <a:r>
              <a:rPr lang="en-GB" sz="2800" dirty="0" err="1"/>
              <a:t>Irfon</a:t>
            </a:r>
            <a:r>
              <a:rPr lang="en-GB" sz="2800" dirty="0"/>
              <a:t> Integrated Health and Social Care Centre</a:t>
            </a:r>
          </a:p>
        </p:txBody>
      </p:sp>
      <p:pic>
        <p:nvPicPr>
          <p:cNvPr id="5" name="Picture 4" descr="A picture containing object, light, clock&#10;&#10;Description automatically generated">
            <a:hlinkClick r:id="rId2"/>
            <a:extLst>
              <a:ext uri="{FF2B5EF4-FFF2-40B4-BE49-F238E27FC236}">
                <a16:creationId xmlns:a16="http://schemas.microsoft.com/office/drawing/2014/main" id="{7509CAC9-5AEF-485E-893F-76F5A650E1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2679" y="5185301"/>
            <a:ext cx="1390650" cy="1466850"/>
          </a:xfrm>
          <a:prstGeom prst="rect">
            <a:avLst/>
          </a:prstGeom>
        </p:spPr>
      </p:pic>
      <p:sp>
        <p:nvSpPr>
          <p:cNvPr id="6" name="TextBox 5">
            <a:extLst>
              <a:ext uri="{FF2B5EF4-FFF2-40B4-BE49-F238E27FC236}">
                <a16:creationId xmlns:a16="http://schemas.microsoft.com/office/drawing/2014/main" id="{F0733662-3C56-4750-BC1D-65CC258A4C7A}"/>
              </a:ext>
            </a:extLst>
          </p:cNvPr>
          <p:cNvSpPr txBox="1"/>
          <p:nvPr/>
        </p:nvSpPr>
        <p:spPr>
          <a:xfrm>
            <a:off x="5303329" y="5692606"/>
            <a:ext cx="2952328" cy="369332"/>
          </a:xfrm>
          <a:prstGeom prst="rect">
            <a:avLst/>
          </a:prstGeom>
          <a:noFill/>
        </p:spPr>
        <p:txBody>
          <a:bodyPr wrap="square" rtlCol="0">
            <a:spAutoFit/>
          </a:bodyPr>
          <a:lstStyle/>
          <a:p>
            <a:r>
              <a:rPr lang="en-GB" dirty="0"/>
              <a:t>Powys County Council (2016)</a:t>
            </a:r>
          </a:p>
        </p:txBody>
      </p:sp>
    </p:spTree>
    <p:extLst>
      <p:ext uri="{BB962C8B-B14F-4D97-AF65-F5344CB8AC3E}">
        <p14:creationId xmlns:p14="http://schemas.microsoft.com/office/powerpoint/2010/main" val="66686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0BE04-F5E1-4B58-BE78-7261F15E32F3}"/>
              </a:ext>
            </a:extLst>
          </p:cNvPr>
          <p:cNvSpPr>
            <a:spLocks noGrp="1"/>
          </p:cNvSpPr>
          <p:nvPr>
            <p:ph type="title"/>
          </p:nvPr>
        </p:nvSpPr>
        <p:spPr>
          <a:xfrm>
            <a:off x="434770" y="199410"/>
            <a:ext cx="8229600" cy="562074"/>
          </a:xfrm>
        </p:spPr>
        <p:txBody>
          <a:bodyPr>
            <a:normAutofit fontScale="90000"/>
          </a:bodyPr>
          <a:lstStyle/>
          <a:p>
            <a:r>
              <a:rPr lang="en-GB" b="1" dirty="0"/>
              <a:t>References</a:t>
            </a:r>
          </a:p>
        </p:txBody>
      </p:sp>
      <p:sp>
        <p:nvSpPr>
          <p:cNvPr id="7" name="TextBox 6">
            <a:extLst>
              <a:ext uri="{FF2B5EF4-FFF2-40B4-BE49-F238E27FC236}">
                <a16:creationId xmlns:a16="http://schemas.microsoft.com/office/drawing/2014/main" id="{A3233ED7-FCC9-4D69-9657-F3103368B7B6}"/>
              </a:ext>
            </a:extLst>
          </p:cNvPr>
          <p:cNvSpPr txBox="1"/>
          <p:nvPr/>
        </p:nvSpPr>
        <p:spPr>
          <a:xfrm>
            <a:off x="434770" y="2112269"/>
            <a:ext cx="8568952" cy="1200329"/>
          </a:xfrm>
          <a:prstGeom prst="rect">
            <a:avLst/>
          </a:prstGeom>
          <a:noFill/>
        </p:spPr>
        <p:txBody>
          <a:bodyPr wrap="square" rtlCol="0">
            <a:spAutoFit/>
          </a:bodyPr>
          <a:lstStyle/>
          <a:p>
            <a:pPr indent="-457200"/>
            <a:r>
              <a:rPr lang="en-GB" dirty="0"/>
              <a:t>Camden Council (No Date) </a:t>
            </a:r>
            <a:r>
              <a:rPr lang="en-GB" i="1" dirty="0"/>
              <a:t>Overcoming barriers to information sharing: the Camden Experience </a:t>
            </a:r>
            <a:r>
              <a:rPr lang="en-GB" dirty="0"/>
              <a:t>Available at: </a:t>
            </a:r>
            <a:r>
              <a:rPr lang="en-GB" dirty="0">
                <a:hlinkClick r:id="rId2"/>
              </a:rPr>
              <a:t>https://www.skillsforcare.org.uk/Documents/NMDS-SC-and-intelligence/Informatics/Webinar-packs/Overcoming-the-barriers-to-information-sharing-Camden.pdf </a:t>
            </a:r>
            <a:r>
              <a:rPr lang="en-GB" dirty="0"/>
              <a:t>[Accessed 30th October 2019]</a:t>
            </a:r>
          </a:p>
        </p:txBody>
      </p:sp>
      <p:sp>
        <p:nvSpPr>
          <p:cNvPr id="10" name="TextBox 9">
            <a:extLst>
              <a:ext uri="{FF2B5EF4-FFF2-40B4-BE49-F238E27FC236}">
                <a16:creationId xmlns:a16="http://schemas.microsoft.com/office/drawing/2014/main" id="{29941C42-FE56-4425-9FB9-B681C1B952F7}"/>
              </a:ext>
            </a:extLst>
          </p:cNvPr>
          <p:cNvSpPr txBox="1"/>
          <p:nvPr/>
        </p:nvSpPr>
        <p:spPr>
          <a:xfrm>
            <a:off x="434770" y="836712"/>
            <a:ext cx="8568952" cy="1200329"/>
          </a:xfrm>
          <a:prstGeom prst="rect">
            <a:avLst/>
          </a:prstGeom>
          <a:noFill/>
        </p:spPr>
        <p:txBody>
          <a:bodyPr wrap="square" rtlCol="0">
            <a:spAutoFit/>
          </a:bodyPr>
          <a:lstStyle/>
          <a:p>
            <a:pPr indent="-457200"/>
            <a:r>
              <a:rPr lang="en-GB" dirty="0"/>
              <a:t>British Medical Council (2011) </a:t>
            </a:r>
            <a:r>
              <a:rPr lang="en-GB" i="1" dirty="0"/>
              <a:t>Safeguarding vulnerable adults: a tool kit for</a:t>
            </a:r>
          </a:p>
          <a:p>
            <a:pPr indent="-457200"/>
            <a:r>
              <a:rPr lang="en-GB" i="1" dirty="0"/>
              <a:t>General Practitioners </a:t>
            </a:r>
            <a:r>
              <a:rPr lang="en-GB" dirty="0"/>
              <a:t>Available at: </a:t>
            </a:r>
            <a:r>
              <a:rPr lang="en-GB" dirty="0">
                <a:hlinkClick r:id="rId3"/>
              </a:rPr>
              <a:t>https://www.bma.org.uk/advice/employment/ethics/adult-safeguarding-ethics-toolkit</a:t>
            </a:r>
            <a:r>
              <a:rPr lang="en-GB" dirty="0"/>
              <a:t>  [Accessed 30th October 2019]</a:t>
            </a:r>
          </a:p>
        </p:txBody>
      </p:sp>
      <p:sp>
        <p:nvSpPr>
          <p:cNvPr id="11" name="TextBox 10">
            <a:extLst>
              <a:ext uri="{FF2B5EF4-FFF2-40B4-BE49-F238E27FC236}">
                <a16:creationId xmlns:a16="http://schemas.microsoft.com/office/drawing/2014/main" id="{77239DAC-6867-4D2E-80B3-77D648C2643D}"/>
              </a:ext>
            </a:extLst>
          </p:cNvPr>
          <p:cNvSpPr txBox="1"/>
          <p:nvPr/>
        </p:nvSpPr>
        <p:spPr>
          <a:xfrm>
            <a:off x="440955" y="3408394"/>
            <a:ext cx="8568952" cy="1200329"/>
          </a:xfrm>
          <a:prstGeom prst="rect">
            <a:avLst/>
          </a:prstGeom>
          <a:noFill/>
        </p:spPr>
        <p:txBody>
          <a:bodyPr wrap="square" rtlCol="0">
            <a:spAutoFit/>
          </a:bodyPr>
          <a:lstStyle/>
          <a:p>
            <a:pPr indent="-457200"/>
            <a:r>
              <a:rPr lang="en-GB" dirty="0"/>
              <a:t>Children’s Commissioner for Wales (2017) </a:t>
            </a:r>
            <a:r>
              <a:rPr lang="en-GB" i="1" dirty="0"/>
              <a:t>The Right Way: A children’s Rights Approach in Wales</a:t>
            </a:r>
            <a:r>
              <a:rPr lang="en-GB" dirty="0"/>
              <a:t> Swansea: Children’s Commissioner for Wales </a:t>
            </a:r>
          </a:p>
          <a:p>
            <a:pPr indent="-457200"/>
            <a:r>
              <a:rPr lang="en-GB" dirty="0"/>
              <a:t>Available at: </a:t>
            </a:r>
            <a:r>
              <a:rPr lang="en-GB" dirty="0">
                <a:hlinkClick r:id="rId4"/>
              </a:rPr>
              <a:t>https://www.childcomwales.org.uk/wp-content/uploads/2017/04/The-Right-Way.pdf</a:t>
            </a:r>
            <a:r>
              <a:rPr lang="en-GB" dirty="0"/>
              <a:t> [Accessed 30th October 2019]</a:t>
            </a:r>
          </a:p>
        </p:txBody>
      </p:sp>
      <p:sp>
        <p:nvSpPr>
          <p:cNvPr id="12" name="TextBox 11">
            <a:extLst>
              <a:ext uri="{FF2B5EF4-FFF2-40B4-BE49-F238E27FC236}">
                <a16:creationId xmlns:a16="http://schemas.microsoft.com/office/drawing/2014/main" id="{57E3B2C8-43D9-422B-ADE4-2488FFCCB085}"/>
              </a:ext>
            </a:extLst>
          </p:cNvPr>
          <p:cNvSpPr txBox="1"/>
          <p:nvPr/>
        </p:nvSpPr>
        <p:spPr>
          <a:xfrm>
            <a:off x="434770" y="4820960"/>
            <a:ext cx="8568952" cy="923330"/>
          </a:xfrm>
          <a:prstGeom prst="rect">
            <a:avLst/>
          </a:prstGeom>
          <a:noFill/>
        </p:spPr>
        <p:txBody>
          <a:bodyPr wrap="square" rtlCol="0">
            <a:spAutoFit/>
          </a:bodyPr>
          <a:lstStyle/>
          <a:p>
            <a:pPr indent="-457200"/>
            <a:r>
              <a:rPr lang="en-GB" dirty="0"/>
              <a:t>Channel 4 News (2019) </a:t>
            </a:r>
            <a:r>
              <a:rPr lang="en-GB" i="1" dirty="0" err="1"/>
              <a:t>GDPR</a:t>
            </a:r>
            <a:r>
              <a:rPr lang="en-GB" i="1" dirty="0"/>
              <a:t> explained: How the new data protection act could change your life </a:t>
            </a:r>
            <a:r>
              <a:rPr lang="en-GB" dirty="0"/>
              <a:t>Available at: </a:t>
            </a:r>
            <a:r>
              <a:rPr lang="en-GB" dirty="0">
                <a:hlinkClick r:id="rId5"/>
              </a:rPr>
              <a:t>https://www.youtube.com/watch?v=acijNEErf-c</a:t>
            </a:r>
            <a:r>
              <a:rPr lang="en-GB" dirty="0"/>
              <a:t>  [Accessed 30th October 2019]</a:t>
            </a:r>
          </a:p>
        </p:txBody>
      </p:sp>
    </p:spTree>
    <p:extLst>
      <p:ext uri="{BB962C8B-B14F-4D97-AF65-F5344CB8AC3E}">
        <p14:creationId xmlns:p14="http://schemas.microsoft.com/office/powerpoint/2010/main" val="35137908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0BE04-F5E1-4B58-BE78-7261F15E32F3}"/>
              </a:ext>
            </a:extLst>
          </p:cNvPr>
          <p:cNvSpPr>
            <a:spLocks noGrp="1"/>
          </p:cNvSpPr>
          <p:nvPr>
            <p:ph type="title"/>
          </p:nvPr>
        </p:nvSpPr>
        <p:spPr>
          <a:xfrm>
            <a:off x="434770" y="199410"/>
            <a:ext cx="8229600" cy="562074"/>
          </a:xfrm>
        </p:spPr>
        <p:txBody>
          <a:bodyPr>
            <a:normAutofit fontScale="90000"/>
          </a:bodyPr>
          <a:lstStyle/>
          <a:p>
            <a:r>
              <a:rPr lang="en-GB" b="1" dirty="0"/>
              <a:t>References</a:t>
            </a:r>
          </a:p>
        </p:txBody>
      </p:sp>
      <p:sp>
        <p:nvSpPr>
          <p:cNvPr id="4" name="TextBox 3">
            <a:extLst>
              <a:ext uri="{FF2B5EF4-FFF2-40B4-BE49-F238E27FC236}">
                <a16:creationId xmlns:a16="http://schemas.microsoft.com/office/drawing/2014/main" id="{EE0DC87E-DC63-4054-9075-01DE0C458787}"/>
              </a:ext>
            </a:extLst>
          </p:cNvPr>
          <p:cNvSpPr txBox="1"/>
          <p:nvPr/>
        </p:nvSpPr>
        <p:spPr>
          <a:xfrm>
            <a:off x="294667" y="2300679"/>
            <a:ext cx="8568952" cy="646331"/>
          </a:xfrm>
          <a:prstGeom prst="rect">
            <a:avLst/>
          </a:prstGeom>
          <a:noFill/>
        </p:spPr>
        <p:txBody>
          <a:bodyPr wrap="square" rtlCol="0">
            <a:spAutoFit/>
          </a:bodyPr>
          <a:lstStyle/>
          <a:p>
            <a:pPr indent="-457200"/>
            <a:r>
              <a:rPr lang="en-GB" i="1" dirty="0"/>
              <a:t>Data Protection Act 1998 c.29 </a:t>
            </a:r>
            <a:r>
              <a:rPr lang="en-GB" dirty="0"/>
              <a:t>Elizabeth II Available at: </a:t>
            </a:r>
            <a:r>
              <a:rPr lang="en-GB" dirty="0">
                <a:hlinkClick r:id="rId2"/>
              </a:rPr>
              <a:t>http://www.legislation.gov.uk/ukpga/1998/29/contents</a:t>
            </a:r>
            <a:r>
              <a:rPr lang="en-GB" dirty="0"/>
              <a:t> [Accessed 30th October 2019]</a:t>
            </a:r>
          </a:p>
        </p:txBody>
      </p:sp>
      <p:sp>
        <p:nvSpPr>
          <p:cNvPr id="6" name="TextBox 5">
            <a:extLst>
              <a:ext uri="{FF2B5EF4-FFF2-40B4-BE49-F238E27FC236}">
                <a16:creationId xmlns:a16="http://schemas.microsoft.com/office/drawing/2014/main" id="{B25C70EF-D6D9-495D-8E14-EF0658D1A7C1}"/>
              </a:ext>
            </a:extLst>
          </p:cNvPr>
          <p:cNvSpPr txBox="1"/>
          <p:nvPr/>
        </p:nvSpPr>
        <p:spPr>
          <a:xfrm>
            <a:off x="295132" y="3020759"/>
            <a:ext cx="8568952" cy="1477328"/>
          </a:xfrm>
          <a:prstGeom prst="rect">
            <a:avLst/>
          </a:prstGeom>
          <a:noFill/>
        </p:spPr>
        <p:txBody>
          <a:bodyPr wrap="square" rtlCol="0">
            <a:spAutoFit/>
          </a:bodyPr>
          <a:lstStyle/>
          <a:p>
            <a:pPr indent="-457200"/>
            <a:r>
              <a:rPr lang="en-GB" dirty="0"/>
              <a:t>Department for Digital Culture, Media &amp; Sport (2018) Data Protection Act 2018:</a:t>
            </a:r>
          </a:p>
          <a:p>
            <a:pPr indent="-457200"/>
            <a:r>
              <a:rPr lang="en-GB" dirty="0"/>
              <a:t>Factsheet – Overview  Available at: </a:t>
            </a:r>
            <a:r>
              <a:rPr lang="en-GB" dirty="0">
                <a:hlinkClick r:id="rId3"/>
              </a:rPr>
              <a:t>https://assets.publishing.service.gov.uk/government/uploads/system/uploads/attachment_data/file/711162/2018-05-23_Factsheet_1_-_Act_overview.pdf</a:t>
            </a:r>
            <a:r>
              <a:rPr lang="en-GB" dirty="0"/>
              <a:t> [Accessed 30th October 2019]</a:t>
            </a:r>
          </a:p>
        </p:txBody>
      </p:sp>
      <p:sp>
        <p:nvSpPr>
          <p:cNvPr id="8" name="TextBox 7">
            <a:extLst>
              <a:ext uri="{FF2B5EF4-FFF2-40B4-BE49-F238E27FC236}">
                <a16:creationId xmlns:a16="http://schemas.microsoft.com/office/drawing/2014/main" id="{AA1309B9-90C7-4B7C-94F9-4C338EAD562D}"/>
              </a:ext>
            </a:extLst>
          </p:cNvPr>
          <p:cNvSpPr txBox="1"/>
          <p:nvPr/>
        </p:nvSpPr>
        <p:spPr>
          <a:xfrm>
            <a:off x="260565" y="4532927"/>
            <a:ext cx="8568952" cy="1200329"/>
          </a:xfrm>
          <a:prstGeom prst="rect">
            <a:avLst/>
          </a:prstGeom>
          <a:noFill/>
        </p:spPr>
        <p:txBody>
          <a:bodyPr wrap="square" rtlCol="0">
            <a:spAutoFit/>
          </a:bodyPr>
          <a:lstStyle/>
          <a:p>
            <a:pPr indent="-457200"/>
            <a:r>
              <a:rPr lang="en-GB" dirty="0"/>
              <a:t>European Commission (No Date) </a:t>
            </a:r>
            <a:r>
              <a:rPr lang="en-GB" i="1" dirty="0"/>
              <a:t>EU data protection rules </a:t>
            </a:r>
            <a:r>
              <a:rPr lang="en-GB" dirty="0"/>
              <a:t>Available at: </a:t>
            </a:r>
            <a:r>
              <a:rPr lang="en-GB" dirty="0">
                <a:hlinkClick r:id="rId4"/>
              </a:rPr>
              <a:t>https://ec.europa.eu/commission/priorities/justice-and-fundamental-rights/data-protection/2018-reform-eu-data-protection-rules/eu-data-protection-rules_en</a:t>
            </a:r>
            <a:r>
              <a:rPr lang="en-GB" dirty="0"/>
              <a:t> [Accessed 30th October 2019]</a:t>
            </a:r>
          </a:p>
        </p:txBody>
      </p:sp>
      <p:sp>
        <p:nvSpPr>
          <p:cNvPr id="10" name="TextBox 9">
            <a:extLst>
              <a:ext uri="{FF2B5EF4-FFF2-40B4-BE49-F238E27FC236}">
                <a16:creationId xmlns:a16="http://schemas.microsoft.com/office/drawing/2014/main" id="{5100CEB3-9AEC-4DC4-AE91-9FD0AAA6C99E}"/>
              </a:ext>
            </a:extLst>
          </p:cNvPr>
          <p:cNvSpPr txBox="1"/>
          <p:nvPr/>
        </p:nvSpPr>
        <p:spPr>
          <a:xfrm>
            <a:off x="294667" y="1124744"/>
            <a:ext cx="8568952" cy="923330"/>
          </a:xfrm>
          <a:prstGeom prst="rect">
            <a:avLst/>
          </a:prstGeom>
          <a:noFill/>
        </p:spPr>
        <p:txBody>
          <a:bodyPr wrap="square" rtlCol="0">
            <a:spAutoFit/>
          </a:bodyPr>
          <a:lstStyle/>
          <a:p>
            <a:pPr indent="-457200"/>
            <a:r>
              <a:rPr lang="en-GB" dirty="0"/>
              <a:t>Connolly, L. (2017) </a:t>
            </a:r>
            <a:r>
              <a:rPr lang="en-GB" i="1" dirty="0"/>
              <a:t>Soaring abuse of elderly amid warnings care system 'disintegrating' </a:t>
            </a:r>
            <a:r>
              <a:rPr lang="en-GB" dirty="0"/>
              <a:t>Available at: </a:t>
            </a:r>
            <a:r>
              <a:rPr lang="en-GB" dirty="0">
                <a:hlinkClick r:id="rId5"/>
              </a:rPr>
              <a:t>https://www.telegraph.co.uk/news/2017/06/30/soaring-abuse-elderly-amid-warnings-care-system-disintegrating/</a:t>
            </a:r>
            <a:r>
              <a:rPr lang="en-GB" dirty="0"/>
              <a:t>  [Accessed 30th October 2019]</a:t>
            </a:r>
          </a:p>
        </p:txBody>
      </p:sp>
    </p:spTree>
    <p:extLst>
      <p:ext uri="{BB962C8B-B14F-4D97-AF65-F5344CB8AC3E}">
        <p14:creationId xmlns:p14="http://schemas.microsoft.com/office/powerpoint/2010/main" val="14088746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0BE04-F5E1-4B58-BE78-7261F15E32F3}"/>
              </a:ext>
            </a:extLst>
          </p:cNvPr>
          <p:cNvSpPr>
            <a:spLocks noGrp="1"/>
          </p:cNvSpPr>
          <p:nvPr>
            <p:ph type="title"/>
          </p:nvPr>
        </p:nvSpPr>
        <p:spPr>
          <a:xfrm>
            <a:off x="434770" y="199410"/>
            <a:ext cx="8229600" cy="562074"/>
          </a:xfrm>
        </p:spPr>
        <p:txBody>
          <a:bodyPr>
            <a:normAutofit fontScale="90000"/>
          </a:bodyPr>
          <a:lstStyle/>
          <a:p>
            <a:r>
              <a:rPr lang="en-GB" b="1" dirty="0"/>
              <a:t>References</a:t>
            </a:r>
          </a:p>
        </p:txBody>
      </p:sp>
      <p:sp>
        <p:nvSpPr>
          <p:cNvPr id="3" name="TextBox 2">
            <a:extLst>
              <a:ext uri="{FF2B5EF4-FFF2-40B4-BE49-F238E27FC236}">
                <a16:creationId xmlns:a16="http://schemas.microsoft.com/office/drawing/2014/main" id="{C1C77E5F-CB8B-47EA-AA50-852BCCBD7D59}"/>
              </a:ext>
            </a:extLst>
          </p:cNvPr>
          <p:cNvSpPr txBox="1"/>
          <p:nvPr/>
        </p:nvSpPr>
        <p:spPr>
          <a:xfrm>
            <a:off x="395536" y="2578275"/>
            <a:ext cx="8568952" cy="923330"/>
          </a:xfrm>
          <a:prstGeom prst="rect">
            <a:avLst/>
          </a:prstGeom>
          <a:noFill/>
        </p:spPr>
        <p:txBody>
          <a:bodyPr wrap="square" rtlCol="0">
            <a:spAutoFit/>
          </a:bodyPr>
          <a:lstStyle/>
          <a:p>
            <a:pPr indent="-457200"/>
            <a:r>
              <a:rPr lang="en-GB" dirty="0"/>
              <a:t>Northern Ireland Council for Voluntary Action (2019) </a:t>
            </a:r>
            <a:r>
              <a:rPr lang="en-GB" i="1" dirty="0"/>
              <a:t>What is personal data? </a:t>
            </a:r>
            <a:endParaRPr lang="en-GB" dirty="0"/>
          </a:p>
          <a:p>
            <a:pPr indent="-457200"/>
            <a:r>
              <a:rPr lang="en-GB" dirty="0"/>
              <a:t>Available at: </a:t>
            </a:r>
            <a:r>
              <a:rPr lang="en-GB" dirty="0">
                <a:hlinkClick r:id="rId2"/>
              </a:rPr>
              <a:t>https://www.nicva.org/data-protection-toolkit/gdpr-animation-series/what-is-personal-data</a:t>
            </a:r>
            <a:r>
              <a:rPr lang="en-GB" dirty="0"/>
              <a:t> [Accessed 30th October 2019]</a:t>
            </a:r>
          </a:p>
        </p:txBody>
      </p:sp>
      <p:sp>
        <p:nvSpPr>
          <p:cNvPr id="11" name="TextBox 10">
            <a:extLst>
              <a:ext uri="{FF2B5EF4-FFF2-40B4-BE49-F238E27FC236}">
                <a16:creationId xmlns:a16="http://schemas.microsoft.com/office/drawing/2014/main" id="{EEE5DC4D-0CEC-4FFD-BD76-9CBB11E2D0D4}"/>
              </a:ext>
            </a:extLst>
          </p:cNvPr>
          <p:cNvSpPr txBox="1"/>
          <p:nvPr/>
        </p:nvSpPr>
        <p:spPr>
          <a:xfrm>
            <a:off x="395536" y="3654733"/>
            <a:ext cx="8568952" cy="1200329"/>
          </a:xfrm>
          <a:prstGeom prst="rect">
            <a:avLst/>
          </a:prstGeom>
          <a:noFill/>
        </p:spPr>
        <p:txBody>
          <a:bodyPr wrap="square" rtlCol="0">
            <a:spAutoFit/>
          </a:bodyPr>
          <a:lstStyle/>
          <a:p>
            <a:pPr indent="-457200"/>
            <a:r>
              <a:rPr lang="en-GB" dirty="0"/>
              <a:t>Office of the Public Guardian (No Date) </a:t>
            </a:r>
            <a:r>
              <a:rPr lang="en-GB" i="1" dirty="0"/>
              <a:t>Sharing Personal Data</a:t>
            </a:r>
            <a:endParaRPr lang="en-GB" dirty="0"/>
          </a:p>
          <a:p>
            <a:pPr indent="-457200"/>
            <a:r>
              <a:rPr lang="en-GB" dirty="0"/>
              <a:t>Available at: </a:t>
            </a:r>
            <a:r>
              <a:rPr lang="en-GB" dirty="0">
                <a:hlinkClick r:id="rId3"/>
              </a:rPr>
              <a:t>https://www.gov.uk/government/organisations/office-of-the-public-guardian/about/personal-information-charter#sharing-personal-data</a:t>
            </a:r>
            <a:r>
              <a:rPr lang="en-GB" dirty="0"/>
              <a:t> [Accessed 30th October 2019]</a:t>
            </a:r>
          </a:p>
        </p:txBody>
      </p:sp>
      <p:sp>
        <p:nvSpPr>
          <p:cNvPr id="12" name="TextBox 11">
            <a:extLst>
              <a:ext uri="{FF2B5EF4-FFF2-40B4-BE49-F238E27FC236}">
                <a16:creationId xmlns:a16="http://schemas.microsoft.com/office/drawing/2014/main" id="{BB67E31C-1B8D-4649-8DEA-76D6CEED4537}"/>
              </a:ext>
            </a:extLst>
          </p:cNvPr>
          <p:cNvSpPr txBox="1"/>
          <p:nvPr/>
        </p:nvSpPr>
        <p:spPr>
          <a:xfrm>
            <a:off x="395536" y="4953942"/>
            <a:ext cx="8568952" cy="923330"/>
          </a:xfrm>
          <a:prstGeom prst="rect">
            <a:avLst/>
          </a:prstGeom>
          <a:noFill/>
        </p:spPr>
        <p:txBody>
          <a:bodyPr wrap="square" rtlCol="0">
            <a:spAutoFit/>
          </a:bodyPr>
          <a:lstStyle/>
          <a:p>
            <a:pPr indent="-457200"/>
            <a:r>
              <a:rPr lang="en-GB" dirty="0"/>
              <a:t>Old People’s Commissioner for Wales (2016) </a:t>
            </a:r>
            <a:r>
              <a:rPr lang="en-GB" i="1" dirty="0"/>
              <a:t>Stopping the abuse of older people</a:t>
            </a:r>
            <a:endParaRPr lang="en-GB" dirty="0"/>
          </a:p>
          <a:p>
            <a:pPr indent="-457200"/>
            <a:r>
              <a:rPr lang="en-GB" dirty="0"/>
              <a:t>Available at: </a:t>
            </a:r>
            <a:r>
              <a:rPr lang="en-GB" dirty="0">
                <a:hlinkClick r:id="rId4"/>
              </a:rPr>
              <a:t>http://www.olderpeoplewales.com/en/stopping-abuse.aspx</a:t>
            </a:r>
            <a:r>
              <a:rPr lang="en-GB" dirty="0"/>
              <a:t> [Accessed 30th October 2019]</a:t>
            </a:r>
          </a:p>
        </p:txBody>
      </p:sp>
      <p:sp>
        <p:nvSpPr>
          <p:cNvPr id="14" name="TextBox 13">
            <a:extLst>
              <a:ext uri="{FF2B5EF4-FFF2-40B4-BE49-F238E27FC236}">
                <a16:creationId xmlns:a16="http://schemas.microsoft.com/office/drawing/2014/main" id="{7061CC5B-355B-4A6D-B958-E49083C58A12}"/>
              </a:ext>
            </a:extLst>
          </p:cNvPr>
          <p:cNvSpPr txBox="1"/>
          <p:nvPr/>
        </p:nvSpPr>
        <p:spPr>
          <a:xfrm>
            <a:off x="395536" y="1051507"/>
            <a:ext cx="8568952" cy="1477328"/>
          </a:xfrm>
          <a:prstGeom prst="rect">
            <a:avLst/>
          </a:prstGeom>
          <a:noFill/>
        </p:spPr>
        <p:txBody>
          <a:bodyPr wrap="square" rtlCol="0">
            <a:spAutoFit/>
          </a:bodyPr>
          <a:lstStyle/>
          <a:p>
            <a:pPr indent="-457200"/>
            <a:r>
              <a:rPr lang="en-GB" dirty="0"/>
              <a:t>Milmo, C. (2013) </a:t>
            </a:r>
            <a:r>
              <a:rPr lang="en-GB" i="1" dirty="0"/>
              <a:t>Britain's cruellest care home: 'Institutional abuse' contributed to deaths of five pensioners </a:t>
            </a:r>
            <a:r>
              <a:rPr lang="en-GB" dirty="0"/>
              <a:t>Independent Online Available at: </a:t>
            </a:r>
            <a:r>
              <a:rPr lang="en-GB" dirty="0">
                <a:hlinkClick r:id="rId5"/>
              </a:rPr>
              <a:t>https://www.independent.co.uk/news/uk/home-news/britains-cruellest-care-home-institutional-abuse-contributed-to-deaths-of-five-pensioners-8889770.html</a:t>
            </a:r>
            <a:r>
              <a:rPr lang="en-GB" dirty="0"/>
              <a:t> [Accessed 30th October 2019]</a:t>
            </a:r>
          </a:p>
        </p:txBody>
      </p:sp>
    </p:spTree>
    <p:extLst>
      <p:ext uri="{BB962C8B-B14F-4D97-AF65-F5344CB8AC3E}">
        <p14:creationId xmlns:p14="http://schemas.microsoft.com/office/powerpoint/2010/main" val="2938896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0BE04-F5E1-4B58-BE78-7261F15E32F3}"/>
              </a:ext>
            </a:extLst>
          </p:cNvPr>
          <p:cNvSpPr>
            <a:spLocks noGrp="1"/>
          </p:cNvSpPr>
          <p:nvPr>
            <p:ph type="title"/>
          </p:nvPr>
        </p:nvSpPr>
        <p:spPr>
          <a:xfrm>
            <a:off x="434770" y="199410"/>
            <a:ext cx="8229600" cy="562074"/>
          </a:xfrm>
        </p:spPr>
        <p:txBody>
          <a:bodyPr>
            <a:normAutofit fontScale="90000"/>
          </a:bodyPr>
          <a:lstStyle/>
          <a:p>
            <a:r>
              <a:rPr lang="en-GB" b="1" dirty="0"/>
              <a:t>References</a:t>
            </a:r>
          </a:p>
        </p:txBody>
      </p:sp>
      <p:sp>
        <p:nvSpPr>
          <p:cNvPr id="8" name="TextBox 7">
            <a:extLst>
              <a:ext uri="{FF2B5EF4-FFF2-40B4-BE49-F238E27FC236}">
                <a16:creationId xmlns:a16="http://schemas.microsoft.com/office/drawing/2014/main" id="{F13C1E68-0190-4A3B-824C-A87BFDF421A3}"/>
              </a:ext>
            </a:extLst>
          </p:cNvPr>
          <p:cNvSpPr txBox="1"/>
          <p:nvPr/>
        </p:nvSpPr>
        <p:spPr>
          <a:xfrm>
            <a:off x="434770" y="3545412"/>
            <a:ext cx="8568952" cy="1477328"/>
          </a:xfrm>
          <a:prstGeom prst="rect">
            <a:avLst/>
          </a:prstGeom>
          <a:noFill/>
        </p:spPr>
        <p:txBody>
          <a:bodyPr wrap="square" rtlCol="0">
            <a:spAutoFit/>
          </a:bodyPr>
          <a:lstStyle/>
          <a:p>
            <a:pPr indent="-457200"/>
            <a:r>
              <a:rPr lang="en-GB" dirty="0"/>
              <a:t>Welsh Government(2002) </a:t>
            </a:r>
            <a:r>
              <a:rPr lang="en-GB" i="1" dirty="0"/>
              <a:t>Extending entitlement: Support for 11 to 25</a:t>
            </a:r>
          </a:p>
          <a:p>
            <a:pPr indent="-457200"/>
            <a:r>
              <a:rPr lang="en-GB" i="1" dirty="0"/>
              <a:t>year olds in Wales Direction and Guidance </a:t>
            </a:r>
            <a:r>
              <a:rPr lang="en-GB" dirty="0"/>
              <a:t>Available at: </a:t>
            </a:r>
            <a:r>
              <a:rPr lang="en-GB" dirty="0">
                <a:hlinkClick r:id="rId2"/>
              </a:rPr>
              <a:t>https://gov.wales/sites/default/files/publications/2018-02/direction-and-guidance-extending-entitlement-support-for-11-to-25-year-olds-in-wales.pdf</a:t>
            </a:r>
            <a:r>
              <a:rPr lang="en-GB" dirty="0"/>
              <a:t> [Accessed 30th October 2019]</a:t>
            </a:r>
          </a:p>
        </p:txBody>
      </p:sp>
      <p:sp>
        <p:nvSpPr>
          <p:cNvPr id="10" name="TextBox 9">
            <a:extLst>
              <a:ext uri="{FF2B5EF4-FFF2-40B4-BE49-F238E27FC236}">
                <a16:creationId xmlns:a16="http://schemas.microsoft.com/office/drawing/2014/main" id="{3C603C05-AA78-4E63-9F9A-CA625AA02B44}"/>
              </a:ext>
            </a:extLst>
          </p:cNvPr>
          <p:cNvSpPr txBox="1"/>
          <p:nvPr/>
        </p:nvSpPr>
        <p:spPr>
          <a:xfrm>
            <a:off x="434770" y="2782669"/>
            <a:ext cx="8568952" cy="646331"/>
          </a:xfrm>
          <a:prstGeom prst="rect">
            <a:avLst/>
          </a:prstGeom>
          <a:noFill/>
        </p:spPr>
        <p:txBody>
          <a:bodyPr wrap="square" rtlCol="0">
            <a:spAutoFit/>
          </a:bodyPr>
          <a:lstStyle/>
          <a:p>
            <a:pPr indent="-457200"/>
            <a:r>
              <a:rPr lang="en-GB" dirty="0" err="1"/>
              <a:t>WASPI</a:t>
            </a:r>
            <a:r>
              <a:rPr lang="en-GB" dirty="0"/>
              <a:t> (No Date) </a:t>
            </a:r>
            <a:r>
              <a:rPr lang="en-GB" i="1" dirty="0"/>
              <a:t>Participating Organisations</a:t>
            </a:r>
            <a:r>
              <a:rPr lang="en-GB" dirty="0"/>
              <a:t> Available at: </a:t>
            </a:r>
            <a:r>
              <a:rPr lang="en-GB" dirty="0">
                <a:hlinkClick r:id="rId3"/>
              </a:rPr>
              <a:t>http://www.waspi.org/participating-organisations</a:t>
            </a:r>
            <a:r>
              <a:rPr lang="en-GB" dirty="0"/>
              <a:t> [Accessed 30th October 2019]</a:t>
            </a:r>
          </a:p>
        </p:txBody>
      </p:sp>
      <p:sp>
        <p:nvSpPr>
          <p:cNvPr id="7" name="TextBox 6">
            <a:extLst>
              <a:ext uri="{FF2B5EF4-FFF2-40B4-BE49-F238E27FC236}">
                <a16:creationId xmlns:a16="http://schemas.microsoft.com/office/drawing/2014/main" id="{44EC442E-8297-4C41-A564-041E269B0387}"/>
              </a:ext>
            </a:extLst>
          </p:cNvPr>
          <p:cNvSpPr txBox="1"/>
          <p:nvPr/>
        </p:nvSpPr>
        <p:spPr>
          <a:xfrm>
            <a:off x="434770" y="5085184"/>
            <a:ext cx="8568952" cy="923330"/>
          </a:xfrm>
          <a:prstGeom prst="rect">
            <a:avLst/>
          </a:prstGeom>
          <a:noFill/>
        </p:spPr>
        <p:txBody>
          <a:bodyPr wrap="square" rtlCol="0">
            <a:spAutoFit/>
          </a:bodyPr>
          <a:lstStyle/>
          <a:p>
            <a:pPr indent="-457200"/>
            <a:r>
              <a:rPr lang="en-GB" dirty="0"/>
              <a:t>Welsh Government(2014) </a:t>
            </a:r>
            <a:r>
              <a:rPr lang="en-GB" i="1" dirty="0"/>
              <a:t>Social Services and Wellbeing (Wales) Act 2014: The Essentials </a:t>
            </a:r>
            <a:r>
              <a:rPr lang="en-GB" dirty="0"/>
              <a:t>Available at: </a:t>
            </a:r>
            <a:r>
              <a:rPr lang="en-GB" dirty="0">
                <a:hlinkClick r:id="rId4"/>
              </a:rPr>
              <a:t>https://gweddill.gov.wales/topics/health/socialcare/act/?lang=en</a:t>
            </a:r>
            <a:r>
              <a:rPr lang="en-GB" dirty="0"/>
              <a:t> [Accessed 30th October 2019]</a:t>
            </a:r>
          </a:p>
        </p:txBody>
      </p:sp>
      <p:sp>
        <p:nvSpPr>
          <p:cNvPr id="11" name="TextBox 10">
            <a:extLst>
              <a:ext uri="{FF2B5EF4-FFF2-40B4-BE49-F238E27FC236}">
                <a16:creationId xmlns:a16="http://schemas.microsoft.com/office/drawing/2014/main" id="{0A429202-6D07-4352-96E1-09ED6602099E}"/>
              </a:ext>
            </a:extLst>
          </p:cNvPr>
          <p:cNvSpPr txBox="1"/>
          <p:nvPr/>
        </p:nvSpPr>
        <p:spPr>
          <a:xfrm>
            <a:off x="434770" y="1096597"/>
            <a:ext cx="8568952" cy="1477328"/>
          </a:xfrm>
          <a:prstGeom prst="rect">
            <a:avLst/>
          </a:prstGeom>
          <a:noFill/>
        </p:spPr>
        <p:txBody>
          <a:bodyPr wrap="square" rtlCol="0">
            <a:spAutoFit/>
          </a:bodyPr>
          <a:lstStyle/>
          <a:p>
            <a:pPr indent="-457200"/>
            <a:r>
              <a:rPr lang="en-GB" dirty="0"/>
              <a:t>Sandberg, M (2019) </a:t>
            </a:r>
            <a:r>
              <a:rPr lang="en-GB" i="1" dirty="0"/>
              <a:t>What is </a:t>
            </a:r>
            <a:r>
              <a:rPr lang="en-GB" i="1" dirty="0" err="1"/>
              <a:t>WASPI</a:t>
            </a:r>
            <a:r>
              <a:rPr lang="en-GB" i="1" dirty="0"/>
              <a:t>? </a:t>
            </a:r>
            <a:r>
              <a:rPr lang="en-GB" dirty="0" err="1"/>
              <a:t>WASPI</a:t>
            </a:r>
            <a:endParaRPr lang="en-GB" dirty="0"/>
          </a:p>
          <a:p>
            <a:pPr indent="-457200"/>
            <a:r>
              <a:rPr lang="en-GB" dirty="0"/>
              <a:t>Available at: </a:t>
            </a:r>
            <a:r>
              <a:rPr lang="en-GB" dirty="0">
                <a:hlinkClick r:id="rId5"/>
              </a:rPr>
              <a:t>https://www.powtoon.com/online-presentation/c5Jj62gB4ut/?utm_campaign=email%2Bshare%2Bby%2Bowner&amp;utm_medium=SocialShare&amp;mode=movie&amp;utm_source=player-page-social-share&amp;utm_content=c5Jj62gB4ut</a:t>
            </a:r>
            <a:r>
              <a:rPr lang="en-GB" dirty="0"/>
              <a:t>   [Accessed 30th October 2019]</a:t>
            </a:r>
          </a:p>
        </p:txBody>
      </p:sp>
    </p:spTree>
    <p:extLst>
      <p:ext uri="{BB962C8B-B14F-4D97-AF65-F5344CB8AC3E}">
        <p14:creationId xmlns:p14="http://schemas.microsoft.com/office/powerpoint/2010/main" val="3811749958"/>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1056</TotalTime>
  <Words>2680</Words>
  <Application>Microsoft Office PowerPoint</Application>
  <PresentationFormat>On-screen Show (4:3)</PresentationFormat>
  <Paragraphs>196</Paragraphs>
  <Slides>32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UWTSD PPT Template</vt:lpstr>
      <vt:lpstr>ECAY5001 Advocacy in Partnership: Multi-Agency Working – Theme 4 – Safeguarding and Data Protection (Part 2)</vt:lpstr>
      <vt:lpstr>PowerPoint Presentation</vt:lpstr>
      <vt:lpstr>Multi-agency working and Data Protection</vt:lpstr>
      <vt:lpstr>Multi-agency working and Data Protection</vt:lpstr>
      <vt:lpstr>Data Protection Act (1998)</vt:lpstr>
      <vt:lpstr>EU General Data Protection Regulation</vt:lpstr>
      <vt:lpstr>PowerPoint Presentation</vt:lpstr>
      <vt:lpstr>Data Protection Act (2018)</vt:lpstr>
      <vt:lpstr>Data Protection and Brexit</vt:lpstr>
      <vt:lpstr>PowerPoint Presentation</vt:lpstr>
      <vt:lpstr>PowerPoint Presentation</vt:lpstr>
      <vt:lpstr>Data Protection and Information Sharing</vt:lpstr>
      <vt:lpstr>PowerPoint Presentation</vt:lpstr>
      <vt:lpstr>PowerPoint Presentation</vt:lpstr>
      <vt:lpstr>Children’s Commissioner</vt:lpstr>
      <vt:lpstr>Children’s Commissioner</vt:lpstr>
      <vt:lpstr>PowerPoint Presentation</vt:lpstr>
      <vt:lpstr>The Office of the Public Guardian's (OPG) policy on protecting adults at risk of abuse or neglect</vt:lpstr>
      <vt:lpstr>PowerPoint Presentation</vt:lpstr>
      <vt:lpstr>PowerPoint Presentation</vt:lpstr>
      <vt:lpstr>PowerPoint Presentation</vt:lpstr>
      <vt:lpstr>PowerPoint Presentation</vt:lpstr>
      <vt:lpstr> Older People’s Commissioner for Wales will take action to: </vt:lpstr>
      <vt:lpstr>PowerPoint Presentation</vt:lpstr>
      <vt:lpstr>PowerPoint Presentation</vt:lpstr>
      <vt:lpstr>PowerPoint Presentation</vt:lpstr>
      <vt:lpstr>PowerPoint Presentation</vt:lpstr>
      <vt:lpstr>PowerPoint Presentation</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109</cp:revision>
  <dcterms:created xsi:type="dcterms:W3CDTF">2016-09-29T11:33:04Z</dcterms:created>
  <dcterms:modified xsi:type="dcterms:W3CDTF">2019-10-30T14:53:17Z</dcterms:modified>
</cp:coreProperties>
</file>