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18427-ACAB-C9D9-AF83-33E2905CDEA1}" v="4" dt="2026-04-19T10:39:34.677"/>
    <p1510:client id="{170907F4-A47B-553C-2AA2-AB603ECA9A45}" v="538" dt="2026-04-19T10:34:37.337"/>
    <p1510:client id="{CFE98801-45B6-4AD9-9BA3-18C25E1C8290}" v="568" dt="2026-04-19T09:36:57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Social+Identity+Theory%2FGroup+Identity&amp;rlz=1CAPKUQ_enGB867GB867&amp;oq=theories+linked+to+radi&amp;gs_lcrp=EgZjaHJvbWUqBwgBECEYoAEyBggAEEUYOTIHCAEQIRigATIHCAIQIRigATIHCAMQIRifBTIHCAQQIRifBTIHCAUQIRiPAjIHCAYQIRiPAjIHCAcQIRiPAtIBCTE4ODc4ajBqN6gCALACAA&amp;sourceid=chrome&amp;ie=UTF-8&amp;mstk=AUtExfA3JexHZycnXct5wwBLpksAKoiJ-v4yZq5Kfc3KIiw-7GtuxgaCGZl0oFSyTpmErUwrO63v3NdE-UbQozaZdvS6IM0h2uYgMtewEN7wwZ3grALUnvSl14zp4-3LgiJmyi3LVuv9S7O9aIzc4AdXzKXeViCv1tFUA3GjwnurjXQwkmkkTc8FcZZKMPUSu25kNdERqctCO94DI_ZtZf4YP5KgAvFqLXbMJrmqrdO6BFUMMCcjtmFBB1dCCQMWnN9h_QfVffOQGBvXKPQXfGfa49qK&amp;csui=3&amp;ved=2ahUKEwiorOX6gdyTAxVaVkEAHdPzL7IQgK4QegQIAxAD" TargetMode="External"/><Relationship Id="rId2" Type="http://schemas.openxmlformats.org/officeDocument/2006/relationships/hyperlink" Target="https://www.google.com/search?q=Strain+Theory&amp;rlz=1CAPKUQ_enGB867GB867&amp;oq=theories+linked+to+radi&amp;gs_lcrp=EgZjaHJvbWUqBwgBECEYoAEyBggAEEUYOTIHCAEQIRigATIHCAIQIRigATIHCAMQIRifBTIHCAQQIRifBTIHCAUQIRiPAjIHCAYQIRiPAjIHCAcQIRiPAtIBCTE4ODc4ajBqN6gCALACAA&amp;sourceid=chrome&amp;ie=UTF-8&amp;mstk=AUtExfA3JexHZycnXct5wwBLpksAKoiJ-v4yZq5Kfc3KIiw-7GtuxgaCGZl0oFSyTpmErUwrO63v3NdE-UbQozaZdvS6IM0h2uYgMtewEN7wwZ3grALUnvSl14zp4-3LgiJmyi3LVuv9S7O9aIzc4AdXzKXeViCv1tFUA3GjwnurjXQwkmkkTc8FcZZKMPUSu25kNdERqctCO94DI_ZtZf4YP5KgAvFqLXbMJrmqrdO6BFUMMCcjtmFBB1dCCQMWnN9h_QfVffOQGBvXKPQXfGfa49qK&amp;csui=3&amp;ved=2ahUKEwiorOX6gdyTAxVaVkEAHdPzL7IQgK4QegQIAxAB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tectuk.police.uk/martyns-law/martyns-law-overview-and-what-you-need-know#:~:text=Martyn's%20Law%2C%20also%20known%20as%20the%20Terrorism,the%20Government's%20wider%20counter%20terrorism%20strategy%2C%20CONTEST" TargetMode="External"/><Relationship Id="rId13" Type="http://schemas.openxmlformats.org/officeDocument/2006/relationships/hyperlink" Target="https://legalresearch.blogs.bris.ac.uk/tag/prevent-duty/" TargetMode="External"/><Relationship Id="rId3" Type="http://schemas.openxmlformats.org/officeDocument/2006/relationships/hyperlink" Target="https://www.cps.gov.uk/types-crime/terrorism#:~:text=The%20Counter%2DTerrorism%20and%20Border,others%20to%20support%20the%20organisation" TargetMode="External"/><Relationship Id="rId7" Type="http://schemas.openxmlformats.org/officeDocument/2006/relationships/hyperlink" Target="https://www.simplypsychology.org/bandura.html" TargetMode="External"/><Relationship Id="rId12" Type="http://schemas.openxmlformats.org/officeDocument/2006/relationships/hyperlink" Target="https://legalresearch.blogs.bris.ac.uk/2019/02/three-cheers-for-the-independent-review-of-prevent/" TargetMode="External"/><Relationship Id="rId2" Type="http://schemas.openxmlformats.org/officeDocument/2006/relationships/hyperlink" Target="https://childlawadvice.org.uk/information-pages/radicalisation-in-schools-and-the-prevent-du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ordslibrary.parliament.uk/terrorism-in-the-uk-legislation-and-government-strategy/#:~:text=The%20Counter%2DTerrorism%20and%20Border,It%20says" TargetMode="External"/><Relationship Id="rId11" Type="http://schemas.openxmlformats.org/officeDocument/2006/relationships/hyperlink" Target="https://www.tandfonline.com/doi/ref/10.1080/17539153.2022.2031137?scroll=top" TargetMode="External"/><Relationship Id="rId5" Type="http://schemas.openxmlformats.org/officeDocument/2006/relationships/hyperlink" Target="https://www.gov.uk/government/publications/counter-terrorism-strategy-contest-2023#:~:text=show%20all%20updates-,22%20September%202023,18%20July%202023" TargetMode="External"/><Relationship Id="rId10" Type="http://schemas.openxmlformats.org/officeDocument/2006/relationships/hyperlink" Target="https://www.foi.se/rest-api/report/FOI-R-5062-SE#:~:text=and%20conclusion.%20Keywords:%20Social%20identity%20theory%2C%20identity%2C,terrorism%2C%20violent%20extremism%2C%20radicalization%2C%20SIT%2C%20ESIM%2C%20SIAM" TargetMode="External"/><Relationship Id="rId4" Type="http://schemas.openxmlformats.org/officeDocument/2006/relationships/hyperlink" Target="https://www.gov.uk/guidance/get-help-if-youre-worried-about-someone-being-radicalised#:~:text=Prevent%20is%20a%20national%20programme,more%20about%20what%20terrorism%20means" TargetMode="External"/><Relationship Id="rId9" Type="http://schemas.openxmlformats.org/officeDocument/2006/relationships/hyperlink" Target="https://www.proceduresonline.com/jersey/adults/p_sg_pol_contes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205" y="199134"/>
            <a:ext cx="3632549" cy="7580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/>
              <a:t>Laws/Policies </a:t>
            </a:r>
          </a:p>
        </p:txBody>
      </p:sp>
      <p:pic>
        <p:nvPicPr>
          <p:cNvPr id="2" name="Picture 1" descr="CONTEST (Counter Terrorism)">
            <a:extLst>
              <a:ext uri="{FF2B5EF4-FFF2-40B4-BE49-F238E27FC236}">
                <a16:creationId xmlns:a16="http://schemas.microsoft.com/office/drawing/2014/main" id="{BDBD9A05-0B5F-B568-60AC-A2E3F9DF1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670" y="2686020"/>
            <a:ext cx="4371975" cy="2705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0BFDE8-B13F-9934-193B-BB74DEA9054E}"/>
              </a:ext>
            </a:extLst>
          </p:cNvPr>
          <p:cNvSpPr txBox="1"/>
          <p:nvPr/>
        </p:nvSpPr>
        <p:spPr>
          <a:xfrm>
            <a:off x="666298" y="1346779"/>
            <a:ext cx="39755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CONTEST strategy. </a:t>
            </a:r>
            <a:endParaRPr lang="en-US"/>
          </a:p>
          <a:p>
            <a:r>
              <a:rPr lang="en-GB"/>
              <a:t>It has four key pillars 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BFAC62-C28D-7FAE-E2F1-B3312B742A4E}"/>
              </a:ext>
            </a:extLst>
          </p:cNvPr>
          <p:cNvSpPr txBox="1"/>
          <p:nvPr/>
        </p:nvSpPr>
        <p:spPr>
          <a:xfrm>
            <a:off x="461669" y="5384402"/>
            <a:ext cx="35842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(Safeguarding partnership boards 2026)</a:t>
            </a:r>
          </a:p>
        </p:txBody>
      </p:sp>
      <p:pic>
        <p:nvPicPr>
          <p:cNvPr id="8" name="Picture 7" descr="Prevent | Asquith Primary School">
            <a:extLst>
              <a:ext uri="{FF2B5EF4-FFF2-40B4-BE49-F238E27FC236}">
                <a16:creationId xmlns:a16="http://schemas.microsoft.com/office/drawing/2014/main" id="{3544DCB4-1C1C-9A30-E246-1BF1A7BE8A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3511" y="2688629"/>
            <a:ext cx="3923126" cy="24337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0ADFA9C-7CBE-D93E-5771-C2F702CBEBB4}"/>
              </a:ext>
            </a:extLst>
          </p:cNvPr>
          <p:cNvSpPr txBox="1"/>
          <p:nvPr/>
        </p:nvSpPr>
        <p:spPr>
          <a:xfrm>
            <a:off x="7644499" y="1663312"/>
            <a:ext cx="295396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PREVENT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C7BC25-F753-A735-4B5B-DF2A9EF22754}"/>
              </a:ext>
            </a:extLst>
          </p:cNvPr>
          <p:cNvSpPr txBox="1"/>
          <p:nvPr/>
        </p:nvSpPr>
        <p:spPr>
          <a:xfrm>
            <a:off x="8022524" y="5376351"/>
            <a:ext cx="28001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(University of Bristol 2019) 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D43B2-26BF-1434-10AC-DEBFE95AB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Laws/Policies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B5D43-33C0-D200-7E56-394031C4C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4" y="2681570"/>
            <a:ext cx="11235847" cy="417388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600" b="1">
              <a:solidFill>
                <a:srgbClr val="0A0A0A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sz="1600" b="1">
                <a:solidFill>
                  <a:srgbClr val="0A0A0A"/>
                </a:solidFill>
                <a:highlight>
                  <a:srgbClr val="FFFFFF"/>
                </a:highlight>
                <a:latin typeface="Google Sans"/>
              </a:rPr>
              <a:t>The </a:t>
            </a:r>
            <a:r>
              <a:rPr lang="en-GB" sz="1600" b="1" err="1">
                <a:solidFill>
                  <a:srgbClr val="0A0A0A"/>
                </a:solidFill>
                <a:highlight>
                  <a:srgbClr val="FFFFFF"/>
                </a:highlight>
                <a:latin typeface="Google Sans"/>
              </a:rPr>
              <a:t>Childrens</a:t>
            </a:r>
            <a:r>
              <a:rPr lang="en-GB" sz="1600" b="1">
                <a:solidFill>
                  <a:srgbClr val="0A0A0A"/>
                </a:solidFill>
                <a:highlight>
                  <a:srgbClr val="FFFFFF"/>
                </a:highlight>
                <a:latin typeface="Google Sans"/>
              </a:rPr>
              <a:t> Act 1989</a:t>
            </a:r>
          </a:p>
          <a:p>
            <a:endParaRPr lang="en-GB" sz="1600" b="1"/>
          </a:p>
          <a:p>
            <a:r>
              <a:rPr lang="en-GB" sz="1600" b="1"/>
              <a:t>The Counter-</a:t>
            </a:r>
            <a:r>
              <a:rPr lang="en-GB" sz="1600" b="1" err="1"/>
              <a:t>Terroism</a:t>
            </a:r>
            <a:r>
              <a:rPr lang="en-GB" sz="1600" b="1"/>
              <a:t> and Security Act 2015</a:t>
            </a:r>
            <a:endParaRPr lang="en-GB"/>
          </a:p>
          <a:p>
            <a:endParaRPr lang="en-GB">
              <a:solidFill>
                <a:srgbClr val="000000"/>
              </a:solidFill>
              <a:latin typeface="Aptos" panose="020B000402020202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F6E91-3D65-908C-20AA-D6FE8DF3E3B1}"/>
              </a:ext>
            </a:extLst>
          </p:cNvPr>
          <p:cNvSpPr txBox="1"/>
          <p:nvPr/>
        </p:nvSpPr>
        <p:spPr>
          <a:xfrm>
            <a:off x="308020" y="5516360"/>
            <a:ext cx="162941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(Gov.UK 2023)</a:t>
            </a:r>
          </a:p>
          <a:p>
            <a:r>
              <a:rPr lang="en-US" sz="1400"/>
              <a:t>(Child Law Advice N.D) </a:t>
            </a:r>
          </a:p>
        </p:txBody>
      </p:sp>
    </p:spTree>
    <p:extLst>
      <p:ext uri="{BB962C8B-B14F-4D97-AF65-F5344CB8AC3E}">
        <p14:creationId xmlns:p14="http://schemas.microsoft.com/office/powerpoint/2010/main" val="4238707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A51C8-C3F0-A90D-1C0A-2FF2E7C6D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Laws/Policies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25F3F-D555-209A-E316-2C74ED898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0" y="1689928"/>
            <a:ext cx="10317272" cy="48523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rgbClr val="001D35"/>
                </a:solidFill>
                <a:highlight>
                  <a:srgbClr val="FFFFFF"/>
                </a:highlight>
                <a:latin typeface="Google Sans"/>
              </a:rPr>
              <a:t>Martyn's Law- The Terrorism (Protection of Premises) Act 2025</a:t>
            </a:r>
          </a:p>
          <a:p>
            <a:r>
              <a:rPr lang="en-GB" sz="1600">
                <a:solidFill>
                  <a:srgbClr val="001D35"/>
                </a:solidFill>
                <a:highlight>
                  <a:srgbClr val="FFFFFF"/>
                </a:highlight>
                <a:latin typeface="Google Sans"/>
              </a:rPr>
              <a:t>The Online Safety Act </a:t>
            </a:r>
          </a:p>
          <a:p>
            <a:r>
              <a:rPr lang="en-GB" sz="1600">
                <a:solidFill>
                  <a:srgbClr val="001D35"/>
                </a:solidFill>
                <a:highlight>
                  <a:srgbClr val="FFFFFF"/>
                </a:highlight>
                <a:latin typeface="Google Sans"/>
              </a:rPr>
              <a:t>The Counter Terrorism and Border Security Act 2019</a:t>
            </a:r>
          </a:p>
          <a:p>
            <a:endParaRPr lang="en-GB" sz="1200" b="1">
              <a:solidFill>
                <a:srgbClr val="0A0A0A"/>
              </a:solidFill>
              <a:highlight>
                <a:srgbClr val="FFFFFF"/>
              </a:highlight>
              <a:latin typeface="Google Sans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41ACB6-6153-5973-2BF0-69B78E8D1356}"/>
              </a:ext>
            </a:extLst>
          </p:cNvPr>
          <p:cNvSpPr txBox="1"/>
          <p:nvPr/>
        </p:nvSpPr>
        <p:spPr>
          <a:xfrm>
            <a:off x="574037" y="5334348"/>
            <a:ext cx="28701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(Gov.UK 2026)</a:t>
            </a:r>
          </a:p>
          <a:p>
            <a:r>
              <a:rPr lang="en-US"/>
              <a:t>(Protect UK 2026)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83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70A5F-FA53-8BCC-7464-DD78D61E4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Linking with theory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16C7B-6D87-D797-1703-A8836FE81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1954"/>
            <a:ext cx="10515600" cy="522815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 b="1">
              <a:solidFill>
                <a:srgbClr val="001D35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sz="1600" b="1">
                <a:solidFill>
                  <a:srgbClr val="0A0A0A"/>
                </a:solidFill>
                <a:highlight>
                  <a:srgbClr val="FFFFFF"/>
                </a:highlight>
                <a:latin typeface="Google Sans"/>
              </a:rPr>
              <a:t>Primary Theories Linked to Radicalisation</a:t>
            </a:r>
            <a:endParaRPr lang="en-GB" sz="1600"/>
          </a:p>
          <a:p>
            <a:r>
              <a:rPr lang="en-GB" sz="1600" b="1" u="sng">
                <a:highlight>
                  <a:srgbClr val="FFFFFF"/>
                </a:highlight>
                <a:latin typeface="Google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Strain Theory</a:t>
            </a:r>
            <a:r>
              <a:rPr lang="en-GB" sz="1600" b="1">
                <a:highlight>
                  <a:srgbClr val="FFFFFF"/>
                </a:highlight>
                <a:latin typeface="Google Sans"/>
              </a:rPr>
              <a:t> </a:t>
            </a:r>
            <a:endParaRPr lang="en-GB" sz="1600">
              <a:highlight>
                <a:srgbClr val="FFFFFF"/>
              </a:highlight>
              <a:latin typeface="Google Sans"/>
            </a:endParaRPr>
          </a:p>
          <a:p>
            <a:r>
              <a:rPr lang="en-GB" sz="1600" b="1" u="sng">
                <a:highlight>
                  <a:srgbClr val="FFFFFF"/>
                </a:highlight>
                <a:latin typeface="Google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Social Identity Theory/Group Identity</a:t>
            </a:r>
            <a:r>
              <a:rPr lang="en-GB" sz="1600" b="1">
                <a:highlight>
                  <a:srgbClr val="FFFFFF"/>
                </a:highlight>
                <a:latin typeface="Google Sans"/>
              </a:rPr>
              <a:t>:</a:t>
            </a:r>
            <a:r>
              <a:rPr lang="en-GB" sz="1600">
                <a:highlight>
                  <a:srgbClr val="FFFFFF"/>
                </a:highlight>
                <a:latin typeface="Google Sans"/>
              </a:rPr>
              <a:t> </a:t>
            </a:r>
            <a:endParaRPr lang="en-GB" sz="1600" b="1">
              <a:highlight>
                <a:srgbClr val="FFFFFF"/>
              </a:highlight>
              <a:latin typeface="Google Sans"/>
            </a:endParaRPr>
          </a:p>
          <a:p>
            <a:r>
              <a:rPr lang="en-GB" sz="1600" b="1" u="sng">
                <a:highlight>
                  <a:srgbClr val="FFFFFF"/>
                </a:highlight>
                <a:latin typeface="Google Sans"/>
              </a:rPr>
              <a:t>Social Learning Theory</a:t>
            </a:r>
            <a:endParaRPr lang="en-GB" sz="1600" b="1">
              <a:highlight>
                <a:srgbClr val="FFFFFF"/>
              </a:highlight>
              <a:latin typeface="Google Sans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C4D97-E7D6-638E-FF66-7041E3CA9E61}"/>
              </a:ext>
            </a:extLst>
          </p:cNvPr>
          <p:cNvSpPr txBox="1"/>
          <p:nvPr/>
        </p:nvSpPr>
        <p:spPr>
          <a:xfrm>
            <a:off x="1442094" y="5530361"/>
            <a:ext cx="288418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(McLeod, 2025) </a:t>
            </a:r>
          </a:p>
          <a:p>
            <a:r>
              <a:rPr lang="en-GB" sz="1200">
                <a:latin typeface="Aptos"/>
                <a:cs typeface="Times New Roman"/>
              </a:rPr>
              <a:t>Strindberg, A (2020)</a:t>
            </a:r>
            <a:endParaRPr lang="en-US">
              <a:latin typeface="Aptos"/>
              <a:cs typeface="Times New Roman"/>
            </a:endParaRPr>
          </a:p>
          <a:p>
            <a:r>
              <a:rPr lang="en-GB" sz="1200" err="1">
                <a:latin typeface="Times New Roman"/>
                <a:cs typeface="Times New Roman"/>
              </a:rPr>
              <a:t>Skoczylis</a:t>
            </a:r>
            <a:r>
              <a:rPr lang="en-GB" sz="1200">
                <a:latin typeface="Times New Roman"/>
                <a:cs typeface="Times New Roman"/>
              </a:rPr>
              <a:t>, J. and Andrews, S. (2022) </a:t>
            </a:r>
            <a:r>
              <a:rPr lang="en-GB" sz="1200">
                <a:latin typeface="Aptos"/>
                <a:cs typeface="Times New Roman"/>
              </a:rPr>
              <a:t>  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80639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1D4D0-D5C2-F1BD-866E-44E8F2B2C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739025" cy="177344"/>
          </a:xfrm>
        </p:spPr>
        <p:txBody>
          <a:bodyPr>
            <a:normAutofit fontScale="90000"/>
          </a:bodyPr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E1189-B06A-7CA1-FDA9-987DDF895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93" y="656529"/>
            <a:ext cx="11956092" cy="61049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latin typeface="Calibri"/>
                <a:ea typeface="Calibri"/>
                <a:cs typeface="Calibri"/>
              </a:rPr>
              <a:t>Child Law Advice (N.D)  </a:t>
            </a:r>
            <a:r>
              <a:rPr lang="en-GB" sz="1200" i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Radicalisation in schools and the Prevent Duty </a:t>
            </a:r>
            <a:r>
              <a:rPr lang="en-GB" sz="12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Available at </a:t>
            </a:r>
            <a:r>
              <a:rPr lang="en-GB" sz="120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https://childlawadvice.org.uk/information-pages/radicalisation-in-schools-and-the-prevent-duty/</a:t>
            </a:r>
            <a:r>
              <a:rPr lang="en-GB" sz="12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(Accessed 15th April 2026)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Calibri"/>
                <a:cs typeface="Calibri"/>
              </a:rPr>
              <a:t>Crown Prosecution Service (2026) </a:t>
            </a:r>
            <a:r>
              <a:rPr lang="en-GB" sz="1200" i="1">
                <a:latin typeface="Calibri"/>
                <a:ea typeface="Calibri"/>
                <a:cs typeface="Calibri"/>
              </a:rPr>
              <a:t>Terrorism Available at:  </a:t>
            </a:r>
            <a:r>
              <a:rPr lang="en-GB" sz="1200">
                <a:latin typeface="Calibri"/>
                <a:ea typeface="Calibri"/>
                <a:cs typeface="Calibri"/>
                <a:hlinkClick r:id="rId3"/>
              </a:rPr>
              <a:t>https://www.cps.gov.uk/types-crime/terrorism#:~:text=The%20Counter%2DTerrorism%20and%20Border,others%20to%20support%20the%20organisation</a:t>
            </a:r>
            <a:r>
              <a:rPr lang="en-GB" sz="1200">
                <a:latin typeface="Calibri"/>
                <a:ea typeface="Calibri"/>
                <a:cs typeface="Calibri"/>
              </a:rPr>
              <a:t>; (Accessed 3rd April 2026)</a:t>
            </a:r>
          </a:p>
          <a:p>
            <a:r>
              <a:rPr lang="en-GB" sz="1200">
                <a:latin typeface="Calibri"/>
                <a:ea typeface="Calibri"/>
                <a:cs typeface="Calibri"/>
              </a:rPr>
              <a:t>Gov.UK (2026) </a:t>
            </a:r>
            <a:r>
              <a:rPr lang="en-GB" sz="1200" i="1">
                <a:latin typeface="Calibri"/>
                <a:ea typeface="Calibri"/>
                <a:cs typeface="Calibri"/>
              </a:rPr>
              <a:t>Get help for Radicalisation Concerns Available at </a:t>
            </a:r>
            <a:r>
              <a:rPr lang="en-GB" sz="1200">
                <a:latin typeface="Calibri"/>
                <a:ea typeface="Calibri"/>
                <a:cs typeface="Calibri"/>
                <a:hlinkClick r:id="rId4"/>
              </a:rPr>
              <a:t>https://www.gov.uk/guidance/get-help-if-youre-worried-about-someone-being-radicalised#:~:text=Prevent%20is%20a%20national%20programme,more%20about%20what%20terrorism%20means</a:t>
            </a:r>
            <a:r>
              <a:rPr lang="en-GB" sz="1200">
                <a:latin typeface="Calibri"/>
                <a:ea typeface="Calibri"/>
                <a:cs typeface="Calibri"/>
              </a:rPr>
              <a:t>. (Accessed 8th April 2026)</a:t>
            </a:r>
          </a:p>
          <a:p>
            <a:r>
              <a:rPr lang="en-GB" sz="1200">
                <a:latin typeface="Calibri"/>
                <a:ea typeface="Calibri"/>
                <a:cs typeface="Calibri"/>
              </a:rPr>
              <a:t>Gov.UK (2023) </a:t>
            </a:r>
            <a:r>
              <a:rPr lang="en-GB" sz="1200" i="1">
                <a:latin typeface="Calibri"/>
                <a:ea typeface="Calibri"/>
                <a:cs typeface="Calibri"/>
              </a:rPr>
              <a:t>Counter-Terrorism Strategy 2023 Available at </a:t>
            </a:r>
            <a:r>
              <a:rPr lang="en-GB" sz="1200">
                <a:latin typeface="Calibri"/>
                <a:ea typeface="Calibri"/>
                <a:cs typeface="Calibri"/>
                <a:hlinkClick r:id="rId5"/>
              </a:rPr>
              <a:t>https://www.gov.uk/government/publications/counter-terrorism-strategy-contest-2023#:~:text=show%20all%20updates-,22%20September%202023,18%20July%202023</a:t>
            </a:r>
            <a:r>
              <a:rPr lang="en-GB" sz="1200">
                <a:latin typeface="Calibri"/>
                <a:ea typeface="Calibri"/>
                <a:cs typeface="Calibri"/>
              </a:rPr>
              <a:t> (Accessed 15th April 2026)</a:t>
            </a:r>
          </a:p>
          <a:p>
            <a:r>
              <a:rPr lang="en-GB" sz="1200">
                <a:latin typeface="Calibri"/>
                <a:ea typeface="Calibri"/>
                <a:cs typeface="Calibri"/>
              </a:rPr>
              <a:t>House of Lords Library (2025) </a:t>
            </a:r>
            <a:r>
              <a:rPr lang="en-GB" sz="1200" i="1">
                <a:latin typeface="Calibri"/>
                <a:ea typeface="Calibri"/>
                <a:cs typeface="Calibri"/>
              </a:rPr>
              <a:t>Terrorism in the UK : Legislation and Government Strategy </a:t>
            </a:r>
            <a:r>
              <a:rPr lang="en-GB" sz="1200">
                <a:latin typeface="Calibri"/>
                <a:ea typeface="Calibri"/>
                <a:cs typeface="Calibri"/>
              </a:rPr>
              <a:t>Available at </a:t>
            </a:r>
            <a:r>
              <a:rPr lang="en-GB" sz="1200">
                <a:latin typeface="Calibri"/>
                <a:ea typeface="Calibri"/>
                <a:cs typeface="Calibri"/>
                <a:hlinkClick r:id="rId6"/>
              </a:rPr>
              <a:t>https://lordslibrary.parliament.uk/terrorism-in-the-uk-legislation-and-government-strategy/#:~:text=The%20Counter%2DTerrorism%20and%20Border,It%20says</a:t>
            </a:r>
            <a:r>
              <a:rPr lang="en-GB" sz="1200">
                <a:latin typeface="Calibri"/>
                <a:ea typeface="Calibri"/>
                <a:cs typeface="Calibri"/>
              </a:rPr>
              <a:t>: (Accessed 5th April 2026)</a:t>
            </a:r>
            <a:endParaRPr lang="en-GB">
              <a:latin typeface="Aptos" panose="020B0004020202020204"/>
              <a:ea typeface="+mn-lt"/>
              <a:cs typeface="Times New Roman"/>
            </a:endParaRPr>
          </a:p>
          <a:p>
            <a:r>
              <a:rPr lang="en-GB" sz="1200">
                <a:latin typeface="Times New Roman"/>
                <a:ea typeface="+mn-lt"/>
                <a:cs typeface="Times New Roman"/>
              </a:rPr>
              <a:t>McLeod, S. (2025). 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Albert Bandura’s Social Learning Theory</a:t>
            </a:r>
            <a:r>
              <a:rPr lang="en-GB" sz="1200">
                <a:latin typeface="Times New Roman"/>
                <a:ea typeface="+mn-lt"/>
                <a:cs typeface="Times New Roman"/>
              </a:rPr>
              <a:t>. [online] Simply Psychology. Available at: </a:t>
            </a:r>
            <a:r>
              <a:rPr lang="en-GB" sz="1200">
                <a:latin typeface="Times New Roman"/>
                <a:ea typeface="+mn-lt"/>
                <a:cs typeface="Times New Roman"/>
                <a:hlinkClick r:id="rId7"/>
              </a:rPr>
              <a:t>https://www.simplypsychology.org/bandura.html</a:t>
            </a:r>
            <a:r>
              <a:rPr lang="en-GB" sz="1200">
                <a:latin typeface="Times New Roman"/>
                <a:ea typeface="+mn-lt"/>
                <a:cs typeface="Times New Roman"/>
              </a:rPr>
              <a:t>. (Accessed 15th April 2026)</a:t>
            </a:r>
            <a:endParaRPr lang="en-GB"/>
          </a:p>
          <a:p>
            <a:r>
              <a:rPr lang="en-GB" sz="1200" err="1">
                <a:latin typeface="Calibri"/>
                <a:ea typeface="Calibri"/>
                <a:cs typeface="Calibri"/>
              </a:rPr>
              <a:t>ProtectUK</a:t>
            </a:r>
            <a:r>
              <a:rPr lang="en-GB" sz="1200">
                <a:latin typeface="Calibri"/>
                <a:ea typeface="Calibri"/>
                <a:cs typeface="Calibri"/>
              </a:rPr>
              <a:t> 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(2026) </a:t>
            </a:r>
            <a:r>
              <a:rPr lang="en-GB" sz="1200" i="1">
                <a:solidFill>
                  <a:srgbClr val="0B0C0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Martyn’s Law overview and what you need to know </a:t>
            </a:r>
            <a:r>
              <a:rPr lang="en-GB" sz="1200">
                <a:solidFill>
                  <a:srgbClr val="0B0C0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Available at </a:t>
            </a:r>
            <a:r>
              <a:rPr lang="en-GB" sz="1200">
                <a:solidFill>
                  <a:srgbClr val="0B0C0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8"/>
              </a:rPr>
              <a:t>https://www.protectuk.police.uk/martyns-law/martyns-law-overview-and-what-you-need-know#:~:text=Martyn's%20Law%2C%20also%20known%20as%20the%20Terrorism,the%20Government's%20wider%20counter%20terrorism%20strategy%2C%20CONTEST</a:t>
            </a:r>
            <a:r>
              <a:rPr lang="en-GB" sz="1200">
                <a:solidFill>
                  <a:srgbClr val="0B0C0C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(Accessed 18th April 2026)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Calibri"/>
                <a:cs typeface="Calibri"/>
              </a:rPr>
              <a:t>Safeguarding Partnership Boards Adult (N.D) </a:t>
            </a:r>
            <a:r>
              <a:rPr lang="en-GB" sz="1200" i="1">
                <a:latin typeface="Calibri"/>
                <a:ea typeface="Calibri"/>
                <a:cs typeface="Calibri"/>
              </a:rPr>
              <a:t>Jersey Multi-Agency Adult Safeguarding Policy and Procedures Manual </a:t>
            </a:r>
            <a:r>
              <a:rPr lang="en-GB" sz="1200">
                <a:latin typeface="Calibri"/>
                <a:ea typeface="Calibri"/>
                <a:cs typeface="Calibri"/>
              </a:rPr>
              <a:t>Available at </a:t>
            </a:r>
            <a:r>
              <a:rPr lang="en-GB" sz="1200">
                <a:latin typeface="Calibri"/>
                <a:ea typeface="Calibri"/>
                <a:cs typeface="Calibri"/>
                <a:hlinkClick r:id="rId9"/>
              </a:rPr>
              <a:t>https://www.proceduresonline.com/jersey/adults/p_sg_pol_contest.html</a:t>
            </a:r>
            <a:r>
              <a:rPr lang="en-GB" sz="1200">
                <a:latin typeface="Calibri"/>
                <a:ea typeface="Calibri"/>
                <a:cs typeface="Calibri"/>
              </a:rPr>
              <a:t> (Accessed 3rd April 2026) </a:t>
            </a:r>
          </a:p>
          <a:p>
            <a:r>
              <a:rPr lang="en-GB" sz="1200">
                <a:ea typeface="+mn-lt"/>
                <a:cs typeface="+mn-lt"/>
              </a:rPr>
              <a:t>Strindberg, A (2020) </a:t>
            </a:r>
            <a:r>
              <a:rPr lang="en-GB" sz="1200" i="1">
                <a:ea typeface="+mn-lt"/>
                <a:cs typeface="+mn-lt"/>
              </a:rPr>
              <a:t>Social Identity Theory and the Study of Terrorism and Violent Extremism  </a:t>
            </a:r>
            <a:r>
              <a:rPr lang="en-GB" sz="1200">
                <a:ea typeface="+mn-lt"/>
                <a:cs typeface="+mn-lt"/>
              </a:rPr>
              <a:t>Available at </a:t>
            </a:r>
            <a:r>
              <a:rPr lang="en-GB" sz="1200">
                <a:ea typeface="+mn-lt"/>
                <a:cs typeface="+mn-lt"/>
                <a:hlinkClick r:id="rId10"/>
              </a:rPr>
              <a:t>https://www.foi.se/rest-api/report/FOI-R-5062-SE#:~:text=and%20conclusion.%20Keywords:%20Social%20identity%20theory%2C%20identity%2C,terrorism%2C%20violent%20extremism%2C%20radicalization%2C%20SIT%2C%20ESIM%2C%20SIAM</a:t>
            </a:r>
            <a:r>
              <a:rPr lang="en-GB" sz="1200">
                <a:ea typeface="+mn-lt"/>
                <a:cs typeface="+mn-lt"/>
              </a:rPr>
              <a:t> (Accessed 15th April 2026)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 err="1">
                <a:latin typeface="Times New Roman"/>
                <a:ea typeface="Calibri"/>
                <a:cs typeface="Times New Roman"/>
              </a:rPr>
              <a:t>Skoczylis</a:t>
            </a:r>
            <a:r>
              <a:rPr lang="en-GB" sz="1200">
                <a:latin typeface="Times New Roman"/>
                <a:ea typeface="Calibri"/>
                <a:cs typeface="Times New Roman"/>
              </a:rPr>
              <a:t>, J. and Andrews, S. (2022). Strain theory, resilience, and far-right extremism: The impact of gender, life experiences and the internet. </a:t>
            </a:r>
            <a:r>
              <a:rPr lang="en-GB" sz="1200" i="1">
                <a:latin typeface="Times New Roman"/>
                <a:ea typeface="Calibri"/>
                <a:cs typeface="Times New Roman"/>
              </a:rPr>
              <a:t>Critical Studies on Terrorism</a:t>
            </a:r>
            <a:r>
              <a:rPr lang="en-GB" sz="1200">
                <a:latin typeface="Times New Roman"/>
                <a:ea typeface="Calibri"/>
                <a:cs typeface="Times New Roman"/>
              </a:rPr>
              <a:t>, Available at </a:t>
            </a:r>
            <a:r>
              <a:rPr lang="en-GB" sz="1200">
                <a:ea typeface="+mn-lt"/>
                <a:cs typeface="+mn-lt"/>
                <a:hlinkClick r:id="rId11"/>
              </a:rPr>
              <a:t>https://www.tandfonline.com/doi/ref/10.1080/17539153.2022.2031137?scroll=top</a:t>
            </a:r>
            <a:r>
              <a:rPr lang="en-GB" sz="1200">
                <a:ea typeface="+mn-lt"/>
                <a:cs typeface="+mn-lt"/>
              </a:rPr>
              <a:t> (Accessed 13th Apri) </a:t>
            </a:r>
          </a:p>
          <a:p>
            <a:r>
              <a:rPr lang="en-GB" sz="1200">
                <a:latin typeface="Calibri"/>
                <a:ea typeface="Calibri"/>
                <a:cs typeface="Calibri"/>
              </a:rPr>
              <a:t>University of Bristol Law (2019) </a:t>
            </a:r>
            <a:r>
              <a:rPr lang="en-GB" sz="1200" i="1">
                <a:highlight>
                  <a:srgbClr val="FFFFFF"/>
                </a:highlight>
                <a:latin typeface="Calibri"/>
                <a:ea typeface="Calibri"/>
                <a:cs typeface="Calibri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Three cheers for the independent review of Prevent</a:t>
            </a:r>
            <a:r>
              <a:rPr lang="en-GB" sz="1200" i="1">
                <a:latin typeface="Calibri"/>
                <a:ea typeface="Calibri"/>
                <a:cs typeface="Calibri"/>
              </a:rPr>
              <a:t> </a:t>
            </a:r>
            <a:r>
              <a:rPr lang="en-GB" sz="1200">
                <a:latin typeface="Calibri"/>
                <a:ea typeface="Calibri"/>
                <a:cs typeface="Calibri"/>
              </a:rPr>
              <a:t>Available at   </a:t>
            </a:r>
            <a:r>
              <a:rPr lang="en-GB" sz="1200">
                <a:latin typeface="Calibri"/>
                <a:ea typeface="Calibri"/>
                <a:cs typeface="Calibri"/>
                <a:hlinkClick r:id="rId13"/>
              </a:rPr>
              <a:t>https://legalresearch.blogs.bris.ac.uk/tag/prevent-duty/</a:t>
            </a:r>
            <a:r>
              <a:rPr lang="en-GB" sz="1200">
                <a:latin typeface="Calibri"/>
                <a:ea typeface="Calibri"/>
                <a:cs typeface="Calibri"/>
              </a:rPr>
              <a:t> (Accessed 10th April 2026) </a:t>
            </a:r>
          </a:p>
          <a:p>
            <a:endParaRPr lang="en-GB" sz="1400">
              <a:latin typeface="Calibri"/>
              <a:ea typeface="Calibri"/>
              <a:cs typeface="Calibri"/>
            </a:endParaRPr>
          </a:p>
          <a:p>
            <a:endParaRPr lang="en-GB" sz="1800">
              <a:ea typeface="+mn-lt"/>
              <a:cs typeface="+mn-lt"/>
            </a:endParaRPr>
          </a:p>
          <a:p>
            <a:endParaRPr lang="en-GB" sz="18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2573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Laws/Policies </vt:lpstr>
      <vt:lpstr>Laws/Policies </vt:lpstr>
      <vt:lpstr>Linking with theory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</cp:revision>
  <dcterms:created xsi:type="dcterms:W3CDTF">2026-04-07T14:56:18Z</dcterms:created>
  <dcterms:modified xsi:type="dcterms:W3CDTF">2026-04-19T10:40:31Z</dcterms:modified>
</cp:coreProperties>
</file>