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2"/>
  </p:notesMasterIdLst>
  <p:sldIdLst>
    <p:sldId id="256" r:id="rId2"/>
    <p:sldId id="257" r:id="rId3"/>
    <p:sldId id="269" r:id="rId4"/>
    <p:sldId id="260" r:id="rId5"/>
    <p:sldId id="262" r:id="rId6"/>
    <p:sldId id="267" r:id="rId7"/>
    <p:sldId id="268"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920" autoAdjust="0"/>
    <p:restoredTop sz="95407" autoAdjust="0"/>
  </p:normalViewPr>
  <p:slideViewPr>
    <p:cSldViewPr snapToGrid="0">
      <p:cViewPr varScale="1">
        <p:scale>
          <a:sx n="88" d="100"/>
          <a:sy n="88" d="100"/>
        </p:scale>
        <p:origin x="184" y="6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rIns="45720"/>
          <a:lstStyle/>
          <a:p>
            <a:fld id="{467DA55A-CD99-4D6D-9F9B-30A0F32F27EB}" type="slidenum">
              <a:rPr lang="en-GB" smtClean="0"/>
              <a:t>‹#›</a:t>
            </a:fld>
            <a:endParaRPr lang="en-GB"/>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271854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2623478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180419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620133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7396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9896249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28C18859-9320-47B1-B84A-5AD18E8F8F05}"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54619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436338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31630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208307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81848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28C18859-9320-47B1-B84A-5AD18E8F8F05}" type="datetimeFigureOut">
              <a:rPr lang="en-GB" smtClean="0"/>
              <a:t>15/03/2026</a:t>
            </a:fld>
            <a:endParaRPr lang="en-GB"/>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467DA55A-CD99-4D6D-9F9B-30A0F32F27EB}" type="slidenum">
              <a:rPr lang="en-GB" smtClean="0"/>
              <a:t>‹#›</a:t>
            </a:fld>
            <a:endParaRPr lang="en-GB"/>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560250226"/>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aru.figshare.com/articles/thesis/Exploring_Brexit_uncertainty_and_SME_financing_in_the_UK/31451638?file=62328616" TargetMode="External"/><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 Id="rId6" Type="http://schemas.openxmlformats.org/officeDocument/2006/relationships/hyperlink" Target="https://wlv.openrepository.com/server/api/core/bitstreams/53506a6f-9e97-4993-b1ec-3f22fdf12283/content" TargetMode="External"/><Relationship Id="rId5" Type="http://schemas.openxmlformats.org/officeDocument/2006/relationships/hyperlink" Target="https://www.researchgate.net/profile/S-Rabiyathul-Basariya/publication/344540242_Consumers&#8217;_" TargetMode="External"/><Relationship Id="rId4" Type="http://schemas.openxmlformats.org/officeDocument/2006/relationships/hyperlink" Target="https://lkassociates.co.uk/wp-content/uploads/2025/11/Autumn-budget-report-nov25V2.pdf"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1084522" y="1122363"/>
            <a:ext cx="8314660" cy="3586798"/>
          </a:xfrm>
        </p:spPr>
        <p:txBody>
          <a:bodyPr>
            <a:normAutofit/>
          </a:bodyPr>
          <a:lstStyle/>
          <a:p>
            <a:pPr algn="l"/>
            <a:r>
              <a:rPr lang="en-GB" sz="3200" dirty="0">
                <a:latin typeface="A"/>
              </a:rPr>
              <a:t>MODULE NAME: Problem Solving and Decision Making</a:t>
            </a:r>
            <a:br>
              <a:rPr lang="en-GB" sz="3200" dirty="0">
                <a:latin typeface="A"/>
              </a:rPr>
            </a:br>
            <a:r>
              <a:rPr lang="en-GB" sz="3200" dirty="0">
                <a:latin typeface="A"/>
              </a:rPr>
              <a:t>MODULE CODE: LCM4004</a:t>
            </a:r>
            <a:br>
              <a:rPr lang="en-GB" sz="3200" dirty="0">
                <a:latin typeface="A"/>
              </a:rPr>
            </a:br>
            <a:r>
              <a:rPr lang="en-GB" sz="3200" dirty="0">
                <a:latin typeface="A"/>
              </a:rPr>
              <a:t>STUDENT NAME: Inna Romanovych</a:t>
            </a:r>
            <a:br>
              <a:rPr lang="en-GB" sz="3200" dirty="0">
                <a:latin typeface="A"/>
              </a:rPr>
            </a:br>
            <a:r>
              <a:rPr lang="en-GB" sz="3200" dirty="0">
                <a:latin typeface="A"/>
              </a:rPr>
              <a:t>STUDENT ID: 2025161351</a:t>
            </a:r>
            <a:br>
              <a:rPr lang="en-GB" sz="3200" dirty="0">
                <a:latin typeface="A"/>
              </a:rPr>
            </a:br>
            <a:r>
              <a:rPr lang="en-GB" sz="3200" dirty="0">
                <a:latin typeface="A"/>
              </a:rPr>
              <a:t>LECTURER: Mohammad Rahman</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1575198"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2082401" y="1519210"/>
            <a:ext cx="7604044" cy="4573246"/>
          </a:xfrm>
        </p:spPr>
        <p:txBody>
          <a:bodyPr>
            <a:normAutofit/>
          </a:bodyPr>
          <a:lstStyle/>
          <a:p>
            <a:pPr marL="285750" indent="-285750" algn="ctr">
              <a:lnSpc>
                <a:spcPct val="100000"/>
              </a:lnSpc>
              <a:buFont typeface="Arial" panose="020B0604020202020204" pitchFamily="34" charset="0"/>
              <a:buChar char="•"/>
            </a:pPr>
            <a:r>
              <a:rPr lang="en-GB" b="1" dirty="0">
                <a:solidFill>
                  <a:schemeClr val="tx1">
                    <a:lumMod val="95000"/>
                    <a:lumOff val="5000"/>
                  </a:schemeClr>
                </a:solidFill>
              </a:rPr>
              <a:t>Understanding and analysing the challenges the Green Haven Florists company faced in last 12 months</a:t>
            </a:r>
          </a:p>
          <a:p>
            <a:pPr marL="285750" indent="-285750" algn="ctr">
              <a:lnSpc>
                <a:spcPct val="100000"/>
              </a:lnSpc>
              <a:buFont typeface="Arial" panose="020B0604020202020204" pitchFamily="34" charset="0"/>
              <a:buChar char="•"/>
            </a:pPr>
            <a:r>
              <a:rPr lang="en-GB" b="1" dirty="0">
                <a:solidFill>
                  <a:schemeClr val="tx1">
                    <a:lumMod val="95000"/>
                    <a:lumOff val="5000"/>
                  </a:schemeClr>
                </a:solidFill>
              </a:rPr>
              <a:t>Problem: </a:t>
            </a:r>
            <a:r>
              <a:rPr lang="en-GB" dirty="0">
                <a:solidFill>
                  <a:schemeClr val="tx1">
                    <a:lumMod val="95000"/>
                    <a:lumOff val="5000"/>
                  </a:schemeClr>
                </a:solidFill>
              </a:rPr>
              <a:t>has experienced a significant downturn in revenue and foot traffic.</a:t>
            </a:r>
            <a:endParaRPr lang="en-GB" b="1" dirty="0">
              <a:solidFill>
                <a:schemeClr val="tx1">
                  <a:lumMod val="95000"/>
                  <a:lumOff val="5000"/>
                </a:schemeClr>
              </a:solidFill>
            </a:endParaRPr>
          </a:p>
          <a:p>
            <a:pPr marL="285750" indent="-285750" algn="ctr">
              <a:lnSpc>
                <a:spcPct val="100000"/>
              </a:lnSpc>
              <a:buFont typeface="Arial" panose="020B0604020202020204" pitchFamily="34" charset="0"/>
              <a:buChar char="•"/>
            </a:pPr>
            <a:r>
              <a:rPr lang="en-GB" b="1" dirty="0">
                <a:solidFill>
                  <a:schemeClr val="tx1">
                    <a:lumMod val="95000"/>
                    <a:lumOff val="5000"/>
                  </a:schemeClr>
                </a:solidFill>
              </a:rPr>
              <a:t>PESTLE </a:t>
            </a:r>
            <a:r>
              <a:rPr lang="en-GB" b="1" dirty="0" err="1">
                <a:solidFill>
                  <a:schemeClr val="tx1">
                    <a:lumMod val="95000"/>
                    <a:lumOff val="5000"/>
                  </a:schemeClr>
                </a:solidFill>
              </a:rPr>
              <a:t>analysys</a:t>
            </a:r>
            <a:r>
              <a:rPr lang="en-GB" b="1" dirty="0">
                <a:solidFill>
                  <a:schemeClr val="tx1">
                    <a:lumMod val="95000"/>
                    <a:lumOff val="5000"/>
                  </a:schemeClr>
                </a:solidFill>
              </a:rPr>
              <a:t>: </a:t>
            </a:r>
            <a:r>
              <a:rPr lang="en-GB" dirty="0">
                <a:solidFill>
                  <a:schemeClr val="tx1">
                    <a:lumMod val="95000"/>
                    <a:lumOff val="5000"/>
                  </a:schemeClr>
                </a:solidFill>
              </a:rPr>
              <a:t>Green Haven Florists</a:t>
            </a:r>
          </a:p>
          <a:p>
            <a:pPr marL="285750" indent="-285750" algn="ctr">
              <a:lnSpc>
                <a:spcPct val="100000"/>
              </a:lnSpc>
              <a:buFont typeface="Arial" panose="020B0604020202020204" pitchFamily="34" charset="0"/>
              <a:buChar char="•"/>
            </a:pPr>
            <a:r>
              <a:rPr lang="en-GB" b="1" dirty="0">
                <a:solidFill>
                  <a:schemeClr val="tx1">
                    <a:lumMod val="95000"/>
                    <a:lumOff val="5000"/>
                  </a:schemeClr>
                </a:solidFill>
              </a:rPr>
              <a:t>Fishbone diagram</a:t>
            </a:r>
          </a:p>
          <a:p>
            <a:pPr marL="285750" indent="-285750" algn="ctr">
              <a:lnSpc>
                <a:spcPct val="100000"/>
              </a:lnSpc>
              <a:buFont typeface="Arial" panose="020B0604020202020204" pitchFamily="34" charset="0"/>
              <a:buChar char="•"/>
            </a:pPr>
            <a:r>
              <a:rPr lang="en-GB" b="1" dirty="0">
                <a:solidFill>
                  <a:schemeClr val="tx1">
                    <a:lumMod val="95000"/>
                    <a:lumOff val="5000"/>
                  </a:schemeClr>
                </a:solidFill>
              </a:rPr>
              <a:t>Conclusion</a:t>
            </a:r>
          </a:p>
          <a:p>
            <a:pPr marL="285750" indent="-285750" algn="ctr">
              <a:lnSpc>
                <a:spcPct val="100000"/>
              </a:lnSpc>
              <a:buFont typeface="Arial" panose="020B0604020202020204" pitchFamily="34" charset="0"/>
              <a:buChar char="•"/>
            </a:pPr>
            <a:r>
              <a:rPr lang="en-GB" b="1" dirty="0">
                <a:solidFill>
                  <a:schemeClr val="tx1">
                    <a:lumMod val="95000"/>
                    <a:lumOff val="5000"/>
                  </a:schemeClr>
                </a:solidFill>
              </a:rPr>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3B2A5-5444-62AD-5350-F18281389067}"/>
              </a:ext>
            </a:extLst>
          </p:cNvPr>
          <p:cNvSpPr>
            <a:spLocks noGrp="1"/>
          </p:cNvSpPr>
          <p:nvPr>
            <p:ph type="title"/>
          </p:nvPr>
        </p:nvSpPr>
        <p:spPr>
          <a:xfrm>
            <a:off x="2609873" y="1393371"/>
            <a:ext cx="7956560" cy="3178629"/>
          </a:xfrm>
        </p:spPr>
        <p:txBody>
          <a:bodyPr>
            <a:normAutofit fontScale="90000"/>
          </a:bodyPr>
          <a:lstStyle/>
          <a:p>
            <a:pPr algn="l"/>
            <a:r>
              <a:rPr lang="en-GB" dirty="0"/>
              <a:t>Green Haven Florists</a:t>
            </a:r>
            <a:br>
              <a:rPr lang="en-GB" dirty="0"/>
            </a:br>
            <a:r>
              <a:rPr lang="en-GB" dirty="0"/>
              <a:t>Founded in 2016</a:t>
            </a:r>
            <a:br>
              <a:rPr lang="en-GB" dirty="0"/>
            </a:br>
            <a:r>
              <a:rPr lang="en-GB" dirty="0"/>
              <a:t>Owners: Partners Liam and Priya Patel</a:t>
            </a:r>
            <a:br>
              <a:rPr lang="en-GB" dirty="0"/>
            </a:br>
            <a:r>
              <a:rPr lang="en-GB" dirty="0"/>
              <a:t>Independent flower shop</a:t>
            </a:r>
            <a:br>
              <a:rPr lang="en-GB" dirty="0"/>
            </a:br>
            <a:r>
              <a:rPr lang="en-US" dirty="0"/>
              <a:t>Shop l</a:t>
            </a:r>
            <a:r>
              <a:rPr lang="en-GB" dirty="0" err="1"/>
              <a:t>ocatted</a:t>
            </a:r>
            <a:r>
              <a:rPr lang="en-GB" dirty="0"/>
              <a:t> on one of a bustling high street in Norwich, Uk</a:t>
            </a:r>
            <a:br>
              <a:rPr lang="en-GB" dirty="0"/>
            </a:br>
            <a:r>
              <a:rPr lang="en-GB" dirty="0">
                <a:ea typeface="+mn-lt"/>
                <a:cs typeface="+mn-lt"/>
              </a:rPr>
              <a:t>They provide great bespoke floral arrangements, eco-friendly packaging and strong community ties</a:t>
            </a:r>
            <a:endParaRPr lang="en-US" dirty="0"/>
          </a:p>
        </p:txBody>
      </p:sp>
      <p:sp>
        <p:nvSpPr>
          <p:cNvPr id="3" name="Text Placeholder 2">
            <a:extLst>
              <a:ext uri="{FF2B5EF4-FFF2-40B4-BE49-F238E27FC236}">
                <a16:creationId xmlns:a16="http://schemas.microsoft.com/office/drawing/2014/main" id="{783E0F98-26CF-ACC8-503F-AD8C5D90AD22}"/>
              </a:ext>
            </a:extLst>
          </p:cNvPr>
          <p:cNvSpPr>
            <a:spLocks noGrp="1"/>
          </p:cNvSpPr>
          <p:nvPr>
            <p:ph type="body" idx="1"/>
          </p:nvPr>
        </p:nvSpPr>
        <p:spPr>
          <a:xfrm>
            <a:off x="2773968" y="508000"/>
            <a:ext cx="7791931" cy="609600"/>
          </a:xfrm>
        </p:spPr>
        <p:txBody>
          <a:bodyPr>
            <a:normAutofit/>
          </a:bodyPr>
          <a:lstStyle/>
          <a:p>
            <a:pPr algn="ctr"/>
            <a:r>
              <a:rPr lang="en-US" sz="2800" dirty="0"/>
              <a:t>Company background </a:t>
            </a:r>
          </a:p>
        </p:txBody>
      </p:sp>
    </p:spTree>
    <p:extLst>
      <p:ext uri="{BB962C8B-B14F-4D97-AF65-F5344CB8AC3E}">
        <p14:creationId xmlns:p14="http://schemas.microsoft.com/office/powerpoint/2010/main" val="2967507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
            <a:ext cx="10065503" cy="764989"/>
          </a:xfrm>
        </p:spPr>
        <p:txBody>
          <a:bodyPr>
            <a:normAutofit/>
          </a:bodyPr>
          <a:lstStyle/>
          <a:p>
            <a:pPr algn="l"/>
            <a:r>
              <a:rPr lang="en-GB" sz="2800" b="1" dirty="0"/>
              <a:t>Framing the Issue through 5W2H</a:t>
            </a:r>
            <a:endParaRPr lang="en-GB" sz="2800" dirty="0"/>
          </a:p>
        </p:txBody>
      </p:sp>
      <p:graphicFrame>
        <p:nvGraphicFramePr>
          <p:cNvPr id="12" name="Table 11">
            <a:extLst>
              <a:ext uri="{FF2B5EF4-FFF2-40B4-BE49-F238E27FC236}">
                <a16:creationId xmlns:a16="http://schemas.microsoft.com/office/drawing/2014/main" id="{E249F46B-46C0-F9BB-717F-C53B706D868A}"/>
              </a:ext>
            </a:extLst>
          </p:cNvPr>
          <p:cNvGraphicFramePr>
            <a:graphicFrameLocks noGrp="1"/>
          </p:cNvGraphicFramePr>
          <p:nvPr>
            <p:extLst>
              <p:ext uri="{D42A27DB-BD31-4B8C-83A1-F6EECF244321}">
                <p14:modId xmlns:p14="http://schemas.microsoft.com/office/powerpoint/2010/main" val="3108437368"/>
              </p:ext>
            </p:extLst>
          </p:nvPr>
        </p:nvGraphicFramePr>
        <p:xfrm>
          <a:off x="924231" y="1704706"/>
          <a:ext cx="10311940" cy="4811847"/>
        </p:xfrm>
        <a:graphic>
          <a:graphicData uri="http://schemas.openxmlformats.org/drawingml/2006/table">
            <a:tbl>
              <a:tblPr firstRow="1" bandRow="1">
                <a:tableStyleId>{5C22544A-7EE6-4342-B048-85BDC9FD1C3A}</a:tableStyleId>
              </a:tblPr>
              <a:tblGrid>
                <a:gridCol w="1311593">
                  <a:extLst>
                    <a:ext uri="{9D8B030D-6E8A-4147-A177-3AD203B41FA5}">
                      <a16:colId xmlns:a16="http://schemas.microsoft.com/office/drawing/2014/main" val="1742654281"/>
                    </a:ext>
                  </a:extLst>
                </a:gridCol>
                <a:gridCol w="5647547">
                  <a:extLst>
                    <a:ext uri="{9D8B030D-6E8A-4147-A177-3AD203B41FA5}">
                      <a16:colId xmlns:a16="http://schemas.microsoft.com/office/drawing/2014/main" val="348243385"/>
                    </a:ext>
                  </a:extLst>
                </a:gridCol>
                <a:gridCol w="3352800">
                  <a:extLst>
                    <a:ext uri="{9D8B030D-6E8A-4147-A177-3AD203B41FA5}">
                      <a16:colId xmlns:a16="http://schemas.microsoft.com/office/drawing/2014/main" val="591987983"/>
                    </a:ext>
                  </a:extLst>
                </a:gridCol>
              </a:tblGrid>
              <a:tr h="654586">
                <a:tc>
                  <a:txBody>
                    <a:bodyPr/>
                    <a:lstStyle/>
                    <a:p>
                      <a:r>
                        <a:rPr lang="en-US" sz="1600" b="0" dirty="0">
                          <a:solidFill>
                            <a:schemeClr val="bg1"/>
                          </a:solidFill>
                        </a:rPr>
                        <a:t>What?</a:t>
                      </a:r>
                    </a:p>
                  </a:txBody>
                  <a:tcPr>
                    <a:solidFill>
                      <a:schemeClr val="accent1">
                        <a:lumMod val="40000"/>
                        <a:lumOff val="60000"/>
                      </a:schemeClr>
                    </a:solidFill>
                  </a:tcPr>
                </a:tc>
                <a:tc>
                  <a:txBody>
                    <a:bodyPr/>
                    <a:lstStyle/>
                    <a:p>
                      <a:r>
                        <a:rPr lang="en-GB" sz="1600" b="0" kern="1200" dirty="0">
                          <a:solidFill>
                            <a:schemeClr val="bg1"/>
                          </a:solidFill>
                          <a:effectLst/>
                        </a:rPr>
                        <a:t>30% decline in in-store sales</a:t>
                      </a:r>
                      <a:endParaRPr lang="en-US" sz="1600" b="0" dirty="0">
                        <a:solidFill>
                          <a:schemeClr val="bg1"/>
                        </a:solidFill>
                      </a:endParaRPr>
                    </a:p>
                  </a:txBody>
                  <a:tcPr>
                    <a:solidFill>
                      <a:schemeClr val="accent1">
                        <a:lumMod val="40000"/>
                        <a:lumOff val="60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0" dirty="0">
                          <a:solidFill>
                            <a:schemeClr val="bg1"/>
                          </a:solidFill>
                        </a:rPr>
                        <a:t>Develop online market place which will support offline shop</a:t>
                      </a:r>
                    </a:p>
                    <a:p>
                      <a:endParaRPr lang="en-US" sz="1600" b="0" dirty="0">
                        <a:solidFill>
                          <a:schemeClr val="bg1"/>
                        </a:solidFill>
                      </a:endParaRPr>
                    </a:p>
                  </a:txBody>
                  <a:tcPr>
                    <a:solidFill>
                      <a:schemeClr val="accent1">
                        <a:lumMod val="40000"/>
                        <a:lumOff val="60000"/>
                      </a:schemeClr>
                    </a:solidFill>
                  </a:tcPr>
                </a:tc>
                <a:extLst>
                  <a:ext uri="{0D108BD9-81ED-4DB2-BD59-A6C34878D82A}">
                    <a16:rowId xmlns:a16="http://schemas.microsoft.com/office/drawing/2014/main" val="1090027168"/>
                  </a:ext>
                </a:extLst>
              </a:tr>
              <a:tr h="707662">
                <a:tc>
                  <a:txBody>
                    <a:bodyPr/>
                    <a:lstStyle/>
                    <a:p>
                      <a:r>
                        <a:rPr lang="en-US" sz="1600" b="0" dirty="0">
                          <a:solidFill>
                            <a:schemeClr val="bg1"/>
                          </a:solidFill>
                        </a:rPr>
                        <a:t>Why?</a:t>
                      </a:r>
                    </a:p>
                  </a:txBody>
                  <a:tcPr/>
                </a:tc>
                <a:tc>
                  <a:txBody>
                    <a:bodyPr/>
                    <a:lstStyle/>
                    <a:p>
                      <a:r>
                        <a:rPr lang="en-GB" sz="1600" b="0" kern="1200" dirty="0">
                          <a:solidFill>
                            <a:schemeClr val="bg1"/>
                          </a:solidFill>
                          <a:effectLst/>
                        </a:rPr>
                        <a:t>Customers now prefer the convenience and lower prices of large online flower retailers.</a:t>
                      </a:r>
                      <a:endParaRPr lang="en-GB" sz="1600" b="0" kern="1200" dirty="0">
                        <a:solidFill>
                          <a:schemeClr val="bg1"/>
                        </a:solidFill>
                        <a:effectLst/>
                        <a:latin typeface="+mn-lt"/>
                        <a:ea typeface="+mn-ea"/>
                        <a:cs typeface="+mn-cs"/>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0" dirty="0">
                          <a:solidFill>
                            <a:schemeClr val="bg1"/>
                          </a:solidFill>
                        </a:rPr>
                        <a:t>Improve customer service in-store shops </a:t>
                      </a:r>
                    </a:p>
                    <a:p>
                      <a:endParaRPr lang="en-US" sz="1600" b="0" dirty="0">
                        <a:solidFill>
                          <a:schemeClr val="bg1"/>
                        </a:solidFill>
                      </a:endParaRPr>
                    </a:p>
                  </a:txBody>
                  <a:tcPr/>
                </a:tc>
                <a:extLst>
                  <a:ext uri="{0D108BD9-81ED-4DB2-BD59-A6C34878D82A}">
                    <a16:rowId xmlns:a16="http://schemas.microsoft.com/office/drawing/2014/main" val="142105838"/>
                  </a:ext>
                </a:extLst>
              </a:tr>
              <a:tr h="919960">
                <a:tc>
                  <a:txBody>
                    <a:bodyPr/>
                    <a:lstStyle/>
                    <a:p>
                      <a:r>
                        <a:rPr lang="en-US" sz="1600" b="0" dirty="0">
                          <a:solidFill>
                            <a:schemeClr val="bg1"/>
                          </a:solidFill>
                        </a:rPr>
                        <a:t>Where?</a:t>
                      </a:r>
                    </a:p>
                  </a:txBody>
                  <a:tcPr/>
                </a:tc>
                <a:tc>
                  <a:txBody>
                    <a:bodyPr/>
                    <a:lstStyle/>
                    <a:p>
                      <a:r>
                        <a:rPr lang="en-US" sz="1600" b="0" dirty="0">
                          <a:solidFill>
                            <a:schemeClr val="bg1"/>
                          </a:solidFill>
                        </a:rPr>
                        <a:t>Shop l</a:t>
                      </a:r>
                      <a:r>
                        <a:rPr lang="en-GB" sz="1600" b="0" kern="1200" dirty="0" err="1">
                          <a:solidFill>
                            <a:schemeClr val="bg1"/>
                          </a:solidFill>
                          <a:effectLst/>
                        </a:rPr>
                        <a:t>ocatted</a:t>
                      </a:r>
                      <a:r>
                        <a:rPr lang="en-GB" sz="1600" b="0" kern="1200" dirty="0">
                          <a:solidFill>
                            <a:schemeClr val="bg1"/>
                          </a:solidFill>
                          <a:effectLst/>
                        </a:rPr>
                        <a:t> on one of a bustling high street in Norwich, Uk</a:t>
                      </a:r>
                      <a:endParaRPr lang="en-US" sz="1600" b="0" dirty="0">
                        <a:solidFill>
                          <a:schemeClr val="bg1"/>
                        </a:solidFill>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0" kern="1200" dirty="0">
                          <a:solidFill>
                            <a:schemeClr val="bg1"/>
                          </a:solidFill>
                          <a:effectLst/>
                        </a:rPr>
                        <a:t>This area has seen reduced activity (foot traffic) due to the closure of nearby businesses</a:t>
                      </a:r>
                      <a:endParaRPr lang="en-GB" sz="1600" b="0" kern="1200" dirty="0">
                        <a:solidFill>
                          <a:schemeClr val="bg1"/>
                        </a:solidFill>
                        <a:effectLst/>
                        <a:latin typeface="+mn-lt"/>
                        <a:ea typeface="+mn-ea"/>
                        <a:cs typeface="+mn-cs"/>
                      </a:endParaRPr>
                    </a:p>
                  </a:txBody>
                  <a:tcPr/>
                </a:tc>
                <a:extLst>
                  <a:ext uri="{0D108BD9-81ED-4DB2-BD59-A6C34878D82A}">
                    <a16:rowId xmlns:a16="http://schemas.microsoft.com/office/drawing/2014/main" val="3661797065"/>
                  </a:ext>
                </a:extLst>
              </a:tr>
              <a:tr h="707662">
                <a:tc>
                  <a:txBody>
                    <a:bodyPr/>
                    <a:lstStyle/>
                    <a:p>
                      <a:r>
                        <a:rPr lang="en-US" sz="1600" b="0" dirty="0">
                          <a:solidFill>
                            <a:schemeClr val="bg1"/>
                          </a:solidFill>
                        </a:rPr>
                        <a:t>When?</a:t>
                      </a:r>
                    </a:p>
                  </a:txBody>
                  <a:tcPr/>
                </a:tc>
                <a:tc>
                  <a:txBody>
                    <a:bodyPr/>
                    <a:lstStyle/>
                    <a:p>
                      <a:r>
                        <a:rPr lang="en-US" sz="1600" b="0" dirty="0">
                          <a:solidFill>
                            <a:schemeClr val="bg1"/>
                          </a:solidFill>
                        </a:rPr>
                        <a:t>In last 12 month, (1 year)</a:t>
                      </a:r>
                    </a:p>
                  </a:txBody>
                  <a:tcPr/>
                </a:tc>
                <a:tc>
                  <a:txBody>
                    <a:bodyPr/>
                    <a:lstStyle/>
                    <a:p>
                      <a:r>
                        <a:rPr lang="en-US" sz="1600" b="0" dirty="0">
                          <a:solidFill>
                            <a:schemeClr val="bg1"/>
                          </a:solidFill>
                        </a:rPr>
                        <a:t>A modern approach  is needed to remain competitive</a:t>
                      </a:r>
                    </a:p>
                  </a:txBody>
                  <a:tcPr/>
                </a:tc>
                <a:extLst>
                  <a:ext uri="{0D108BD9-81ED-4DB2-BD59-A6C34878D82A}">
                    <a16:rowId xmlns:a16="http://schemas.microsoft.com/office/drawing/2014/main" val="2580146997"/>
                  </a:ext>
                </a:extLst>
              </a:tr>
              <a:tr h="707662">
                <a:tc>
                  <a:txBody>
                    <a:bodyPr/>
                    <a:lstStyle/>
                    <a:p>
                      <a:r>
                        <a:rPr lang="en-US" sz="1600" b="0" dirty="0">
                          <a:solidFill>
                            <a:schemeClr val="bg1"/>
                          </a:solidFill>
                        </a:rPr>
                        <a:t>Who?</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0" dirty="0">
                          <a:solidFill>
                            <a:schemeClr val="bg1"/>
                          </a:solidFill>
                        </a:rPr>
                        <a:t>Liam and Priya Patel, co-owners</a:t>
                      </a:r>
                    </a:p>
                    <a:p>
                      <a:endParaRPr lang="en-US" sz="1600" b="0" dirty="0">
                        <a:solidFill>
                          <a:schemeClr val="bg1"/>
                        </a:solidFill>
                      </a:endParaRPr>
                    </a:p>
                  </a:txBody>
                  <a:tcPr/>
                </a:tc>
                <a:tc>
                  <a:txBody>
                    <a:bodyPr/>
                    <a:lstStyle/>
                    <a:p>
                      <a:r>
                        <a:rPr lang="en-US" sz="1600" b="0" dirty="0">
                          <a:solidFill>
                            <a:schemeClr val="bg1"/>
                          </a:solidFill>
                        </a:rPr>
                        <a:t>Collaborate and cooperate with other businesses</a:t>
                      </a:r>
                    </a:p>
                  </a:txBody>
                  <a:tcPr/>
                </a:tc>
                <a:extLst>
                  <a:ext uri="{0D108BD9-81ED-4DB2-BD59-A6C34878D82A}">
                    <a16:rowId xmlns:a16="http://schemas.microsoft.com/office/drawing/2014/main" val="2728219965"/>
                  </a:ext>
                </a:extLst>
              </a:tr>
              <a:tr h="283065">
                <a:tc>
                  <a:txBody>
                    <a:bodyPr/>
                    <a:lstStyle/>
                    <a:p>
                      <a:r>
                        <a:rPr lang="en-US" sz="1600" b="0" dirty="0">
                          <a:solidFill>
                            <a:schemeClr val="bg1"/>
                          </a:solidFill>
                        </a:rPr>
                        <a:t>How?</a:t>
                      </a:r>
                    </a:p>
                  </a:txBody>
                  <a:tcPr/>
                </a:tc>
                <a:tc>
                  <a:txBody>
                    <a:bodyPr/>
                    <a:lstStyle/>
                    <a:p>
                      <a:r>
                        <a:rPr lang="en-US" sz="1600" b="0" dirty="0">
                          <a:solidFill>
                            <a:schemeClr val="bg1"/>
                          </a:solidFill>
                        </a:rPr>
                        <a:t>Focusing on online promotion</a:t>
                      </a:r>
                    </a:p>
                  </a:txBody>
                  <a:tcPr/>
                </a:tc>
                <a:tc>
                  <a:txBody>
                    <a:bodyPr/>
                    <a:lstStyle/>
                    <a:p>
                      <a:r>
                        <a:rPr lang="en-US" sz="1600" b="0" dirty="0">
                          <a:solidFill>
                            <a:schemeClr val="bg1"/>
                          </a:solidFill>
                        </a:rPr>
                        <a:t>Developing online market place</a:t>
                      </a:r>
                    </a:p>
                  </a:txBody>
                  <a:tcPr/>
                </a:tc>
                <a:extLst>
                  <a:ext uri="{0D108BD9-81ED-4DB2-BD59-A6C34878D82A}">
                    <a16:rowId xmlns:a16="http://schemas.microsoft.com/office/drawing/2014/main" val="1955507013"/>
                  </a:ext>
                </a:extLst>
              </a:tr>
              <a:tr h="495363">
                <a:tc>
                  <a:txBody>
                    <a:bodyPr/>
                    <a:lstStyle/>
                    <a:p>
                      <a:r>
                        <a:rPr lang="en-US" sz="1600" b="0" dirty="0">
                          <a:solidFill>
                            <a:schemeClr val="bg1"/>
                          </a:solidFill>
                        </a:rPr>
                        <a:t>How much?</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0" kern="1200" dirty="0">
                          <a:solidFill>
                            <a:schemeClr val="bg1"/>
                          </a:solidFill>
                          <a:effectLst/>
                        </a:rPr>
                        <a:t> Two new competitors have entered the local market</a:t>
                      </a:r>
                      <a:endParaRPr lang="en-GB" sz="1600" b="0" kern="1200" dirty="0">
                        <a:solidFill>
                          <a:schemeClr val="bg1"/>
                        </a:solidFill>
                        <a:effectLst/>
                        <a:latin typeface="+mn-lt"/>
                        <a:ea typeface="+mn-ea"/>
                        <a:cs typeface="+mn-cs"/>
                      </a:endParaRPr>
                    </a:p>
                  </a:txBody>
                  <a:tcPr/>
                </a:tc>
                <a:tc>
                  <a:txBody>
                    <a:bodyPr/>
                    <a:lstStyle/>
                    <a:p>
                      <a:r>
                        <a:rPr lang="en-US" sz="1600" b="0" dirty="0">
                          <a:solidFill>
                            <a:schemeClr val="bg1"/>
                          </a:solidFill>
                        </a:rPr>
                        <a:t>Examine the competition</a:t>
                      </a:r>
                    </a:p>
                  </a:txBody>
                  <a:tcPr/>
                </a:tc>
                <a:extLst>
                  <a:ext uri="{0D108BD9-81ED-4DB2-BD59-A6C34878D82A}">
                    <a16:rowId xmlns:a16="http://schemas.microsoft.com/office/drawing/2014/main" val="1794871841"/>
                  </a:ext>
                </a:extLst>
              </a:tr>
            </a:tbl>
          </a:graphicData>
        </a:graphic>
      </p:graphicFrame>
      <p:graphicFrame>
        <p:nvGraphicFramePr>
          <p:cNvPr id="14" name="Table 13">
            <a:extLst>
              <a:ext uri="{FF2B5EF4-FFF2-40B4-BE49-F238E27FC236}">
                <a16:creationId xmlns:a16="http://schemas.microsoft.com/office/drawing/2014/main" id="{847DC296-4851-EB65-57C7-96E0A75B0655}"/>
              </a:ext>
            </a:extLst>
          </p:cNvPr>
          <p:cNvGraphicFramePr>
            <a:graphicFrameLocks noGrp="1"/>
          </p:cNvGraphicFramePr>
          <p:nvPr>
            <p:extLst>
              <p:ext uri="{D42A27DB-BD31-4B8C-83A1-F6EECF244321}">
                <p14:modId xmlns:p14="http://schemas.microsoft.com/office/powerpoint/2010/main" val="782306443"/>
              </p:ext>
            </p:extLst>
          </p:nvPr>
        </p:nvGraphicFramePr>
        <p:xfrm>
          <a:off x="940030" y="1067208"/>
          <a:ext cx="10311940" cy="335280"/>
        </p:xfrm>
        <a:graphic>
          <a:graphicData uri="http://schemas.openxmlformats.org/drawingml/2006/table">
            <a:tbl>
              <a:tblPr firstRow="1" bandRow="1">
                <a:tableStyleId>{5C22544A-7EE6-4342-B048-85BDC9FD1C3A}</a:tableStyleId>
              </a:tblPr>
              <a:tblGrid>
                <a:gridCol w="1324768">
                  <a:extLst>
                    <a:ext uri="{9D8B030D-6E8A-4147-A177-3AD203B41FA5}">
                      <a16:colId xmlns:a16="http://schemas.microsoft.com/office/drawing/2014/main" val="1860837099"/>
                    </a:ext>
                  </a:extLst>
                </a:gridCol>
                <a:gridCol w="5766605">
                  <a:extLst>
                    <a:ext uri="{9D8B030D-6E8A-4147-A177-3AD203B41FA5}">
                      <a16:colId xmlns:a16="http://schemas.microsoft.com/office/drawing/2014/main" val="2223676847"/>
                    </a:ext>
                  </a:extLst>
                </a:gridCol>
                <a:gridCol w="3220567">
                  <a:extLst>
                    <a:ext uri="{9D8B030D-6E8A-4147-A177-3AD203B41FA5}">
                      <a16:colId xmlns:a16="http://schemas.microsoft.com/office/drawing/2014/main" val="647385530"/>
                    </a:ext>
                  </a:extLst>
                </a:gridCol>
              </a:tblGrid>
              <a:tr h="0">
                <a:tc>
                  <a:txBody>
                    <a:bodyPr/>
                    <a:lstStyle/>
                    <a:p>
                      <a:r>
                        <a:rPr lang="en-US" sz="1600" dirty="0"/>
                        <a:t>Element</a:t>
                      </a:r>
                    </a:p>
                  </a:txBody>
                  <a:tcPr/>
                </a:tc>
                <a:tc>
                  <a:txBody>
                    <a:bodyPr/>
                    <a:lstStyle/>
                    <a:p>
                      <a:r>
                        <a:rPr lang="en-US" sz="1600" dirty="0"/>
                        <a:t>Details</a:t>
                      </a:r>
                    </a:p>
                  </a:txBody>
                  <a:tcPr/>
                </a:tc>
                <a:tc>
                  <a:txBody>
                    <a:bodyPr/>
                    <a:lstStyle/>
                    <a:p>
                      <a:r>
                        <a:rPr lang="en-US" sz="1600" dirty="0"/>
                        <a:t>Action</a:t>
                      </a:r>
                    </a:p>
                  </a:txBody>
                  <a:tcPr/>
                </a:tc>
                <a:extLst>
                  <a:ext uri="{0D108BD9-81ED-4DB2-BD59-A6C34878D82A}">
                    <a16:rowId xmlns:a16="http://schemas.microsoft.com/office/drawing/2014/main" val="3249068066"/>
                  </a:ext>
                </a:extLst>
              </a:tr>
            </a:tbl>
          </a:graphicData>
        </a:graphic>
      </p:graphicFrame>
    </p:spTree>
    <p:extLst>
      <p:ext uri="{BB962C8B-B14F-4D97-AF65-F5344CB8AC3E}">
        <p14:creationId xmlns:p14="http://schemas.microsoft.com/office/powerpoint/2010/main" val="1424087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186773"/>
            <a:ext cx="9988449" cy="698280"/>
          </a:xfrm>
        </p:spPr>
        <p:txBody>
          <a:bodyPr>
            <a:normAutofit fontScale="90000"/>
          </a:bodyPr>
          <a:lstStyle/>
          <a:p>
            <a:pPr algn="l"/>
            <a:r>
              <a:rPr lang="en-GB" b="1" dirty="0"/>
              <a:t>PESTLE ANALYSIS: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8109020" y="211015"/>
            <a:ext cx="3395591" cy="2210452"/>
          </a:xfrm>
        </p:spPr>
        <p:txBody>
          <a:bodyPr/>
          <a:lstStyle/>
          <a:p>
            <a:pPr algn="l"/>
            <a:r>
              <a:rPr lang="en-GB" b="1" dirty="0">
                <a:solidFill>
                  <a:schemeClr val="tx1"/>
                </a:solidFill>
              </a:rPr>
              <a:t>PESTLE ANALYSIST</a:t>
            </a:r>
          </a:p>
          <a:p>
            <a:pPr algn="l"/>
            <a:r>
              <a:rPr lang="en-GB" b="1" dirty="0">
                <a:solidFill>
                  <a:schemeClr val="tx1"/>
                </a:solidFill>
              </a:rPr>
              <a:t>A PESTLE analysis may help when assessing the risk arising from the impact of external factors.</a:t>
            </a:r>
          </a:p>
        </p:txBody>
      </p:sp>
      <p:sp>
        <p:nvSpPr>
          <p:cNvPr id="4" name="Oval 3">
            <a:extLst>
              <a:ext uri="{FF2B5EF4-FFF2-40B4-BE49-F238E27FC236}">
                <a16:creationId xmlns:a16="http://schemas.microsoft.com/office/drawing/2014/main" id="{DE0180A8-27CC-8296-4CD9-0667D66A9E91}"/>
              </a:ext>
            </a:extLst>
          </p:cNvPr>
          <p:cNvSpPr/>
          <p:nvPr/>
        </p:nvSpPr>
        <p:spPr>
          <a:xfrm>
            <a:off x="6583538" y="1872344"/>
            <a:ext cx="1786969" cy="32345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t>S</a:t>
            </a:r>
          </a:p>
          <a:p>
            <a:pPr algn="ctr"/>
            <a:r>
              <a:rPr lang="en-US" sz="1600" dirty="0" err="1"/>
              <a:t>Sosial</a:t>
            </a:r>
            <a:endParaRPr lang="en-US" sz="1600" dirty="0"/>
          </a:p>
          <a:p>
            <a:pPr algn="ctr"/>
            <a:r>
              <a:rPr lang="en-US" sz="1600" dirty="0"/>
              <a:t>Population</a:t>
            </a:r>
          </a:p>
          <a:p>
            <a:pPr algn="ctr"/>
            <a:r>
              <a:rPr lang="en-US" sz="1600" dirty="0"/>
              <a:t>Ageing,</a:t>
            </a:r>
          </a:p>
          <a:p>
            <a:pPr algn="ctr"/>
            <a:r>
              <a:rPr lang="en-US" sz="1600" dirty="0"/>
              <a:t>Lifestyle</a:t>
            </a:r>
          </a:p>
          <a:p>
            <a:pPr algn="ctr"/>
            <a:r>
              <a:rPr lang="en-US" sz="1600" dirty="0"/>
              <a:t>Cultural barrier</a:t>
            </a:r>
          </a:p>
        </p:txBody>
      </p:sp>
      <p:sp>
        <p:nvSpPr>
          <p:cNvPr id="5" name="Oval 4">
            <a:extLst>
              <a:ext uri="{FF2B5EF4-FFF2-40B4-BE49-F238E27FC236}">
                <a16:creationId xmlns:a16="http://schemas.microsoft.com/office/drawing/2014/main" id="{5783453B-7AB2-2E25-A3B0-633176BD3C71}"/>
              </a:ext>
            </a:extLst>
          </p:cNvPr>
          <p:cNvSpPr/>
          <p:nvPr/>
        </p:nvSpPr>
        <p:spPr>
          <a:xfrm>
            <a:off x="1277257" y="1872344"/>
            <a:ext cx="1967435" cy="344274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t>L</a:t>
            </a:r>
          </a:p>
          <a:p>
            <a:pPr algn="ctr"/>
            <a:r>
              <a:rPr lang="en-US" sz="1600" dirty="0"/>
              <a:t>Legal</a:t>
            </a:r>
          </a:p>
          <a:p>
            <a:pPr algn="ctr"/>
            <a:r>
              <a:rPr lang="en-US" sz="1600" dirty="0"/>
              <a:t>Employment,</a:t>
            </a:r>
          </a:p>
          <a:p>
            <a:pPr algn="ctr"/>
            <a:r>
              <a:rPr lang="en-US" sz="1600" dirty="0"/>
              <a:t>Consumer protection</a:t>
            </a:r>
          </a:p>
          <a:p>
            <a:pPr algn="ctr"/>
            <a:r>
              <a:rPr lang="en-US" sz="1600" dirty="0"/>
              <a:t>Health and safety</a:t>
            </a:r>
          </a:p>
        </p:txBody>
      </p:sp>
      <p:sp>
        <p:nvSpPr>
          <p:cNvPr id="6" name="Oval 5">
            <a:extLst>
              <a:ext uri="{FF2B5EF4-FFF2-40B4-BE49-F238E27FC236}">
                <a16:creationId xmlns:a16="http://schemas.microsoft.com/office/drawing/2014/main" id="{D5149EE4-02B1-D35B-C565-EB5B552349FA}"/>
              </a:ext>
            </a:extLst>
          </p:cNvPr>
          <p:cNvSpPr/>
          <p:nvPr/>
        </p:nvSpPr>
        <p:spPr>
          <a:xfrm>
            <a:off x="3089655" y="3734693"/>
            <a:ext cx="1786863" cy="309473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t>E</a:t>
            </a:r>
          </a:p>
          <a:p>
            <a:pPr algn="ctr"/>
            <a:r>
              <a:rPr lang="en-US" sz="1600" dirty="0" err="1"/>
              <a:t>Enviroment</a:t>
            </a:r>
            <a:endParaRPr lang="en-US" sz="1600" dirty="0"/>
          </a:p>
          <a:p>
            <a:pPr algn="ctr"/>
            <a:r>
              <a:rPr lang="en-US" sz="1600" dirty="0"/>
              <a:t>Climate, Recycling</a:t>
            </a:r>
          </a:p>
          <a:p>
            <a:pPr algn="ctr"/>
            <a:r>
              <a:rPr lang="en-US" sz="1600" dirty="0"/>
              <a:t>Sustainability</a:t>
            </a:r>
          </a:p>
        </p:txBody>
      </p:sp>
      <p:sp>
        <p:nvSpPr>
          <p:cNvPr id="7" name="Oval 6">
            <a:extLst>
              <a:ext uri="{FF2B5EF4-FFF2-40B4-BE49-F238E27FC236}">
                <a16:creationId xmlns:a16="http://schemas.microsoft.com/office/drawing/2014/main" id="{4E3E978A-3C0A-86CB-78EA-9430AE3C73DC}"/>
              </a:ext>
            </a:extLst>
          </p:cNvPr>
          <p:cNvSpPr/>
          <p:nvPr/>
        </p:nvSpPr>
        <p:spPr>
          <a:xfrm>
            <a:off x="5013657" y="3643764"/>
            <a:ext cx="1786863" cy="318566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t>T</a:t>
            </a:r>
          </a:p>
          <a:p>
            <a:pPr algn="ctr"/>
            <a:r>
              <a:rPr lang="en-US" sz="1600" dirty="0"/>
              <a:t>Technology,</a:t>
            </a:r>
          </a:p>
          <a:p>
            <a:pPr algn="ctr"/>
            <a:r>
              <a:rPr lang="en-US" sz="1600" dirty="0" err="1"/>
              <a:t>Innovatio</a:t>
            </a:r>
            <a:r>
              <a:rPr lang="en-US" sz="1600" dirty="0"/>
              <a:t>,</a:t>
            </a:r>
          </a:p>
          <a:p>
            <a:pPr algn="ctr"/>
            <a:r>
              <a:rPr lang="en-US" sz="1600" dirty="0"/>
              <a:t>Automation, </a:t>
            </a:r>
          </a:p>
          <a:p>
            <a:pPr algn="ctr"/>
            <a:r>
              <a:rPr lang="en-US" sz="1600" dirty="0"/>
              <a:t>R&amp;D activity </a:t>
            </a:r>
          </a:p>
          <a:p>
            <a:pPr algn="ctr"/>
            <a:endParaRPr lang="en-US" dirty="0"/>
          </a:p>
        </p:txBody>
      </p:sp>
      <p:sp>
        <p:nvSpPr>
          <p:cNvPr id="8" name="Oval 7">
            <a:extLst>
              <a:ext uri="{FF2B5EF4-FFF2-40B4-BE49-F238E27FC236}">
                <a16:creationId xmlns:a16="http://schemas.microsoft.com/office/drawing/2014/main" id="{CEC71176-F0E8-3576-AC0F-6C40D6F47EE7}"/>
              </a:ext>
            </a:extLst>
          </p:cNvPr>
          <p:cNvSpPr/>
          <p:nvPr/>
        </p:nvSpPr>
        <p:spPr>
          <a:xfrm>
            <a:off x="4984329" y="562816"/>
            <a:ext cx="1651987" cy="308094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t>E</a:t>
            </a:r>
          </a:p>
          <a:p>
            <a:pPr algn="ctr"/>
            <a:r>
              <a:rPr lang="en-US" sz="1600" dirty="0"/>
              <a:t>Economic</a:t>
            </a:r>
          </a:p>
          <a:p>
            <a:pPr algn="ctr"/>
            <a:r>
              <a:rPr lang="en-US" sz="1600" dirty="0"/>
              <a:t>Growth</a:t>
            </a:r>
          </a:p>
          <a:p>
            <a:pPr algn="ctr"/>
            <a:r>
              <a:rPr lang="en-US" sz="1600" dirty="0"/>
              <a:t>Inflation</a:t>
            </a:r>
          </a:p>
          <a:p>
            <a:pPr algn="ctr"/>
            <a:r>
              <a:rPr lang="en-US" sz="1600" dirty="0"/>
              <a:t>Income</a:t>
            </a:r>
          </a:p>
          <a:p>
            <a:pPr algn="ctr"/>
            <a:r>
              <a:rPr lang="en-US" sz="1600" dirty="0"/>
              <a:t>Unemployment</a:t>
            </a:r>
          </a:p>
        </p:txBody>
      </p:sp>
      <p:sp>
        <p:nvSpPr>
          <p:cNvPr id="9" name="Oval 8">
            <a:extLst>
              <a:ext uri="{FF2B5EF4-FFF2-40B4-BE49-F238E27FC236}">
                <a16:creationId xmlns:a16="http://schemas.microsoft.com/office/drawing/2014/main" id="{84F38F0A-F9B6-47BB-80E7-F9B12E92F900}"/>
              </a:ext>
            </a:extLst>
          </p:cNvPr>
          <p:cNvSpPr/>
          <p:nvPr/>
        </p:nvSpPr>
        <p:spPr>
          <a:xfrm>
            <a:off x="3153643" y="653746"/>
            <a:ext cx="1786862" cy="308094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t>P</a:t>
            </a:r>
          </a:p>
          <a:p>
            <a:pPr algn="ctr"/>
            <a:r>
              <a:rPr lang="en-US" sz="1600" dirty="0"/>
              <a:t>Political</a:t>
            </a:r>
            <a:r>
              <a:rPr lang="en-US" sz="1600" b="1" dirty="0"/>
              <a:t> </a:t>
            </a:r>
            <a:r>
              <a:rPr lang="en-US" sz="1600" dirty="0"/>
              <a:t>Law</a:t>
            </a:r>
          </a:p>
          <a:p>
            <a:pPr algn="ctr"/>
            <a:r>
              <a:rPr lang="en-US" sz="1600" dirty="0" err="1"/>
              <a:t>Governnent</a:t>
            </a:r>
            <a:endParaRPr lang="en-US" sz="1600" dirty="0"/>
          </a:p>
          <a:p>
            <a:pPr algn="ctr"/>
            <a:r>
              <a:rPr lang="en-US" sz="1600" dirty="0"/>
              <a:t>Policy</a:t>
            </a:r>
          </a:p>
          <a:p>
            <a:pPr algn="ctr"/>
            <a:r>
              <a:rPr lang="en-US" sz="1600" dirty="0"/>
              <a:t>Corruption</a:t>
            </a:r>
          </a:p>
          <a:p>
            <a:pPr algn="ctr"/>
            <a:r>
              <a:rPr lang="en-US" sz="1600" dirty="0"/>
              <a:t>Trade</a:t>
            </a:r>
          </a:p>
          <a:p>
            <a:pPr algn="ctr"/>
            <a:r>
              <a:rPr lang="en-US" sz="1600" dirty="0"/>
              <a:t>Tax</a:t>
            </a:r>
          </a:p>
          <a:p>
            <a:pPr algn="ctr"/>
            <a:r>
              <a:rPr lang="en-US" sz="1600" dirty="0"/>
              <a:t>Law</a:t>
            </a:r>
          </a:p>
        </p:txBody>
      </p:sp>
      <p:sp>
        <p:nvSpPr>
          <p:cNvPr id="10" name="Oval 9">
            <a:extLst>
              <a:ext uri="{FF2B5EF4-FFF2-40B4-BE49-F238E27FC236}">
                <a16:creationId xmlns:a16="http://schemas.microsoft.com/office/drawing/2014/main" id="{234E3C96-E7F4-F6AB-3E13-94F506412C85}"/>
              </a:ext>
            </a:extLst>
          </p:cNvPr>
          <p:cNvSpPr/>
          <p:nvPr/>
        </p:nvSpPr>
        <p:spPr>
          <a:xfrm>
            <a:off x="4650058" y="3381351"/>
            <a:ext cx="645055" cy="698279"/>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82716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212651"/>
            <a:ext cx="9921394" cy="850605"/>
          </a:xfrm>
        </p:spPr>
        <p:txBody>
          <a:bodyPr>
            <a:normAutofit fontScale="90000"/>
          </a:bodyPr>
          <a:lstStyle/>
          <a:p>
            <a:pPr algn="l"/>
            <a:r>
              <a:rPr lang="en-GB" b="1" dirty="0"/>
              <a:t>PESTLE ANALYSIS: Green Haven Florists</a:t>
            </a:r>
            <a:br>
              <a:rPr lang="en-GB" dirty="0">
                <a:solidFill>
                  <a:srgbClr val="000000"/>
                </a:solidFill>
              </a:rPr>
            </a:br>
            <a:endParaRPr lang="en-GB" dirty="0"/>
          </a:p>
        </p:txBody>
      </p:sp>
      <p:graphicFrame>
        <p:nvGraphicFramePr>
          <p:cNvPr id="4" name="Content Placeholder 3">
            <a:extLst>
              <a:ext uri="{FF2B5EF4-FFF2-40B4-BE49-F238E27FC236}">
                <a16:creationId xmlns:a16="http://schemas.microsoft.com/office/drawing/2014/main" id="{448E22C2-4EFF-C581-F1ED-E2763968F9FA}"/>
              </a:ext>
            </a:extLst>
          </p:cNvPr>
          <p:cNvGraphicFramePr>
            <a:graphicFrameLocks noGrp="1"/>
          </p:cNvGraphicFramePr>
          <p:nvPr>
            <p:ph idx="1"/>
            <p:extLst>
              <p:ext uri="{D42A27DB-BD31-4B8C-83A1-F6EECF244321}">
                <p14:modId xmlns:p14="http://schemas.microsoft.com/office/powerpoint/2010/main" val="2136289604"/>
              </p:ext>
            </p:extLst>
          </p:nvPr>
        </p:nvGraphicFramePr>
        <p:xfrm>
          <a:off x="1052623" y="871870"/>
          <a:ext cx="10100930" cy="5603359"/>
        </p:xfrm>
        <a:graphic>
          <a:graphicData uri="http://schemas.openxmlformats.org/drawingml/2006/table">
            <a:tbl>
              <a:tblPr firstRow="1" bandRow="1">
                <a:tableStyleId>{5C22544A-7EE6-4342-B048-85BDC9FD1C3A}</a:tableStyleId>
              </a:tblPr>
              <a:tblGrid>
                <a:gridCol w="1329070">
                  <a:extLst>
                    <a:ext uri="{9D8B030D-6E8A-4147-A177-3AD203B41FA5}">
                      <a16:colId xmlns:a16="http://schemas.microsoft.com/office/drawing/2014/main" val="2166705617"/>
                    </a:ext>
                  </a:extLst>
                </a:gridCol>
                <a:gridCol w="8771860">
                  <a:extLst>
                    <a:ext uri="{9D8B030D-6E8A-4147-A177-3AD203B41FA5}">
                      <a16:colId xmlns:a16="http://schemas.microsoft.com/office/drawing/2014/main" val="2084658843"/>
                    </a:ext>
                  </a:extLst>
                </a:gridCol>
              </a:tblGrid>
              <a:tr h="626120">
                <a:tc>
                  <a:txBody>
                    <a:bodyPr/>
                    <a:lstStyle/>
                    <a:p>
                      <a:r>
                        <a:rPr lang="en-US" sz="1400" b="0" dirty="0">
                          <a:solidFill>
                            <a:schemeClr val="bg1"/>
                          </a:solidFill>
                        </a:rPr>
                        <a:t>Political</a:t>
                      </a:r>
                    </a:p>
                  </a:txBody>
                  <a:tcPr>
                    <a:solidFill>
                      <a:schemeClr val="accent1">
                        <a:lumMod val="40000"/>
                        <a:lumOff val="60000"/>
                      </a:schemeClr>
                    </a:solidFill>
                  </a:tcPr>
                </a:tc>
                <a:tc>
                  <a:txBody>
                    <a:bodyPr/>
                    <a:lstStyle/>
                    <a:p>
                      <a:r>
                        <a:rPr lang="en-GB" sz="1400" b="0" i="0" u="none" strike="noStrike" kern="1200" dirty="0">
                          <a:solidFill>
                            <a:schemeClr val="bg1"/>
                          </a:solidFill>
                          <a:effectLst/>
                          <a:latin typeface="+mn-lt"/>
                          <a:ea typeface="+mn-ea"/>
                          <a:cs typeface="+mn-cs"/>
                        </a:rPr>
                        <a:t>Many businesses missed out on growth opportunities, while banks lost potential earnings, which could have contributed to improved economic outcomes in the post-Brexit Referendum period.</a:t>
                      </a:r>
                      <a:endParaRPr lang="en-US" sz="1400" b="0" dirty="0">
                        <a:solidFill>
                          <a:schemeClr val="bg1"/>
                        </a:solidFill>
                      </a:endParaRPr>
                    </a:p>
                  </a:txBody>
                  <a:tcPr>
                    <a:solidFill>
                      <a:schemeClr val="accent1">
                        <a:lumMod val="40000"/>
                        <a:lumOff val="60000"/>
                      </a:schemeClr>
                    </a:solidFill>
                  </a:tcPr>
                </a:tc>
                <a:extLst>
                  <a:ext uri="{0D108BD9-81ED-4DB2-BD59-A6C34878D82A}">
                    <a16:rowId xmlns:a16="http://schemas.microsoft.com/office/drawing/2014/main" val="1021322985"/>
                  </a:ext>
                </a:extLst>
              </a:tr>
              <a:tr h="1385303">
                <a:tc>
                  <a:txBody>
                    <a:bodyPr/>
                    <a:lstStyle/>
                    <a:p>
                      <a:r>
                        <a:rPr lang="en-US" sz="1400" b="0" dirty="0">
                          <a:solidFill>
                            <a:schemeClr val="bg1"/>
                          </a:solidFill>
                        </a:rPr>
                        <a:t>Economic</a:t>
                      </a:r>
                    </a:p>
                  </a:txBody>
                  <a:tcPr/>
                </a:tc>
                <a:tc>
                  <a:txBody>
                    <a:bodyPr/>
                    <a:lstStyle/>
                    <a:p>
                      <a:r>
                        <a:rPr lang="en-GB" sz="1400" b="0" kern="1200" dirty="0">
                          <a:solidFill>
                            <a:schemeClr val="bg1"/>
                          </a:solidFill>
                          <a:effectLst/>
                          <a:latin typeface="+mn-lt"/>
                          <a:ea typeface="+mn-ea"/>
                          <a:cs typeface="+mn-cs"/>
                        </a:rPr>
                        <a:t>Gross Domestic Product (GDP) growth is projected to average 1.5% between 2026 and 2029, a downward revision from earlier forecasts. The main driver behind this slowdown is lower productivity growth, which has been revised down to 1.0%  The Office for Budget Responsibility (OBR) attributes this to ongoing global uncertainties, a reduction in trade intensity, and a slower- than-expected recovery in productivity following recent economic disruptions.</a:t>
                      </a:r>
                    </a:p>
                  </a:txBody>
                  <a:tcPr/>
                </a:tc>
                <a:extLst>
                  <a:ext uri="{0D108BD9-81ED-4DB2-BD59-A6C34878D82A}">
                    <a16:rowId xmlns:a16="http://schemas.microsoft.com/office/drawing/2014/main" val="2586119811"/>
                  </a:ext>
                </a:extLst>
              </a:tr>
              <a:tr h="889748">
                <a:tc>
                  <a:txBody>
                    <a:bodyPr/>
                    <a:lstStyle/>
                    <a:p>
                      <a:r>
                        <a:rPr lang="en-US" sz="1400" b="0" dirty="0">
                          <a:solidFill>
                            <a:schemeClr val="bg1"/>
                          </a:solidFill>
                        </a:rPr>
                        <a:t>Social</a:t>
                      </a:r>
                    </a:p>
                  </a:txBody>
                  <a:tcPr/>
                </a:tc>
                <a:tc>
                  <a:txBody>
                    <a:bodyPr/>
                    <a:lstStyle/>
                    <a:p>
                      <a:r>
                        <a:rPr lang="en-US" sz="1400" b="0" dirty="0">
                          <a:solidFill>
                            <a:schemeClr val="bg1"/>
                          </a:solidFill>
                        </a:rPr>
                        <a:t>The earning capacity of the young generation is high as compared to earlier years and their buying behavior also changed from traditional to online due to any time any place </a:t>
                      </a:r>
                      <a:r>
                        <a:rPr lang="en-US" sz="1400" b="0" dirty="0" err="1">
                          <a:solidFill>
                            <a:schemeClr val="bg1"/>
                          </a:solidFill>
                        </a:rPr>
                        <a:t>buing</a:t>
                      </a:r>
                      <a:r>
                        <a:rPr lang="en-US" sz="1400" b="0" dirty="0">
                          <a:solidFill>
                            <a:schemeClr val="bg1"/>
                          </a:solidFill>
                        </a:rPr>
                        <a:t> can be performed. They can compare the price in alternate sources go through the customer review about the products</a:t>
                      </a:r>
                    </a:p>
                  </a:txBody>
                  <a:tcPr/>
                </a:tc>
                <a:extLst>
                  <a:ext uri="{0D108BD9-81ED-4DB2-BD59-A6C34878D82A}">
                    <a16:rowId xmlns:a16="http://schemas.microsoft.com/office/drawing/2014/main" val="605165997"/>
                  </a:ext>
                </a:extLst>
              </a:tr>
              <a:tr h="995074">
                <a:tc>
                  <a:txBody>
                    <a:bodyPr/>
                    <a:lstStyle/>
                    <a:p>
                      <a:r>
                        <a:rPr lang="en-US" sz="1400" b="0" dirty="0">
                          <a:solidFill>
                            <a:schemeClr val="bg1"/>
                          </a:solidFill>
                        </a:rPr>
                        <a:t>Technological</a:t>
                      </a:r>
                    </a:p>
                  </a:txBody>
                  <a:tcPr/>
                </a:tc>
                <a:tc>
                  <a:txBody>
                    <a:bodyPr/>
                    <a:lstStyle/>
                    <a:p>
                      <a:r>
                        <a:rPr lang="en-US" sz="1400" b="0" dirty="0">
                          <a:solidFill>
                            <a:schemeClr val="bg1"/>
                          </a:solidFill>
                        </a:rPr>
                        <a:t>78% of businesses reported using social media, very few were engaging with more advanced digital functions as paid advertising, Customer Relationship Management system, or data analytics. Only 29% had experiment with AI tools like ChatGPT, and even those who had done so typically lacked the confidence or digital literacy to assess the value of these tools or to integrate them effectively into their operations. </a:t>
                      </a:r>
                    </a:p>
                  </a:txBody>
                  <a:tcPr/>
                </a:tc>
                <a:extLst>
                  <a:ext uri="{0D108BD9-81ED-4DB2-BD59-A6C34878D82A}">
                    <a16:rowId xmlns:a16="http://schemas.microsoft.com/office/drawing/2014/main" val="528582214"/>
                  </a:ext>
                </a:extLst>
              </a:tr>
              <a:tr h="817366">
                <a:tc>
                  <a:txBody>
                    <a:bodyPr/>
                    <a:lstStyle/>
                    <a:p>
                      <a:r>
                        <a:rPr lang="en-US" sz="1400" b="0" dirty="0">
                          <a:solidFill>
                            <a:schemeClr val="bg1"/>
                          </a:solidFill>
                        </a:rPr>
                        <a:t>Legal</a:t>
                      </a:r>
                    </a:p>
                  </a:txBody>
                  <a:tcPr/>
                </a:tc>
                <a:tc>
                  <a:txBody>
                    <a:bodyPr/>
                    <a:lstStyle/>
                    <a:p>
                      <a:r>
                        <a:rPr lang="en-GB" sz="1400" b="0" i="0" u="none" strike="noStrike" kern="1200" dirty="0">
                          <a:solidFill>
                            <a:schemeClr val="bg1"/>
                          </a:solidFill>
                          <a:effectLst/>
                          <a:latin typeface="+mn-lt"/>
                          <a:ea typeface="+mn-ea"/>
                          <a:cs typeface="+mn-cs"/>
                        </a:rPr>
                        <a:t>Developing competitive advantage can be considered a critical success factor for a small</a:t>
                      </a:r>
                    </a:p>
                    <a:p>
                      <a:r>
                        <a:rPr lang="en-GB" sz="1400" b="0" i="0" u="none" strike="noStrike" kern="1200" dirty="0">
                          <a:solidFill>
                            <a:schemeClr val="bg1"/>
                          </a:solidFill>
                          <a:effectLst/>
                          <a:latin typeface="+mn-lt"/>
                          <a:ea typeface="+mn-ea"/>
                          <a:cs typeface="+mn-cs"/>
                        </a:rPr>
                        <a:t>or new, emerging business venture. For a competitive advantage to be successful, entrepreneurs</a:t>
                      </a:r>
                    </a:p>
                    <a:p>
                      <a:r>
                        <a:rPr lang="en-GB" sz="1400" b="0" i="0" u="none" strike="noStrike" kern="1200" dirty="0">
                          <a:solidFill>
                            <a:schemeClr val="bg1"/>
                          </a:solidFill>
                          <a:effectLst/>
                          <a:latin typeface="+mn-lt"/>
                          <a:ea typeface="+mn-ea"/>
                          <a:cs typeface="+mn-cs"/>
                        </a:rPr>
                        <a:t>need to develop a competitive advantage that can be sustainable over a period of time.</a:t>
                      </a:r>
                    </a:p>
                  </a:txBody>
                  <a:tcPr/>
                </a:tc>
                <a:extLst>
                  <a:ext uri="{0D108BD9-81ED-4DB2-BD59-A6C34878D82A}">
                    <a16:rowId xmlns:a16="http://schemas.microsoft.com/office/drawing/2014/main" val="2933201560"/>
                  </a:ext>
                </a:extLst>
              </a:tr>
              <a:tr h="889748">
                <a:tc>
                  <a:txBody>
                    <a:bodyPr/>
                    <a:lstStyle/>
                    <a:p>
                      <a:r>
                        <a:rPr lang="en-US" sz="1400" b="0" dirty="0">
                          <a:solidFill>
                            <a:schemeClr val="bg1"/>
                          </a:solidFill>
                        </a:rPr>
                        <a:t>Environmental</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b="0" i="0" u="none" strike="noStrike" kern="1200" dirty="0">
                          <a:solidFill>
                            <a:schemeClr val="bg1"/>
                          </a:solidFill>
                          <a:effectLst/>
                          <a:latin typeface="+mn-lt"/>
                          <a:ea typeface="+mn-ea"/>
                          <a:cs typeface="+mn-cs"/>
                        </a:rPr>
                        <a:t>Some firms also go against industry norms and form long-term agreements with their suppliers to create win-win situations (as opposed to transactional dominance).</a:t>
                      </a:r>
                    </a:p>
                  </a:txBody>
                  <a:tcPr/>
                </a:tc>
                <a:extLst>
                  <a:ext uri="{0D108BD9-81ED-4DB2-BD59-A6C34878D82A}">
                    <a16:rowId xmlns:a16="http://schemas.microsoft.com/office/drawing/2014/main" val="4052949305"/>
                  </a:ext>
                </a:extLst>
              </a:tr>
            </a:tbl>
          </a:graphicData>
        </a:graphic>
      </p:graphicFrame>
    </p:spTree>
    <p:extLst>
      <p:ext uri="{BB962C8B-B14F-4D97-AF65-F5344CB8AC3E}">
        <p14:creationId xmlns:p14="http://schemas.microsoft.com/office/powerpoint/2010/main" val="1917974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274038"/>
            <a:ext cx="10087707" cy="803028"/>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13" name="Freeform 12">
            <a:extLst>
              <a:ext uri="{FF2B5EF4-FFF2-40B4-BE49-F238E27FC236}">
                <a16:creationId xmlns:a16="http://schemas.microsoft.com/office/drawing/2014/main" id="{BD891C4F-90A2-9CFE-4562-2D0F85F278E3}"/>
              </a:ext>
            </a:extLst>
          </p:cNvPr>
          <p:cNvSpPr/>
          <p:nvPr/>
        </p:nvSpPr>
        <p:spPr>
          <a:xfrm>
            <a:off x="1221189" y="3062756"/>
            <a:ext cx="8839011" cy="1312752"/>
          </a:xfrm>
          <a:custGeom>
            <a:avLst/>
            <a:gdLst>
              <a:gd name="connsiteX0" fmla="*/ 0 w 8178800"/>
              <a:gd name="connsiteY0" fmla="*/ 153014 h 203814"/>
              <a:gd name="connsiteX1" fmla="*/ 2235200 w 8178800"/>
              <a:gd name="connsiteY1" fmla="*/ 614 h 203814"/>
              <a:gd name="connsiteX2" fmla="*/ 8178800 w 8178800"/>
              <a:gd name="connsiteY2" fmla="*/ 203814 h 203814"/>
              <a:gd name="connsiteX3" fmla="*/ 8178800 w 8178800"/>
              <a:gd name="connsiteY3" fmla="*/ 203814 h 203814"/>
            </a:gdLst>
            <a:ahLst/>
            <a:cxnLst>
              <a:cxn ang="0">
                <a:pos x="connsiteX0" y="connsiteY0"/>
              </a:cxn>
              <a:cxn ang="0">
                <a:pos x="connsiteX1" y="connsiteY1"/>
              </a:cxn>
              <a:cxn ang="0">
                <a:pos x="connsiteX2" y="connsiteY2"/>
              </a:cxn>
              <a:cxn ang="0">
                <a:pos x="connsiteX3" y="connsiteY3"/>
              </a:cxn>
            </a:cxnLst>
            <a:rect l="l" t="t" r="r" b="b"/>
            <a:pathLst>
              <a:path w="8178800" h="203814">
                <a:moveTo>
                  <a:pt x="0" y="153014"/>
                </a:moveTo>
                <a:cubicBezTo>
                  <a:pt x="436033" y="72580"/>
                  <a:pt x="872067" y="-7853"/>
                  <a:pt x="2235200" y="614"/>
                </a:cubicBezTo>
                <a:cubicBezTo>
                  <a:pt x="3598333" y="9081"/>
                  <a:pt x="8178800" y="203814"/>
                  <a:pt x="8178800" y="203814"/>
                </a:cubicBezTo>
                <a:lnTo>
                  <a:pt x="8178800" y="203814"/>
                </a:lnTo>
              </a:path>
            </a:pathLst>
          </a:cu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riangle 13">
            <a:extLst>
              <a:ext uri="{FF2B5EF4-FFF2-40B4-BE49-F238E27FC236}">
                <a16:creationId xmlns:a16="http://schemas.microsoft.com/office/drawing/2014/main" id="{39972A6F-78E1-066F-8855-D4105EE28480}"/>
              </a:ext>
            </a:extLst>
          </p:cNvPr>
          <p:cNvSpPr/>
          <p:nvPr/>
        </p:nvSpPr>
        <p:spPr>
          <a:xfrm rot="5615673">
            <a:off x="9807522" y="3401019"/>
            <a:ext cx="2879049" cy="1892054"/>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30% decline in in-store sales</a:t>
            </a:r>
          </a:p>
          <a:p>
            <a:pPr algn="ctr"/>
            <a:endParaRPr lang="en-US" dirty="0"/>
          </a:p>
        </p:txBody>
      </p:sp>
      <p:sp>
        <p:nvSpPr>
          <p:cNvPr id="18" name="Arc 17">
            <a:extLst>
              <a:ext uri="{FF2B5EF4-FFF2-40B4-BE49-F238E27FC236}">
                <a16:creationId xmlns:a16="http://schemas.microsoft.com/office/drawing/2014/main" id="{20BBAD0F-2E56-C7E9-1BD7-63606CD748F6}"/>
              </a:ext>
            </a:extLst>
          </p:cNvPr>
          <p:cNvSpPr/>
          <p:nvPr/>
        </p:nvSpPr>
        <p:spPr>
          <a:xfrm>
            <a:off x="6551306" y="1270000"/>
            <a:ext cx="2980349" cy="3493029"/>
          </a:xfrm>
          <a:prstGeom prst="arc">
            <a:avLst/>
          </a:prstGeom>
          <a:ln>
            <a:headEnd type="none" w="med" len="med"/>
            <a:tailEnd type="arrow" w="med" len="med"/>
          </a:ln>
        </p:spPr>
        <p:style>
          <a:lnRef idx="3">
            <a:schemeClr val="accent1"/>
          </a:lnRef>
          <a:fillRef idx="0">
            <a:schemeClr val="accent1"/>
          </a:fillRef>
          <a:effectRef idx="2">
            <a:schemeClr val="accent1"/>
          </a:effectRef>
          <a:fontRef idx="minor">
            <a:schemeClr val="tx1"/>
          </a:fontRef>
        </p:style>
        <p:txBody>
          <a:bodyPr rtlCol="0" anchor="ctr"/>
          <a:lstStyle/>
          <a:p>
            <a:pPr algn="ctr"/>
            <a:endParaRPr lang="en-US" dirty="0"/>
          </a:p>
        </p:txBody>
      </p:sp>
      <p:sp>
        <p:nvSpPr>
          <p:cNvPr id="21" name="Arc 20">
            <a:extLst>
              <a:ext uri="{FF2B5EF4-FFF2-40B4-BE49-F238E27FC236}">
                <a16:creationId xmlns:a16="http://schemas.microsoft.com/office/drawing/2014/main" id="{E27420CC-F72E-1A7A-F067-0F2766062363}"/>
              </a:ext>
            </a:extLst>
          </p:cNvPr>
          <p:cNvSpPr/>
          <p:nvPr/>
        </p:nvSpPr>
        <p:spPr>
          <a:xfrm>
            <a:off x="3746440" y="768420"/>
            <a:ext cx="2714315" cy="3532647"/>
          </a:xfrm>
          <a:prstGeom prst="arc">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US" dirty="0"/>
          </a:p>
        </p:txBody>
      </p:sp>
      <p:sp>
        <p:nvSpPr>
          <p:cNvPr id="22" name="Arc 21">
            <a:extLst>
              <a:ext uri="{FF2B5EF4-FFF2-40B4-BE49-F238E27FC236}">
                <a16:creationId xmlns:a16="http://schemas.microsoft.com/office/drawing/2014/main" id="{219E2449-9C6F-A9CF-B666-664AA202C24F}"/>
              </a:ext>
            </a:extLst>
          </p:cNvPr>
          <p:cNvSpPr/>
          <p:nvPr/>
        </p:nvSpPr>
        <p:spPr>
          <a:xfrm>
            <a:off x="1537456" y="1270000"/>
            <a:ext cx="1811866" cy="2638607"/>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Arc 22">
            <a:extLst>
              <a:ext uri="{FF2B5EF4-FFF2-40B4-BE49-F238E27FC236}">
                <a16:creationId xmlns:a16="http://schemas.microsoft.com/office/drawing/2014/main" id="{3DE12F18-F05B-87BB-A36F-C30374AF0484}"/>
              </a:ext>
            </a:extLst>
          </p:cNvPr>
          <p:cNvSpPr/>
          <p:nvPr/>
        </p:nvSpPr>
        <p:spPr>
          <a:xfrm rot="12852475" flipH="1">
            <a:off x="7463292" y="3619257"/>
            <a:ext cx="1546236" cy="2675467"/>
          </a:xfrm>
          <a:prstGeom prst="arc">
            <a:avLst>
              <a:gd name="adj1" fmla="val 16200000"/>
              <a:gd name="adj2" fmla="val 3656074"/>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US"/>
          </a:p>
        </p:txBody>
      </p:sp>
      <p:sp>
        <p:nvSpPr>
          <p:cNvPr id="24" name="Arc 23">
            <a:extLst>
              <a:ext uri="{FF2B5EF4-FFF2-40B4-BE49-F238E27FC236}">
                <a16:creationId xmlns:a16="http://schemas.microsoft.com/office/drawing/2014/main" id="{E4DB7C74-99D9-72F8-5B05-ADEE783B18B1}"/>
              </a:ext>
            </a:extLst>
          </p:cNvPr>
          <p:cNvSpPr/>
          <p:nvPr/>
        </p:nvSpPr>
        <p:spPr>
          <a:xfrm rot="10800000" flipH="1">
            <a:off x="4280716" y="2385734"/>
            <a:ext cx="2197852" cy="3298473"/>
          </a:xfrm>
          <a:prstGeom prst="arc">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US"/>
          </a:p>
        </p:txBody>
      </p:sp>
      <p:sp>
        <p:nvSpPr>
          <p:cNvPr id="25" name="Arc 24">
            <a:extLst>
              <a:ext uri="{FF2B5EF4-FFF2-40B4-BE49-F238E27FC236}">
                <a16:creationId xmlns:a16="http://schemas.microsoft.com/office/drawing/2014/main" id="{4942B14E-538A-6143-BBBA-DF96F91C9343}"/>
              </a:ext>
            </a:extLst>
          </p:cNvPr>
          <p:cNvSpPr/>
          <p:nvPr/>
        </p:nvSpPr>
        <p:spPr>
          <a:xfrm rot="10516256" flipH="1">
            <a:off x="1899266" y="2248311"/>
            <a:ext cx="1661040" cy="3200400"/>
          </a:xfrm>
          <a:prstGeom prst="arc">
            <a:avLst>
              <a:gd name="adj1" fmla="val 16200000"/>
              <a:gd name="adj2" fmla="val 1613093"/>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6" name="Rectangle 25">
            <a:extLst>
              <a:ext uri="{FF2B5EF4-FFF2-40B4-BE49-F238E27FC236}">
                <a16:creationId xmlns:a16="http://schemas.microsoft.com/office/drawing/2014/main" id="{DA6687F4-3F64-8937-9915-54EDCE882D7F}"/>
              </a:ext>
            </a:extLst>
          </p:cNvPr>
          <p:cNvSpPr/>
          <p:nvPr/>
        </p:nvSpPr>
        <p:spPr>
          <a:xfrm rot="19228644">
            <a:off x="954500" y="4185222"/>
            <a:ext cx="2197853" cy="115561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 Finance</a:t>
            </a:r>
          </a:p>
          <a:p>
            <a:pPr algn="ctr"/>
            <a:r>
              <a:rPr lang="en-GB" dirty="0"/>
              <a:t>two new competitors </a:t>
            </a:r>
          </a:p>
        </p:txBody>
      </p:sp>
      <p:sp>
        <p:nvSpPr>
          <p:cNvPr id="27" name="Rectangle 26">
            <a:extLst>
              <a:ext uri="{FF2B5EF4-FFF2-40B4-BE49-F238E27FC236}">
                <a16:creationId xmlns:a16="http://schemas.microsoft.com/office/drawing/2014/main" id="{60A4F7EC-BF59-9FD1-5743-4F4B65B130A9}"/>
              </a:ext>
            </a:extLst>
          </p:cNvPr>
          <p:cNvSpPr/>
          <p:nvPr/>
        </p:nvSpPr>
        <p:spPr>
          <a:xfrm rot="2555233">
            <a:off x="1002652" y="1342163"/>
            <a:ext cx="2082800" cy="124378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Equipment</a:t>
            </a:r>
          </a:p>
          <a:p>
            <a:pPr algn="ctr"/>
            <a:r>
              <a:rPr lang="en-GB" dirty="0"/>
              <a:t>online flower retailers</a:t>
            </a:r>
          </a:p>
          <a:p>
            <a:pPr algn="ctr"/>
            <a:endParaRPr lang="en-US" dirty="0"/>
          </a:p>
        </p:txBody>
      </p:sp>
      <p:sp>
        <p:nvSpPr>
          <p:cNvPr id="28" name="Rectangle 27">
            <a:extLst>
              <a:ext uri="{FF2B5EF4-FFF2-40B4-BE49-F238E27FC236}">
                <a16:creationId xmlns:a16="http://schemas.microsoft.com/office/drawing/2014/main" id="{5211864D-563A-EDE0-5204-A24AB742F9C6}"/>
              </a:ext>
            </a:extLst>
          </p:cNvPr>
          <p:cNvSpPr/>
          <p:nvPr/>
        </p:nvSpPr>
        <p:spPr>
          <a:xfrm rot="2703495">
            <a:off x="3789904" y="1358432"/>
            <a:ext cx="2063622" cy="126783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Methods/procedures</a:t>
            </a:r>
          </a:p>
          <a:p>
            <a:pPr algn="ctr"/>
            <a:r>
              <a:rPr lang="en-GB" dirty="0"/>
              <a:t>bespoke floral arrangements</a:t>
            </a:r>
          </a:p>
        </p:txBody>
      </p:sp>
      <p:sp>
        <p:nvSpPr>
          <p:cNvPr id="29" name="Rectangle 28">
            <a:extLst>
              <a:ext uri="{FF2B5EF4-FFF2-40B4-BE49-F238E27FC236}">
                <a16:creationId xmlns:a16="http://schemas.microsoft.com/office/drawing/2014/main" id="{B1E16C4B-B69D-E5E7-B863-DC1765AF8610}"/>
              </a:ext>
            </a:extLst>
          </p:cNvPr>
          <p:cNvSpPr/>
          <p:nvPr/>
        </p:nvSpPr>
        <p:spPr>
          <a:xfrm rot="19448139">
            <a:off x="3475990" y="4375085"/>
            <a:ext cx="2583918" cy="138886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Man/People</a:t>
            </a:r>
          </a:p>
          <a:p>
            <a:pPr algn="ctr"/>
            <a:r>
              <a:rPr lang="en-GB" dirty="0"/>
              <a:t>Customer feedback has revealed mixed sentiments</a:t>
            </a:r>
          </a:p>
        </p:txBody>
      </p:sp>
      <p:sp>
        <p:nvSpPr>
          <p:cNvPr id="30" name="Rectangle 29">
            <a:extLst>
              <a:ext uri="{FF2B5EF4-FFF2-40B4-BE49-F238E27FC236}">
                <a16:creationId xmlns:a16="http://schemas.microsoft.com/office/drawing/2014/main" id="{765036CB-C185-68F0-7BA2-092A95B0B291}"/>
              </a:ext>
            </a:extLst>
          </p:cNvPr>
          <p:cNvSpPr/>
          <p:nvPr/>
        </p:nvSpPr>
        <p:spPr>
          <a:xfrm rot="1835251">
            <a:off x="7166969" y="2079794"/>
            <a:ext cx="1850300" cy="11908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Materials:</a:t>
            </a:r>
          </a:p>
          <a:p>
            <a:pPr algn="ctr"/>
            <a:r>
              <a:rPr lang="en-GB" dirty="0"/>
              <a:t>sustainable materials</a:t>
            </a:r>
            <a:endParaRPr lang="en-US" dirty="0"/>
          </a:p>
        </p:txBody>
      </p:sp>
      <p:sp>
        <p:nvSpPr>
          <p:cNvPr id="31" name="Rectangle 30">
            <a:extLst>
              <a:ext uri="{FF2B5EF4-FFF2-40B4-BE49-F238E27FC236}">
                <a16:creationId xmlns:a16="http://schemas.microsoft.com/office/drawing/2014/main" id="{A17C751B-DAD6-7609-F548-72F8988849FE}"/>
              </a:ext>
            </a:extLst>
          </p:cNvPr>
          <p:cNvSpPr/>
          <p:nvPr/>
        </p:nvSpPr>
        <p:spPr>
          <a:xfrm rot="19728115">
            <a:off x="6845641" y="4600844"/>
            <a:ext cx="2007290" cy="106138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Enviroment</a:t>
            </a:r>
            <a:endParaRPr lang="en-US" dirty="0"/>
          </a:p>
          <a:p>
            <a:pPr algn="ctr"/>
            <a:r>
              <a:rPr lang="en-GB" dirty="0"/>
              <a:t>strong community ties</a:t>
            </a:r>
          </a:p>
        </p:txBody>
      </p:sp>
    </p:spTree>
    <p:extLst>
      <p:ext uri="{BB962C8B-B14F-4D97-AF65-F5344CB8AC3E}">
        <p14:creationId xmlns:p14="http://schemas.microsoft.com/office/powerpoint/2010/main" val="3645478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576072"/>
          </a:xfrm>
        </p:spPr>
        <p:txBody>
          <a:bodyPr/>
          <a:lstStyle/>
          <a:p>
            <a:pPr algn="l"/>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134532" y="1073888"/>
            <a:ext cx="10684933" cy="5208039"/>
          </a:xfrm>
        </p:spPr>
        <p:txBody>
          <a:bodyPr>
            <a:noAutofit/>
          </a:bodyPr>
          <a:lstStyle/>
          <a:p>
            <a:pPr algn="l"/>
            <a:r>
              <a:rPr lang="en-GB" sz="2800" dirty="0">
                <a:solidFill>
                  <a:schemeClr val="tx1"/>
                </a:solidFill>
              </a:rPr>
              <a:t>For businesses with a track record of over 10 years, </a:t>
            </a:r>
            <a:endParaRPr lang="uk-UA" sz="2800" dirty="0">
              <a:solidFill>
                <a:schemeClr val="tx1"/>
              </a:solidFill>
            </a:endParaRPr>
          </a:p>
          <a:p>
            <a:pPr algn="l"/>
            <a:r>
              <a:rPr lang="en-GB" sz="2800" dirty="0">
                <a:solidFill>
                  <a:schemeClr val="tx1"/>
                </a:solidFill>
              </a:rPr>
              <a:t>it is essential to maintain competitiveness by continuously updating services and products. </a:t>
            </a:r>
            <a:endParaRPr lang="uk-UA" sz="2800" dirty="0">
              <a:solidFill>
                <a:schemeClr val="tx1"/>
              </a:solidFill>
            </a:endParaRPr>
          </a:p>
          <a:p>
            <a:pPr algn="l"/>
            <a:r>
              <a:rPr lang="en-GB" sz="2800" dirty="0">
                <a:solidFill>
                  <a:schemeClr val="tx1"/>
                </a:solidFill>
              </a:rPr>
              <a:t>This is due to the constant influx of new competitors into the market, who are able to offer customers new opportunities and respond to their requests more effectively and quickly. </a:t>
            </a:r>
            <a:endParaRPr lang="uk-UA" sz="2800" dirty="0">
              <a:solidFill>
                <a:schemeClr val="tx1"/>
              </a:solidFill>
            </a:endParaRPr>
          </a:p>
          <a:p>
            <a:pPr algn="l"/>
            <a:r>
              <a:rPr lang="en-GB" sz="2800" dirty="0">
                <a:solidFill>
                  <a:schemeClr val="tx1"/>
                </a:solidFill>
              </a:rPr>
              <a:t>In this context, it is essential to continually improve services and seek new opportunities for promotion and enhancement. </a:t>
            </a:r>
          </a:p>
        </p:txBody>
      </p:sp>
    </p:spTree>
    <p:extLst>
      <p:ext uri="{BB962C8B-B14F-4D97-AF65-F5344CB8AC3E}">
        <p14:creationId xmlns:p14="http://schemas.microsoft.com/office/powerpoint/2010/main" val="3970473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1066800" y="0"/>
            <a:ext cx="10437811" cy="533399"/>
          </a:xfrm>
        </p:spPr>
        <p:txBody>
          <a:bodyPr/>
          <a:lstStyle/>
          <a:p>
            <a:pPr algn="l"/>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897467" y="533399"/>
            <a:ext cx="11294533" cy="6629400"/>
          </a:xfrm>
        </p:spPr>
        <p:txBody>
          <a:bodyPr>
            <a:normAutofit fontScale="25000" lnSpcReduction="20000"/>
          </a:bodyPr>
          <a:lstStyle/>
          <a:p>
            <a:pPr algn="l"/>
            <a:r>
              <a:rPr lang="en-GB" sz="5600" dirty="0">
                <a:solidFill>
                  <a:schemeClr val="tx1"/>
                </a:solidFill>
                <a:latin typeface="Arial"/>
                <a:ea typeface="Roboto"/>
                <a:cs typeface="Roboto"/>
              </a:rPr>
              <a:t>Calculator Ultra (2025)</a:t>
            </a:r>
            <a:r>
              <a:rPr lang="en-GB" sz="5600" i="1" dirty="0">
                <a:solidFill>
                  <a:schemeClr val="tx1"/>
                </a:solidFill>
                <a:latin typeface="Arial"/>
                <a:ea typeface="Roboto"/>
                <a:cs typeface="Roboto"/>
              </a:rPr>
              <a:t> Find More Calculator</a:t>
            </a:r>
            <a:r>
              <a:rPr lang="en-GB" sz="5600" dirty="0">
                <a:solidFill>
                  <a:schemeClr val="tx1"/>
                </a:solidFill>
                <a:latin typeface="Arial"/>
                <a:ea typeface="Roboto"/>
                <a:cs typeface="Roboto"/>
              </a:rPr>
              <a:t> Available at: </a:t>
            </a:r>
            <a:r>
              <a:rPr lang="en-GB" sz="5600" dirty="0">
                <a:solidFill>
                  <a:srgbClr val="1D4ED8"/>
                </a:solidFill>
                <a:latin typeface="Arial"/>
                <a:ea typeface="+mn-lt"/>
                <a:cs typeface="+mn-lt"/>
                <a:hlinkClick r:id="rId2"/>
              </a:rPr>
              <a:t>Drop in Sales Calculator &amp; Formula Online Calculator Ultra</a:t>
            </a:r>
            <a:r>
              <a:rPr lang="en-GB" sz="5600" b="1" i="1" dirty="0">
                <a:latin typeface="Arial"/>
                <a:ea typeface="Roboto"/>
                <a:cs typeface="Roboto"/>
              </a:rPr>
              <a:t> </a:t>
            </a:r>
            <a:r>
              <a:rPr lang="en-GB" sz="5600" dirty="0">
                <a:solidFill>
                  <a:schemeClr val="tx1"/>
                </a:solidFill>
                <a:latin typeface="Arial"/>
                <a:ea typeface="Roboto"/>
                <a:cs typeface="Roboto"/>
              </a:rPr>
              <a:t>(Accessed:  6 October 2025).</a:t>
            </a:r>
          </a:p>
          <a:p>
            <a:pPr algn="l"/>
            <a:r>
              <a:rPr lang="en-GB" sz="5600" dirty="0">
                <a:solidFill>
                  <a:schemeClr val="tx1"/>
                </a:solidFill>
                <a:latin typeface="Arial"/>
                <a:ea typeface="Roboto"/>
                <a:cs typeface="Roboto"/>
              </a:rPr>
              <a:t>GOV.UK(2026) CHARITY COMMISSION FOR ENGLAND AND WALES. </a:t>
            </a:r>
            <a:r>
              <a:rPr lang="en-GB" sz="5600" dirty="0" err="1">
                <a:latin typeface="Arial"/>
                <a:ea typeface="Roboto"/>
                <a:cs typeface="Roboto"/>
              </a:rPr>
              <a:t>Avaliable</a:t>
            </a:r>
            <a:r>
              <a:rPr lang="en-GB" sz="5600" dirty="0">
                <a:latin typeface="Arial"/>
                <a:ea typeface="Roboto"/>
                <a:cs typeface="Roboto"/>
              </a:rPr>
              <a:t> at:</a:t>
            </a:r>
            <a:r>
              <a:rPr lang="en-GB" sz="5600" dirty="0">
                <a:solidFill>
                  <a:schemeClr val="tx1"/>
                </a:solidFill>
                <a:latin typeface="Arial"/>
                <a:ea typeface="Roboto"/>
                <a:cs typeface="Roboto"/>
              </a:rPr>
              <a:t> </a:t>
            </a:r>
            <a:r>
              <a:rPr lang="en-US" altLang="en-US" sz="5600" dirty="0" err="1">
                <a:solidFill>
                  <a:srgbClr val="7030A0"/>
                </a:solidFill>
                <a:latin typeface="Helvetica Neue" panose="02000503000000020004" pitchFamily="2" charset="0"/>
              </a:rPr>
              <a:t>assets.publishing.service.gov.uk</a:t>
            </a:r>
            <a:r>
              <a:rPr lang="en-US" altLang="en-US" sz="5600" dirty="0">
                <a:solidFill>
                  <a:srgbClr val="7030A0"/>
                </a:solidFill>
                <a:latin typeface="Helvetica Neue" panose="02000503000000020004" pitchFamily="2" charset="0"/>
              </a:rPr>
              <a:t> </a:t>
            </a:r>
            <a:r>
              <a:rPr lang="en-GB" sz="5600" dirty="0">
                <a:solidFill>
                  <a:schemeClr val="tx1"/>
                </a:solidFill>
                <a:latin typeface="Arial"/>
                <a:ea typeface="Roboto"/>
                <a:cs typeface="Roboto"/>
              </a:rPr>
              <a:t>(Accessed:  6 October 2025).</a:t>
            </a:r>
          </a:p>
          <a:p>
            <a:pPr algn="l"/>
            <a:endParaRPr lang="en-GB" sz="5600" dirty="0">
              <a:solidFill>
                <a:srgbClr val="FF0000"/>
              </a:solidFill>
              <a:latin typeface="Arial"/>
              <a:ea typeface="Roboto"/>
              <a:cs typeface="Roboto"/>
            </a:endParaRPr>
          </a:p>
          <a:p>
            <a:pPr algn="l"/>
            <a:r>
              <a:rPr lang="en-GB" sz="5600" dirty="0" err="1">
                <a:solidFill>
                  <a:schemeClr val="tx1"/>
                </a:solidFill>
                <a:latin typeface="Arial"/>
                <a:ea typeface="Roboto"/>
                <a:cs typeface="Roboto"/>
              </a:rPr>
              <a:t>Emeson.V</a:t>
            </a:r>
            <a:r>
              <a:rPr lang="en-GB" sz="5600" dirty="0">
                <a:solidFill>
                  <a:schemeClr val="tx1"/>
                </a:solidFill>
                <a:latin typeface="Arial"/>
                <a:ea typeface="Roboto"/>
                <a:cs typeface="Roboto"/>
              </a:rPr>
              <a:t> (2026) Exploring Brexit uncertainty and SME financing in the UK. </a:t>
            </a:r>
            <a:r>
              <a:rPr lang="en-GB" sz="5600" dirty="0" err="1">
                <a:solidFill>
                  <a:schemeClr val="tx1"/>
                </a:solidFill>
                <a:latin typeface="Arial"/>
                <a:ea typeface="Roboto"/>
                <a:cs typeface="Roboto"/>
              </a:rPr>
              <a:t>Avaliable</a:t>
            </a:r>
            <a:r>
              <a:rPr lang="en-GB" sz="5600" dirty="0">
                <a:solidFill>
                  <a:schemeClr val="tx1"/>
                </a:solidFill>
                <a:latin typeface="Arial"/>
                <a:ea typeface="Roboto"/>
                <a:cs typeface="Roboto"/>
              </a:rPr>
              <a:t> at: </a:t>
            </a:r>
            <a:r>
              <a:rPr lang="en-GB" sz="5600" dirty="0">
                <a:latin typeface="Arial"/>
                <a:ea typeface="Roboto"/>
                <a:cs typeface="Roboto"/>
                <a:hlinkClick r:id="rId3"/>
              </a:rPr>
              <a:t>https://aru.figshare.com/articles/thesis/Exploring_Brexit_uncertainty_and_SME_financing_in_the_UK/31451638?file=62328616</a:t>
            </a:r>
            <a:r>
              <a:rPr lang="en-GB" sz="5600" dirty="0">
                <a:latin typeface="Arial"/>
                <a:ea typeface="Roboto"/>
                <a:cs typeface="Roboto"/>
              </a:rPr>
              <a:t> </a:t>
            </a:r>
            <a:r>
              <a:rPr lang="en-GB" sz="5600" dirty="0">
                <a:solidFill>
                  <a:schemeClr val="tx1"/>
                </a:solidFill>
                <a:latin typeface="Arial"/>
                <a:ea typeface="Roboto"/>
                <a:cs typeface="Roboto"/>
              </a:rPr>
              <a:t>(Accessed 12 March 2025).</a:t>
            </a:r>
          </a:p>
          <a:p>
            <a:pPr algn="l"/>
            <a:endParaRPr lang="en-GB" sz="5600" dirty="0">
              <a:latin typeface="Arial"/>
              <a:ea typeface="Roboto"/>
              <a:cs typeface="Roboto"/>
            </a:endParaRPr>
          </a:p>
          <a:p>
            <a:pPr algn="l"/>
            <a:r>
              <a:rPr lang="en-GB" sz="5600" dirty="0">
                <a:solidFill>
                  <a:schemeClr val="tx1"/>
                </a:solidFill>
                <a:latin typeface="Arial"/>
                <a:ea typeface="Roboto"/>
                <a:cs typeface="Roboto"/>
              </a:rPr>
              <a:t>Autumn budget 2025 (2025) LKA Chartered Accountants, </a:t>
            </a:r>
            <a:r>
              <a:rPr lang="en-GB" sz="5600" dirty="0" err="1">
                <a:solidFill>
                  <a:schemeClr val="tx1"/>
                </a:solidFill>
                <a:latin typeface="Arial"/>
                <a:ea typeface="Roboto"/>
                <a:cs typeface="Roboto"/>
              </a:rPr>
              <a:t>Avaliable</a:t>
            </a:r>
            <a:r>
              <a:rPr lang="en-GB" sz="5600" dirty="0">
                <a:solidFill>
                  <a:schemeClr val="tx1"/>
                </a:solidFill>
                <a:latin typeface="Arial"/>
                <a:ea typeface="Roboto"/>
                <a:cs typeface="Roboto"/>
              </a:rPr>
              <a:t> at: </a:t>
            </a:r>
            <a:r>
              <a:rPr lang="en-GB" sz="5600" dirty="0">
                <a:latin typeface="Arial"/>
                <a:ea typeface="Roboto"/>
                <a:cs typeface="Roboto"/>
                <a:hlinkClick r:id="rId4"/>
              </a:rPr>
              <a:t>https://lkassociates.co.uk/wp-content/uploads/2025/11/Autumn-budget-report-nov25V2.pdf</a:t>
            </a:r>
            <a:r>
              <a:rPr lang="en-GB" sz="5600" dirty="0">
                <a:latin typeface="Arial"/>
                <a:ea typeface="Roboto"/>
                <a:cs typeface="Roboto"/>
              </a:rPr>
              <a:t> </a:t>
            </a:r>
            <a:r>
              <a:rPr lang="en-GB" sz="5600" dirty="0">
                <a:solidFill>
                  <a:schemeClr val="tx1"/>
                </a:solidFill>
                <a:latin typeface="Arial"/>
                <a:ea typeface="Roboto"/>
                <a:cs typeface="Roboto"/>
              </a:rPr>
              <a:t>(Accessed 14 March 2025).</a:t>
            </a:r>
          </a:p>
          <a:p>
            <a:pPr algn="l"/>
            <a:r>
              <a:rPr lang="en-GB" sz="5600" dirty="0" err="1">
                <a:solidFill>
                  <a:schemeClr val="tx1"/>
                </a:solidFill>
                <a:latin typeface="Arial"/>
                <a:ea typeface="Roboto"/>
                <a:cs typeface="Roboto"/>
              </a:rPr>
              <a:t>Ramachandran,S</a:t>
            </a:r>
            <a:r>
              <a:rPr lang="en-GB" sz="5600" dirty="0">
                <a:solidFill>
                  <a:schemeClr val="tx1"/>
                </a:solidFill>
                <a:latin typeface="Arial"/>
                <a:ea typeface="Roboto"/>
                <a:cs typeface="Roboto"/>
              </a:rPr>
              <a:t>., </a:t>
            </a:r>
            <a:r>
              <a:rPr lang="en-GB" sz="5600" dirty="0" err="1">
                <a:solidFill>
                  <a:schemeClr val="tx1"/>
                </a:solidFill>
                <a:latin typeface="Arial"/>
                <a:ea typeface="Roboto"/>
                <a:cs typeface="Roboto"/>
              </a:rPr>
              <a:t>Rabiyathul</a:t>
            </a:r>
            <a:r>
              <a:rPr lang="en-GB" sz="5600" dirty="0">
                <a:solidFill>
                  <a:schemeClr val="tx1"/>
                </a:solidFill>
                <a:latin typeface="Arial"/>
                <a:ea typeface="Roboto"/>
                <a:cs typeface="Roboto"/>
              </a:rPr>
              <a:t>. S., Research Journal Consumers’ Preference  and Their Buying Choice </a:t>
            </a:r>
            <a:r>
              <a:rPr lang="en-GB" sz="5600" dirty="0" err="1">
                <a:solidFill>
                  <a:schemeClr val="tx1"/>
                </a:solidFill>
                <a:latin typeface="Arial"/>
                <a:ea typeface="Roboto"/>
                <a:cs typeface="Roboto"/>
              </a:rPr>
              <a:t>Avaliable</a:t>
            </a:r>
            <a:r>
              <a:rPr lang="en-GB" sz="5600" dirty="0">
                <a:solidFill>
                  <a:schemeClr val="tx1"/>
                </a:solidFill>
                <a:latin typeface="Arial"/>
                <a:ea typeface="Roboto"/>
                <a:cs typeface="Roboto"/>
              </a:rPr>
              <a:t> at: </a:t>
            </a:r>
            <a:r>
              <a:rPr lang="en-GB" sz="5600" dirty="0">
                <a:latin typeface="Arial"/>
                <a:ea typeface="Roboto"/>
                <a:cs typeface="Roboto"/>
                <a:hlinkClick r:id="rId5"/>
              </a:rPr>
              <a:t>https://www.researchgate.net/profile/S-Rabiyathul-Basariya/publication/344540242_Consumers’_</a:t>
            </a:r>
            <a:r>
              <a:rPr lang="en-GB" sz="5600" dirty="0">
                <a:latin typeface="Arial"/>
                <a:ea typeface="Roboto"/>
                <a:cs typeface="Roboto"/>
              </a:rPr>
              <a:t> </a:t>
            </a:r>
            <a:r>
              <a:rPr lang="en-GB" sz="5600" dirty="0">
                <a:solidFill>
                  <a:schemeClr val="tx1"/>
                </a:solidFill>
                <a:latin typeface="Arial"/>
                <a:ea typeface="Roboto"/>
                <a:cs typeface="Roboto"/>
              </a:rPr>
              <a:t>(Accessed 12 March 2025).</a:t>
            </a:r>
            <a:endParaRPr lang="en-GB" sz="5600" dirty="0">
              <a:latin typeface="Arial"/>
              <a:ea typeface="Roboto"/>
              <a:cs typeface="Roboto"/>
            </a:endParaRPr>
          </a:p>
          <a:p>
            <a:pPr algn="l"/>
            <a:r>
              <a:rPr lang="en-GB" sz="5600" dirty="0" err="1">
                <a:solidFill>
                  <a:schemeClr val="tx1"/>
                </a:solidFill>
                <a:latin typeface="Arial"/>
                <a:ea typeface="Roboto"/>
                <a:cs typeface="Roboto"/>
              </a:rPr>
              <a:t>Rahimi,R</a:t>
            </a:r>
            <a:r>
              <a:rPr lang="en-GB" sz="5600" dirty="0">
                <a:solidFill>
                  <a:schemeClr val="tx1"/>
                </a:solidFill>
                <a:latin typeface="Arial"/>
                <a:ea typeface="Roboto"/>
                <a:cs typeface="Roboto"/>
              </a:rPr>
              <a:t>., </a:t>
            </a:r>
            <a:r>
              <a:rPr lang="en-GB" sz="5600" dirty="0" err="1">
                <a:solidFill>
                  <a:schemeClr val="tx1"/>
                </a:solidFill>
                <a:latin typeface="Arial"/>
                <a:ea typeface="Roboto"/>
                <a:cs typeface="Roboto"/>
              </a:rPr>
              <a:t>Mahmood,S</a:t>
            </a:r>
            <a:r>
              <a:rPr lang="en-GB" sz="5600" dirty="0">
                <a:solidFill>
                  <a:schemeClr val="tx1"/>
                </a:solidFill>
                <a:latin typeface="Arial"/>
                <a:ea typeface="Roboto"/>
                <a:cs typeface="Roboto"/>
              </a:rPr>
              <a:t>., </a:t>
            </a:r>
            <a:r>
              <a:rPr lang="en-GB" sz="5600" dirty="0" err="1">
                <a:solidFill>
                  <a:schemeClr val="tx1"/>
                </a:solidFill>
                <a:latin typeface="Arial"/>
                <a:ea typeface="Roboto"/>
                <a:cs typeface="Roboto"/>
              </a:rPr>
              <a:t>Pillai,P</a:t>
            </a:r>
            <a:r>
              <a:rPr lang="en-GB" sz="5600" dirty="0">
                <a:solidFill>
                  <a:schemeClr val="tx1"/>
                </a:solidFill>
                <a:latin typeface="Arial"/>
                <a:ea typeface="Roboto"/>
                <a:cs typeface="Roboto"/>
              </a:rPr>
              <a:t>. and Pervez, Z. (2025) Written evidence submitted to the </a:t>
            </a:r>
            <a:r>
              <a:rPr lang="en-GB" sz="5600" dirty="0" err="1">
                <a:solidFill>
                  <a:schemeClr val="tx1"/>
                </a:solidFill>
                <a:latin typeface="Arial"/>
                <a:ea typeface="Roboto"/>
                <a:cs typeface="Roboto"/>
              </a:rPr>
              <a:t>Bussiness</a:t>
            </a:r>
            <a:r>
              <a:rPr lang="en-GB" sz="5600" dirty="0">
                <a:solidFill>
                  <a:schemeClr val="tx1"/>
                </a:solidFill>
                <a:latin typeface="Arial"/>
                <a:ea typeface="Roboto"/>
                <a:cs typeface="Roboto"/>
              </a:rPr>
              <a:t> &amp; Trade Committee Inquiry into the UK Small </a:t>
            </a:r>
            <a:r>
              <a:rPr lang="en-GB" sz="5600" dirty="0" err="1">
                <a:solidFill>
                  <a:schemeClr val="tx1"/>
                </a:solidFill>
                <a:latin typeface="Arial"/>
                <a:ea typeface="Roboto"/>
                <a:cs typeface="Roboto"/>
              </a:rPr>
              <a:t>Bussiness</a:t>
            </a:r>
            <a:r>
              <a:rPr lang="en-GB" sz="5600" dirty="0">
                <a:solidFill>
                  <a:schemeClr val="tx1"/>
                </a:solidFill>
                <a:latin typeface="Arial"/>
                <a:ea typeface="Roboto"/>
                <a:cs typeface="Roboto"/>
              </a:rPr>
              <a:t> Strategy (SBS0059). UK Parliament. . </a:t>
            </a:r>
            <a:r>
              <a:rPr lang="en-GB" sz="5600" dirty="0" err="1">
                <a:solidFill>
                  <a:schemeClr val="tx1"/>
                </a:solidFill>
                <a:latin typeface="Arial"/>
                <a:ea typeface="Roboto"/>
                <a:cs typeface="Roboto"/>
              </a:rPr>
              <a:t>Avaliable</a:t>
            </a:r>
            <a:r>
              <a:rPr lang="en-GB" sz="5600" dirty="0">
                <a:solidFill>
                  <a:schemeClr val="tx1"/>
                </a:solidFill>
                <a:latin typeface="Arial"/>
                <a:ea typeface="Roboto"/>
                <a:cs typeface="Roboto"/>
              </a:rPr>
              <a:t> at: </a:t>
            </a:r>
            <a:r>
              <a:rPr lang="en-GB" sz="5600" dirty="0">
                <a:latin typeface="Arial"/>
                <a:ea typeface="Roboto"/>
                <a:cs typeface="Roboto"/>
                <a:hlinkClick r:id="rId6"/>
              </a:rPr>
              <a:t>https://wlv.openrepository.com/server/api/core/bitstreams/53506a6f-9e97-4993-b1ec-3f22fdf12283/content</a:t>
            </a:r>
            <a:r>
              <a:rPr lang="en-GB" sz="5600" dirty="0">
                <a:latin typeface="Arial"/>
                <a:ea typeface="Roboto"/>
                <a:cs typeface="Roboto"/>
              </a:rPr>
              <a:t> </a:t>
            </a:r>
            <a:r>
              <a:rPr lang="en-GB" sz="5600" dirty="0">
                <a:solidFill>
                  <a:schemeClr val="tx1"/>
                </a:solidFill>
                <a:latin typeface="Arial"/>
                <a:ea typeface="Roboto"/>
                <a:cs typeface="Roboto"/>
              </a:rPr>
              <a:t>Accessed 12 March 2025).</a:t>
            </a:r>
          </a:p>
          <a:p>
            <a:pPr algn="l"/>
            <a:r>
              <a:rPr lang="en-GB" sz="5600" dirty="0" err="1">
                <a:solidFill>
                  <a:schemeClr val="tx1"/>
                </a:solidFill>
                <a:latin typeface="Arial"/>
                <a:ea typeface="Roboto"/>
                <a:cs typeface="Roboto"/>
              </a:rPr>
              <a:t>Mignon,I</a:t>
            </a:r>
            <a:r>
              <a:rPr lang="en-GB" sz="5600" dirty="0">
                <a:solidFill>
                  <a:schemeClr val="tx1"/>
                </a:solidFill>
                <a:latin typeface="Arial"/>
                <a:ea typeface="Roboto"/>
                <a:cs typeface="Roboto"/>
              </a:rPr>
              <a:t>., Bankel, A.,</a:t>
            </a:r>
            <a:r>
              <a:rPr lang="en-GB" sz="5600" dirty="0" err="1">
                <a:solidFill>
                  <a:schemeClr val="tx1"/>
                </a:solidFill>
                <a:latin typeface="Arial"/>
                <a:ea typeface="Roboto"/>
                <a:cs typeface="Roboto"/>
              </a:rPr>
              <a:t>Busines</a:t>
            </a:r>
            <a:r>
              <a:rPr lang="en-GB" sz="5600" dirty="0">
                <a:solidFill>
                  <a:schemeClr val="tx1"/>
                </a:solidFill>
                <a:latin typeface="Arial"/>
                <a:ea typeface="Roboto"/>
                <a:cs typeface="Roboto"/>
              </a:rPr>
              <a:t> Strategy and the Environment (2022)</a:t>
            </a:r>
            <a:r>
              <a:rPr lang="en-GB" sz="5600" dirty="0" err="1">
                <a:solidFill>
                  <a:schemeClr val="tx1"/>
                </a:solidFill>
                <a:latin typeface="Arial"/>
                <a:ea typeface="Roboto"/>
                <a:cs typeface="Roboto"/>
              </a:rPr>
              <a:t>vOL</a:t>
            </a:r>
            <a:r>
              <a:rPr lang="en-GB" sz="5600" dirty="0">
                <a:solidFill>
                  <a:schemeClr val="tx1"/>
                </a:solidFill>
                <a:latin typeface="Arial"/>
                <a:ea typeface="Roboto"/>
                <a:cs typeface="Roboto"/>
              </a:rPr>
              <a:t> 32, </a:t>
            </a:r>
            <a:r>
              <a:rPr lang="en-GB" sz="5600" dirty="0" err="1">
                <a:solidFill>
                  <a:schemeClr val="tx1"/>
                </a:solidFill>
                <a:latin typeface="Arial"/>
                <a:ea typeface="Roboto"/>
                <a:cs typeface="Roboto"/>
              </a:rPr>
              <a:t>Isue</a:t>
            </a:r>
            <a:r>
              <a:rPr lang="en-GB" sz="5600" dirty="0">
                <a:solidFill>
                  <a:schemeClr val="tx1"/>
                </a:solidFill>
                <a:latin typeface="Arial"/>
                <a:ea typeface="Roboto"/>
                <a:cs typeface="Roboto"/>
              </a:rPr>
              <a:t> 4 pp1357-1372</a:t>
            </a:r>
            <a:endParaRPr lang="en-US" altLang="en-US" sz="5600" dirty="0">
              <a:solidFill>
                <a:schemeClr val="tx1"/>
              </a:solidFill>
              <a:latin typeface="Arial" panose="020B0604020202020204" pitchFamily="34" charset="0"/>
            </a:endParaRPr>
          </a:p>
          <a:p>
            <a:endParaRPr lang="en-GB" b="1" dirty="0">
              <a:solidFill>
                <a:srgbClr val="FF0000"/>
              </a:solidFill>
              <a:latin typeface="Arial"/>
              <a:ea typeface="Roboto"/>
              <a:cs typeface="Roboto"/>
            </a:endParaRPr>
          </a:p>
          <a:p>
            <a:br>
              <a:rPr lang="en-GB" b="1" dirty="0">
                <a:latin typeface="Arial"/>
                <a:ea typeface="Roboto"/>
                <a:cs typeface="Roboto"/>
              </a:rPr>
            </a:b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1185334" y="122847"/>
            <a:ext cx="5967392" cy="2420202"/>
          </a:xfrm>
        </p:spPr>
        <p:txBody>
          <a:bodyPr vert="horz" lIns="91440" tIns="45720" rIns="91440" bIns="45720" rtlCol="0" anchor="b">
            <a:normAutofit/>
          </a:bodyPr>
          <a:lstStyle/>
          <a:p>
            <a:pPr algn="l"/>
            <a:r>
              <a:rPr lang="en-US" sz="4100" dirty="0"/>
              <a:t>				</a:t>
            </a:r>
            <a:r>
              <a:rPr lang="en-US" sz="5400" b="1" dirty="0"/>
              <a:t>Questions</a:t>
            </a:r>
            <a:r>
              <a:rPr lang="en-US" sz="5400" dirty="0"/>
              <a:t> </a:t>
            </a:r>
          </a:p>
        </p:txBody>
      </p:sp>
      <p:sp>
        <p:nvSpPr>
          <p:cNvPr id="3" name="TextBox 2">
            <a:extLst>
              <a:ext uri="{FF2B5EF4-FFF2-40B4-BE49-F238E27FC236}">
                <a16:creationId xmlns:a16="http://schemas.microsoft.com/office/drawing/2014/main" id="{B9EF55C1-B566-C1FE-6517-ECB9CE0501C0}"/>
              </a:ext>
            </a:extLst>
          </p:cNvPr>
          <p:cNvSpPr txBox="1"/>
          <p:nvPr/>
        </p:nvSpPr>
        <p:spPr>
          <a:xfrm>
            <a:off x="7152726" y="4825999"/>
            <a:ext cx="3696846" cy="923330"/>
          </a:xfrm>
          <a:prstGeom prst="rect">
            <a:avLst/>
          </a:prstGeom>
          <a:noFill/>
        </p:spPr>
        <p:txBody>
          <a:bodyPr wrap="none" rtlCol="0">
            <a:spAutoFit/>
          </a:bodyPr>
          <a:lstStyle/>
          <a:p>
            <a:r>
              <a:rPr lang="en-US" sz="5400" b="1" dirty="0"/>
              <a:t>Thank</a:t>
            </a:r>
            <a:r>
              <a:rPr lang="en-US" sz="4800" b="1" dirty="0"/>
              <a:t> you!</a:t>
            </a:r>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Madison</Template>
  <TotalTime>22237</TotalTime>
  <Words>1067</Words>
  <Application>Microsoft Macintosh PowerPoint</Application>
  <PresentationFormat>Widescreen</PresentationFormat>
  <Paragraphs>121</Paragraphs>
  <Slides>10</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vt:lpstr>
      <vt:lpstr>Aptos</vt:lpstr>
      <vt:lpstr>Arial</vt:lpstr>
      <vt:lpstr>Helvetica Neue</vt:lpstr>
      <vt:lpstr>MS Shell Dlg 2</vt:lpstr>
      <vt:lpstr>Roboto</vt:lpstr>
      <vt:lpstr>Wingdings</vt:lpstr>
      <vt:lpstr>Wingdings 3</vt:lpstr>
      <vt:lpstr>Madison</vt:lpstr>
      <vt:lpstr>MODULE NAME: Problem Solving and Decision Making MODULE CODE: LCM4004 STUDENT NAME: Inna Romanovych STUDENT ID: 2025161351 LECTURER: Mohammad Rahman Assignment 1: Presentation</vt:lpstr>
      <vt:lpstr>OVERVIEW</vt:lpstr>
      <vt:lpstr>Green Haven Florists Founded in 2016 Owners: Partners Liam and Priya Patel Independent flower shop Shop locatted on one of a bustling high street in Norwich, Uk They provide great bespoke floral arrangements, eco-friendly packaging and strong community ties</vt:lpstr>
      <vt:lpstr>PowerPoint Presentation</vt:lpstr>
      <vt:lpstr>PESTLE ANALYSIS: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Inna Romanovych (2516135)</cp:lastModifiedBy>
  <cp:revision>99</cp:revision>
  <dcterms:created xsi:type="dcterms:W3CDTF">2024-10-08T15:58:04Z</dcterms:created>
  <dcterms:modified xsi:type="dcterms:W3CDTF">2026-03-15T21:28:47Z</dcterms:modified>
</cp:coreProperties>
</file>