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00" r:id="rId1"/>
  </p:sldMasterIdLst>
  <p:notesMasterIdLst>
    <p:notesMasterId r:id="rId32"/>
  </p:notes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8" r:id="rId9"/>
    <p:sldId id="265" r:id="rId10"/>
    <p:sldId id="275" r:id="rId11"/>
    <p:sldId id="266" r:id="rId12"/>
    <p:sldId id="276" r:id="rId13"/>
    <p:sldId id="267" r:id="rId14"/>
    <p:sldId id="277" r:id="rId15"/>
    <p:sldId id="269" r:id="rId16"/>
    <p:sldId id="278" r:id="rId17"/>
    <p:sldId id="279" r:id="rId18"/>
    <p:sldId id="298" r:id="rId19"/>
    <p:sldId id="299" r:id="rId20"/>
    <p:sldId id="280" r:id="rId21"/>
    <p:sldId id="270" r:id="rId22"/>
    <p:sldId id="271" r:id="rId23"/>
    <p:sldId id="272" r:id="rId24"/>
    <p:sldId id="281" r:id="rId25"/>
    <p:sldId id="273" r:id="rId26"/>
    <p:sldId id="274" r:id="rId27"/>
    <p:sldId id="300" r:id="rId28"/>
    <p:sldId id="301" r:id="rId29"/>
    <p:sldId id="284" r:id="rId30"/>
    <p:sldId id="302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ECADA7-8315-4AC7-87D7-14C3957E36A5}" v="64" dt="2026-09-24T13:18:18.8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88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62FAE8E6-B6D7-4502-96FA-F4B62E5B3DFB}"/>
    <pc:docChg chg="undo custSel addSld delSld modSld delMainMaster">
      <pc:chgData name="Seena Joseph" userId="cf2afdda-3d9d-41a3-a122-1e48d3b244a1" providerId="ADAL" clId="{62FAE8E6-B6D7-4502-96FA-F4B62E5B3DFB}" dt="2026-09-24T13:30:25.504" v="502" actId="113"/>
      <pc:docMkLst>
        <pc:docMk/>
      </pc:docMkLst>
      <pc:sldChg chg="delSp modSp mod setBg delDesignElem">
        <pc:chgData name="Seena Joseph" userId="cf2afdda-3d9d-41a3-a122-1e48d3b244a1" providerId="ADAL" clId="{62FAE8E6-B6D7-4502-96FA-F4B62E5B3DFB}" dt="2026-09-24T09:51:02.340" v="32" actId="20577"/>
        <pc:sldMkLst>
          <pc:docMk/>
          <pc:sldMk cId="0" sldId="257"/>
        </pc:sldMkLst>
        <pc:spChg chg="mod">
          <ac:chgData name="Seena Joseph" userId="cf2afdda-3d9d-41a3-a122-1e48d3b244a1" providerId="ADAL" clId="{62FAE8E6-B6D7-4502-96FA-F4B62E5B3DFB}" dt="2026-09-24T09:50:55.857" v="19" actId="207"/>
          <ac:spMkLst>
            <pc:docMk/>
            <pc:sldMk cId="0" sldId="257"/>
            <ac:spMk id="3074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09:51:02.340" v="32" actId="20577"/>
          <ac:spMkLst>
            <pc:docMk/>
            <pc:sldMk cId="0" sldId="257"/>
            <ac:spMk id="3075" creationId="{00000000-0000-0000-0000-000000000000}"/>
          </ac:spMkLst>
        </pc:spChg>
        <pc:spChg chg="del">
          <ac:chgData name="Seena Joseph" userId="cf2afdda-3d9d-41a3-a122-1e48d3b244a1" providerId="ADAL" clId="{62FAE8E6-B6D7-4502-96FA-F4B62E5B3DFB}" dt="2026-09-24T09:50:45.230" v="17"/>
          <ac:spMkLst>
            <pc:docMk/>
            <pc:sldMk cId="0" sldId="257"/>
            <ac:spMk id="3077" creationId="{61C6D790-69F0-40CA-813A-84D724D1C6D2}"/>
          </ac:spMkLst>
        </pc:spChg>
        <pc:spChg chg="del">
          <ac:chgData name="Seena Joseph" userId="cf2afdda-3d9d-41a3-a122-1e48d3b244a1" providerId="ADAL" clId="{62FAE8E6-B6D7-4502-96FA-F4B62E5B3DFB}" dt="2026-09-24T09:50:45.230" v="17"/>
          <ac:spMkLst>
            <pc:docMk/>
            <pc:sldMk cId="0" sldId="257"/>
            <ac:spMk id="3078" creationId="{F5A78137-DBB7-4A93-98AC-5606814E2DC5}"/>
          </ac:spMkLst>
        </pc:spChg>
      </pc:sldChg>
      <pc:sldChg chg="modSp mod setBg">
        <pc:chgData name="Seena Joseph" userId="cf2afdda-3d9d-41a3-a122-1e48d3b244a1" providerId="ADAL" clId="{62FAE8E6-B6D7-4502-96FA-F4B62E5B3DFB}" dt="2026-09-24T09:51:15.669" v="36" actId="27636"/>
        <pc:sldMkLst>
          <pc:docMk/>
          <pc:sldMk cId="2873685094" sldId="259"/>
        </pc:sldMkLst>
        <pc:spChg chg="mod">
          <ac:chgData name="Seena Joseph" userId="cf2afdda-3d9d-41a3-a122-1e48d3b244a1" providerId="ADAL" clId="{62FAE8E6-B6D7-4502-96FA-F4B62E5B3DFB}" dt="2026-09-24T09:50:42.156" v="14"/>
          <ac:spMkLst>
            <pc:docMk/>
            <pc:sldMk cId="2873685094" sldId="259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09:51:15.669" v="36" actId="27636"/>
          <ac:spMkLst>
            <pc:docMk/>
            <pc:sldMk cId="2873685094" sldId="259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09:53:26.420" v="118" actId="27636"/>
        <pc:sldMkLst>
          <pc:docMk/>
          <pc:sldMk cId="1551534914" sldId="260"/>
        </pc:sldMkLst>
        <pc:spChg chg="mod">
          <ac:chgData name="Seena Joseph" userId="cf2afdda-3d9d-41a3-a122-1e48d3b244a1" providerId="ADAL" clId="{62FAE8E6-B6D7-4502-96FA-F4B62E5B3DFB}" dt="2026-09-24T09:53:22.423" v="114" actId="1076"/>
          <ac:spMkLst>
            <pc:docMk/>
            <pc:sldMk cId="1551534914" sldId="260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09:53:26.420" v="118" actId="27636"/>
          <ac:spMkLst>
            <pc:docMk/>
            <pc:sldMk cId="1551534914" sldId="260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09:53:16.103" v="112" actId="27636"/>
        <pc:sldMkLst>
          <pc:docMk/>
          <pc:sldMk cId="2497949952" sldId="261"/>
        </pc:sldMkLst>
        <pc:spChg chg="mod">
          <ac:chgData name="Seena Joseph" userId="cf2afdda-3d9d-41a3-a122-1e48d3b244a1" providerId="ADAL" clId="{62FAE8E6-B6D7-4502-96FA-F4B62E5B3DFB}" dt="2026-09-24T09:53:13.631" v="110" actId="1076"/>
          <ac:spMkLst>
            <pc:docMk/>
            <pc:sldMk cId="2497949952" sldId="261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09:53:16.103" v="112" actId="27636"/>
          <ac:spMkLst>
            <pc:docMk/>
            <pc:sldMk cId="2497949952" sldId="261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09:53:48.323" v="138"/>
        <pc:sldMkLst>
          <pc:docMk/>
          <pc:sldMk cId="2724461800" sldId="262"/>
        </pc:sldMkLst>
        <pc:spChg chg="mod">
          <ac:chgData name="Seena Joseph" userId="cf2afdda-3d9d-41a3-a122-1e48d3b244a1" providerId="ADAL" clId="{62FAE8E6-B6D7-4502-96FA-F4B62E5B3DFB}" dt="2026-09-24T09:53:33.047" v="120" actId="1076"/>
          <ac:spMkLst>
            <pc:docMk/>
            <pc:sldMk cId="2724461800" sldId="262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09:53:43.979" v="137" actId="20577"/>
          <ac:spMkLst>
            <pc:docMk/>
            <pc:sldMk cId="2724461800" sldId="262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04:28.108" v="147" actId="27636"/>
        <pc:sldMkLst>
          <pc:docMk/>
          <pc:sldMk cId="2905032581" sldId="263"/>
        </pc:sldMkLst>
        <pc:spChg chg="mod">
          <ac:chgData name="Seena Joseph" userId="cf2afdda-3d9d-41a3-a122-1e48d3b244a1" providerId="ADAL" clId="{62FAE8E6-B6D7-4502-96FA-F4B62E5B3DFB}" dt="2026-09-24T09:53:59.227" v="140" actId="14100"/>
          <ac:spMkLst>
            <pc:docMk/>
            <pc:sldMk cId="2905032581" sldId="263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4:28.108" v="147" actId="27636"/>
          <ac:spMkLst>
            <pc:docMk/>
            <pc:sldMk cId="2905032581" sldId="263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04:43.496" v="152"/>
        <pc:sldMkLst>
          <pc:docMk/>
          <pc:sldMk cId="3949193967" sldId="264"/>
        </pc:sldMkLst>
        <pc:spChg chg="mod">
          <ac:chgData name="Seena Joseph" userId="cf2afdda-3d9d-41a3-a122-1e48d3b244a1" providerId="ADAL" clId="{62FAE8E6-B6D7-4502-96FA-F4B62E5B3DFB}" dt="2026-09-24T13:04:35.272" v="149" actId="14100"/>
          <ac:spMkLst>
            <pc:docMk/>
            <pc:sldMk cId="3949193967" sldId="264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4:43.496" v="152"/>
          <ac:spMkLst>
            <pc:docMk/>
            <pc:sldMk cId="3949193967" sldId="264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05:29.672" v="165" actId="1076"/>
        <pc:sldMkLst>
          <pc:docMk/>
          <pc:sldMk cId="3854810104" sldId="265"/>
        </pc:sldMkLst>
        <pc:spChg chg="mod">
          <ac:chgData name="Seena Joseph" userId="cf2afdda-3d9d-41a3-a122-1e48d3b244a1" providerId="ADAL" clId="{62FAE8E6-B6D7-4502-96FA-F4B62E5B3DFB}" dt="2026-09-24T13:05:25.520" v="164" actId="1076"/>
          <ac:spMkLst>
            <pc:docMk/>
            <pc:sldMk cId="3854810104" sldId="265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5:29.672" v="165" actId="1076"/>
          <ac:spMkLst>
            <pc:docMk/>
            <pc:sldMk cId="3854810104" sldId="265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7:11.072" v="400" actId="1036"/>
        <pc:sldMkLst>
          <pc:docMk/>
          <pc:sldMk cId="3080369092" sldId="266"/>
        </pc:sldMkLst>
        <pc:spChg chg="mod">
          <ac:chgData name="Seena Joseph" userId="cf2afdda-3d9d-41a3-a122-1e48d3b244a1" providerId="ADAL" clId="{62FAE8E6-B6D7-4502-96FA-F4B62E5B3DFB}" dt="2026-09-24T13:06:07.296" v="174" actId="14100"/>
          <ac:spMkLst>
            <pc:docMk/>
            <pc:sldMk cId="3080369092" sldId="266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7:11.072" v="400" actId="1036"/>
          <ac:spMkLst>
            <pc:docMk/>
            <pc:sldMk cId="3080369092" sldId="266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6:25.003" v="389" actId="14100"/>
        <pc:sldMkLst>
          <pc:docMk/>
          <pc:sldMk cId="145245540" sldId="267"/>
        </pc:sldMkLst>
        <pc:spChg chg="mod">
          <ac:chgData name="Seena Joseph" userId="cf2afdda-3d9d-41a3-a122-1e48d3b244a1" providerId="ADAL" clId="{62FAE8E6-B6D7-4502-96FA-F4B62E5B3DFB}" dt="2026-09-24T13:16:18.025" v="387" actId="1076"/>
          <ac:spMkLst>
            <pc:docMk/>
            <pc:sldMk cId="145245540" sldId="267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6:25.003" v="389" actId="14100"/>
          <ac:spMkLst>
            <pc:docMk/>
            <pc:sldMk cId="145245540" sldId="267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05:04.690" v="161" actId="27636"/>
        <pc:sldMkLst>
          <pc:docMk/>
          <pc:sldMk cId="3879585100" sldId="268"/>
        </pc:sldMkLst>
        <pc:spChg chg="mod">
          <ac:chgData name="Seena Joseph" userId="cf2afdda-3d9d-41a3-a122-1e48d3b244a1" providerId="ADAL" clId="{62FAE8E6-B6D7-4502-96FA-F4B62E5B3DFB}" dt="2026-09-24T13:04:52.931" v="154" actId="1076"/>
          <ac:spMkLst>
            <pc:docMk/>
            <pc:sldMk cId="3879585100" sldId="268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5:04.690" v="161" actId="27636"/>
          <ac:spMkLst>
            <pc:docMk/>
            <pc:sldMk cId="3879585100" sldId="268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5:40.944" v="369" actId="403"/>
        <pc:sldMkLst>
          <pc:docMk/>
          <pc:sldMk cId="2556183334" sldId="269"/>
        </pc:sldMkLst>
        <pc:spChg chg="mod">
          <ac:chgData name="Seena Joseph" userId="cf2afdda-3d9d-41a3-a122-1e48d3b244a1" providerId="ADAL" clId="{62FAE8E6-B6D7-4502-96FA-F4B62E5B3DFB}" dt="2026-09-24T13:15:27.945" v="363" actId="1076"/>
          <ac:spMkLst>
            <pc:docMk/>
            <pc:sldMk cId="2556183334" sldId="269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5:40.944" v="369" actId="403"/>
          <ac:spMkLst>
            <pc:docMk/>
            <pc:sldMk cId="2556183334" sldId="269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2:21.885" v="290" actId="20577"/>
        <pc:sldMkLst>
          <pc:docMk/>
          <pc:sldMk cId="849160128" sldId="270"/>
        </pc:sldMkLst>
        <pc:spChg chg="mod">
          <ac:chgData name="Seena Joseph" userId="cf2afdda-3d9d-41a3-a122-1e48d3b244a1" providerId="ADAL" clId="{62FAE8E6-B6D7-4502-96FA-F4B62E5B3DFB}" dt="2026-09-24T13:11:24.422" v="278" actId="1076"/>
          <ac:spMkLst>
            <pc:docMk/>
            <pc:sldMk cId="849160128" sldId="270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2:21.885" v="290" actId="20577"/>
          <ac:spMkLst>
            <pc:docMk/>
            <pc:sldMk cId="849160128" sldId="270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1:09.227" v="273" actId="14100"/>
        <pc:sldMkLst>
          <pc:docMk/>
          <pc:sldMk cId="3836288289" sldId="271"/>
        </pc:sldMkLst>
        <pc:spChg chg="mod">
          <ac:chgData name="Seena Joseph" userId="cf2afdda-3d9d-41a3-a122-1e48d3b244a1" providerId="ADAL" clId="{62FAE8E6-B6D7-4502-96FA-F4B62E5B3DFB}" dt="2026-09-24T13:11:06.872" v="272" actId="14100"/>
          <ac:spMkLst>
            <pc:docMk/>
            <pc:sldMk cId="3836288289" sldId="271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1:09.227" v="273" actId="14100"/>
          <ac:spMkLst>
            <pc:docMk/>
            <pc:sldMk cId="3836288289" sldId="271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0:43.335" v="266" actId="27636"/>
        <pc:sldMkLst>
          <pc:docMk/>
          <pc:sldMk cId="1301057886" sldId="272"/>
        </pc:sldMkLst>
        <pc:spChg chg="mod">
          <ac:chgData name="Seena Joseph" userId="cf2afdda-3d9d-41a3-a122-1e48d3b244a1" providerId="ADAL" clId="{62FAE8E6-B6D7-4502-96FA-F4B62E5B3DFB}" dt="2026-09-24T13:10:31.781" v="261" actId="14100"/>
          <ac:spMkLst>
            <pc:docMk/>
            <pc:sldMk cId="1301057886" sldId="272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0:43.335" v="266" actId="27636"/>
          <ac:spMkLst>
            <pc:docMk/>
            <pc:sldMk cId="1301057886" sldId="272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29:14.082" v="442" actId="20577"/>
        <pc:sldMkLst>
          <pc:docMk/>
          <pc:sldMk cId="613272273" sldId="273"/>
        </pc:sldMkLst>
        <pc:spChg chg="mod">
          <ac:chgData name="Seena Joseph" userId="cf2afdda-3d9d-41a3-a122-1e48d3b244a1" providerId="ADAL" clId="{62FAE8E6-B6D7-4502-96FA-F4B62E5B3DFB}" dt="2026-09-24T13:18:05.826" v="401" actId="14100"/>
          <ac:spMkLst>
            <pc:docMk/>
            <pc:sldMk cId="613272273" sldId="273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29:14.082" v="442" actId="20577"/>
          <ac:spMkLst>
            <pc:docMk/>
            <pc:sldMk cId="613272273" sldId="273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09:34.940" v="230" actId="14100"/>
        <pc:sldMkLst>
          <pc:docMk/>
          <pc:sldMk cId="338730930" sldId="274"/>
        </pc:sldMkLst>
        <pc:spChg chg="mod">
          <ac:chgData name="Seena Joseph" userId="cf2afdda-3d9d-41a3-a122-1e48d3b244a1" providerId="ADAL" clId="{62FAE8E6-B6D7-4502-96FA-F4B62E5B3DFB}" dt="2026-09-24T13:09:34.940" v="230" actId="14100"/>
          <ac:spMkLst>
            <pc:docMk/>
            <pc:sldMk cId="338730930" sldId="274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9:30.744" v="228" actId="27636"/>
          <ac:spMkLst>
            <pc:docMk/>
            <pc:sldMk cId="338730930" sldId="274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05:46.985" v="170" actId="403"/>
        <pc:sldMkLst>
          <pc:docMk/>
          <pc:sldMk cId="887946537" sldId="275"/>
        </pc:sldMkLst>
        <pc:spChg chg="mod">
          <ac:chgData name="Seena Joseph" userId="cf2afdda-3d9d-41a3-a122-1e48d3b244a1" providerId="ADAL" clId="{62FAE8E6-B6D7-4502-96FA-F4B62E5B3DFB}" dt="2026-09-24T13:05:38.315" v="167" actId="14100"/>
          <ac:spMkLst>
            <pc:docMk/>
            <pc:sldMk cId="887946537" sldId="275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5:46.985" v="170" actId="403"/>
          <ac:spMkLst>
            <pc:docMk/>
            <pc:sldMk cId="887946537" sldId="275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6:45.066" v="395" actId="404"/>
        <pc:sldMkLst>
          <pc:docMk/>
          <pc:sldMk cId="877254891" sldId="276"/>
        </pc:sldMkLst>
        <pc:spChg chg="mod">
          <ac:chgData name="Seena Joseph" userId="cf2afdda-3d9d-41a3-a122-1e48d3b244a1" providerId="ADAL" clId="{62FAE8E6-B6D7-4502-96FA-F4B62E5B3DFB}" dt="2026-09-24T13:16:32.306" v="391" actId="1076"/>
          <ac:spMkLst>
            <pc:docMk/>
            <pc:sldMk cId="877254891" sldId="276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6:45.066" v="395" actId="404"/>
          <ac:spMkLst>
            <pc:docMk/>
            <pc:sldMk cId="877254891" sldId="276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6:03.730" v="384" actId="20577"/>
        <pc:sldMkLst>
          <pc:docMk/>
          <pc:sldMk cId="2372781438" sldId="277"/>
        </pc:sldMkLst>
        <pc:spChg chg="mod">
          <ac:chgData name="Seena Joseph" userId="cf2afdda-3d9d-41a3-a122-1e48d3b244a1" providerId="ADAL" clId="{62FAE8E6-B6D7-4502-96FA-F4B62E5B3DFB}" dt="2026-09-24T13:15:49.311" v="371" actId="1076"/>
          <ac:spMkLst>
            <pc:docMk/>
            <pc:sldMk cId="2372781438" sldId="277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6:03.730" v="384" actId="20577"/>
          <ac:spMkLst>
            <pc:docMk/>
            <pc:sldMk cId="2372781438" sldId="277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5:02.637" v="361" actId="20577"/>
        <pc:sldMkLst>
          <pc:docMk/>
          <pc:sldMk cId="2710471553" sldId="278"/>
        </pc:sldMkLst>
        <pc:spChg chg="mod">
          <ac:chgData name="Seena Joseph" userId="cf2afdda-3d9d-41a3-a122-1e48d3b244a1" providerId="ADAL" clId="{62FAE8E6-B6D7-4502-96FA-F4B62E5B3DFB}" dt="2026-09-24T13:14:44.027" v="348" actId="1076"/>
          <ac:spMkLst>
            <pc:docMk/>
            <pc:sldMk cId="2710471553" sldId="278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5:02.637" v="361" actId="20577"/>
          <ac:spMkLst>
            <pc:docMk/>
            <pc:sldMk cId="2710471553" sldId="278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4:31.005" v="346" actId="14100"/>
        <pc:sldMkLst>
          <pc:docMk/>
          <pc:sldMk cId="984416504" sldId="279"/>
        </pc:sldMkLst>
        <pc:spChg chg="mod">
          <ac:chgData name="Seena Joseph" userId="cf2afdda-3d9d-41a3-a122-1e48d3b244a1" providerId="ADAL" clId="{62FAE8E6-B6D7-4502-96FA-F4B62E5B3DFB}" dt="2026-09-24T13:14:20.065" v="344" actId="20577"/>
          <ac:spMkLst>
            <pc:docMk/>
            <pc:sldMk cId="984416504" sldId="279"/>
            <ac:spMk id="23554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4:31.005" v="346" actId="14100"/>
          <ac:spMkLst>
            <pc:docMk/>
            <pc:sldMk cId="984416504" sldId="279"/>
            <ac:spMk id="23555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2:45.897" v="292" actId="14100"/>
        <pc:sldMkLst>
          <pc:docMk/>
          <pc:sldMk cId="2169119913" sldId="280"/>
        </pc:sldMkLst>
        <pc:spChg chg="mod">
          <ac:chgData name="Seena Joseph" userId="cf2afdda-3d9d-41a3-a122-1e48d3b244a1" providerId="ADAL" clId="{62FAE8E6-B6D7-4502-96FA-F4B62E5B3DFB}" dt="2026-09-24T13:07:58.149" v="195"/>
          <ac:spMkLst>
            <pc:docMk/>
            <pc:sldMk cId="2169119913" sldId="280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2:45.897" v="292" actId="14100"/>
          <ac:spMkLst>
            <pc:docMk/>
            <pc:sldMk cId="2169119913" sldId="280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29:01.667" v="440" actId="20577"/>
        <pc:sldMkLst>
          <pc:docMk/>
          <pc:sldMk cId="1715775878" sldId="281"/>
        </pc:sldMkLst>
        <pc:spChg chg="mod">
          <ac:chgData name="Seena Joseph" userId="cf2afdda-3d9d-41a3-a122-1e48d3b244a1" providerId="ADAL" clId="{62FAE8E6-B6D7-4502-96FA-F4B62E5B3DFB}" dt="2026-09-24T13:09:52.462" v="233" actId="1076"/>
          <ac:spMkLst>
            <pc:docMk/>
            <pc:sldMk cId="1715775878" sldId="281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29:01.667" v="440" actId="20577"/>
          <ac:spMkLst>
            <pc:docMk/>
            <pc:sldMk cId="1715775878" sldId="281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26:18.431" v="438" actId="20577"/>
        <pc:sldMkLst>
          <pc:docMk/>
          <pc:sldMk cId="3480678997" sldId="284"/>
        </pc:sldMkLst>
        <pc:spChg chg="mod">
          <ac:chgData name="Seena Joseph" userId="cf2afdda-3d9d-41a3-a122-1e48d3b244a1" providerId="ADAL" clId="{62FAE8E6-B6D7-4502-96FA-F4B62E5B3DFB}" dt="2026-09-24T13:09:02.880" v="218" actId="14100"/>
          <ac:spMkLst>
            <pc:docMk/>
            <pc:sldMk cId="3480678997" sldId="284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26:18.431" v="438" actId="20577"/>
          <ac:spMkLst>
            <pc:docMk/>
            <pc:sldMk cId="3480678997" sldId="284"/>
            <ac:spMk id="3" creationId="{00000000-0000-0000-0000-000000000000}"/>
          </ac:spMkLst>
        </pc:spChg>
      </pc:sldChg>
      <pc:sldChg chg="modSp del mod">
        <pc:chgData name="Seena Joseph" userId="cf2afdda-3d9d-41a3-a122-1e48d3b244a1" providerId="ADAL" clId="{62FAE8E6-B6D7-4502-96FA-F4B62E5B3DFB}" dt="2026-09-24T13:08:45.087" v="214" actId="47"/>
        <pc:sldMkLst>
          <pc:docMk/>
          <pc:sldMk cId="0" sldId="297"/>
        </pc:sldMkLst>
        <pc:spChg chg="mod">
          <ac:chgData name="Seena Joseph" userId="cf2afdda-3d9d-41a3-a122-1e48d3b244a1" providerId="ADAL" clId="{62FAE8E6-B6D7-4502-96FA-F4B62E5B3DFB}" dt="2026-09-24T13:08:40.455" v="213" actId="6549"/>
          <ac:spMkLst>
            <pc:docMk/>
            <pc:sldMk cId="0" sldId="297"/>
            <ac:spMk id="100354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3:47.544" v="333" actId="20577"/>
        <pc:sldMkLst>
          <pc:docMk/>
          <pc:sldMk cId="4158077378" sldId="298"/>
        </pc:sldMkLst>
        <pc:spChg chg="mod">
          <ac:chgData name="Seena Joseph" userId="cf2afdda-3d9d-41a3-a122-1e48d3b244a1" providerId="ADAL" clId="{62FAE8E6-B6D7-4502-96FA-F4B62E5B3DFB}" dt="2026-09-24T13:13:26.546" v="307" actId="1076"/>
          <ac:spMkLst>
            <pc:docMk/>
            <pc:sldMk cId="4158077378" sldId="298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3:47.544" v="333" actId="20577"/>
          <ac:spMkLst>
            <pc:docMk/>
            <pc:sldMk cId="4158077378" sldId="298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13:10.710" v="303" actId="207"/>
        <pc:sldMkLst>
          <pc:docMk/>
          <pc:sldMk cId="1930959477" sldId="299"/>
        </pc:sldMkLst>
        <pc:spChg chg="mod">
          <ac:chgData name="Seena Joseph" userId="cf2afdda-3d9d-41a3-a122-1e48d3b244a1" providerId="ADAL" clId="{62FAE8E6-B6D7-4502-96FA-F4B62E5B3DFB}" dt="2026-09-24T13:13:03.111" v="301" actId="1076"/>
          <ac:spMkLst>
            <pc:docMk/>
            <pc:sldMk cId="1930959477" sldId="299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13:10.710" v="303" actId="207"/>
          <ac:spMkLst>
            <pc:docMk/>
            <pc:sldMk cId="1930959477" sldId="299"/>
            <ac:spMk id="3" creationId="{00000000-0000-0000-0000-000000000000}"/>
          </ac:spMkLst>
        </pc:spChg>
      </pc:sldChg>
      <pc:sldChg chg="modSp mod setBg">
        <pc:chgData name="Seena Joseph" userId="cf2afdda-3d9d-41a3-a122-1e48d3b244a1" providerId="ADAL" clId="{62FAE8E6-B6D7-4502-96FA-F4B62E5B3DFB}" dt="2026-09-24T13:29:24.848" v="445" actId="14100"/>
        <pc:sldMkLst>
          <pc:docMk/>
          <pc:sldMk cId="2931993232" sldId="300"/>
        </pc:sldMkLst>
        <pc:spChg chg="mod">
          <ac:chgData name="Seena Joseph" userId="cf2afdda-3d9d-41a3-a122-1e48d3b244a1" providerId="ADAL" clId="{62FAE8E6-B6D7-4502-96FA-F4B62E5B3DFB}" dt="2026-09-24T13:08:24.530" v="209"/>
          <ac:spMkLst>
            <pc:docMk/>
            <pc:sldMk cId="2931993232" sldId="300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8:24.530" v="209"/>
          <ac:spMkLst>
            <pc:docMk/>
            <pc:sldMk cId="2931993232" sldId="300"/>
            <ac:spMk id="3" creationId="{00000000-0000-0000-0000-000000000000}"/>
          </ac:spMkLst>
        </pc:spChg>
        <pc:picChg chg="mod">
          <ac:chgData name="Seena Joseph" userId="cf2afdda-3d9d-41a3-a122-1e48d3b244a1" providerId="ADAL" clId="{62FAE8E6-B6D7-4502-96FA-F4B62E5B3DFB}" dt="2026-09-24T13:29:19.912" v="443" actId="1076"/>
          <ac:picMkLst>
            <pc:docMk/>
            <pc:sldMk cId="2931993232" sldId="300"/>
            <ac:picMk id="5" creationId="{7417668E-1165-DB47-C6B4-725727B371D5}"/>
          </ac:picMkLst>
        </pc:picChg>
        <pc:picChg chg="mod">
          <ac:chgData name="Seena Joseph" userId="cf2afdda-3d9d-41a3-a122-1e48d3b244a1" providerId="ADAL" clId="{62FAE8E6-B6D7-4502-96FA-F4B62E5B3DFB}" dt="2026-09-24T13:29:24.848" v="445" actId="14100"/>
          <ac:picMkLst>
            <pc:docMk/>
            <pc:sldMk cId="2931993232" sldId="300"/>
            <ac:picMk id="7" creationId="{9E0451F8-931D-27EF-24EF-8004C0AF1710}"/>
          </ac:picMkLst>
        </pc:picChg>
      </pc:sldChg>
      <pc:sldChg chg="modSp mod setBg">
        <pc:chgData name="Seena Joseph" userId="cf2afdda-3d9d-41a3-a122-1e48d3b244a1" providerId="ADAL" clId="{62FAE8E6-B6D7-4502-96FA-F4B62E5B3DFB}" dt="2026-09-24T13:09:18.545" v="224" actId="14100"/>
        <pc:sldMkLst>
          <pc:docMk/>
          <pc:sldMk cId="3480678997" sldId="301"/>
        </pc:sldMkLst>
        <pc:spChg chg="mod">
          <ac:chgData name="Seena Joseph" userId="cf2afdda-3d9d-41a3-a122-1e48d3b244a1" providerId="ADAL" clId="{62FAE8E6-B6D7-4502-96FA-F4B62E5B3DFB}" dt="2026-09-24T13:09:16.076" v="223" actId="14100"/>
          <ac:spMkLst>
            <pc:docMk/>
            <pc:sldMk cId="3480678997" sldId="301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4T13:09:18.545" v="224" actId="14100"/>
          <ac:spMkLst>
            <pc:docMk/>
            <pc:sldMk cId="3480678997" sldId="301"/>
            <ac:spMk id="3" creationId="{00000000-0000-0000-0000-000000000000}"/>
          </ac:spMkLst>
        </pc:spChg>
      </pc:sldChg>
      <pc:sldChg chg="addSp delSp modSp add mod">
        <pc:chgData name="Seena Joseph" userId="cf2afdda-3d9d-41a3-a122-1e48d3b244a1" providerId="ADAL" clId="{62FAE8E6-B6D7-4502-96FA-F4B62E5B3DFB}" dt="2026-09-24T13:30:25.504" v="502" actId="113"/>
        <pc:sldMkLst>
          <pc:docMk/>
          <pc:sldMk cId="3854962700" sldId="302"/>
        </pc:sldMkLst>
        <pc:spChg chg="del">
          <ac:chgData name="Seena Joseph" userId="cf2afdda-3d9d-41a3-a122-1e48d3b244a1" providerId="ADAL" clId="{62FAE8E6-B6D7-4502-96FA-F4B62E5B3DFB}" dt="2026-09-24T13:29:44.375" v="447" actId="478"/>
          <ac:spMkLst>
            <pc:docMk/>
            <pc:sldMk cId="3854962700" sldId="302"/>
            <ac:spMk id="2" creationId="{EF5E85BF-FF84-C221-1EC5-66A4F63907D6}"/>
          </ac:spMkLst>
        </pc:spChg>
        <pc:spChg chg="mod">
          <ac:chgData name="Seena Joseph" userId="cf2afdda-3d9d-41a3-a122-1e48d3b244a1" providerId="ADAL" clId="{62FAE8E6-B6D7-4502-96FA-F4B62E5B3DFB}" dt="2026-09-24T13:30:25.504" v="502" actId="113"/>
          <ac:spMkLst>
            <pc:docMk/>
            <pc:sldMk cId="3854962700" sldId="302"/>
            <ac:spMk id="3" creationId="{073EB123-2600-AC63-790B-6FFA68150C57}"/>
          </ac:spMkLst>
        </pc:spChg>
        <pc:spChg chg="add del mod">
          <ac:chgData name="Seena Joseph" userId="cf2afdda-3d9d-41a3-a122-1e48d3b244a1" providerId="ADAL" clId="{62FAE8E6-B6D7-4502-96FA-F4B62E5B3DFB}" dt="2026-09-24T13:29:47.534" v="448" actId="478"/>
          <ac:spMkLst>
            <pc:docMk/>
            <pc:sldMk cId="3854962700" sldId="302"/>
            <ac:spMk id="5" creationId="{6B03AC69-0EF9-A28E-9504-56627A560226}"/>
          </ac:spMkLst>
        </pc:spChg>
      </pc:sldChg>
      <pc:sldMasterChg chg="del delSldLayout">
        <pc:chgData name="Seena Joseph" userId="cf2afdda-3d9d-41a3-a122-1e48d3b244a1" providerId="ADAL" clId="{62FAE8E6-B6D7-4502-96FA-F4B62E5B3DFB}" dt="2026-09-24T13:08:45.087" v="214" actId="47"/>
        <pc:sldMasterMkLst>
          <pc:docMk/>
          <pc:sldMasterMk cId="2351737572" sldId="2147483782"/>
        </pc:sldMasterMkLst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3969076444" sldId="2147483783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9816007" sldId="2147483784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846913111" sldId="2147483785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197206393" sldId="2147483786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1877858251" sldId="2147483787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1774174561" sldId="2147483788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812533857" sldId="2147483789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1240186379" sldId="2147483790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3039184638" sldId="2147483791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203370507" sldId="2147483792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511480058" sldId="2147483793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1690241565" sldId="2147483794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774743746" sldId="2147483795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1174799025" sldId="2147483796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2372437273" sldId="2147483797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448202726" sldId="2147483798"/>
          </pc:sldLayoutMkLst>
        </pc:sldLayoutChg>
        <pc:sldLayoutChg chg="del">
          <pc:chgData name="Seena Joseph" userId="cf2afdda-3d9d-41a3-a122-1e48d3b244a1" providerId="ADAL" clId="{62FAE8E6-B6D7-4502-96FA-F4B62E5B3DFB}" dt="2026-09-24T13:08:45.087" v="214" actId="47"/>
          <pc:sldLayoutMkLst>
            <pc:docMk/>
            <pc:sldMasterMk cId="2351737572" sldId="2147483782"/>
            <pc:sldLayoutMk cId="595491398" sldId="214748379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79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12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404785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1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78090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640911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697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24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05316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1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189338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72434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0681534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54826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43714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06791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87952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37404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81830"/>
      </p:ext>
    </p:extLst>
  </p:cSld>
  <p:clrMapOvr>
    <a:masterClrMapping/>
  </p:clrMapOvr>
  <p:hf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404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  <p:sldLayoutId id="2147483818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lockify.me/timeboxing" TargetMode="Externa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jectmanager.com/guides/gantt-chart" TargetMode="Externa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https://youtu.be/zC22yPmc6Kw?si=NyKFAwSwIfzj1sw5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>
                <a:solidFill>
                  <a:srgbClr val="002060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002060"/>
                </a:solidFill>
              </a:rPr>
              <a:t>Project Planning</a:t>
            </a:r>
          </a:p>
          <a:p>
            <a:r>
              <a:rPr lang="en-GB" sz="1600" dirty="0">
                <a:solidFill>
                  <a:srgbClr val="002060"/>
                </a:solidFill>
              </a:rPr>
              <a:t>prof Nik Whitehead and Dr Seena Joseph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cap="none" dirty="0"/>
              <a:t>It is possible to successfully complete a project without proper planning, but it will be much harder and far more stressful</a:t>
            </a:r>
          </a:p>
          <a:p>
            <a:r>
              <a:rPr lang="en-GB" sz="2400" cap="none" dirty="0"/>
              <a:t>Planning and setting up a project in advance saves a lot of time and effort in the long term</a:t>
            </a:r>
          </a:p>
          <a:p>
            <a:r>
              <a:rPr lang="en-GB" sz="2400" cap="none" dirty="0"/>
              <a:t>Not everything needs to be done on a computer</a:t>
            </a:r>
          </a:p>
          <a:p>
            <a:pPr lvl="1"/>
            <a:r>
              <a:rPr lang="en-GB" sz="2000" cap="none" dirty="0"/>
              <a:t>Use the most efficient mechanism, not the most technologically impressive</a:t>
            </a:r>
          </a:p>
          <a:p>
            <a:r>
              <a:rPr lang="en-GB" sz="2400" cap="none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85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910890"/>
            <a:ext cx="7773339" cy="4880311"/>
          </a:xfrm>
        </p:spPr>
        <p:txBody>
          <a:bodyPr>
            <a:normAutofit fontScale="97500" lnSpcReduction="10000"/>
          </a:bodyPr>
          <a:lstStyle/>
          <a:p>
            <a:r>
              <a:rPr lang="en-GB" cap="none" dirty="0"/>
              <a:t>This should be relatively informal and contain things such as</a:t>
            </a:r>
          </a:p>
          <a:p>
            <a:pPr lvl="1"/>
            <a:r>
              <a:rPr lang="en-GB" cap="none" dirty="0"/>
              <a:t>A diary with brief notes on what you have done each day</a:t>
            </a:r>
          </a:p>
          <a:p>
            <a:pPr lvl="1"/>
            <a:r>
              <a:rPr lang="en-GB" cap="none" dirty="0"/>
              <a:t>A to-do list (regularly updated!)</a:t>
            </a:r>
          </a:p>
          <a:p>
            <a:pPr lvl="1"/>
            <a:r>
              <a:rPr lang="en-GB" cap="none" dirty="0"/>
              <a:t>Questions for your supervisor and follow-up actions for yourself</a:t>
            </a:r>
          </a:p>
          <a:p>
            <a:pPr lvl="1"/>
            <a:r>
              <a:rPr lang="en-GB" cap="none" dirty="0"/>
              <a:t>Ideas on how to solve problems or address requirements</a:t>
            </a:r>
          </a:p>
          <a:p>
            <a:pPr lvl="1"/>
            <a:r>
              <a:rPr lang="en-GB" cap="none" dirty="0"/>
              <a:t>Notes on newly identified issues or risks</a:t>
            </a:r>
          </a:p>
          <a:p>
            <a:pPr lvl="1"/>
            <a:r>
              <a:rPr lang="en-GB" cap="none" dirty="0"/>
              <a:t>Useful bits of information such as websites or software tools that you come across</a:t>
            </a:r>
          </a:p>
          <a:p>
            <a:r>
              <a:rPr lang="en-GB" cap="none" dirty="0"/>
              <a:t>Depending on your preference, this can be electronic or paper</a:t>
            </a:r>
          </a:p>
          <a:p>
            <a:r>
              <a:rPr lang="en-GB" cap="none" dirty="0"/>
              <a:t>Try Notion, Obsidian, or OneNote for a flexible digital notebook</a:t>
            </a:r>
          </a:p>
          <a:p>
            <a:r>
              <a:rPr lang="en-GB" cap="none" dirty="0"/>
              <a:t>Or keep it as a NOTES.md/Wiki page next to your code on GitHub, for built-in version history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2497949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773338" cy="650242"/>
          </a:xfrm>
        </p:spPr>
        <p:txBody>
          <a:bodyPr>
            <a:normAutofit/>
          </a:bodyPr>
          <a:lstStyle/>
          <a:p>
            <a:r>
              <a:rPr lang="en-GB" dirty="0"/>
              <a:t>Notebook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052736"/>
            <a:ext cx="8063133" cy="5112568"/>
          </a:xfrm>
        </p:spPr>
        <p:txBody>
          <a:bodyPr>
            <a:normAutofit fontScale="92500" lnSpcReduction="10000"/>
          </a:bodyPr>
          <a:lstStyle/>
          <a:p>
            <a:r>
              <a:rPr lang="en-GB" cap="none" dirty="0"/>
              <a:t>Background documents</a:t>
            </a:r>
          </a:p>
          <a:p>
            <a:r>
              <a:rPr lang="en-GB" cap="none" dirty="0"/>
              <a:t>Project start-up documents</a:t>
            </a:r>
          </a:p>
          <a:p>
            <a:r>
              <a:rPr lang="en-GB" cap="none" dirty="0"/>
              <a:t>Project plans</a:t>
            </a:r>
          </a:p>
          <a:p>
            <a:r>
              <a:rPr lang="en-GB" cap="none" dirty="0"/>
              <a:t>Literature search results</a:t>
            </a:r>
          </a:p>
          <a:p>
            <a:r>
              <a:rPr lang="en-GB" cap="none" dirty="0"/>
              <a:t>System development documents &amp; models</a:t>
            </a:r>
          </a:p>
          <a:p>
            <a:r>
              <a:rPr lang="en-GB" cap="none" dirty="0"/>
              <a:t>Fact-finding results</a:t>
            </a:r>
          </a:p>
          <a:p>
            <a:r>
              <a:rPr lang="en-GB" cap="none" dirty="0"/>
              <a:t>Project control documents</a:t>
            </a:r>
          </a:p>
          <a:p>
            <a:r>
              <a:rPr lang="en-GB" cap="none" dirty="0"/>
              <a:t>Correspondence</a:t>
            </a:r>
          </a:p>
          <a:p>
            <a:r>
              <a:rPr lang="en-GB" cap="none" dirty="0"/>
              <a:t>Draft reports</a:t>
            </a:r>
          </a:p>
          <a:p>
            <a:r>
              <a:rPr lang="en-GB" cap="none" dirty="0"/>
              <a:t>Project handbook</a:t>
            </a:r>
          </a:p>
          <a:p>
            <a:r>
              <a:rPr lang="en-GB" cap="none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15515349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95421"/>
            <a:ext cx="7773338" cy="866266"/>
          </a:xfrm>
        </p:spPr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268760"/>
            <a:ext cx="7773339" cy="4522441"/>
          </a:xfrm>
        </p:spPr>
        <p:txBody>
          <a:bodyPr>
            <a:normAutofit/>
          </a:bodyPr>
          <a:lstStyle/>
          <a:p>
            <a:r>
              <a:rPr lang="en-GB" cap="none" dirty="0"/>
              <a:t>Always plan a project; don’t just start doing things</a:t>
            </a:r>
          </a:p>
          <a:p>
            <a:r>
              <a:rPr lang="en-GB" cap="none" dirty="0"/>
              <a:t>Whenever you start something you need to know </a:t>
            </a:r>
          </a:p>
          <a:p>
            <a:pPr lvl="1"/>
            <a:r>
              <a:rPr lang="en-GB" cap="none" dirty="0"/>
              <a:t>Why are you doing it?</a:t>
            </a:r>
          </a:p>
          <a:p>
            <a:pPr lvl="1"/>
            <a:r>
              <a:rPr lang="en-GB" cap="none" dirty="0"/>
              <a:t>What is the planned outcome?</a:t>
            </a:r>
          </a:p>
          <a:p>
            <a:pPr lvl="1"/>
            <a:r>
              <a:rPr lang="en-GB" cap="none" dirty="0"/>
              <a:t>How long it will take?</a:t>
            </a:r>
          </a:p>
          <a:p>
            <a:pPr lvl="1"/>
            <a:r>
              <a:rPr lang="en-GB" cap="none" dirty="0"/>
              <a:t> What will you do once you’ve finished?</a:t>
            </a:r>
          </a:p>
          <a:p>
            <a:r>
              <a:rPr lang="en-GB" cap="none" dirty="0"/>
              <a:t>Your project will almost certainly not go according to plan, but a good plan can adapt to change</a:t>
            </a:r>
          </a:p>
          <a:p>
            <a:r>
              <a:rPr lang="en-GB" cap="none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2724461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 fontScale="92500"/>
          </a:bodyPr>
          <a:lstStyle/>
          <a:p>
            <a:r>
              <a:rPr lang="en-GB" sz="2800" cap="none" dirty="0"/>
              <a:t>You plan should attempt to do the following:</a:t>
            </a:r>
          </a:p>
          <a:p>
            <a:pPr lvl="1"/>
            <a:r>
              <a:rPr lang="en-GB" sz="2400" cap="none" dirty="0"/>
              <a:t>Ensure you can complete all necessary activities in time</a:t>
            </a:r>
          </a:p>
          <a:p>
            <a:pPr lvl="1"/>
            <a:r>
              <a:rPr lang="en-GB" sz="2400" cap="none" dirty="0"/>
              <a:t>Establish what you need to do each day</a:t>
            </a:r>
          </a:p>
          <a:p>
            <a:pPr lvl="1"/>
            <a:r>
              <a:rPr lang="en-GB" sz="2400" cap="none" dirty="0"/>
              <a:t>Identify when you need to obtain certain skills</a:t>
            </a:r>
          </a:p>
          <a:p>
            <a:pPr lvl="1"/>
            <a:r>
              <a:rPr lang="en-GB" sz="2400" cap="none" dirty="0"/>
              <a:t>Identify project dependencies and conflicts</a:t>
            </a:r>
          </a:p>
          <a:p>
            <a:pPr lvl="1"/>
            <a:r>
              <a:rPr lang="en-GB" sz="2400" cap="none" dirty="0"/>
              <a:t>Demonstrate you your markers that you have thought out the project carefully</a:t>
            </a:r>
          </a:p>
          <a:p>
            <a:pPr lvl="1"/>
            <a:r>
              <a:rPr lang="en-GB" sz="2400" cap="none" dirty="0"/>
              <a:t>Enable you to track progress</a:t>
            </a:r>
          </a:p>
          <a:p>
            <a:pPr lvl="1"/>
            <a:r>
              <a:rPr lang="en-GB" sz="2400" cap="none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29050325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4625"/>
            <a:ext cx="7773338" cy="1224136"/>
          </a:xfrm>
        </p:spPr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340768"/>
            <a:ext cx="7773339" cy="4450433"/>
          </a:xfrm>
        </p:spPr>
        <p:txBody>
          <a:bodyPr>
            <a:normAutofit/>
          </a:bodyPr>
          <a:lstStyle/>
          <a:p>
            <a:r>
              <a:rPr lang="en-GB" cap="none" dirty="0"/>
              <a:t>To produce an effective plan you need to identify a set of small tasks you can schedule</a:t>
            </a:r>
          </a:p>
          <a:p>
            <a:r>
              <a:rPr lang="en-GB" cap="none" dirty="0"/>
              <a:t>A task is something that cannot be </a:t>
            </a:r>
            <a:r>
              <a:rPr lang="en-GB" i="1" cap="none" dirty="0"/>
              <a:t>meaningfully</a:t>
            </a:r>
            <a:r>
              <a:rPr lang="en-GB" cap="none" dirty="0"/>
              <a:t> broken down further but is small enough to estimated accurately</a:t>
            </a:r>
          </a:p>
          <a:p>
            <a:r>
              <a:rPr lang="en-GB" cap="none" dirty="0"/>
              <a:t>This will normally be between 2 and 15 hours (most are between 4 and 10)</a:t>
            </a:r>
          </a:p>
          <a:p>
            <a:pPr lvl="1"/>
            <a:r>
              <a:rPr lang="en-GB" cap="none" dirty="0"/>
              <a:t>Anything smaller than this is too detailed</a:t>
            </a:r>
          </a:p>
          <a:p>
            <a:pPr lvl="1"/>
            <a:r>
              <a:rPr lang="en-GB" cap="none" dirty="0"/>
              <a:t>Anything larger than this will be difficult to estimate effectively</a:t>
            </a:r>
          </a:p>
          <a:p>
            <a:pPr lvl="1"/>
            <a:r>
              <a:rPr lang="en-GB" cap="none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3949193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773338" cy="866266"/>
          </a:xfrm>
        </p:spPr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268760"/>
            <a:ext cx="7773339" cy="4522441"/>
          </a:xfrm>
        </p:spPr>
        <p:txBody>
          <a:bodyPr>
            <a:normAutofit/>
          </a:bodyPr>
          <a:lstStyle/>
          <a:p>
            <a:r>
              <a:rPr lang="en-GB" sz="2600" cap="none" dirty="0"/>
              <a:t>The first step is to create a </a:t>
            </a:r>
            <a:r>
              <a:rPr lang="en-GB" sz="2600" i="1" cap="none" dirty="0"/>
              <a:t>work breakdown structure</a:t>
            </a:r>
            <a:endParaRPr lang="en-GB" sz="2600" cap="none" dirty="0"/>
          </a:p>
          <a:p>
            <a:r>
              <a:rPr lang="en-GB" sz="2600" cap="none" dirty="0"/>
              <a:t>This starts with a list of the high-level phases of the subject</a:t>
            </a:r>
          </a:p>
          <a:p>
            <a:r>
              <a:rPr lang="en-GB" sz="2600" cap="none" dirty="0"/>
              <a:t>Some of the phases identified will probably resemble the objectives defined in the project proposal</a:t>
            </a:r>
          </a:p>
          <a:p>
            <a:r>
              <a:rPr lang="en-GB" sz="2600" cap="none" dirty="0"/>
              <a:t>Not all phases will be equal in size</a:t>
            </a:r>
          </a:p>
          <a:p>
            <a:pPr lvl="1"/>
            <a:r>
              <a:rPr lang="en-GB" sz="2200" cap="none" dirty="0"/>
              <a:t>They don’t need to be, but make sure that everything is 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5851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307" y="332657"/>
            <a:ext cx="7773338" cy="752339"/>
          </a:xfrm>
        </p:spPr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216" y="1027206"/>
            <a:ext cx="8229600" cy="792088"/>
          </a:xfrm>
        </p:spPr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184482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0: Machine translation project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1: Literature review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2: Capture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3:Design system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4: Implement prototype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5: Critical evaluation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7164288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6: Write final report</a:t>
            </a:r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299695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270892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299695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10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866266"/>
          </a:xfrm>
        </p:spPr>
        <p:txBody>
          <a:bodyPr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556792"/>
            <a:ext cx="7773339" cy="4234409"/>
          </a:xfrm>
        </p:spPr>
        <p:txBody>
          <a:bodyPr/>
          <a:lstStyle/>
          <a:p>
            <a:r>
              <a:rPr lang="en-GB" sz="2400" cap="none" dirty="0"/>
              <a:t>Define a phase-level work breakdown package for the project below</a:t>
            </a:r>
          </a:p>
          <a:p>
            <a:pPr lvl="1"/>
            <a:r>
              <a:rPr lang="en-GB" sz="2400" cap="none" dirty="0"/>
              <a:t>Developing an automated network intrusion-detection tool for a small business</a:t>
            </a:r>
          </a:p>
          <a:p>
            <a:pPr lvl="1"/>
            <a:r>
              <a:rPr lang="en-GB" sz="2400" cap="none" dirty="0"/>
              <a:t>Or any suitable project that relates to your field of work/expertise </a:t>
            </a:r>
          </a:p>
          <a:p>
            <a:pPr lvl="1"/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94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872" y="154267"/>
            <a:ext cx="7773338" cy="970478"/>
          </a:xfrm>
        </p:spPr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176" y="1165941"/>
            <a:ext cx="8229600" cy="1254947"/>
          </a:xfrm>
        </p:spPr>
        <p:txBody>
          <a:bodyPr>
            <a:normAutofit/>
          </a:bodyPr>
          <a:lstStyle/>
          <a:p>
            <a:r>
              <a:rPr lang="en-GB" cap="none" dirty="0"/>
              <a:t>Next, split each phase into the activities involved in that phase to produce a second-level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256490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2: Capture </a:t>
            </a:r>
            <a:r>
              <a:rPr lang="en-GB" dirty="0" err="1"/>
              <a:t>req’ments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2.1: Conduct workshop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2.2: Examine previous study</a:t>
            </a:r>
          </a:p>
        </p:txBody>
      </p:sp>
      <p:sp>
        <p:nvSpPr>
          <p:cNvPr id="7" name="Rectangle 6"/>
          <p:cNvSpPr/>
          <p:nvPr/>
        </p:nvSpPr>
        <p:spPr>
          <a:xfrm>
            <a:off x="3312580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2.3: Interview users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2.4: Model existing system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2.5 Define &amp; document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2.6: Investigate poss. </a:t>
            </a:r>
            <a:r>
              <a:rPr lang="en-GB" sz="1600" dirty="0" err="1"/>
              <a:t>sol’ns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371703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342900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371703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369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340768"/>
            <a:ext cx="7773339" cy="4450433"/>
          </a:xfrm>
        </p:spPr>
        <p:txBody>
          <a:bodyPr/>
          <a:lstStyle/>
          <a:p>
            <a:r>
              <a:rPr lang="en-GB" sz="2400" cap="none" dirty="0"/>
              <a:t>Using the phase-level work breakdown structure, create a second-level work breakdown structure</a:t>
            </a:r>
          </a:p>
          <a:p>
            <a:pPr lvl="1"/>
            <a:r>
              <a:rPr lang="en-GB" sz="2400" cap="none" dirty="0"/>
              <a:t>Developing an automated network intrusion-detection tool for a small business</a:t>
            </a:r>
          </a:p>
          <a:p>
            <a:pPr lvl="1"/>
            <a:r>
              <a:rPr lang="en-GB" sz="2400" cap="none" dirty="0"/>
              <a:t>Or any suitable project that relates to your field of work/expertise </a:t>
            </a:r>
          </a:p>
          <a:p>
            <a:pPr lvl="1"/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54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323" y="398685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92" y="1340768"/>
            <a:ext cx="8229600" cy="2226268"/>
          </a:xfrm>
        </p:spPr>
        <p:txBody>
          <a:bodyPr/>
          <a:lstStyle/>
          <a:p>
            <a:r>
              <a:rPr lang="en-GB" cap="none" dirty="0"/>
              <a:t>At this point some of the tasks are still likely to be too big to estimate effectively</a:t>
            </a:r>
          </a:p>
          <a:p>
            <a:pPr lvl="1"/>
            <a:r>
              <a:rPr lang="en-GB" cap="none" dirty="0"/>
              <a:t>Some tasks may take weeks</a:t>
            </a:r>
          </a:p>
          <a:p>
            <a:pPr lvl="1"/>
            <a:r>
              <a:rPr lang="en-GB" cap="none" dirty="0"/>
              <a:t>These tasks will need to be split further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68969" y="328498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2.4: Model existing system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911079"/>
            <a:ext cx="1512168" cy="1232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2.4.1: Produce business activity model</a:t>
            </a:r>
          </a:p>
        </p:txBody>
      </p:sp>
      <p:sp>
        <p:nvSpPr>
          <p:cNvPr id="6" name="Rectangle 5"/>
          <p:cNvSpPr/>
          <p:nvPr/>
        </p:nvSpPr>
        <p:spPr>
          <a:xfrm>
            <a:off x="2627784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2.4.2: Produce logical data model</a:t>
            </a:r>
          </a:p>
        </p:txBody>
      </p:sp>
      <p:sp>
        <p:nvSpPr>
          <p:cNvPr id="8" name="Rectangle 7"/>
          <p:cNvSpPr/>
          <p:nvPr/>
        </p:nvSpPr>
        <p:spPr>
          <a:xfrm>
            <a:off x="4499992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2.4.3: Create user catalogue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382362" y="4919378"/>
            <a:ext cx="1512168" cy="1224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2.4.4:Produce technical infrastructure diagram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1511660" y="4437112"/>
            <a:ext cx="5626786" cy="829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4" idx="2"/>
          </p:cNvCxnSpPr>
          <p:nvPr/>
        </p:nvCxnSpPr>
        <p:spPr>
          <a:xfrm flipV="1">
            <a:off x="4325053" y="414908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5" idx="0"/>
          </p:cNvCxnSpPr>
          <p:nvPr/>
        </p:nvCxnSpPr>
        <p:spPr>
          <a:xfrm flipV="1">
            <a:off x="1511660" y="4437113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0"/>
          </p:cNvCxnSpPr>
          <p:nvPr/>
        </p:nvCxnSpPr>
        <p:spPr>
          <a:xfrm flipV="1">
            <a:off x="3383868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8" idx="0"/>
          </p:cNvCxnSpPr>
          <p:nvPr/>
        </p:nvCxnSpPr>
        <p:spPr>
          <a:xfrm flipV="1">
            <a:off x="5256076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0" idx="0"/>
          </p:cNvCxnSpPr>
          <p:nvPr/>
        </p:nvCxnSpPr>
        <p:spPr>
          <a:xfrm flipV="1">
            <a:off x="7138446" y="4445412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45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340768"/>
            <a:ext cx="7773339" cy="4450433"/>
          </a:xfrm>
        </p:spPr>
        <p:txBody>
          <a:bodyPr/>
          <a:lstStyle/>
          <a:p>
            <a:r>
              <a:rPr lang="en-GB" sz="2400" cap="none" dirty="0"/>
              <a:t>Using the second-level work breakdown structure as a starting point, generate a task list for the project</a:t>
            </a:r>
          </a:p>
          <a:p>
            <a:pPr lvl="1"/>
            <a:r>
              <a:rPr lang="en-GB" sz="2400" cap="none" dirty="0"/>
              <a:t> Develop an automated network intrusion-detection tool for a small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81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40612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 fontScale="92500" lnSpcReduction="20000"/>
          </a:bodyPr>
          <a:lstStyle/>
          <a:p>
            <a:r>
              <a:rPr lang="en-GB" sz="2400" cap="none" dirty="0"/>
              <a:t>Once the task list is complete you should estimate how many hours each task will take</a:t>
            </a:r>
          </a:p>
          <a:p>
            <a:pPr lvl="1"/>
            <a:r>
              <a:rPr lang="en-GB" sz="2000" cap="none" dirty="0"/>
              <a:t>Task length – how many hours are needed, </a:t>
            </a:r>
            <a:r>
              <a:rPr lang="en-GB" sz="2000" cap="none" dirty="0" err="1"/>
              <a:t>e.G.</a:t>
            </a:r>
            <a:r>
              <a:rPr lang="en-GB" sz="2000" cap="none" dirty="0"/>
              <a:t> 6 hours</a:t>
            </a:r>
          </a:p>
          <a:p>
            <a:pPr lvl="1"/>
            <a:r>
              <a:rPr lang="en-GB" sz="2000" cap="none" dirty="0"/>
              <a:t>Task duration – those hours may have to be split over 2 days, so the duration would be 2 days</a:t>
            </a:r>
          </a:p>
          <a:p>
            <a:r>
              <a:rPr lang="en-GB" sz="2400" cap="none" dirty="0"/>
              <a:t>A 40-credit module requires 400 hours of work</a:t>
            </a:r>
          </a:p>
          <a:p>
            <a:pPr lvl="1"/>
            <a:r>
              <a:rPr lang="en-GB" sz="2000" cap="none" dirty="0"/>
              <a:t>Approximately 65 6-hour tasks</a:t>
            </a:r>
          </a:p>
          <a:p>
            <a:pPr lvl="1"/>
            <a:r>
              <a:rPr lang="en-GB" sz="2000" cap="none" dirty="0"/>
              <a:t>Less than 2 pages at one task per line </a:t>
            </a:r>
            <a:r>
              <a:rPr lang="en-GB" sz="2000" cap="none" dirty="0">
                <a:sym typeface="Wingdings" pitchFamily="2" charset="2"/>
              </a:rPr>
              <a:t></a:t>
            </a:r>
          </a:p>
          <a:p>
            <a:r>
              <a:rPr lang="en-GB" sz="2400" cap="none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sz="2000" cap="none" dirty="0">
                <a:sym typeface="Wingdings" pitchFamily="2" charset="2"/>
              </a:rPr>
              <a:t>Consider timeboxing these tasks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2556183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 err="1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196752"/>
            <a:ext cx="7919117" cy="4968552"/>
          </a:xfrm>
        </p:spPr>
        <p:txBody>
          <a:bodyPr>
            <a:normAutofit/>
          </a:bodyPr>
          <a:lstStyle/>
          <a:p>
            <a:r>
              <a:rPr lang="en-GB" cap="none" dirty="0"/>
              <a:t>Timeboxing is a time management technique that defines a set period of time (a </a:t>
            </a:r>
            <a:r>
              <a:rPr lang="en-GB" i="1" cap="none" dirty="0"/>
              <a:t>timebox</a:t>
            </a:r>
            <a:r>
              <a:rPr lang="en-GB" cap="none" dirty="0"/>
              <a:t>) for each planned activity.</a:t>
            </a:r>
          </a:p>
          <a:p>
            <a:r>
              <a:rPr lang="en-GB" cap="none" dirty="0"/>
              <a:t>Example: </a:t>
            </a:r>
            <a:r>
              <a:rPr lang="en-US" cap="none" dirty="0">
                <a:hlinkClick r:id="rId3"/>
              </a:rPr>
              <a:t>timeboxing - the complete guide (</a:t>
            </a:r>
            <a:r>
              <a:rPr lang="en-US" cap="none" dirty="0" err="1">
                <a:hlinkClick r:id="rId3"/>
              </a:rPr>
              <a:t>clockify.Me</a:t>
            </a:r>
            <a:r>
              <a:rPr lang="en-US" cap="none" dirty="0">
                <a:hlinkClick r:id="rId3"/>
              </a:rPr>
              <a:t>)</a:t>
            </a:r>
            <a:endParaRPr lang="en-GB" cap="none" dirty="0"/>
          </a:p>
          <a:p>
            <a:r>
              <a:rPr lang="en-GB" cap="none" dirty="0"/>
              <a:t>Commonly used in agile software development</a:t>
            </a:r>
          </a:p>
          <a:p>
            <a:pPr lvl="1"/>
            <a:r>
              <a:rPr lang="en-GB" cap="none" dirty="0"/>
              <a:t>A project timebox is often 1-2 weeks</a:t>
            </a:r>
          </a:p>
          <a:p>
            <a:r>
              <a:rPr lang="en-GB" cap="none" dirty="0"/>
              <a:t>Timeboxes support risk management</a:t>
            </a:r>
          </a:p>
          <a:p>
            <a:pPr lvl="1"/>
            <a:r>
              <a:rPr lang="en-GB" cap="none" dirty="0"/>
              <a:t>To identify uncertain task/time relationships</a:t>
            </a:r>
          </a:p>
          <a:p>
            <a:pPr lvl="1"/>
            <a:r>
              <a:rPr lang="en-GB" cap="none" dirty="0"/>
              <a:t>Time is fixed; if something overruns, then either reduce the scope or increase the cost</a:t>
            </a:r>
          </a:p>
          <a:p>
            <a:r>
              <a:rPr lang="en-GB" cap="none" dirty="0"/>
              <a:t>Ordering of items in timeboxes is done using the </a:t>
            </a:r>
            <a:r>
              <a:rPr lang="en-GB" cap="none" dirty="0" err="1"/>
              <a:t>MoSCoW</a:t>
            </a:r>
            <a:r>
              <a:rPr lang="en-GB" cap="none" dirty="0"/>
              <a:t> criteria</a:t>
            </a:r>
          </a:p>
        </p:txBody>
      </p:sp>
    </p:spTree>
    <p:extLst>
      <p:ext uri="{BB962C8B-B14F-4D97-AF65-F5344CB8AC3E}">
        <p14:creationId xmlns:p14="http://schemas.microsoft.com/office/powerpoint/2010/main" val="2710471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260647"/>
            <a:ext cx="7773338" cy="792089"/>
          </a:xfrm>
        </p:spPr>
        <p:txBody>
          <a:bodyPr>
            <a:normAutofit/>
          </a:bodyPr>
          <a:lstStyle/>
          <a:p>
            <a:r>
              <a:rPr lang="en-GB" cap="none" dirty="0" err="1"/>
              <a:t>MoSCoW</a:t>
            </a:r>
            <a:r>
              <a:rPr lang="en-GB" cap="none" dirty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335741" y="1196752"/>
            <a:ext cx="8472518" cy="5796300"/>
          </a:xfrm>
        </p:spPr>
        <p:txBody>
          <a:bodyPr>
            <a:normAutofit/>
          </a:bodyPr>
          <a:lstStyle/>
          <a:p>
            <a:r>
              <a:rPr lang="en-GB" cap="none" dirty="0"/>
              <a:t>M = ‘the must haves’</a:t>
            </a:r>
          </a:p>
          <a:p>
            <a:pPr lvl="1"/>
            <a:r>
              <a:rPr lang="en-GB" cap="none" dirty="0"/>
              <a:t>Without these features the project is not viable, </a:t>
            </a:r>
            <a:r>
              <a:rPr lang="en-GB" cap="none" dirty="0" err="1"/>
              <a:t>i.E.</a:t>
            </a:r>
            <a:r>
              <a:rPr lang="en-GB" cap="none" dirty="0"/>
              <a:t> These are the minimum critical success factors fundamental to the project’s success</a:t>
            </a:r>
          </a:p>
          <a:p>
            <a:r>
              <a:rPr lang="en-GB" cap="none" dirty="0"/>
              <a:t>S = ‘the should haves’</a:t>
            </a:r>
          </a:p>
          <a:p>
            <a:pPr lvl="1"/>
            <a:r>
              <a:rPr lang="en-GB" cap="none" dirty="0"/>
              <a:t>To gain maximum benefit these features will be delivered but the project’s success does not rely on them</a:t>
            </a:r>
          </a:p>
          <a:p>
            <a:r>
              <a:rPr lang="en-GB" cap="none" dirty="0"/>
              <a:t>C = ‘the could haves’</a:t>
            </a:r>
          </a:p>
          <a:p>
            <a:pPr lvl="1"/>
            <a:r>
              <a:rPr lang="en-GB" cap="none" dirty="0"/>
              <a:t>If time and resources allow these features will be delivered but they can easily be left out without impacting on the project</a:t>
            </a:r>
            <a:endParaRPr lang="fr-FR" cap="none" dirty="0"/>
          </a:p>
          <a:p>
            <a:r>
              <a:rPr lang="en-GB" cap="none" dirty="0"/>
              <a:t>W = ‘the won't haves’</a:t>
            </a:r>
          </a:p>
          <a:p>
            <a:pPr lvl="1"/>
            <a:r>
              <a:rPr lang="en-GB" cap="none" dirty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844165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773338" cy="506226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340768"/>
            <a:ext cx="7773339" cy="4450433"/>
          </a:xfrm>
        </p:spPr>
        <p:txBody>
          <a:bodyPr>
            <a:normAutofit lnSpcReduction="10000"/>
          </a:bodyPr>
          <a:lstStyle/>
          <a:p>
            <a:r>
              <a:rPr lang="en-GB" sz="2400" cap="none" dirty="0"/>
              <a:t>Apply the </a:t>
            </a:r>
            <a:r>
              <a:rPr lang="en-GB" sz="2400" cap="none" dirty="0" err="1"/>
              <a:t>moscow</a:t>
            </a:r>
            <a:r>
              <a:rPr lang="en-GB" sz="2400" cap="none" dirty="0"/>
              <a:t> criteria to the project plan and classify each task as a ‘</a:t>
            </a:r>
            <a:r>
              <a:rPr lang="en-GB" sz="2400" i="1" cap="none" dirty="0"/>
              <a:t>must</a:t>
            </a:r>
            <a:r>
              <a:rPr lang="en-GB" sz="2400" cap="none" dirty="0"/>
              <a:t>’, ‘</a:t>
            </a:r>
            <a:r>
              <a:rPr lang="en-GB" sz="2400" i="1" cap="none" dirty="0"/>
              <a:t>should</a:t>
            </a:r>
            <a:r>
              <a:rPr lang="en-GB" sz="2400" cap="none" dirty="0"/>
              <a:t>’, ‘</a:t>
            </a:r>
            <a:r>
              <a:rPr lang="en-GB" sz="2400" i="1" cap="none" dirty="0"/>
              <a:t>could</a:t>
            </a:r>
            <a:r>
              <a:rPr lang="en-GB" sz="2400" cap="none" dirty="0"/>
              <a:t>’, ‘</a:t>
            </a:r>
            <a:r>
              <a:rPr lang="en-GB" sz="2400" i="1" cap="none" dirty="0"/>
              <a:t>won’t</a:t>
            </a:r>
            <a:r>
              <a:rPr lang="en-GB" sz="2400" cap="none" dirty="0"/>
              <a:t>’</a:t>
            </a:r>
          </a:p>
          <a:p>
            <a:pPr lvl="1"/>
            <a:r>
              <a:rPr lang="en-GB" sz="2000" cap="none" dirty="0"/>
              <a:t>A project to develop a new e-commerce website</a:t>
            </a:r>
          </a:p>
          <a:p>
            <a:pPr lvl="2"/>
            <a:r>
              <a:rPr lang="en-GB" sz="1800" b="1" cap="none" dirty="0">
                <a:solidFill>
                  <a:srgbClr val="002060"/>
                </a:solidFill>
              </a:rPr>
              <a:t>Must have</a:t>
            </a:r>
            <a:endParaRPr lang="en-GB" sz="1800" cap="none" dirty="0">
              <a:solidFill>
                <a:srgbClr val="002060"/>
              </a:solidFill>
            </a:endParaRPr>
          </a:p>
          <a:p>
            <a:pPr lvl="3"/>
            <a:r>
              <a:rPr lang="en-GB" sz="1600" cap="none" dirty="0"/>
              <a:t>Account management and user authentication</a:t>
            </a:r>
          </a:p>
          <a:p>
            <a:pPr lvl="3"/>
            <a:r>
              <a:rPr lang="en-GB" sz="1600" cap="none" dirty="0"/>
              <a:t>Product listing and functionality</a:t>
            </a:r>
          </a:p>
          <a:p>
            <a:pPr lvl="3"/>
            <a:r>
              <a:rPr lang="en-GB" sz="1600" cap="none" dirty="0"/>
              <a:t>Shopping cart and checkout process</a:t>
            </a:r>
          </a:p>
          <a:p>
            <a:pPr lvl="3"/>
            <a:r>
              <a:rPr lang="en-GB" sz="1600" cap="none" dirty="0"/>
              <a:t>Payment gateway process</a:t>
            </a:r>
          </a:p>
          <a:p>
            <a:pPr lvl="2"/>
            <a:r>
              <a:rPr lang="en-GB" sz="1800" b="1" cap="none" dirty="0">
                <a:solidFill>
                  <a:srgbClr val="002060"/>
                </a:solidFill>
              </a:rPr>
              <a:t>Should have</a:t>
            </a:r>
          </a:p>
          <a:p>
            <a:pPr lvl="3"/>
            <a:r>
              <a:rPr lang="en-GB" sz="1600" cap="none" dirty="0"/>
              <a:t>Order tracking</a:t>
            </a:r>
          </a:p>
          <a:p>
            <a:pPr lvl="3"/>
            <a:r>
              <a:rPr lang="en-GB" sz="1600" cap="none" dirty="0"/>
              <a:t>Customer reviews and ratings</a:t>
            </a:r>
          </a:p>
          <a:p>
            <a:pPr lvl="3"/>
            <a:r>
              <a:rPr lang="en-GB" sz="1600" cap="none" dirty="0"/>
              <a:t> Personalised comments</a:t>
            </a:r>
          </a:p>
        </p:txBody>
      </p:sp>
    </p:spTree>
    <p:extLst>
      <p:ext uri="{BB962C8B-B14F-4D97-AF65-F5344CB8AC3E}">
        <p14:creationId xmlns:p14="http://schemas.microsoft.com/office/powerpoint/2010/main" val="4158077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8604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844824"/>
            <a:ext cx="7773339" cy="3946377"/>
          </a:xfrm>
        </p:spPr>
        <p:txBody>
          <a:bodyPr>
            <a:normAutofit fontScale="92500" lnSpcReduction="10000"/>
          </a:bodyPr>
          <a:lstStyle/>
          <a:p>
            <a:r>
              <a:rPr lang="en-GB" sz="2800" cap="none" dirty="0"/>
              <a:t>Apply the </a:t>
            </a:r>
            <a:r>
              <a:rPr lang="en-GB" sz="2800" cap="none" dirty="0" err="1"/>
              <a:t>moscow</a:t>
            </a:r>
            <a:r>
              <a:rPr lang="en-GB" sz="2800" cap="none" dirty="0"/>
              <a:t> criteria to the project plan and classify each task as a ‘</a:t>
            </a:r>
            <a:r>
              <a:rPr lang="en-GB" sz="2800" i="1" cap="none" dirty="0"/>
              <a:t>must</a:t>
            </a:r>
            <a:r>
              <a:rPr lang="en-GB" sz="2800" cap="none" dirty="0"/>
              <a:t>’, ‘</a:t>
            </a:r>
            <a:r>
              <a:rPr lang="en-GB" sz="2800" i="1" cap="none" dirty="0"/>
              <a:t>should</a:t>
            </a:r>
            <a:r>
              <a:rPr lang="en-GB" sz="2800" cap="none" dirty="0"/>
              <a:t>’, ‘</a:t>
            </a:r>
            <a:r>
              <a:rPr lang="en-GB" sz="2800" i="1" cap="none" dirty="0"/>
              <a:t>could</a:t>
            </a:r>
            <a:r>
              <a:rPr lang="en-GB" sz="2800" cap="none" dirty="0"/>
              <a:t>’, ‘</a:t>
            </a:r>
            <a:r>
              <a:rPr lang="en-GB" sz="2800" i="1" cap="none" dirty="0"/>
              <a:t>won’t</a:t>
            </a:r>
            <a:r>
              <a:rPr lang="en-GB" sz="2800" cap="none" dirty="0"/>
              <a:t>’</a:t>
            </a:r>
          </a:p>
          <a:p>
            <a:pPr lvl="1"/>
            <a:r>
              <a:rPr lang="en-GB" sz="2400" cap="none" dirty="0"/>
              <a:t>A project to develop a new e-commerce</a:t>
            </a:r>
          </a:p>
          <a:p>
            <a:pPr lvl="2"/>
            <a:r>
              <a:rPr lang="en-GB" sz="2000" b="1" cap="none" dirty="0">
                <a:solidFill>
                  <a:srgbClr val="002060"/>
                </a:solidFill>
              </a:rPr>
              <a:t>Could have</a:t>
            </a:r>
          </a:p>
          <a:p>
            <a:pPr lvl="3"/>
            <a:r>
              <a:rPr lang="en-GB" sz="1800" cap="none" dirty="0"/>
              <a:t>Advanced search filter</a:t>
            </a:r>
          </a:p>
          <a:p>
            <a:pPr lvl="3"/>
            <a:r>
              <a:rPr lang="en-GB" sz="1800" cap="none" dirty="0"/>
              <a:t>Social media sharing option</a:t>
            </a:r>
          </a:p>
          <a:p>
            <a:pPr lvl="3"/>
            <a:r>
              <a:rPr lang="en-GB" sz="1800" cap="none" dirty="0"/>
              <a:t>Multilanguage support</a:t>
            </a:r>
          </a:p>
          <a:p>
            <a:pPr lvl="2"/>
            <a:r>
              <a:rPr lang="en-GB" sz="2000" b="1" cap="none" dirty="0">
                <a:solidFill>
                  <a:srgbClr val="002060"/>
                </a:solidFill>
              </a:rPr>
              <a:t>Won’t have</a:t>
            </a:r>
          </a:p>
          <a:p>
            <a:pPr lvl="3"/>
            <a:r>
              <a:rPr lang="en-GB" sz="1800" cap="none" dirty="0"/>
              <a:t>AI enabled chatbots for customer service</a:t>
            </a:r>
          </a:p>
          <a:p>
            <a:pPr lvl="3"/>
            <a:r>
              <a:rPr lang="en-GB" sz="1800" cap="none" dirty="0"/>
              <a:t>Virtual reality product review</a:t>
            </a:r>
          </a:p>
          <a:p>
            <a:pPr lvl="3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0959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2367095"/>
            <a:ext cx="7773339" cy="2718090"/>
          </a:xfrm>
        </p:spPr>
        <p:txBody>
          <a:bodyPr/>
          <a:lstStyle/>
          <a:p>
            <a:r>
              <a:rPr lang="en-GB" cap="none" dirty="0"/>
              <a:t>Apply the </a:t>
            </a:r>
            <a:r>
              <a:rPr lang="en-GB" cap="none" dirty="0" err="1"/>
              <a:t>moscow</a:t>
            </a:r>
            <a:r>
              <a:rPr lang="en-GB" cap="none" dirty="0"/>
              <a:t> criteria to the project plan and classify each task as a ‘</a:t>
            </a:r>
            <a:r>
              <a:rPr lang="en-GB" i="1" cap="none" dirty="0"/>
              <a:t>must</a:t>
            </a:r>
            <a:r>
              <a:rPr lang="en-GB" cap="none" dirty="0"/>
              <a:t>’, ‘</a:t>
            </a:r>
            <a:r>
              <a:rPr lang="en-GB" i="1" cap="none" dirty="0"/>
              <a:t>should</a:t>
            </a:r>
            <a:r>
              <a:rPr lang="en-GB" cap="none" dirty="0"/>
              <a:t>’, ‘</a:t>
            </a:r>
            <a:r>
              <a:rPr lang="en-GB" i="1" cap="none" dirty="0"/>
              <a:t>could</a:t>
            </a:r>
            <a:r>
              <a:rPr lang="en-GB" cap="none" dirty="0"/>
              <a:t>’, ‘</a:t>
            </a:r>
            <a:r>
              <a:rPr lang="en-GB" i="1" cap="none" dirty="0"/>
              <a:t>won’t</a:t>
            </a:r>
            <a:r>
              <a:rPr lang="en-GB" cap="none" dirty="0"/>
              <a:t>’</a:t>
            </a:r>
          </a:p>
          <a:p>
            <a:pPr lvl="1"/>
            <a:r>
              <a:rPr lang="en-GB" sz="2400" cap="none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19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195" y="260648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12776"/>
            <a:ext cx="7773339" cy="4378425"/>
          </a:xfrm>
        </p:spPr>
        <p:txBody>
          <a:bodyPr>
            <a:normAutofit/>
          </a:bodyPr>
          <a:lstStyle/>
          <a:p>
            <a:r>
              <a:rPr lang="en-GB" cap="none" dirty="0"/>
              <a:t>Many of the tasks will come in a logical order</a:t>
            </a:r>
          </a:p>
          <a:p>
            <a:pPr lvl="1"/>
            <a:r>
              <a:rPr lang="en-GB" cap="none" dirty="0"/>
              <a:t>You cannot demonstrate a prototype before building it!</a:t>
            </a:r>
          </a:p>
          <a:p>
            <a:r>
              <a:rPr lang="en-GB" cap="none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cap="none" dirty="0"/>
              <a:t>Defining requirements is probably independent of learning Java</a:t>
            </a:r>
          </a:p>
          <a:p>
            <a:r>
              <a:rPr lang="en-GB" cap="none" dirty="0"/>
              <a:t>These can be shown in a Gantt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849160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1"/>
            <a:ext cx="7773338" cy="936104"/>
          </a:xfrm>
        </p:spPr>
        <p:txBody>
          <a:bodyPr>
            <a:normAutofit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556792"/>
            <a:ext cx="7773339" cy="4234409"/>
          </a:xfrm>
        </p:spPr>
        <p:txBody>
          <a:bodyPr>
            <a:normAutofit/>
          </a:bodyPr>
          <a:lstStyle/>
          <a:p>
            <a:r>
              <a:rPr lang="en-GB" sz="2400" cap="none" dirty="0"/>
              <a:t>Constraints need to be considered when planning a project</a:t>
            </a:r>
          </a:p>
          <a:p>
            <a:r>
              <a:rPr lang="en-GB" sz="2400" cap="none" dirty="0"/>
              <a:t>Obvious constraints are presentation dates and hand-in dates</a:t>
            </a:r>
          </a:p>
          <a:p>
            <a:pPr lvl="1"/>
            <a:r>
              <a:rPr lang="en-GB" sz="2000" cap="none" dirty="0"/>
              <a:t>These are shown as milestones</a:t>
            </a:r>
          </a:p>
          <a:p>
            <a:r>
              <a:rPr lang="en-GB" sz="2400" cap="none" dirty="0"/>
              <a:t>Less obvious constraints include the availability of resources</a:t>
            </a:r>
          </a:p>
          <a:p>
            <a:pPr lvl="1"/>
            <a:r>
              <a:rPr lang="en-GB" sz="2000" cap="none" dirty="0"/>
              <a:t>Access to specific equipment or people</a:t>
            </a:r>
          </a:p>
          <a:p>
            <a:pPr lvl="1"/>
            <a:r>
              <a:rPr lang="en-GB" sz="2000" cap="none" dirty="0"/>
              <a:t>Holidays</a:t>
            </a:r>
          </a:p>
          <a:p>
            <a:pPr lvl="1"/>
            <a:r>
              <a:rPr lang="en-GB" sz="2000" cap="none" dirty="0"/>
              <a:t>Other </a:t>
            </a:r>
            <a:r>
              <a:rPr lang="en-GB" sz="2000" cap="none" dirty="0" err="1"/>
              <a:t>courseworks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38362882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8711"/>
            <a:ext cx="7773338" cy="928042"/>
          </a:xfrm>
        </p:spPr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 lnSpcReduction="10000"/>
          </a:bodyPr>
          <a:lstStyle/>
          <a:p>
            <a:r>
              <a:rPr lang="en-GB" sz="2400" cap="none" dirty="0"/>
              <a:t>You </a:t>
            </a:r>
            <a:r>
              <a:rPr lang="en-GB" sz="2400" b="1" cap="none" dirty="0"/>
              <a:t>Will</a:t>
            </a:r>
            <a:r>
              <a:rPr lang="en-GB" sz="2400" cap="none" dirty="0"/>
              <a:t> Be Over-optimistic In What You Think You Can Do In A Set Period Of Time </a:t>
            </a:r>
            <a:r>
              <a:rPr lang="en-GB" sz="2400" cap="none" dirty="0">
                <a:sym typeface="Wingdings" pitchFamily="2" charset="2"/>
              </a:rPr>
              <a:t></a:t>
            </a:r>
          </a:p>
          <a:p>
            <a:r>
              <a:rPr lang="en-GB" sz="2400" cap="none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sz="2000" cap="none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sz="2000" cap="none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sz="2000" cap="none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13010578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3338" cy="650242"/>
          </a:xfrm>
        </p:spPr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052736"/>
            <a:ext cx="7429499" cy="5877273"/>
          </a:xfrm>
        </p:spPr>
        <p:txBody>
          <a:bodyPr>
            <a:normAutofit/>
          </a:bodyPr>
          <a:lstStyle/>
          <a:p>
            <a:r>
              <a:rPr lang="en-GB" sz="2400" cap="none" dirty="0"/>
              <a:t>The minimum viable project (MVP) requires all of the ‘must have’ tasks to be completed</a:t>
            </a:r>
          </a:p>
          <a:p>
            <a:r>
              <a:rPr lang="en-GB" sz="2400" cap="none" dirty="0"/>
              <a:t>The expected outcome (EO) is all of the ‘must have’ tasks and all of the ‘should have’ tasks</a:t>
            </a:r>
          </a:p>
          <a:p>
            <a:r>
              <a:rPr lang="en-GB" sz="2400" cap="none" dirty="0"/>
              <a:t>Use of the </a:t>
            </a:r>
            <a:r>
              <a:rPr lang="en-GB" sz="2400" cap="none" dirty="0" err="1"/>
              <a:t>MoSCoW</a:t>
            </a:r>
            <a:r>
              <a:rPr lang="en-GB" sz="2400" cap="none" dirty="0"/>
              <a:t> criteria can be helpful in contingency planning</a:t>
            </a:r>
          </a:p>
          <a:p>
            <a:r>
              <a:rPr lang="en-GB" sz="2400" cap="none" dirty="0"/>
              <a:t>If necessary, ‘could have’ tasks can be eliminated if things overrun</a:t>
            </a:r>
          </a:p>
          <a:p>
            <a:r>
              <a:rPr lang="en-GB" sz="2400" cap="none" dirty="0"/>
              <a:t>If absolutely necessary, ‘should have’ tasks can be eliminated</a:t>
            </a:r>
          </a:p>
          <a:p>
            <a:pPr lvl="1"/>
            <a:r>
              <a:rPr lang="en-GB" sz="2000" cap="none" dirty="0"/>
              <a:t>But not until all of the ‘could have’ tasks are removed</a:t>
            </a:r>
          </a:p>
        </p:txBody>
      </p:sp>
    </p:spTree>
    <p:extLst>
      <p:ext uri="{BB962C8B-B14F-4D97-AF65-F5344CB8AC3E}">
        <p14:creationId xmlns:p14="http://schemas.microsoft.com/office/powerpoint/2010/main" val="1715775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866266"/>
          </a:xfrm>
        </p:spPr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772816"/>
            <a:ext cx="7773339" cy="4018385"/>
          </a:xfrm>
        </p:spPr>
        <p:txBody>
          <a:bodyPr>
            <a:noAutofit/>
          </a:bodyPr>
          <a:lstStyle/>
          <a:p>
            <a:r>
              <a:rPr lang="en-GB" cap="none" dirty="0"/>
              <a:t>Use an appropriate software package to create a </a:t>
            </a:r>
            <a:r>
              <a:rPr lang="en-GB" b="1" cap="none" dirty="0"/>
              <a:t>Gantt chart</a:t>
            </a:r>
          </a:p>
          <a:p>
            <a:r>
              <a:rPr lang="en-GB" cap="none" dirty="0"/>
              <a:t>Create the task list before setting any timings</a:t>
            </a:r>
          </a:p>
          <a:p>
            <a:r>
              <a:rPr lang="en-GB" cap="none" dirty="0"/>
              <a:t>Add any milestones and their dates</a:t>
            </a:r>
          </a:p>
          <a:p>
            <a:r>
              <a:rPr lang="en-GB" cap="none" dirty="0"/>
              <a:t>Identify task and milestone dependencies by linking tasks with arrows</a:t>
            </a:r>
          </a:p>
          <a:p>
            <a:r>
              <a:rPr lang="en-GB" cap="none" dirty="0"/>
              <a:t>Take each task in turn and add the start date and projected length</a:t>
            </a:r>
          </a:p>
          <a:p>
            <a:r>
              <a:rPr lang="en-GB" cap="none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6132722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3"/>
            <a:ext cx="7773338" cy="1080120"/>
          </a:xfrm>
        </p:spPr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772816"/>
            <a:ext cx="7773339" cy="4018385"/>
          </a:xfrm>
        </p:spPr>
        <p:txBody>
          <a:bodyPr>
            <a:normAutofit/>
          </a:bodyPr>
          <a:lstStyle/>
          <a:p>
            <a:r>
              <a:rPr lang="en-GB" cap="none" dirty="0"/>
              <a:t>You may need to tweak some of your tasks to make sure that you can complete the project in the time allotted</a:t>
            </a:r>
          </a:p>
          <a:p>
            <a:r>
              <a:rPr lang="en-GB" cap="none" dirty="0"/>
              <a:t>If it doesn’t fit after this, you </a:t>
            </a:r>
            <a:r>
              <a:rPr lang="en-GB" b="1" cap="none" dirty="0"/>
              <a:t>must</a:t>
            </a:r>
            <a:r>
              <a:rPr lang="en-GB" cap="none" dirty="0"/>
              <a:t> discuss this with your supervisor</a:t>
            </a:r>
          </a:p>
          <a:p>
            <a:pPr lvl="1"/>
            <a:r>
              <a:rPr lang="en-GB" cap="none" dirty="0"/>
              <a:t>You may have to change your project objectives or otherwise reduce the scope of your project</a:t>
            </a:r>
          </a:p>
          <a:p>
            <a:r>
              <a:rPr lang="en-GB" cap="none" dirty="0"/>
              <a:t>You </a:t>
            </a:r>
            <a:r>
              <a:rPr lang="en-GB" b="1" cap="none" dirty="0"/>
              <a:t>must not</a:t>
            </a:r>
            <a:r>
              <a:rPr lang="en-GB" cap="none" dirty="0"/>
              <a:t> just cut time off tasks until it fits</a:t>
            </a:r>
          </a:p>
          <a:p>
            <a:pPr lvl="1"/>
            <a:r>
              <a:rPr lang="en-GB" cap="none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cap="none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338730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Gantt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What Is a Gantt Chart? (Examples &amp; Templates) – </a:t>
            </a:r>
            <a:r>
              <a:rPr lang="en-US" dirty="0" err="1">
                <a:hlinkClick r:id="rId3"/>
              </a:rPr>
              <a:t>ProjectManager</a:t>
            </a:r>
            <a:endParaRPr lang="en-US" dirty="0"/>
          </a:p>
          <a:p>
            <a:r>
              <a:rPr lang="en-GB" dirty="0">
                <a:hlinkClick r:id="rId4"/>
              </a:rPr>
              <a:t>https://youtu.be/zC22yPmc6Kw?si=NyKFAwSwIfzj1sw5</a:t>
            </a:r>
            <a:endParaRPr lang="en-GB" dirty="0"/>
          </a:p>
          <a:p>
            <a:r>
              <a:rPr lang="en-GB" dirty="0"/>
              <a:t>Sample Gantt charts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17668E-1165-DB47-C6B4-725727B371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584" y="4509120"/>
            <a:ext cx="3347864" cy="19745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0451F8-931D-27EF-24EF-8004C0AF17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3400" y="4485022"/>
            <a:ext cx="4496976" cy="1680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9932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dirty="0"/>
              <a:t>Planning Tools &amp;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556792"/>
            <a:ext cx="7773339" cy="4682690"/>
          </a:xfrm>
        </p:spPr>
        <p:txBody>
          <a:bodyPr>
            <a:normAutofit/>
          </a:bodyPr>
          <a:lstStyle/>
          <a:p>
            <a:r>
              <a:rPr lang="en-GB" cap="none" dirty="0"/>
              <a:t>A few tools worth trying:</a:t>
            </a:r>
          </a:p>
          <a:p>
            <a:pPr lvl="1"/>
            <a:r>
              <a:rPr lang="en-GB" cap="none" dirty="0" err="1"/>
              <a:t>Github</a:t>
            </a:r>
            <a:r>
              <a:rPr lang="en-GB" cap="none" dirty="0"/>
              <a:t> projects – kanban + roadmap (timeline) view, free, next to your code</a:t>
            </a:r>
          </a:p>
          <a:p>
            <a:pPr lvl="1"/>
            <a:r>
              <a:rPr lang="en-GB" cap="none" dirty="0"/>
              <a:t>Notion – free for students; tasks, timeline and notes in one place</a:t>
            </a:r>
          </a:p>
          <a:p>
            <a:pPr lvl="1"/>
            <a:r>
              <a:rPr lang="en-GB" cap="none" dirty="0"/>
              <a:t>Trello – free, simple kanban board</a:t>
            </a:r>
          </a:p>
          <a:p>
            <a:r>
              <a:rPr lang="en-GB" cap="none" dirty="0"/>
              <a:t>Gantt chart tools:</a:t>
            </a:r>
          </a:p>
          <a:p>
            <a:pPr lvl="1"/>
            <a:r>
              <a:rPr lang="en-GB" cap="none" dirty="0" err="1"/>
              <a:t>Ganttproject</a:t>
            </a:r>
            <a:r>
              <a:rPr lang="en-GB" cap="none" dirty="0"/>
              <a:t> – free, open-source desktop app (windows/</a:t>
            </a:r>
            <a:r>
              <a:rPr lang="en-GB" cap="none" dirty="0" err="1"/>
              <a:t>macos</a:t>
            </a:r>
            <a:r>
              <a:rPr lang="en-GB" cap="none" dirty="0"/>
              <a:t>/</a:t>
            </a:r>
            <a:r>
              <a:rPr lang="en-GB" cap="none" dirty="0" err="1"/>
              <a:t>linux</a:t>
            </a:r>
            <a:r>
              <a:rPr lang="en-GB" cap="none" dirty="0"/>
              <a:t>)</a:t>
            </a:r>
          </a:p>
          <a:p>
            <a:pPr lvl="1"/>
            <a:r>
              <a:rPr lang="en-GB" cap="none" dirty="0" err="1"/>
              <a:t>Teamgantt</a:t>
            </a:r>
            <a:r>
              <a:rPr lang="en-GB" cap="none" dirty="0"/>
              <a:t> – free plan for one project, runs in the browser</a:t>
            </a:r>
          </a:p>
          <a:p>
            <a:pPr lvl="1"/>
            <a:r>
              <a:rPr lang="en-GB" cap="none" dirty="0"/>
              <a:t>Or a free </a:t>
            </a:r>
            <a:r>
              <a:rPr lang="en-GB" cap="none" dirty="0" err="1"/>
              <a:t>gantt</a:t>
            </a:r>
            <a:r>
              <a:rPr lang="en-GB" cap="none" dirty="0"/>
              <a:t> template in excel/google sheets</a:t>
            </a:r>
          </a:p>
        </p:txBody>
      </p:sp>
    </p:spTree>
    <p:extLst>
      <p:ext uri="{BB962C8B-B14F-4D97-AF65-F5344CB8AC3E}">
        <p14:creationId xmlns:p14="http://schemas.microsoft.com/office/powerpoint/2010/main" val="34806789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526" y="248647"/>
            <a:ext cx="7773338" cy="1092121"/>
          </a:xfrm>
        </p:spPr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31" y="1844824"/>
            <a:ext cx="7773339" cy="3946377"/>
          </a:xfrm>
        </p:spPr>
        <p:txBody>
          <a:bodyPr/>
          <a:lstStyle/>
          <a:p>
            <a:r>
              <a:rPr lang="en-GB" cap="none" dirty="0"/>
              <a:t>Apply the </a:t>
            </a:r>
            <a:r>
              <a:rPr lang="en-GB" cap="none" dirty="0" err="1"/>
              <a:t>MosCoW</a:t>
            </a:r>
            <a:r>
              <a:rPr lang="en-GB" cap="none" dirty="0"/>
              <a:t> criteria to the project plan and identify the minimum set of tasks that are needed to make the project a success</a:t>
            </a:r>
          </a:p>
          <a:p>
            <a:pPr lvl="1"/>
            <a:r>
              <a:rPr lang="en-GB" sz="2400" cap="none" dirty="0"/>
              <a:t> Investigate the factors responsible for network outages</a:t>
            </a:r>
          </a:p>
          <a:p>
            <a:pPr lvl="1"/>
            <a:r>
              <a:rPr lang="en-GB" sz="2400" cap="none" dirty="0"/>
              <a:t>Or any suitable topic that relates to your field of work/expertise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6789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F6F4158F-CC9A-8520-DB4A-AC3139580D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EB123-2600-AC63-790B-6FFA68150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8705" y="2564905"/>
            <a:ext cx="4535623" cy="504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cap="none" dirty="0"/>
              <a:t>THANK YOU &amp; BEST OF LUCK </a:t>
            </a:r>
            <a:endParaRPr lang="en-GB" sz="2400" b="1" cap="none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962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3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4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5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6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7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8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9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0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1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2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3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4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5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6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7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8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19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0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1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2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3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4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5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6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7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8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29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ppt/theme/themeOverride30.xml><?xml version="1.0" encoding="utf-8"?>
<a:themeOverride xmlns:a="http://schemas.openxmlformats.org/drawingml/2006/main">
  <a:clrScheme name="Blue Warm">
    <a:dk1>
      <a:sysClr val="windowText" lastClr="000000"/>
    </a:dk1>
    <a:lt1>
      <a:sysClr val="window" lastClr="FFFFFF"/>
    </a:lt1>
    <a:dk2>
      <a:srgbClr val="242852"/>
    </a:dk2>
    <a:lt2>
      <a:srgbClr val="ACCBF9"/>
    </a:lt2>
    <a:accent1>
      <a:srgbClr val="4A66AC"/>
    </a:accent1>
    <a:accent2>
      <a:srgbClr val="629DD1"/>
    </a:accent2>
    <a:accent3>
      <a:srgbClr val="297FD5"/>
    </a:accent3>
    <a:accent4>
      <a:srgbClr val="7F8FA9"/>
    </a:accent4>
    <a:accent5>
      <a:srgbClr val="5AA2AE"/>
    </a:accent5>
    <a:accent6>
      <a:srgbClr val="9D90A0"/>
    </a:accent6>
    <a:hlink>
      <a:srgbClr val="9454C3"/>
    </a:hlink>
    <a:folHlink>
      <a:srgbClr val="3EBBF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1914</Words>
  <Application>Microsoft Office PowerPoint</Application>
  <PresentationFormat>On-screen Show (4:3)</PresentationFormat>
  <Paragraphs>217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Tw Cen MT</vt:lpstr>
      <vt:lpstr>Wingdings</vt:lpstr>
      <vt:lpstr>Droplet</vt:lpstr>
      <vt:lpstr>Industrial-Based Research</vt:lpstr>
      <vt:lpstr>Getting organised</vt:lpstr>
      <vt:lpstr>Your project notebook</vt:lpstr>
      <vt:lpstr>Notebook sections</vt:lpstr>
      <vt:lpstr>Project planning</vt:lpstr>
      <vt:lpstr>The project plan</vt:lpstr>
      <vt:lpstr>Producing a task list</vt:lpstr>
      <vt:lpstr>Producing a task list</vt:lpstr>
      <vt:lpstr>Producing a task list</vt:lpstr>
      <vt:lpstr>Examples</vt:lpstr>
      <vt:lpstr>Producing a task list</vt:lpstr>
      <vt:lpstr>Example</vt:lpstr>
      <vt:lpstr>Producing a task list</vt:lpstr>
      <vt:lpstr>Example</vt:lpstr>
      <vt:lpstr>Adding timings to tasks</vt:lpstr>
      <vt:lpstr>Timeboxing</vt:lpstr>
      <vt:lpstr>MoSCoW criteria </vt:lpstr>
      <vt:lpstr>Example 1</vt:lpstr>
      <vt:lpstr>Example 1</vt:lpstr>
      <vt:lpstr>Example 2</vt:lpstr>
      <vt:lpstr>Identifying task dependencies</vt:lpstr>
      <vt:lpstr>Identifying planning constraints</vt:lpstr>
      <vt:lpstr>Contingency planning</vt:lpstr>
      <vt:lpstr>Contingency Planning</vt:lpstr>
      <vt:lpstr>Scheduling</vt:lpstr>
      <vt:lpstr>If it doesn’t fit…</vt:lpstr>
      <vt:lpstr>Gantt chart</vt:lpstr>
      <vt:lpstr>Planning Tools &amp; Resources</vt:lpstr>
      <vt:lpstr>Example</vt:lpstr>
      <vt:lpstr>PowerPoint Presentation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2026-09-24T13:30:26Z</dcterms:modified>
</cp:coreProperties>
</file>