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6"/>
  </p:notesMasterIdLst>
  <p:handoutMasterIdLst>
    <p:handoutMasterId r:id="rId37"/>
  </p:handoutMasterIdLst>
  <p:sldIdLst>
    <p:sldId id="256" r:id="rId5"/>
    <p:sldId id="314" r:id="rId6"/>
    <p:sldId id="324" r:id="rId7"/>
    <p:sldId id="325" r:id="rId8"/>
    <p:sldId id="350" r:id="rId9"/>
    <p:sldId id="326" r:id="rId10"/>
    <p:sldId id="327" r:id="rId11"/>
    <p:sldId id="329" r:id="rId12"/>
    <p:sldId id="331" r:id="rId13"/>
    <p:sldId id="351" r:id="rId14"/>
    <p:sldId id="354" r:id="rId15"/>
    <p:sldId id="352" r:id="rId16"/>
    <p:sldId id="353" r:id="rId17"/>
    <p:sldId id="341" r:id="rId18"/>
    <p:sldId id="328" r:id="rId19"/>
    <p:sldId id="332" r:id="rId20"/>
    <p:sldId id="333" r:id="rId21"/>
    <p:sldId id="334" r:id="rId22"/>
    <p:sldId id="335" r:id="rId23"/>
    <p:sldId id="349" r:id="rId24"/>
    <p:sldId id="358" r:id="rId25"/>
    <p:sldId id="357" r:id="rId26"/>
    <p:sldId id="336" r:id="rId27"/>
    <p:sldId id="338" r:id="rId28"/>
    <p:sldId id="343" r:id="rId29"/>
    <p:sldId id="344" r:id="rId30"/>
    <p:sldId id="345" r:id="rId31"/>
    <p:sldId id="355" r:id="rId32"/>
    <p:sldId id="356" r:id="rId33"/>
    <p:sldId id="347" r:id="rId34"/>
    <p:sldId id="346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47" autoAdjust="0"/>
    <p:restoredTop sz="94249" autoAdjust="0"/>
  </p:normalViewPr>
  <p:slideViewPr>
    <p:cSldViewPr>
      <p:cViewPr varScale="1">
        <p:scale>
          <a:sx n="83" d="100"/>
          <a:sy n="83" d="100"/>
        </p:scale>
        <p:origin x="104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Bachelor of Arts Business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Introduction to Modern Workplace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(LLCBB4003)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WEEK NINE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altLang="en-US" sz="4400" b="1" dirty="0">
                <a:solidFill>
                  <a:srgbClr val="000000"/>
                </a:solidFill>
              </a:rPr>
              <a:t>Groups &amp; Teams</a:t>
            </a:r>
            <a:br>
              <a:rPr lang="en-GB" altLang="en-US" sz="4400" b="1" dirty="0">
                <a:solidFill>
                  <a:srgbClr val="000000"/>
                </a:solidFill>
              </a:rPr>
            </a:b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EA5C6-D305-4CED-9734-26F0E7D03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2910644"/>
            <a:ext cx="8229600" cy="1036711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3600" b="1" dirty="0">
                <a:solidFill>
                  <a:srgbClr val="000000"/>
                </a:solidFill>
              </a:rPr>
              <a:t>Introduction to Groups &amp; Teams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1669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0858D-930E-4C80-AF97-A347D43A4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Quote of the day!</a:t>
            </a:r>
            <a:endParaRPr lang="en-US" dirty="0"/>
          </a:p>
        </p:txBody>
      </p:sp>
      <p:pic>
        <p:nvPicPr>
          <p:cNvPr id="5" name="Content Placeholder 4" descr="A person in a suit and tie&#10;&#10;Description automatically generated">
            <a:extLst>
              <a:ext uri="{FF2B5EF4-FFF2-40B4-BE49-F238E27FC236}">
                <a16:creationId xmlns:a16="http://schemas.microsoft.com/office/drawing/2014/main" id="{2DC8438E-6585-43F2-8B61-CAA1E252F9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788" y="1600200"/>
            <a:ext cx="6962423" cy="3916363"/>
          </a:xfrm>
        </p:spPr>
      </p:pic>
    </p:spTree>
    <p:extLst>
      <p:ext uri="{BB962C8B-B14F-4D97-AF65-F5344CB8AC3E}">
        <p14:creationId xmlns:p14="http://schemas.microsoft.com/office/powerpoint/2010/main" val="27159771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B6D43-2D69-4204-B18E-54BF662974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en-GB" altLang="en-US" dirty="0">
              <a:solidFill>
                <a:srgbClr val="CC66FF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indent="0" algn="ctr">
              <a:buNone/>
              <a:defRPr/>
            </a:pPr>
            <a:r>
              <a:rPr lang="en-GB" altLang="en-US" b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Can you define groups in your own words? How about teams?</a:t>
            </a:r>
          </a:p>
          <a:p>
            <a:pPr marL="0" indent="0" algn="ctr">
              <a:buNone/>
              <a:defRPr/>
            </a:pPr>
            <a:r>
              <a:rPr lang="en-GB" altLang="en-US" b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Why are they important?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33237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773D3-0381-46E6-A9B6-EE7A639ACC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Meaning of Groups and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30066-8880-4096-832D-C8EE602EEF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There may be various assignments and tasks where you are required to work as a team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Group: </a:t>
            </a:r>
            <a:r>
              <a:rPr lang="en-GB" dirty="0"/>
              <a:t>a set of people of that are gathered or classed together </a:t>
            </a: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Team: </a:t>
            </a:r>
            <a:r>
              <a:rPr lang="en-GB" dirty="0"/>
              <a:t>a set of people who come together to achieve a common goal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Your job is to be a Team rather than just a group: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- Support each other and work collectively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57285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DE5FC7-5BD7-4F73-B127-165783EFF8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000" b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Why study groups &amp; teams?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B9236-A041-4B97-A3BB-F02A24934B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 lot of work today is done in diverse teams, which are often project-based.</a:t>
            </a:r>
          </a:p>
          <a:p>
            <a:pPr>
              <a:lnSpc>
                <a:spcPct val="90000"/>
              </a:lnSpc>
              <a:defRPr/>
            </a:pPr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Teams bring together various employees’ expertise and skills that are needed to achieve complex goals in shorter times.</a:t>
            </a:r>
          </a:p>
          <a:p>
            <a:pPr>
              <a:lnSpc>
                <a:spcPct val="90000"/>
              </a:lnSpc>
              <a:defRPr/>
            </a:pPr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At some point in your career you will manage a team.</a:t>
            </a:r>
          </a:p>
          <a:p>
            <a:pPr>
              <a:lnSpc>
                <a:spcPct val="90000"/>
              </a:lnSpc>
              <a:defRPr/>
            </a:pPr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 lot of coursework at the business school is done in groups (e.g. Group presentation for this module).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46338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AF2A4-F422-42BD-AAAC-4422A1B8B4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Group: Definition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C854E-B7F1-4816-A53A-7996315250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i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“Two or more people, in face-to-face interaction, each aware of their group membership and interdependence, as they strive to achieve their goals” (Buchanan &amp; </a:t>
            </a:r>
            <a:r>
              <a:rPr lang="en-GB" altLang="en-US" i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Huckzynsky</a:t>
            </a:r>
            <a:r>
              <a:rPr lang="en-GB" altLang="en-US" i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&amp; 2017, p.420)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47007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E9AC2-A69D-4216-B762-35414BF0F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Teams: Definition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F1F6AD-EC05-4990-B6C5-A9BC5C6C5D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i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“A</a:t>
            </a:r>
            <a:r>
              <a:rPr lang="en-GB" altLang="en-US" b="1" i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 group</a:t>
            </a:r>
            <a:r>
              <a:rPr lang="en-GB" altLang="en-US" i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 whose members share a common goal that they pursue collaboratively and who can only succeed or fail collectively” </a:t>
            </a:r>
          </a:p>
          <a:p>
            <a:pPr marL="0" indent="0">
              <a:buNone/>
            </a:pPr>
            <a:r>
              <a:rPr lang="en-GB" altLang="en-US" sz="2800" i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(Buchanan &amp; </a:t>
            </a:r>
            <a:r>
              <a:rPr lang="en-GB" altLang="en-US" sz="2800" i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Huckzynsky</a:t>
            </a:r>
            <a:r>
              <a:rPr lang="en-GB" altLang="en-US" sz="2800" i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2017, p.420) </a:t>
            </a:r>
            <a:endParaRPr lang="en-GB" altLang="en-US" sz="2800" i="1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31297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81694-7ECD-4BE3-85D0-35E001C27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2400" b="1" dirty="0"/>
              <a:t>GROUP    </a:t>
            </a:r>
            <a:r>
              <a:rPr lang="en-US" sz="2800" b="1" dirty="0"/>
              <a:t>                                     Team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6E34FCA-17A0-4BA9-BE31-3BF7F18FE8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5725" y="2076925"/>
            <a:ext cx="7992549" cy="2962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84228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C50E1-AA49-42CC-8EA9-23983011E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makes a good team?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AC2B2-169E-4ED4-BB8D-B1DCD1F620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 you believe are the advantages and disadvantages of working in a group?</a:t>
            </a:r>
          </a:p>
          <a:p>
            <a:endParaRPr lang="en-GB" dirty="0"/>
          </a:p>
          <a:p>
            <a:r>
              <a:rPr lang="en-GB" dirty="0"/>
              <a:t>What do you believe are key aspects of ensuring effective teamwork?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29766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C3B7A-F229-441B-B566-BA897B909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Key Aspects to Effective Teamwork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50B31-E890-40B2-BC1D-1589C52BB8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Clear goals and objectives</a:t>
            </a:r>
          </a:p>
          <a:p>
            <a:endParaRPr lang="en-GB" dirty="0"/>
          </a:p>
          <a:p>
            <a:r>
              <a:rPr lang="en-GB" dirty="0"/>
              <a:t>Communication</a:t>
            </a:r>
          </a:p>
          <a:p>
            <a:endParaRPr lang="en-GB" dirty="0"/>
          </a:p>
          <a:p>
            <a:r>
              <a:rPr lang="en-GB" dirty="0"/>
              <a:t>Trust and Respect</a:t>
            </a:r>
          </a:p>
          <a:p>
            <a:endParaRPr lang="en-GB" dirty="0"/>
          </a:p>
          <a:p>
            <a:r>
              <a:rPr lang="en-GB" dirty="0"/>
              <a:t>Appreciate of diversity as well as differing views and opinions</a:t>
            </a:r>
          </a:p>
          <a:p>
            <a:endParaRPr lang="en-GB" dirty="0"/>
          </a:p>
          <a:p>
            <a:r>
              <a:rPr lang="en-GB" dirty="0"/>
              <a:t>Constructive conflict management</a:t>
            </a:r>
          </a:p>
          <a:p>
            <a:endParaRPr lang="en-GB" dirty="0"/>
          </a:p>
          <a:p>
            <a:r>
              <a:rPr lang="en-GB" dirty="0"/>
              <a:t>Taking collective responsibility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5151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D3D87-0612-4BEB-B1A5-37B17A852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Advantages and Development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72ED4-5182-4056-8C53-B3A30C2220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fontAlgn="t"/>
            <a:r>
              <a:rPr lang="en-GB" dirty="0"/>
              <a:t>Pooling of Ideas and Resources</a:t>
            </a:r>
          </a:p>
          <a:p>
            <a:pPr fontAlgn="t"/>
            <a:r>
              <a:rPr lang="en-GB" dirty="0"/>
              <a:t>Division of Work </a:t>
            </a:r>
          </a:p>
          <a:p>
            <a:pPr fontAlgn="t"/>
            <a:r>
              <a:rPr lang="en-GB" dirty="0"/>
              <a:t>Shared ownership and responsibility </a:t>
            </a:r>
          </a:p>
          <a:p>
            <a:pPr fontAlgn="t"/>
            <a:r>
              <a:rPr lang="en-GB" dirty="0"/>
              <a:t>Sharing and Diversifying Perspectives </a:t>
            </a:r>
          </a:p>
          <a:p>
            <a:pPr fontAlgn="t"/>
            <a:r>
              <a:rPr lang="en-GB" dirty="0"/>
              <a:t>Enhancing Communication and negotiation skills</a:t>
            </a:r>
          </a:p>
          <a:p>
            <a:pPr fontAlgn="t"/>
            <a:r>
              <a:rPr lang="en-GB" dirty="0"/>
              <a:t>Developing interpersonal skills</a:t>
            </a:r>
          </a:p>
          <a:p>
            <a:pPr fontAlgn="t"/>
            <a:r>
              <a:rPr lang="en-GB" dirty="0"/>
              <a:t>Collective Strengths and greater support for areas of development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28333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31417-7AD8-437C-B476-13E2A1E36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Disadvantages/poor practice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0C0E0-7699-4992-AFE0-8FE020C907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fontAlgn="t"/>
            <a:r>
              <a:rPr lang="en-GB" dirty="0"/>
              <a:t>Time for decision making</a:t>
            </a:r>
          </a:p>
          <a:p>
            <a:pPr fontAlgn="t"/>
            <a:r>
              <a:rPr lang="en-GB" dirty="0"/>
              <a:t>Conflict; views, opinions, characteristics, approaches etc. </a:t>
            </a:r>
          </a:p>
          <a:p>
            <a:pPr fontAlgn="t"/>
            <a:r>
              <a:rPr lang="en-GB" dirty="0"/>
              <a:t>Looking for someone to blame </a:t>
            </a:r>
          </a:p>
          <a:p>
            <a:pPr fontAlgn="t"/>
            <a:r>
              <a:rPr lang="en-GB" dirty="0"/>
              <a:t>Being individualistic rather than team focused</a:t>
            </a:r>
          </a:p>
          <a:p>
            <a:pPr fontAlgn="t"/>
            <a:r>
              <a:rPr lang="en-GB" dirty="0"/>
              <a:t>Disproportionate distribution of duties and responsibilities</a:t>
            </a:r>
          </a:p>
          <a:p>
            <a:pPr fontAlgn="t"/>
            <a:r>
              <a:rPr lang="en-GB" dirty="0"/>
              <a:t>Not being able to contribute </a:t>
            </a:r>
          </a:p>
          <a:p>
            <a:pPr fontAlgn="t"/>
            <a:r>
              <a:rPr lang="en-GB" dirty="0"/>
              <a:t>Not actively listening to each other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69054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68F25-0AEF-4F1D-9DF9-C0D24FFFE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Teams are an effective way of:</a:t>
            </a:r>
            <a:endParaRPr lang="en-US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6D84189-C648-4459-9835-9FB26B423B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95990" y="1600200"/>
            <a:ext cx="5752019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0619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71F90-BDE0-483B-85D4-FCEEA22E5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132857"/>
            <a:ext cx="8435280" cy="3384376"/>
          </a:xfrm>
        </p:spPr>
        <p:txBody>
          <a:bodyPr/>
          <a:lstStyle/>
          <a:p>
            <a:pPr algn="just">
              <a:lnSpc>
                <a:spcPct val="40000"/>
              </a:lnSpc>
              <a:buClr>
                <a:schemeClr val="tx1"/>
              </a:buClr>
            </a:pP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Team/Group</a:t>
            </a:r>
          </a:p>
          <a:p>
            <a:pPr algn="just">
              <a:lnSpc>
                <a:spcPct val="40000"/>
              </a:lnSpc>
              <a:buClr>
                <a:schemeClr val="tx1"/>
              </a:buClr>
            </a:pPr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algn="just">
              <a:lnSpc>
                <a:spcPct val="40000"/>
              </a:lnSpc>
              <a:buClr>
                <a:schemeClr val="tx1"/>
              </a:buClr>
            </a:pPr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algn="just">
              <a:lnSpc>
                <a:spcPct val="40000"/>
              </a:lnSpc>
              <a:buClr>
                <a:schemeClr val="tx1"/>
              </a:buClr>
            </a:pP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Psychological/Aggregate</a:t>
            </a:r>
          </a:p>
          <a:p>
            <a:pPr algn="just">
              <a:lnSpc>
                <a:spcPct val="40000"/>
              </a:lnSpc>
              <a:buClr>
                <a:schemeClr val="tx1"/>
              </a:buClr>
            </a:pPr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algn="just">
              <a:lnSpc>
                <a:spcPct val="40000"/>
              </a:lnSpc>
              <a:buClr>
                <a:schemeClr val="tx1"/>
              </a:buClr>
            </a:pPr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algn="just">
              <a:lnSpc>
                <a:spcPct val="40000"/>
              </a:lnSpc>
              <a:buClr>
                <a:schemeClr val="tx1"/>
              </a:buClr>
            </a:pP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Formal/Informal</a:t>
            </a:r>
          </a:p>
          <a:p>
            <a:pPr algn="just">
              <a:lnSpc>
                <a:spcPct val="40000"/>
              </a:lnSpc>
              <a:buClr>
                <a:schemeClr val="tx1"/>
              </a:buClr>
            </a:pPr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algn="just">
              <a:lnSpc>
                <a:spcPct val="40000"/>
              </a:lnSpc>
              <a:buClr>
                <a:schemeClr val="tx1"/>
              </a:buClr>
            </a:pPr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algn="just">
              <a:lnSpc>
                <a:spcPct val="40000"/>
              </a:lnSpc>
              <a:buClr>
                <a:schemeClr val="tx1"/>
              </a:buClr>
            </a:pP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Physical/Virtual</a:t>
            </a:r>
          </a:p>
          <a:p>
            <a:pPr>
              <a:lnSpc>
                <a:spcPct val="40000"/>
              </a:lnSpc>
              <a:buClr>
                <a:schemeClr val="tx1"/>
              </a:buClr>
              <a:buNone/>
            </a:pPr>
            <a:endParaRPr lang="en-GB" altLang="en-US" sz="700" dirty="0">
              <a:solidFill>
                <a:srgbClr val="CC66FF"/>
              </a:solidFill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5B8E6146-447A-4A8B-8435-84C9A1218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ctr" eaLnBrk="1" hangingPunct="1"/>
            <a:r>
              <a:rPr lang="en-GB" altLang="en-US" sz="4000" b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Types of groups </a:t>
            </a:r>
          </a:p>
        </p:txBody>
      </p:sp>
    </p:spTree>
    <p:extLst>
      <p:ext uri="{BB962C8B-B14F-4D97-AF65-F5344CB8AC3E}">
        <p14:creationId xmlns:p14="http://schemas.microsoft.com/office/powerpoint/2010/main" val="31065886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A3DF9-CB78-4A78-B691-15F5D016B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786"/>
            <a:ext cx="8229600" cy="544239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Psychological/ Aggregate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6122E-ADD5-4C59-AF60-A2ECB0F3FC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05877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                   A psychological Group</a:t>
            </a:r>
            <a:endParaRPr lang="en-GB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                       </a:t>
            </a: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                     </a:t>
            </a: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                    An Aggregate Group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                   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44E08BF-90A5-472C-AB03-AA2DCAB3A2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43212" y="1772816"/>
            <a:ext cx="3457575" cy="1357313"/>
          </a:xfrm>
          <a:prstGeom prst="rect">
            <a:avLst/>
          </a:prstGeom>
          <a:solidFill>
            <a:schemeClr val="accent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blurRad="63500" dist="23000" dir="5400000" rotWithShape="0">
              <a:srgbClr val="000000">
                <a:alpha val="34998"/>
              </a:srgbClr>
            </a:outerShdw>
          </a:effectLst>
        </p:spPr>
        <p:txBody>
          <a:bodyPr anchor="ctr"/>
          <a:lstStyle/>
          <a:p>
            <a:pPr eaLnBrk="1" hangingPunct="1">
              <a:buSzPct val="120000"/>
              <a:buFont typeface="Arial" charset="0"/>
              <a:buChar char="•"/>
              <a:defRPr/>
            </a:pPr>
            <a:r>
              <a:rPr lang="en-GB" b="1" dirty="0">
                <a:latin typeface="Arial" charset="0"/>
                <a:ea typeface="ＭＳ Ｐゴシック" charset="0"/>
                <a:cs typeface="Arial" charset="0"/>
              </a:rPr>
              <a:t> Two or more people</a:t>
            </a:r>
          </a:p>
          <a:p>
            <a:pPr eaLnBrk="1" hangingPunct="1">
              <a:buSzPct val="120000"/>
              <a:buFont typeface="Arial" charset="0"/>
              <a:buChar char="•"/>
              <a:defRPr/>
            </a:pPr>
            <a:r>
              <a:rPr lang="en-GB" b="1" dirty="0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rPr>
              <a:t> In face to face interaction</a:t>
            </a:r>
          </a:p>
          <a:p>
            <a:pPr eaLnBrk="1" hangingPunct="1">
              <a:buSzPct val="120000"/>
              <a:buFont typeface="Arial" charset="0"/>
              <a:buChar char="•"/>
              <a:defRPr/>
            </a:pPr>
            <a:r>
              <a:rPr lang="en-GB" b="1" dirty="0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rPr>
              <a:t> Who depend on each other</a:t>
            </a:r>
          </a:p>
          <a:p>
            <a:pPr eaLnBrk="1" hangingPunct="1">
              <a:buSzPct val="120000"/>
              <a:buFont typeface="Arial" charset="0"/>
              <a:buChar char="•"/>
              <a:defRPr/>
            </a:pPr>
            <a:r>
              <a:rPr lang="en-GB" b="1" dirty="0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rPr>
              <a:t>To achieve mutual goals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E9EC271-C6E4-4B8A-BE95-F81176A106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18914" y="4159920"/>
            <a:ext cx="3457575" cy="135731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9525">
            <a:solidFill>
              <a:srgbClr val="4A7EBB"/>
            </a:solidFill>
            <a:miter lim="800000"/>
            <a:headEnd/>
            <a:tailEnd/>
          </a:ln>
          <a:effectLst>
            <a:outerShdw blurRad="63500" dist="23000" dir="5400000" rotWithShape="0">
              <a:srgbClr val="000000">
                <a:alpha val="34998"/>
              </a:srgbClr>
            </a:outerShdw>
          </a:effectLst>
        </p:spPr>
        <p:txBody>
          <a:bodyPr anchor="ctr"/>
          <a:lstStyle/>
          <a:p>
            <a:pPr eaLnBrk="1" hangingPunct="1">
              <a:buClr>
                <a:schemeClr val="tx2"/>
              </a:buClr>
              <a:defRPr/>
            </a:pPr>
            <a:r>
              <a:rPr lang="en-GB" b="1" dirty="0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rPr>
              <a:t> A collection of unrelated people who happen to be in close proximity for a short time  e.g. A cinema queue</a:t>
            </a:r>
          </a:p>
        </p:txBody>
      </p:sp>
    </p:spTree>
    <p:extLst>
      <p:ext uri="{BB962C8B-B14F-4D97-AF65-F5344CB8AC3E}">
        <p14:creationId xmlns:p14="http://schemas.microsoft.com/office/powerpoint/2010/main" val="26661830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F261E-C152-432D-9EBB-F2902DF9F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Formal vs. Informal Groups</a:t>
            </a:r>
            <a:b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95C3966-009B-4CEA-BB49-40577A971F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65747" y="1600200"/>
            <a:ext cx="6412506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5444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05B46-902C-44EA-BECC-A00239EC5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altLang="en-US" sz="2400" dirty="0"/>
            </a:br>
            <a:r>
              <a:rPr lang="en-GB" altLang="en-US" sz="2800" b="1" dirty="0"/>
              <a:t>A Virtual Team (the opposite to a physical team)</a:t>
            </a:r>
            <a:br>
              <a:rPr lang="en-GB" altLang="en-US" sz="2800" b="1" dirty="0"/>
            </a:br>
            <a:endParaRPr lang="en-US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7D324-0C5B-4965-9F36-2BD045E759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2000" b="1" dirty="0"/>
              <a:t>A GROUP OF PEOPLE WHO</a:t>
            </a:r>
            <a:r>
              <a:rPr lang="en-GB" altLang="en-US" sz="2400" dirty="0"/>
              <a:t>:</a:t>
            </a:r>
          </a:p>
          <a:p>
            <a:pPr>
              <a:lnSpc>
                <a:spcPct val="90000"/>
              </a:lnSpc>
            </a:pPr>
            <a:endParaRPr lang="en-GB" altLang="en-US" sz="2400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sz="2400" dirty="0"/>
              <a:t> </a:t>
            </a:r>
            <a:r>
              <a:rPr lang="en-GB" altLang="en-US" sz="2000" dirty="0"/>
              <a:t>Work closely together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sz="2000" dirty="0"/>
              <a:t> Are geographical separated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sz="2000" dirty="0"/>
              <a:t> Are there to tackle a project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sz="2000" dirty="0"/>
              <a:t>Use various means of communication </a:t>
            </a:r>
          </a:p>
          <a:p>
            <a:pPr>
              <a:lnSpc>
                <a:spcPct val="90000"/>
              </a:lnSpc>
            </a:pPr>
            <a:endParaRPr lang="en-US" sz="2400" dirty="0"/>
          </a:p>
        </p:txBody>
      </p:sp>
      <p:pic>
        <p:nvPicPr>
          <p:cNvPr id="1026" name="Picture 2" descr="7 ways to help you manage a virtual team | Emerald Publishing">
            <a:extLst>
              <a:ext uri="{FF2B5EF4-FFF2-40B4-BE49-F238E27FC236}">
                <a16:creationId xmlns:a16="http://schemas.microsoft.com/office/drawing/2014/main" id="{5FF83CF9-F5AC-43CE-BF5F-A1A26F252F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1911971"/>
            <a:ext cx="4038600" cy="33655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7607887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04421-1164-4A84-BB65-173790DD53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Types of group task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ABFFD83-7574-47E7-99DE-D13CBE73B1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861508"/>
            <a:ext cx="8229600" cy="3488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52850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F3DF1-8111-4228-BA56-8BA367174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Class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90C7E-649C-4E0D-8305-7473687961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b="1" dirty="0"/>
              <a:t>Identify your role (s) as a team member using the nine Belbin's Team Roles: (The nine team-roles are: Action Oriented Roles: ) </a:t>
            </a:r>
            <a:endParaRPr lang="en-US" dirty="0"/>
          </a:p>
          <a:p>
            <a:endParaRPr lang="en-US" b="1" dirty="0"/>
          </a:p>
          <a:p>
            <a:r>
              <a:rPr lang="en-US" dirty="0"/>
              <a:t>1. Shapers  </a:t>
            </a:r>
          </a:p>
          <a:p>
            <a:r>
              <a:rPr lang="en-US" dirty="0"/>
              <a:t> 2. Implementer (IMP) </a:t>
            </a:r>
          </a:p>
          <a:p>
            <a:r>
              <a:rPr lang="en-US" dirty="0"/>
              <a:t> 3. Completer - Finisher (CF) </a:t>
            </a:r>
          </a:p>
          <a:p>
            <a:r>
              <a:rPr lang="en-US" dirty="0"/>
              <a:t>4. Coordinator (CO) Coordinators </a:t>
            </a:r>
          </a:p>
          <a:p>
            <a:r>
              <a:rPr lang="en-US" dirty="0"/>
              <a:t>5. Team Worker (TW) </a:t>
            </a:r>
          </a:p>
          <a:p>
            <a:r>
              <a:rPr lang="en-US" dirty="0"/>
              <a:t> 6. Resource Investigator (RI) </a:t>
            </a:r>
          </a:p>
          <a:p>
            <a:r>
              <a:rPr lang="en-US" dirty="0"/>
              <a:t>7. Plant (PL) </a:t>
            </a:r>
          </a:p>
          <a:p>
            <a:r>
              <a:rPr lang="en-US" dirty="0"/>
              <a:t> 8. Monitor - Evaluator (ME) </a:t>
            </a:r>
          </a:p>
          <a:p>
            <a:r>
              <a:rPr lang="en-US" dirty="0"/>
              <a:t> 9. Specialist (SP)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21686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EFB62-6C4F-472F-B27C-D2A8817D0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29"/>
          </a:xfrm>
        </p:spPr>
        <p:txBody>
          <a:bodyPr/>
          <a:lstStyle/>
          <a:p>
            <a:r>
              <a:rPr lang="en-US" b="1" dirty="0"/>
              <a:t>Class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AC488-235B-4165-AD9C-9A8E5F2088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885" y="1772816"/>
            <a:ext cx="8229600" cy="3917032"/>
          </a:xfrm>
        </p:spPr>
        <p:txBody>
          <a:bodyPr/>
          <a:lstStyle/>
          <a:p>
            <a:r>
              <a:rPr lang="en-US" dirty="0"/>
              <a:t>What can be gained by identifying people’s Team Roles?</a:t>
            </a:r>
          </a:p>
          <a:p>
            <a:endParaRPr lang="en-US" dirty="0"/>
          </a:p>
          <a:p>
            <a:r>
              <a:rPr lang="en-US" dirty="0"/>
              <a:t>When I know my strongest Team Roles, what shall I do?</a:t>
            </a:r>
          </a:p>
        </p:txBody>
      </p:sp>
    </p:spTree>
    <p:extLst>
      <p:ext uri="{BB962C8B-B14F-4D97-AF65-F5344CB8AC3E}">
        <p14:creationId xmlns:p14="http://schemas.microsoft.com/office/powerpoint/2010/main" val="15337059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1D4D5-FCCA-4D28-8574-0439D59F3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490066"/>
          </a:xfrm>
        </p:spPr>
        <p:txBody>
          <a:bodyPr>
            <a:noAutofit/>
          </a:bodyPr>
          <a:lstStyle/>
          <a:p>
            <a:r>
              <a:rPr lang="en-US" sz="2000" b="1" dirty="0"/>
              <a:t>Belbin theory of team role: Please also see document on week 9 folder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9E9C1489-1847-46A4-9A3E-3403D8E0E0E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08720"/>
            <a:ext cx="6768752" cy="47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93700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1E69F-1962-4214-A0DA-1F3C4D4E3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en-US" sz="31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Homan’s Model </a:t>
            </a:r>
            <a:br>
              <a:rPr lang="en-GB" altLang="en-US" sz="31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en-US" sz="31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-How do external factors impact on groups </a:t>
            </a:r>
            <a:b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60D06-76E8-4513-979E-32E5947D68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Background factors such as (physical, socio-economic, cultural-personal, organisational, technological, etc) impact on the behaviour and outcomes of groups. </a:t>
            </a:r>
          </a:p>
          <a:p>
            <a:pPr>
              <a:lnSpc>
                <a:spcPct val="60000"/>
              </a:lnSpc>
            </a:pPr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indent="0">
              <a:lnSpc>
                <a:spcPct val="60000"/>
              </a:lnSpc>
              <a:buNone/>
            </a:pPr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	</a:t>
            </a:r>
          </a:p>
          <a:p>
            <a:pPr>
              <a:lnSpc>
                <a:spcPct val="60000"/>
              </a:lnSpc>
            </a:pPr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indent="0" algn="ctr">
              <a:lnSpc>
                <a:spcPct val="90000"/>
              </a:lnSpc>
              <a:buNone/>
            </a:pPr>
            <a:r>
              <a:rPr lang="en-GB" altLang="en-US" sz="2800" b="1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What external factors impact on your group coursework at  UWSTD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12781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C5A0A-462D-4166-9E84-EBFF33D4E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b="1" dirty="0"/>
              <a:t>Types of power in a group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6F257-F873-4931-86B0-29B405EBCC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1500" b="1" dirty="0"/>
              <a:t>REWARD</a:t>
            </a:r>
          </a:p>
          <a:p>
            <a:pPr>
              <a:lnSpc>
                <a:spcPct val="90000"/>
              </a:lnSpc>
            </a:pPr>
            <a:r>
              <a:rPr lang="en-GB" altLang="en-US" sz="1500" dirty="0"/>
              <a:t>The leader has control over your pay</a:t>
            </a:r>
          </a:p>
          <a:p>
            <a:pPr>
              <a:lnSpc>
                <a:spcPct val="90000"/>
              </a:lnSpc>
            </a:pPr>
            <a:endParaRPr lang="en-GB" altLang="en-US" sz="1500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 b="1" dirty="0"/>
              <a:t>COERCIVE</a:t>
            </a:r>
          </a:p>
          <a:p>
            <a:pPr>
              <a:lnSpc>
                <a:spcPct val="90000"/>
              </a:lnSpc>
            </a:pPr>
            <a:r>
              <a:rPr lang="en-GB" altLang="en-US" sz="1500" dirty="0"/>
              <a:t>The leader can punish you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500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 b="1" dirty="0"/>
              <a:t>REFERENT</a:t>
            </a:r>
          </a:p>
          <a:p>
            <a:pPr>
              <a:lnSpc>
                <a:spcPct val="90000"/>
              </a:lnSpc>
            </a:pPr>
            <a:r>
              <a:rPr lang="en-GB" altLang="en-US" sz="1500" dirty="0"/>
              <a:t>The leader has qualities that you admire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500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 b="1" dirty="0"/>
              <a:t>LEGITIMATE</a:t>
            </a:r>
            <a:r>
              <a:rPr lang="en-GB" altLang="en-US" sz="1500" dirty="0"/>
              <a:t>					</a:t>
            </a:r>
          </a:p>
          <a:p>
            <a:pPr>
              <a:lnSpc>
                <a:spcPct val="90000"/>
              </a:lnSpc>
            </a:pPr>
            <a:r>
              <a:rPr lang="en-GB" altLang="en-US" sz="1500" dirty="0"/>
              <a:t>The leader has been given authority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500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500" b="1" dirty="0"/>
              <a:t>EXPERT</a:t>
            </a:r>
          </a:p>
          <a:p>
            <a:pPr>
              <a:lnSpc>
                <a:spcPct val="90000"/>
              </a:lnSpc>
            </a:pPr>
            <a:r>
              <a:rPr lang="en-GB" altLang="en-US" sz="1500" dirty="0"/>
              <a:t>The leader has superior knowledge</a:t>
            </a:r>
          </a:p>
          <a:p>
            <a:pPr>
              <a:lnSpc>
                <a:spcPct val="90000"/>
              </a:lnSpc>
            </a:pPr>
            <a:endParaRPr lang="en-US" sz="1500" dirty="0"/>
          </a:p>
        </p:txBody>
      </p:sp>
      <p:pic>
        <p:nvPicPr>
          <p:cNvPr id="4098" name="Picture 2" descr="6 Important Types of Power in Leadership">
            <a:extLst>
              <a:ext uri="{FF2B5EF4-FFF2-40B4-BE49-F238E27FC236}">
                <a16:creationId xmlns:a16="http://schemas.microsoft.com/office/drawing/2014/main" id="{3C556A33-A866-427E-9CB3-5C7E0E5FD6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165329"/>
            <a:ext cx="4038600" cy="2858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56367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EAF0D-0BBD-4456-9FE1-A215CF2642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27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Four Types of Teams for making improvements (Sundstrom et al., 1990) </a:t>
            </a:r>
            <a:endParaRPr lang="en-US" sz="2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AA392-ECCB-4C14-BF7F-4D4744A744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lvl="0" indent="0" defTabSz="457200" eaLnBrk="0" fontAlgn="base" hangingPunct="0">
              <a:spcAft>
                <a:spcPct val="0"/>
              </a:spcAft>
              <a:buClr>
                <a:srgbClr val="D52B1E"/>
              </a:buClr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ＭＳ Ｐゴシック" pitchFamily="30" charset="-128"/>
              </a:rPr>
              <a:t>On the basis of what they did: </a:t>
            </a:r>
          </a:p>
          <a:p>
            <a:pPr marL="0" lvl="0" indent="0" defTabSz="457200" eaLnBrk="0" fontAlgn="base" hangingPunct="0">
              <a:spcAft>
                <a:spcPct val="0"/>
              </a:spcAft>
              <a:buClr>
                <a:srgbClr val="D52B1E"/>
              </a:buClr>
              <a:buNone/>
              <a:defRPr/>
            </a:pPr>
            <a:endParaRPr lang="en-GB" sz="2400" dirty="0">
              <a:solidFill>
                <a:prstClr val="black"/>
              </a:solidFill>
              <a:latin typeface="Arial"/>
              <a:ea typeface="ＭＳ Ｐゴシック" pitchFamily="30" charset="-128"/>
            </a:endParaRPr>
          </a:p>
          <a:p>
            <a:pPr marL="0" lvl="0" indent="0" defTabSz="457200" eaLnBrk="0" fontAlgn="base" hangingPunct="0">
              <a:spcAft>
                <a:spcPct val="0"/>
              </a:spcAft>
              <a:buClr>
                <a:srgbClr val="D52B1E"/>
              </a:buClr>
              <a:buNone/>
              <a:defRPr/>
            </a:pPr>
            <a:r>
              <a:rPr lang="en-GB" sz="2400" b="1" dirty="0">
                <a:solidFill>
                  <a:prstClr val="black"/>
                </a:solidFill>
                <a:latin typeface="Arial"/>
                <a:ea typeface="ＭＳ Ｐゴシック" pitchFamily="30" charset="-128"/>
              </a:rPr>
              <a:t>1. </a:t>
            </a:r>
            <a:r>
              <a:rPr lang="en-GB" sz="2400" b="1" dirty="0">
                <a:solidFill>
                  <a:srgbClr val="FF0000"/>
                </a:solidFill>
                <a:latin typeface="Arial"/>
                <a:ea typeface="ＭＳ Ｐゴシック" pitchFamily="30" charset="-128"/>
              </a:rPr>
              <a:t>Advice Teams</a:t>
            </a:r>
            <a:r>
              <a:rPr lang="en-GB" sz="2400" dirty="0">
                <a:solidFill>
                  <a:prstClr val="black"/>
                </a:solidFill>
                <a:latin typeface="Arial"/>
                <a:ea typeface="ＭＳ Ｐゴシック" pitchFamily="30" charset="-128"/>
              </a:rPr>
              <a:t>: provide information to management to be used in its own decision making (e.g. quality circles). </a:t>
            </a:r>
          </a:p>
          <a:p>
            <a:pPr marL="0" lvl="0" indent="0" defTabSz="457200" eaLnBrk="0" fontAlgn="base" hangingPunct="0">
              <a:spcAft>
                <a:spcPct val="0"/>
              </a:spcAft>
              <a:buClr>
                <a:srgbClr val="D52B1E"/>
              </a:buClr>
              <a:buNone/>
              <a:defRPr/>
            </a:pPr>
            <a:r>
              <a:rPr lang="en-GB" sz="2400" b="1" dirty="0">
                <a:solidFill>
                  <a:prstClr val="black"/>
                </a:solidFill>
                <a:latin typeface="Arial"/>
                <a:ea typeface="ＭＳ Ｐゴシック" pitchFamily="30" charset="-128"/>
              </a:rPr>
              <a:t>2. </a:t>
            </a:r>
            <a:r>
              <a:rPr lang="en-GB" sz="2400" b="1" dirty="0">
                <a:solidFill>
                  <a:srgbClr val="FF0000"/>
                </a:solidFill>
                <a:latin typeface="Arial"/>
                <a:ea typeface="ＭＳ Ｐゴシック" pitchFamily="30" charset="-128"/>
              </a:rPr>
              <a:t>Action Teams</a:t>
            </a:r>
            <a:r>
              <a:rPr lang="en-GB" sz="2400" b="1" dirty="0">
                <a:solidFill>
                  <a:prstClr val="black"/>
                </a:solidFill>
                <a:latin typeface="Arial"/>
                <a:ea typeface="ＭＳ Ｐゴシック" pitchFamily="30" charset="-128"/>
              </a:rPr>
              <a:t>: </a:t>
            </a:r>
            <a:r>
              <a:rPr lang="en-GB" sz="2400" dirty="0">
                <a:solidFill>
                  <a:prstClr val="black"/>
                </a:solidFill>
                <a:latin typeface="Arial"/>
                <a:ea typeface="ＭＳ Ｐゴシック" pitchFamily="30" charset="-128"/>
              </a:rPr>
              <a:t>execute brief performances that are repeated under new conditions (e.g. football teams). </a:t>
            </a:r>
          </a:p>
          <a:p>
            <a:pPr marL="0" lvl="0" indent="0" defTabSz="457200" eaLnBrk="0" fontAlgn="base" hangingPunct="0">
              <a:spcAft>
                <a:spcPct val="0"/>
              </a:spcAft>
              <a:buClr>
                <a:srgbClr val="D52B1E"/>
              </a:buClr>
              <a:buNone/>
              <a:defRPr/>
            </a:pPr>
            <a:r>
              <a:rPr lang="en-GB" sz="2400" b="1" dirty="0">
                <a:solidFill>
                  <a:prstClr val="black"/>
                </a:solidFill>
                <a:latin typeface="Arial"/>
                <a:ea typeface="ＭＳ Ｐゴシック" pitchFamily="30" charset="-128"/>
              </a:rPr>
              <a:t>3. </a:t>
            </a:r>
            <a:r>
              <a:rPr lang="en-GB" sz="2400" b="1" dirty="0">
                <a:solidFill>
                  <a:srgbClr val="FF0000"/>
                </a:solidFill>
                <a:latin typeface="Arial"/>
                <a:ea typeface="ＭＳ Ｐゴシック" pitchFamily="30" charset="-128"/>
              </a:rPr>
              <a:t>Project teams</a:t>
            </a:r>
            <a:r>
              <a:rPr lang="en-GB" sz="2400" b="1" dirty="0">
                <a:solidFill>
                  <a:prstClr val="black"/>
                </a:solidFill>
                <a:latin typeface="Arial"/>
                <a:ea typeface="ＭＳ Ｐゴシック" pitchFamily="30" charset="-128"/>
              </a:rPr>
              <a:t>: </a:t>
            </a:r>
            <a:r>
              <a:rPr lang="en-GB" sz="2400" dirty="0">
                <a:solidFill>
                  <a:prstClr val="black"/>
                </a:solidFill>
                <a:latin typeface="Arial"/>
                <a:ea typeface="ＭＳ Ｐゴシック" pitchFamily="30" charset="-128"/>
              </a:rPr>
              <a:t>bring together employees from different departments to accomplish a specific task (e.g. new product development).</a:t>
            </a:r>
          </a:p>
          <a:p>
            <a:pPr marL="0" lvl="0" indent="0" defTabSz="457200" eaLnBrk="0" fontAlgn="base" hangingPunct="0">
              <a:spcAft>
                <a:spcPct val="0"/>
              </a:spcAft>
              <a:buClr>
                <a:srgbClr val="D52B1E"/>
              </a:buClr>
              <a:buNone/>
              <a:defRPr/>
            </a:pPr>
            <a:r>
              <a:rPr lang="en-GB" sz="2400" b="1" dirty="0">
                <a:solidFill>
                  <a:prstClr val="black"/>
                </a:solidFill>
                <a:latin typeface="Arial"/>
                <a:ea typeface="ＭＳ Ｐゴシック" pitchFamily="30" charset="-128"/>
              </a:rPr>
              <a:t>4. </a:t>
            </a:r>
            <a:r>
              <a:rPr lang="en-GB" sz="2400" b="1" dirty="0">
                <a:solidFill>
                  <a:srgbClr val="FF0000"/>
                </a:solidFill>
                <a:latin typeface="Arial"/>
                <a:ea typeface="ＭＳ Ｐゴシック" pitchFamily="30" charset="-128"/>
              </a:rPr>
              <a:t>Production teams</a:t>
            </a:r>
            <a:r>
              <a:rPr lang="en-GB" sz="2400" b="1" dirty="0">
                <a:solidFill>
                  <a:prstClr val="black"/>
                </a:solidFill>
                <a:latin typeface="Arial"/>
                <a:ea typeface="ＭＳ Ｐゴシック" pitchFamily="30" charset="-128"/>
              </a:rPr>
              <a:t>: </a:t>
            </a:r>
            <a:r>
              <a:rPr lang="en-GB" sz="2400" dirty="0">
                <a:solidFill>
                  <a:prstClr val="black"/>
                </a:solidFill>
                <a:latin typeface="Arial"/>
                <a:ea typeface="ＭＳ Ｐゴシック" pitchFamily="30" charset="-128"/>
              </a:rPr>
              <a:t>consist of individuals who share a production goal.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13991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13335-4990-43D8-91F7-2761BC8F3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3600" b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Team differentiation across 5 dimensions 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390C2-5FE3-4DA7-8CC7-DFC0FDFA2D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defRPr/>
            </a:pPr>
            <a:r>
              <a:rPr lang="en-GB" b="1" dirty="0"/>
              <a:t>Each team type can be further differentiated along five dimensions:</a:t>
            </a:r>
          </a:p>
          <a:p>
            <a:pPr marL="0" indent="0">
              <a:buNone/>
              <a:defRPr/>
            </a:pPr>
            <a:endParaRPr lang="en-GB" dirty="0"/>
          </a:p>
          <a:p>
            <a:pPr marL="457200" indent="-457200">
              <a:lnSpc>
                <a:spcPct val="170000"/>
              </a:lnSpc>
              <a:buFont typeface="Arial" panose="020B0604020202020204" pitchFamily="34" charset="0"/>
              <a:buAutoNum type="arabicPeriod"/>
              <a:defRPr/>
            </a:pPr>
            <a:r>
              <a:rPr lang="en-GB" sz="3400" dirty="0"/>
              <a:t>Degree of differentiation from other units</a:t>
            </a:r>
          </a:p>
          <a:p>
            <a:pPr marL="457200" indent="-457200">
              <a:lnSpc>
                <a:spcPct val="170000"/>
              </a:lnSpc>
              <a:buFont typeface="Arial" panose="020B0604020202020204" pitchFamily="34" charset="0"/>
              <a:buAutoNum type="arabicPeriod"/>
              <a:defRPr/>
            </a:pPr>
            <a:r>
              <a:rPr lang="en-GB" sz="3400" dirty="0"/>
              <a:t>Degree of coordination: Is its work closely related to other work units within the organization (high coordination) or does it operate relatively independently (low coordination)?</a:t>
            </a:r>
          </a:p>
          <a:p>
            <a:pPr marL="457200" indent="-457200">
              <a:lnSpc>
                <a:spcPct val="170000"/>
              </a:lnSpc>
              <a:buFont typeface="Arial" panose="020B0604020202020204" pitchFamily="34" charset="0"/>
              <a:buAutoNum type="arabicPeriod"/>
              <a:defRPr/>
            </a:pPr>
            <a:r>
              <a:rPr lang="en-GB" sz="3400" dirty="0"/>
              <a:t>Degree of technical specialization (low vs. high)? </a:t>
            </a:r>
          </a:p>
          <a:p>
            <a:pPr marL="457200" indent="-457200">
              <a:lnSpc>
                <a:spcPct val="170000"/>
              </a:lnSpc>
              <a:buFont typeface="Arial" panose="020B0604020202020204" pitchFamily="34" charset="0"/>
              <a:buAutoNum type="arabicPeriod"/>
              <a:defRPr/>
            </a:pPr>
            <a:r>
              <a:rPr lang="en-GB" sz="3400" dirty="0"/>
              <a:t>Work cycles: How much time does the team need to achieve its aims? Does it perform short, repetitive work cycles, or a single, long one?</a:t>
            </a:r>
          </a:p>
          <a:p>
            <a:pPr marL="457200" indent="-457200">
              <a:lnSpc>
                <a:spcPct val="170000"/>
              </a:lnSpc>
              <a:buFont typeface="Arial" panose="020B0604020202020204" pitchFamily="34" charset="0"/>
              <a:buAutoNum type="arabicPeriod"/>
              <a:defRPr/>
            </a:pPr>
            <a:r>
              <a:rPr lang="en-GB" sz="3400" dirty="0"/>
              <a:t>Typical outputs: What does the team produce as its output?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1095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399E9-B805-4188-89A1-6EA6CB693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Types of Teams &amp; Their Outputs</a:t>
            </a:r>
            <a:endParaRPr lang="en-US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E679D0C4-4056-452B-A985-4725367CB75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560" y="1196752"/>
            <a:ext cx="7704856" cy="4464496"/>
          </a:xfrm>
        </p:spPr>
      </p:pic>
    </p:spTree>
    <p:extLst>
      <p:ext uri="{BB962C8B-B14F-4D97-AF65-F5344CB8AC3E}">
        <p14:creationId xmlns:p14="http://schemas.microsoft.com/office/powerpoint/2010/main" val="27414187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94F73-A581-4712-BE94-794CC52E37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>
                <a:solidFill>
                  <a:prstClr val="black">
                    <a:lumMod val="85000"/>
                    <a:lumOff val="15000"/>
                  </a:prstClr>
                </a:solidFill>
                <a:latin typeface="Century Gothic" panose="020B0502020202020204"/>
              </a:rPr>
              <a:t>Tuckman’s Group Formation Theory 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D032A-E45F-4DD0-8043-B9B4D4B437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 fontAlgn="t">
              <a:buNone/>
            </a:pPr>
            <a:r>
              <a:rPr lang="en-GB" sz="4300" b="1" dirty="0"/>
              <a:t>Forming</a:t>
            </a:r>
            <a:endParaRPr lang="en-GB" sz="4300" dirty="0"/>
          </a:p>
          <a:p>
            <a:pPr fontAlgn="t"/>
            <a:r>
              <a:rPr lang="en-GB" sz="4300" dirty="0"/>
              <a:t>Clear setting of goals</a:t>
            </a:r>
          </a:p>
          <a:p>
            <a:pPr fontAlgn="t"/>
            <a:r>
              <a:rPr lang="en-GB" sz="4300" dirty="0"/>
              <a:t>Cleary established team</a:t>
            </a:r>
          </a:p>
          <a:p>
            <a:pPr fontAlgn="t"/>
            <a:r>
              <a:rPr lang="en-GB" sz="4300" dirty="0"/>
              <a:t>Facilitate conducive team approach</a:t>
            </a:r>
          </a:p>
          <a:p>
            <a:pPr fontAlgn="t"/>
            <a:r>
              <a:rPr lang="en-GB" sz="4300" dirty="0"/>
              <a:t>Potentially set individual roles</a:t>
            </a:r>
          </a:p>
          <a:p>
            <a:pPr fontAlgn="t"/>
            <a:r>
              <a:rPr lang="en-GB" sz="4300" dirty="0"/>
              <a:t>Potentially set ground rules</a:t>
            </a:r>
          </a:p>
          <a:p>
            <a:pPr marL="0" indent="0" fontAlgn="t">
              <a:buNone/>
            </a:pPr>
            <a:endParaRPr lang="en-GB" sz="4300" b="1" dirty="0"/>
          </a:p>
          <a:p>
            <a:pPr marL="0" indent="0" fontAlgn="t">
              <a:buNone/>
            </a:pPr>
            <a:r>
              <a:rPr lang="en-GB" sz="4300" b="1" dirty="0"/>
              <a:t>2. Storming</a:t>
            </a:r>
            <a:endParaRPr lang="en-GB" sz="4300" dirty="0"/>
          </a:p>
          <a:p>
            <a:pPr fontAlgn="t"/>
            <a:r>
              <a:rPr lang="en-GB" sz="4300" dirty="0"/>
              <a:t>Collaborative sharing of ideas</a:t>
            </a:r>
          </a:p>
          <a:p>
            <a:pPr fontAlgn="t"/>
            <a:r>
              <a:rPr lang="en-GB" sz="4300" dirty="0"/>
              <a:t>Create appropriate team environment</a:t>
            </a:r>
          </a:p>
          <a:p>
            <a:pPr fontAlgn="t"/>
            <a:r>
              <a:rPr lang="en-GB" sz="4300" dirty="0"/>
              <a:t>Keep objective in mind </a:t>
            </a:r>
          </a:p>
          <a:p>
            <a:pPr fontAlgn="t"/>
            <a:r>
              <a:rPr lang="en-GB" sz="4300" dirty="0"/>
              <a:t>Ensure active listening, participation and coordination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64934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FA27C-17CF-47B0-BA4E-51055468FD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prstClr val="black">
                    <a:lumMod val="85000"/>
                    <a:lumOff val="15000"/>
                  </a:prstClr>
                </a:solidFill>
                <a:latin typeface="Century Gothic" panose="020B0502020202020204"/>
              </a:rPr>
              <a:t>Tuckman’s Group Formation Theory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5C9D3-9FCD-4542-BCF6-A22C1AC071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 fontAlgn="t">
              <a:buNone/>
            </a:pPr>
            <a:r>
              <a:rPr lang="en-GB" b="1" dirty="0"/>
              <a:t>3. Norming</a:t>
            </a:r>
            <a:endParaRPr lang="en-GB" dirty="0"/>
          </a:p>
          <a:p>
            <a:pPr fontAlgn="t"/>
            <a:r>
              <a:rPr lang="en-GB" dirty="0"/>
              <a:t>Agree approach (method, key concepts, scale etc.)</a:t>
            </a:r>
          </a:p>
          <a:p>
            <a:pPr fontAlgn="t"/>
            <a:r>
              <a:rPr lang="en-GB" dirty="0"/>
              <a:t>Set appropriate scale of activities</a:t>
            </a:r>
          </a:p>
          <a:p>
            <a:pPr fontAlgn="t"/>
            <a:r>
              <a:rPr lang="en-GB" dirty="0"/>
              <a:t>Ensure regular points of check/review/practice before final action</a:t>
            </a:r>
          </a:p>
          <a:p>
            <a:pPr marL="0" indent="0" fontAlgn="t">
              <a:buNone/>
            </a:pPr>
            <a:endParaRPr lang="en-GB" b="1" dirty="0"/>
          </a:p>
          <a:p>
            <a:pPr marL="0" indent="0" fontAlgn="t">
              <a:buNone/>
            </a:pPr>
            <a:r>
              <a:rPr lang="en-GB" b="1" dirty="0"/>
              <a:t>4. Performing</a:t>
            </a:r>
            <a:endParaRPr lang="en-GB" dirty="0"/>
          </a:p>
          <a:p>
            <a:pPr fontAlgn="t"/>
            <a:r>
              <a:rPr lang="en-GB" dirty="0"/>
              <a:t>Carry out action for goal</a:t>
            </a:r>
          </a:p>
          <a:p>
            <a:pPr fontAlgn="t"/>
            <a:r>
              <a:rPr lang="en-GB" dirty="0"/>
              <a:t>Ensure team efforts and support are maintained</a:t>
            </a:r>
          </a:p>
          <a:p>
            <a:pPr fontAlgn="t"/>
            <a:r>
              <a:rPr lang="en-GB" dirty="0"/>
              <a:t>Continue to address matters that may arise in a collaborative manner</a:t>
            </a:r>
          </a:p>
          <a:p>
            <a:pPr marL="0" indent="0" fontAlgn="t">
              <a:buNone/>
            </a:pPr>
            <a:endParaRPr lang="en-GB" b="1" dirty="0"/>
          </a:p>
          <a:p>
            <a:pPr marL="0" indent="0" fontAlgn="t">
              <a:buNone/>
            </a:pPr>
            <a:r>
              <a:rPr lang="en-GB" b="1" dirty="0"/>
              <a:t>5. Adjourning</a:t>
            </a:r>
            <a:endParaRPr lang="en-GB" dirty="0"/>
          </a:p>
          <a:p>
            <a:pPr fontAlgn="t"/>
            <a:r>
              <a:rPr lang="en-GB" dirty="0"/>
              <a:t>The task comes to an end</a:t>
            </a:r>
          </a:p>
          <a:p>
            <a:pPr fontAlgn="t"/>
            <a:r>
              <a:rPr lang="en-GB" dirty="0"/>
              <a:t>The team should reflect and learn from the experience; both individually and collectively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606530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60 Best Inspirational Teamwork Quotes With Images">
            <a:extLst>
              <a:ext uri="{FF2B5EF4-FFF2-40B4-BE49-F238E27FC236}">
                <a16:creationId xmlns:a16="http://schemas.microsoft.com/office/drawing/2014/main" id="{711672F6-F1D0-49E2-8822-EC56EF8C930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322" y="764704"/>
            <a:ext cx="6034038" cy="4536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300704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FBE0D3B-9230-4183-B4FB-CA37BE40E8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124744"/>
            <a:ext cx="6048672" cy="3138487"/>
          </a:xfrm>
        </p:spPr>
      </p:pic>
    </p:spTree>
    <p:extLst>
      <p:ext uri="{BB962C8B-B14F-4D97-AF65-F5344CB8AC3E}">
        <p14:creationId xmlns:p14="http://schemas.microsoft.com/office/powerpoint/2010/main" val="1111829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8A0C572-12CD-4983-B493-0C046FD3354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1136</Words>
  <Application>Microsoft Office PowerPoint</Application>
  <PresentationFormat>On-screen Show (4:3)</PresentationFormat>
  <Paragraphs>177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Calibri</vt:lpstr>
      <vt:lpstr>Century Gothic</vt:lpstr>
      <vt:lpstr>Myriad Pro</vt:lpstr>
      <vt:lpstr>Wingdings</vt:lpstr>
      <vt:lpstr>20140311PresentationUWTSDTemplate</vt:lpstr>
      <vt:lpstr>Bachelor of Arts Business Management   Introduction to Modern Workplace (LLCBB4003)  WEEK NINE Groups &amp; Teams </vt:lpstr>
      <vt:lpstr>PowerPoint Presentation</vt:lpstr>
      <vt:lpstr>Quote of the day!</vt:lpstr>
      <vt:lpstr>PowerPoint Presentation</vt:lpstr>
      <vt:lpstr>Meaning of Groups and Teams</vt:lpstr>
      <vt:lpstr>Why study groups &amp; teams?</vt:lpstr>
      <vt:lpstr>Group: Definition</vt:lpstr>
      <vt:lpstr>Teams: Definition</vt:lpstr>
      <vt:lpstr>GROUP                                         Team</vt:lpstr>
      <vt:lpstr>What makes a good team? </vt:lpstr>
      <vt:lpstr>Key Aspects to Effective Teamwork</vt:lpstr>
      <vt:lpstr>Advantages and Development </vt:lpstr>
      <vt:lpstr>Disadvantages/poor practice </vt:lpstr>
      <vt:lpstr>Teams are an effective way of:</vt:lpstr>
      <vt:lpstr>Types of groups </vt:lpstr>
      <vt:lpstr>Psychological/ Aggregate</vt:lpstr>
      <vt:lpstr>Formal vs. Informal Groups </vt:lpstr>
      <vt:lpstr> A Virtual Team (the opposite to a physical team) </vt:lpstr>
      <vt:lpstr>Types of group task</vt:lpstr>
      <vt:lpstr>Class activity </vt:lpstr>
      <vt:lpstr>Class activity </vt:lpstr>
      <vt:lpstr>Belbin theory of team role: Please also see document on week 9 folder</vt:lpstr>
      <vt:lpstr> Homan’s Model  -How do external factors impact on groups  </vt:lpstr>
      <vt:lpstr>Types of power in a group </vt:lpstr>
      <vt:lpstr>Four Types of Teams for making improvements (Sundstrom et al., 1990) </vt:lpstr>
      <vt:lpstr>Team differentiation across 5 dimensions </vt:lpstr>
      <vt:lpstr>Types of Teams &amp; Their Outputs</vt:lpstr>
      <vt:lpstr>Tuckman’s Group Formation Theory </vt:lpstr>
      <vt:lpstr>Tuckman’s Group Formation Theory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Introduction to Modern Workplace (LLCCCC)  WEEK Nine</dc:title>
  <dc:creator>jutua</dc:creator>
  <cp:lastModifiedBy>Uju Ugochukwu</cp:lastModifiedBy>
  <cp:revision>9</cp:revision>
  <dcterms:created xsi:type="dcterms:W3CDTF">2020-07-06T10:40:45Z</dcterms:created>
  <dcterms:modified xsi:type="dcterms:W3CDTF">2022-03-26T07:37:43Z</dcterms:modified>
</cp:coreProperties>
</file>