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0"/>
  </p:notesMasterIdLst>
  <p:handoutMasterIdLst>
    <p:handoutMasterId r:id="rId21"/>
  </p:handoutMasterIdLst>
  <p:sldIdLst>
    <p:sldId id="256" r:id="rId5"/>
    <p:sldId id="258" r:id="rId6"/>
    <p:sldId id="282" r:id="rId7"/>
    <p:sldId id="287" r:id="rId8"/>
    <p:sldId id="304" r:id="rId9"/>
    <p:sldId id="305" r:id="rId10"/>
    <p:sldId id="269" r:id="rId11"/>
    <p:sldId id="273" r:id="rId12"/>
    <p:sldId id="289" r:id="rId13"/>
    <p:sldId id="302" r:id="rId14"/>
    <p:sldId id="275" r:id="rId15"/>
    <p:sldId id="276" r:id="rId16"/>
    <p:sldId id="277" r:id="rId17"/>
    <p:sldId id="283" r:id="rId18"/>
    <p:sldId id="278" r:id="rId1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488CF8-A734-41BF-A82E-20480D485D20}" v="1" dt="2025-01-13T11:24:02.5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1" d="100"/>
          <a:sy n="91" d="100"/>
        </p:scale>
        <p:origin x="795" y="273"/>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126"/>
        <p:guide pos="214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Hutchings" userId="a3779f9f-9c99-4095-9b3e-37d5e4307d3c" providerId="ADAL" clId="{253F7A96-C857-4017-AFEA-6F6A7A6F5BA7}"/>
    <pc:docChg chg="modSld">
      <pc:chgData name="Laura Hutchings" userId="a3779f9f-9c99-4095-9b3e-37d5e4307d3c" providerId="ADAL" clId="{253F7A96-C857-4017-AFEA-6F6A7A6F5BA7}" dt="2023-12-05T09:19:15.777" v="0" actId="20577"/>
      <pc:docMkLst>
        <pc:docMk/>
      </pc:docMkLst>
      <pc:sldChg chg="modSp mod">
        <pc:chgData name="Laura Hutchings" userId="a3779f9f-9c99-4095-9b3e-37d5e4307d3c" providerId="ADAL" clId="{253F7A96-C857-4017-AFEA-6F6A7A6F5BA7}" dt="2023-12-05T09:19:15.777" v="0" actId="20577"/>
        <pc:sldMkLst>
          <pc:docMk/>
          <pc:sldMk cId="0" sldId="256"/>
        </pc:sldMkLst>
      </pc:sldChg>
    </pc:docChg>
  </pc:docChgLst>
  <pc:docChgLst>
    <pc:chgData name="Amy Ryland-Jenkins (2315324)" userId="S::2315324@student.uwtsd.ac.uk::8849fb56-42cb-4399-a4e7-3f2abad9b1dc" providerId="AD" clId="Web-{51089F4A-F4F5-4ADB-B256-8BBD50123482}"/>
    <pc:docChg chg="addSld delSld">
      <pc:chgData name="Amy Ryland-Jenkins (2315324)" userId="S::2315324@student.uwtsd.ac.uk::8849fb56-42cb-4399-a4e7-3f2abad9b1dc" providerId="AD" clId="Web-{51089F4A-F4F5-4ADB-B256-8BBD50123482}" dt="2023-12-05T10:01:45.181" v="1"/>
      <pc:docMkLst>
        <pc:docMk/>
      </pc:docMkLst>
      <pc:sldChg chg="new del">
        <pc:chgData name="Amy Ryland-Jenkins (2315324)" userId="S::2315324@student.uwtsd.ac.uk::8849fb56-42cb-4399-a4e7-3f2abad9b1dc" providerId="AD" clId="Web-{51089F4A-F4F5-4ADB-B256-8BBD50123482}" dt="2023-12-05T10:01:45.181" v="1"/>
        <pc:sldMkLst>
          <pc:docMk/>
          <pc:sldMk cId="1280773604" sldId="308"/>
        </pc:sldMkLst>
      </pc:sldChg>
    </pc:docChg>
  </pc:docChgLst>
  <pc:docChgLst>
    <pc:chgData name="Laura Hutchings" userId="a3779f9f-9c99-4095-9b3e-37d5e4307d3c" providerId="ADAL" clId="{C1488CF8-A734-41BF-A82E-20480D485D20}"/>
    <pc:docChg chg="undo custSel delSld modSld sldOrd">
      <pc:chgData name="Laura Hutchings" userId="a3779f9f-9c99-4095-9b3e-37d5e4307d3c" providerId="ADAL" clId="{C1488CF8-A734-41BF-A82E-20480D485D20}" dt="2025-01-13T11:31:44.142" v="63" actId="2696"/>
      <pc:docMkLst>
        <pc:docMk/>
      </pc:docMkLst>
      <pc:sldChg chg="del">
        <pc:chgData name="Laura Hutchings" userId="a3779f9f-9c99-4095-9b3e-37d5e4307d3c" providerId="ADAL" clId="{C1488CF8-A734-41BF-A82E-20480D485D20}" dt="2025-01-13T11:22:05.261" v="0" actId="2696"/>
        <pc:sldMkLst>
          <pc:docMk/>
          <pc:sldMk cId="0" sldId="257"/>
        </pc:sldMkLst>
      </pc:sldChg>
      <pc:sldChg chg="addSp delSp modSp mod">
        <pc:chgData name="Laura Hutchings" userId="a3779f9f-9c99-4095-9b3e-37d5e4307d3c" providerId="ADAL" clId="{C1488CF8-A734-41BF-A82E-20480D485D20}" dt="2025-01-13T11:26:45.645" v="41" actId="1076"/>
        <pc:sldMkLst>
          <pc:docMk/>
          <pc:sldMk cId="0" sldId="258"/>
        </pc:sldMkLst>
        <pc:spChg chg="mod">
          <ac:chgData name="Laura Hutchings" userId="a3779f9f-9c99-4095-9b3e-37d5e4307d3c" providerId="ADAL" clId="{C1488CF8-A734-41BF-A82E-20480D485D20}" dt="2025-01-13T11:25:57.667" v="32"/>
          <ac:spMkLst>
            <pc:docMk/>
            <pc:sldMk cId="0" sldId="258"/>
            <ac:spMk id="2" creationId="{00000000-0000-0000-0000-000000000000}"/>
          </ac:spMkLst>
        </pc:spChg>
        <pc:spChg chg="mod">
          <ac:chgData name="Laura Hutchings" userId="a3779f9f-9c99-4095-9b3e-37d5e4307d3c" providerId="ADAL" clId="{C1488CF8-A734-41BF-A82E-20480D485D20}" dt="2025-01-13T11:24:52.103" v="15" actId="20577"/>
          <ac:spMkLst>
            <pc:docMk/>
            <pc:sldMk cId="0" sldId="258"/>
            <ac:spMk id="3" creationId="{00000000-0000-0000-0000-000000000000}"/>
          </ac:spMkLst>
        </pc:spChg>
        <pc:spChg chg="del mod">
          <ac:chgData name="Laura Hutchings" userId="a3779f9f-9c99-4095-9b3e-37d5e4307d3c" providerId="ADAL" clId="{C1488CF8-A734-41BF-A82E-20480D485D20}" dt="2025-01-13T11:26:40.075" v="40" actId="26606"/>
          <ac:spMkLst>
            <pc:docMk/>
            <pc:sldMk cId="0" sldId="258"/>
            <ac:spMk id="6" creationId="{672AF4D8-9AF7-4CF7-AB22-79FDD1E724DC}"/>
          </ac:spMkLst>
        </pc:spChg>
        <pc:graphicFrameChg chg="add mod">
          <ac:chgData name="Laura Hutchings" userId="a3779f9f-9c99-4095-9b3e-37d5e4307d3c" providerId="ADAL" clId="{C1488CF8-A734-41BF-A82E-20480D485D20}" dt="2025-01-13T11:26:45.645" v="41" actId="1076"/>
          <ac:graphicFrameMkLst>
            <pc:docMk/>
            <pc:sldMk cId="0" sldId="258"/>
            <ac:graphicFrameMk id="8" creationId="{E7737E09-CA53-9C10-5C5A-BA6969DB9496}"/>
          </ac:graphicFrameMkLst>
        </pc:graphicFrameChg>
        <pc:picChg chg="add mod">
          <ac:chgData name="Laura Hutchings" userId="a3779f9f-9c99-4095-9b3e-37d5e4307d3c" providerId="ADAL" clId="{C1488CF8-A734-41BF-A82E-20480D485D20}" dt="2025-01-13T11:25:03.792" v="17" actId="1076"/>
          <ac:picMkLst>
            <pc:docMk/>
            <pc:sldMk cId="0" sldId="258"/>
            <ac:picMk id="5" creationId="{BEEA0A0A-85B8-F96B-C14E-822D4807A7A5}"/>
          </ac:picMkLst>
        </pc:picChg>
        <pc:picChg chg="del">
          <ac:chgData name="Laura Hutchings" userId="a3779f9f-9c99-4095-9b3e-37d5e4307d3c" providerId="ADAL" clId="{C1488CF8-A734-41BF-A82E-20480D485D20}" dt="2025-01-13T11:22:51.180" v="1" actId="478"/>
          <ac:picMkLst>
            <pc:docMk/>
            <pc:sldMk cId="0" sldId="258"/>
            <ac:picMk id="2050" creationId="{00000000-0000-0000-0000-000000000000}"/>
          </ac:picMkLst>
        </pc:picChg>
        <pc:picChg chg="del">
          <ac:chgData name="Laura Hutchings" userId="a3779f9f-9c99-4095-9b3e-37d5e4307d3c" providerId="ADAL" clId="{C1488CF8-A734-41BF-A82E-20480D485D20}" dt="2025-01-13T11:22:53.945" v="3" actId="478"/>
          <ac:picMkLst>
            <pc:docMk/>
            <pc:sldMk cId="0" sldId="258"/>
            <ac:picMk id="2052" creationId="{00000000-0000-0000-0000-000000000000}"/>
          </ac:picMkLst>
        </pc:picChg>
        <pc:picChg chg="del">
          <ac:chgData name="Laura Hutchings" userId="a3779f9f-9c99-4095-9b3e-37d5e4307d3c" providerId="ADAL" clId="{C1488CF8-A734-41BF-A82E-20480D485D20}" dt="2025-01-13T11:22:52.495" v="2" actId="478"/>
          <ac:picMkLst>
            <pc:docMk/>
            <pc:sldMk cId="0" sldId="258"/>
            <ac:picMk id="2054" creationId="{00000000-0000-0000-0000-000000000000}"/>
          </ac:picMkLst>
        </pc:picChg>
        <pc:picChg chg="del">
          <ac:chgData name="Laura Hutchings" userId="a3779f9f-9c99-4095-9b3e-37d5e4307d3c" providerId="ADAL" clId="{C1488CF8-A734-41BF-A82E-20480D485D20}" dt="2025-01-13T11:22:55.234" v="4" actId="478"/>
          <ac:picMkLst>
            <pc:docMk/>
            <pc:sldMk cId="0" sldId="258"/>
            <ac:picMk id="2056" creationId="{00000000-0000-0000-0000-000000000000}"/>
          </ac:picMkLst>
        </pc:picChg>
      </pc:sldChg>
      <pc:sldChg chg="del">
        <pc:chgData name="Laura Hutchings" userId="a3779f9f-9c99-4095-9b3e-37d5e4307d3c" providerId="ADAL" clId="{C1488CF8-A734-41BF-A82E-20480D485D20}" dt="2025-01-13T11:26:59.281" v="42" actId="2696"/>
        <pc:sldMkLst>
          <pc:docMk/>
          <pc:sldMk cId="0" sldId="261"/>
        </pc:sldMkLst>
      </pc:sldChg>
      <pc:sldChg chg="del">
        <pc:chgData name="Laura Hutchings" userId="a3779f9f-9c99-4095-9b3e-37d5e4307d3c" providerId="ADAL" clId="{C1488CF8-A734-41BF-A82E-20480D485D20}" dt="2025-01-13T11:27:41.468" v="45" actId="2696"/>
        <pc:sldMkLst>
          <pc:docMk/>
          <pc:sldMk cId="0" sldId="262"/>
        </pc:sldMkLst>
      </pc:sldChg>
      <pc:sldChg chg="del">
        <pc:chgData name="Laura Hutchings" userId="a3779f9f-9c99-4095-9b3e-37d5e4307d3c" providerId="ADAL" clId="{C1488CF8-A734-41BF-A82E-20480D485D20}" dt="2025-01-13T11:27:36.316" v="44" actId="2696"/>
        <pc:sldMkLst>
          <pc:docMk/>
          <pc:sldMk cId="0" sldId="263"/>
        </pc:sldMkLst>
      </pc:sldChg>
      <pc:sldChg chg="del">
        <pc:chgData name="Laura Hutchings" userId="a3779f9f-9c99-4095-9b3e-37d5e4307d3c" providerId="ADAL" clId="{C1488CF8-A734-41BF-A82E-20480D485D20}" dt="2025-01-13T11:31:44.142" v="63" actId="2696"/>
        <pc:sldMkLst>
          <pc:docMk/>
          <pc:sldMk cId="0" sldId="266"/>
        </pc:sldMkLst>
      </pc:sldChg>
      <pc:sldChg chg="del">
        <pc:chgData name="Laura Hutchings" userId="a3779f9f-9c99-4095-9b3e-37d5e4307d3c" providerId="ADAL" clId="{C1488CF8-A734-41BF-A82E-20480D485D20}" dt="2025-01-13T11:29:31.512" v="52" actId="2696"/>
        <pc:sldMkLst>
          <pc:docMk/>
          <pc:sldMk cId="0" sldId="284"/>
        </pc:sldMkLst>
      </pc:sldChg>
      <pc:sldChg chg="del">
        <pc:chgData name="Laura Hutchings" userId="a3779f9f-9c99-4095-9b3e-37d5e4307d3c" providerId="ADAL" clId="{C1488CF8-A734-41BF-A82E-20480D485D20}" dt="2025-01-13T11:27:18.636" v="43" actId="2696"/>
        <pc:sldMkLst>
          <pc:docMk/>
          <pc:sldMk cId="3349762110" sldId="288"/>
        </pc:sldMkLst>
      </pc:sldChg>
      <pc:sldChg chg="del">
        <pc:chgData name="Laura Hutchings" userId="a3779f9f-9c99-4095-9b3e-37d5e4307d3c" providerId="ADAL" clId="{C1488CF8-A734-41BF-A82E-20480D485D20}" dt="2025-01-13T11:31:06.008" v="61" actId="2696"/>
        <pc:sldMkLst>
          <pc:docMk/>
          <pc:sldMk cId="3365665652" sldId="299"/>
        </pc:sldMkLst>
      </pc:sldChg>
      <pc:sldChg chg="del">
        <pc:chgData name="Laura Hutchings" userId="a3779f9f-9c99-4095-9b3e-37d5e4307d3c" providerId="ADAL" clId="{C1488CF8-A734-41BF-A82E-20480D485D20}" dt="2025-01-13T11:27:47.977" v="46" actId="2696"/>
        <pc:sldMkLst>
          <pc:docMk/>
          <pc:sldMk cId="699813376" sldId="300"/>
        </pc:sldMkLst>
      </pc:sldChg>
      <pc:sldChg chg="modSp mod">
        <pc:chgData name="Laura Hutchings" userId="a3779f9f-9c99-4095-9b3e-37d5e4307d3c" providerId="ADAL" clId="{C1488CF8-A734-41BF-A82E-20480D485D20}" dt="2025-01-13T11:28:15.924" v="50" actId="20577"/>
        <pc:sldMkLst>
          <pc:docMk/>
          <pc:sldMk cId="225252853" sldId="302"/>
        </pc:sldMkLst>
        <pc:graphicFrameChg chg="modGraphic">
          <ac:chgData name="Laura Hutchings" userId="a3779f9f-9c99-4095-9b3e-37d5e4307d3c" providerId="ADAL" clId="{C1488CF8-A734-41BF-A82E-20480D485D20}" dt="2025-01-13T11:28:15.924" v="50" actId="20577"/>
          <ac:graphicFrameMkLst>
            <pc:docMk/>
            <pc:sldMk cId="225252853" sldId="302"/>
            <ac:graphicFrameMk id="5" creationId="{0575B18B-72AB-444B-AD7D-890C206B2E4D}"/>
          </ac:graphicFrameMkLst>
        </pc:graphicFrameChg>
      </pc:sldChg>
      <pc:sldChg chg="ord">
        <pc:chgData name="Laura Hutchings" userId="a3779f9f-9c99-4095-9b3e-37d5e4307d3c" providerId="ADAL" clId="{C1488CF8-A734-41BF-A82E-20480D485D20}" dt="2025-01-13T11:30:18.369" v="54"/>
        <pc:sldMkLst>
          <pc:docMk/>
          <pc:sldMk cId="345315884" sldId="304"/>
        </pc:sldMkLst>
      </pc:sldChg>
      <pc:sldChg chg="modSp mod ord">
        <pc:chgData name="Laura Hutchings" userId="a3779f9f-9c99-4095-9b3e-37d5e4307d3c" providerId="ADAL" clId="{C1488CF8-A734-41BF-A82E-20480D485D20}" dt="2025-01-13T11:30:40.929" v="60" actId="20577"/>
        <pc:sldMkLst>
          <pc:docMk/>
          <pc:sldMk cId="3804508010" sldId="305"/>
        </pc:sldMkLst>
        <pc:spChg chg="mod">
          <ac:chgData name="Laura Hutchings" userId="a3779f9f-9c99-4095-9b3e-37d5e4307d3c" providerId="ADAL" clId="{C1488CF8-A734-41BF-A82E-20480D485D20}" dt="2025-01-13T11:30:37.056" v="59" actId="27636"/>
          <ac:spMkLst>
            <pc:docMk/>
            <pc:sldMk cId="3804508010" sldId="305"/>
            <ac:spMk id="3" creationId="{0CACB00A-F706-325B-0D33-4424E8885C8C}"/>
          </ac:spMkLst>
        </pc:spChg>
        <pc:spChg chg="mod">
          <ac:chgData name="Laura Hutchings" userId="a3779f9f-9c99-4095-9b3e-37d5e4307d3c" providerId="ADAL" clId="{C1488CF8-A734-41BF-A82E-20480D485D20}" dt="2025-01-13T11:30:40.929" v="60" actId="20577"/>
          <ac:spMkLst>
            <pc:docMk/>
            <pc:sldMk cId="3804508010" sldId="305"/>
            <ac:spMk id="4" creationId="{817677BB-16CB-2663-7095-A80967D19790}"/>
          </ac:spMkLst>
        </pc:spChg>
      </pc:sldChg>
      <pc:sldChg chg="del">
        <pc:chgData name="Laura Hutchings" userId="a3779f9f-9c99-4095-9b3e-37d5e4307d3c" providerId="ADAL" clId="{C1488CF8-A734-41BF-A82E-20480D485D20}" dt="2025-01-13T11:31:39.865" v="62" actId="2696"/>
        <pc:sldMkLst>
          <pc:docMk/>
          <pc:sldMk cId="758151362" sldId="306"/>
        </pc:sldMkLst>
      </pc:sldChg>
      <pc:sldChg chg="del">
        <pc:chgData name="Laura Hutchings" userId="a3779f9f-9c99-4095-9b3e-37d5e4307d3c" providerId="ADAL" clId="{C1488CF8-A734-41BF-A82E-20480D485D20}" dt="2025-01-13T11:29:13.889" v="51" actId="2696"/>
        <pc:sldMkLst>
          <pc:docMk/>
          <pc:sldMk cId="1928653564" sldId="307"/>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F210D4-4629-407B-9E73-A74980E7A61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3DA7FAC-8E62-42D7-9213-AD2C593D5321}">
      <dgm:prSet/>
      <dgm:spPr/>
      <dgm:t>
        <a:bodyPr/>
        <a:lstStyle/>
        <a:p>
          <a:pPr>
            <a:lnSpc>
              <a:spcPct val="100000"/>
            </a:lnSpc>
          </a:pPr>
          <a:r>
            <a:rPr lang="en-GB" b="1" dirty="0"/>
            <a:t>To introduce key theories used to explore psychological and physiological development</a:t>
          </a:r>
          <a:endParaRPr lang="en-US" dirty="0"/>
        </a:p>
      </dgm:t>
    </dgm:pt>
    <dgm:pt modelId="{3811FA3D-2C45-46BB-89E7-2702DD3E3C6D}" type="parTrans" cxnId="{2C177AA5-656C-4FE5-B559-B66B04156A5D}">
      <dgm:prSet/>
      <dgm:spPr/>
      <dgm:t>
        <a:bodyPr/>
        <a:lstStyle/>
        <a:p>
          <a:endParaRPr lang="en-US"/>
        </a:p>
      </dgm:t>
    </dgm:pt>
    <dgm:pt modelId="{A642A28B-B70A-4EBD-9D27-A4B4117BBF7F}" type="sibTrans" cxnId="{2C177AA5-656C-4FE5-B559-B66B04156A5D}">
      <dgm:prSet/>
      <dgm:spPr/>
      <dgm:t>
        <a:bodyPr/>
        <a:lstStyle/>
        <a:p>
          <a:endParaRPr lang="en-US"/>
        </a:p>
      </dgm:t>
    </dgm:pt>
    <dgm:pt modelId="{0D033613-3896-48C1-A1C4-10AA1B22435B}">
      <dgm:prSet/>
      <dgm:spPr/>
      <dgm:t>
        <a:bodyPr/>
        <a:lstStyle/>
        <a:p>
          <a:pPr>
            <a:lnSpc>
              <a:spcPct val="100000"/>
            </a:lnSpc>
          </a:pPr>
          <a:r>
            <a:rPr lang="en-GB" b="1"/>
            <a:t>Develop the ability to apply these concepts to consider the influence of development on the individual</a:t>
          </a:r>
          <a:endParaRPr lang="en-US"/>
        </a:p>
      </dgm:t>
    </dgm:pt>
    <dgm:pt modelId="{C93C788D-AD24-4837-BF28-D1BDEA29E346}" type="parTrans" cxnId="{D10E42E9-65B8-4AF3-8E58-3581C89E5A5D}">
      <dgm:prSet/>
      <dgm:spPr/>
      <dgm:t>
        <a:bodyPr/>
        <a:lstStyle/>
        <a:p>
          <a:endParaRPr lang="en-US"/>
        </a:p>
      </dgm:t>
    </dgm:pt>
    <dgm:pt modelId="{A8D2A289-BA7F-40AA-9A23-254EE615FF87}" type="sibTrans" cxnId="{D10E42E9-65B8-4AF3-8E58-3581C89E5A5D}">
      <dgm:prSet/>
      <dgm:spPr/>
      <dgm:t>
        <a:bodyPr/>
        <a:lstStyle/>
        <a:p>
          <a:endParaRPr lang="en-US"/>
        </a:p>
      </dgm:t>
    </dgm:pt>
    <dgm:pt modelId="{B2848536-BC29-4C40-A84D-23A819ECC7C9}" type="pres">
      <dgm:prSet presAssocID="{73F210D4-4629-407B-9E73-A74980E7A61B}" presName="root" presStyleCnt="0">
        <dgm:presLayoutVars>
          <dgm:dir/>
          <dgm:resizeHandles val="exact"/>
        </dgm:presLayoutVars>
      </dgm:prSet>
      <dgm:spPr/>
    </dgm:pt>
    <dgm:pt modelId="{DC9D0BB0-CB5D-4106-A191-7B4C98059A2F}" type="pres">
      <dgm:prSet presAssocID="{73DA7FAC-8E62-42D7-9213-AD2C593D5321}" presName="compNode" presStyleCnt="0"/>
      <dgm:spPr/>
    </dgm:pt>
    <dgm:pt modelId="{E7293B2C-15C0-408A-8041-A2399A5BB64F}" type="pres">
      <dgm:prSet presAssocID="{73DA7FAC-8E62-42D7-9213-AD2C593D5321}" presName="bgRect" presStyleLbl="bgShp" presStyleIdx="0" presStyleCnt="2"/>
      <dgm:spPr/>
    </dgm:pt>
    <dgm:pt modelId="{C1DE1F0A-D570-4F8D-9650-649DF565B832}" type="pres">
      <dgm:prSet presAssocID="{73DA7FAC-8E62-42D7-9213-AD2C593D532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in head"/>
        </a:ext>
      </dgm:extLst>
    </dgm:pt>
    <dgm:pt modelId="{33B4180D-A829-4AEF-AC55-842880B95266}" type="pres">
      <dgm:prSet presAssocID="{73DA7FAC-8E62-42D7-9213-AD2C593D5321}" presName="spaceRect" presStyleCnt="0"/>
      <dgm:spPr/>
    </dgm:pt>
    <dgm:pt modelId="{DA8E2EAB-2946-490C-9ECD-734F57F51D80}" type="pres">
      <dgm:prSet presAssocID="{73DA7FAC-8E62-42D7-9213-AD2C593D5321}" presName="parTx" presStyleLbl="revTx" presStyleIdx="0" presStyleCnt="2">
        <dgm:presLayoutVars>
          <dgm:chMax val="0"/>
          <dgm:chPref val="0"/>
        </dgm:presLayoutVars>
      </dgm:prSet>
      <dgm:spPr/>
    </dgm:pt>
    <dgm:pt modelId="{D96AD1B8-EC53-4E08-8E19-9603D98FD485}" type="pres">
      <dgm:prSet presAssocID="{A642A28B-B70A-4EBD-9D27-A4B4117BBF7F}" presName="sibTrans" presStyleCnt="0"/>
      <dgm:spPr/>
    </dgm:pt>
    <dgm:pt modelId="{434DDC58-74EC-4C67-A2E9-F9DCEA089CD0}" type="pres">
      <dgm:prSet presAssocID="{0D033613-3896-48C1-A1C4-10AA1B22435B}" presName="compNode" presStyleCnt="0"/>
      <dgm:spPr/>
    </dgm:pt>
    <dgm:pt modelId="{2CE50F08-C235-4348-8A5D-4EDE2117776B}" type="pres">
      <dgm:prSet presAssocID="{0D033613-3896-48C1-A1C4-10AA1B22435B}" presName="bgRect" presStyleLbl="bgShp" presStyleIdx="1" presStyleCnt="2"/>
      <dgm:spPr/>
    </dgm:pt>
    <dgm:pt modelId="{5199B732-2F4E-44F7-ACD6-3E92218F9242}" type="pres">
      <dgm:prSet presAssocID="{0D033613-3896-48C1-A1C4-10AA1B22435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B2ED9CD5-F947-4FA5-97C1-572480DCCA6F}" type="pres">
      <dgm:prSet presAssocID="{0D033613-3896-48C1-A1C4-10AA1B22435B}" presName="spaceRect" presStyleCnt="0"/>
      <dgm:spPr/>
    </dgm:pt>
    <dgm:pt modelId="{8D82423E-6A55-41AB-BA64-FE1C37F26294}" type="pres">
      <dgm:prSet presAssocID="{0D033613-3896-48C1-A1C4-10AA1B22435B}" presName="parTx" presStyleLbl="revTx" presStyleIdx="1" presStyleCnt="2">
        <dgm:presLayoutVars>
          <dgm:chMax val="0"/>
          <dgm:chPref val="0"/>
        </dgm:presLayoutVars>
      </dgm:prSet>
      <dgm:spPr/>
    </dgm:pt>
  </dgm:ptLst>
  <dgm:cxnLst>
    <dgm:cxn modelId="{C973E389-E4C4-4E88-B0B0-08E5DC6D9E5F}" type="presOf" srcId="{0D033613-3896-48C1-A1C4-10AA1B22435B}" destId="{8D82423E-6A55-41AB-BA64-FE1C37F26294}" srcOrd="0" destOrd="0" presId="urn:microsoft.com/office/officeart/2018/2/layout/IconVerticalSolidList"/>
    <dgm:cxn modelId="{2C177AA5-656C-4FE5-B559-B66B04156A5D}" srcId="{73F210D4-4629-407B-9E73-A74980E7A61B}" destId="{73DA7FAC-8E62-42D7-9213-AD2C593D5321}" srcOrd="0" destOrd="0" parTransId="{3811FA3D-2C45-46BB-89E7-2702DD3E3C6D}" sibTransId="{A642A28B-B70A-4EBD-9D27-A4B4117BBF7F}"/>
    <dgm:cxn modelId="{3D43A5C8-4AD7-43DC-ACA4-6E972D91B6B6}" type="presOf" srcId="{73DA7FAC-8E62-42D7-9213-AD2C593D5321}" destId="{DA8E2EAB-2946-490C-9ECD-734F57F51D80}" srcOrd="0" destOrd="0" presId="urn:microsoft.com/office/officeart/2018/2/layout/IconVerticalSolidList"/>
    <dgm:cxn modelId="{CF342DE0-A21C-4393-B2C9-0414449010EB}" type="presOf" srcId="{73F210D4-4629-407B-9E73-A74980E7A61B}" destId="{B2848536-BC29-4C40-A84D-23A819ECC7C9}" srcOrd="0" destOrd="0" presId="urn:microsoft.com/office/officeart/2018/2/layout/IconVerticalSolidList"/>
    <dgm:cxn modelId="{D10E42E9-65B8-4AF3-8E58-3581C89E5A5D}" srcId="{73F210D4-4629-407B-9E73-A74980E7A61B}" destId="{0D033613-3896-48C1-A1C4-10AA1B22435B}" srcOrd="1" destOrd="0" parTransId="{C93C788D-AD24-4837-BF28-D1BDEA29E346}" sibTransId="{A8D2A289-BA7F-40AA-9A23-254EE615FF87}"/>
    <dgm:cxn modelId="{6BA56F54-B0DE-4F6E-AACD-5C6A381078B6}" type="presParOf" srcId="{B2848536-BC29-4C40-A84D-23A819ECC7C9}" destId="{DC9D0BB0-CB5D-4106-A191-7B4C98059A2F}" srcOrd="0" destOrd="0" presId="urn:microsoft.com/office/officeart/2018/2/layout/IconVerticalSolidList"/>
    <dgm:cxn modelId="{FA5F886C-C9C8-4D69-8FAF-B20F549ED64C}" type="presParOf" srcId="{DC9D0BB0-CB5D-4106-A191-7B4C98059A2F}" destId="{E7293B2C-15C0-408A-8041-A2399A5BB64F}" srcOrd="0" destOrd="0" presId="urn:microsoft.com/office/officeart/2018/2/layout/IconVerticalSolidList"/>
    <dgm:cxn modelId="{59839DDF-121F-4F1C-9A6C-849087BAE4E9}" type="presParOf" srcId="{DC9D0BB0-CB5D-4106-A191-7B4C98059A2F}" destId="{C1DE1F0A-D570-4F8D-9650-649DF565B832}" srcOrd="1" destOrd="0" presId="urn:microsoft.com/office/officeart/2018/2/layout/IconVerticalSolidList"/>
    <dgm:cxn modelId="{C7280AC6-DFAD-45B7-BD90-18B3FE650364}" type="presParOf" srcId="{DC9D0BB0-CB5D-4106-A191-7B4C98059A2F}" destId="{33B4180D-A829-4AEF-AC55-842880B95266}" srcOrd="2" destOrd="0" presId="urn:microsoft.com/office/officeart/2018/2/layout/IconVerticalSolidList"/>
    <dgm:cxn modelId="{687336E4-F983-4E9C-A30B-EAB54AE446AE}" type="presParOf" srcId="{DC9D0BB0-CB5D-4106-A191-7B4C98059A2F}" destId="{DA8E2EAB-2946-490C-9ECD-734F57F51D80}" srcOrd="3" destOrd="0" presId="urn:microsoft.com/office/officeart/2018/2/layout/IconVerticalSolidList"/>
    <dgm:cxn modelId="{C16803BC-A653-4263-91FE-7F7F6EFF89B5}" type="presParOf" srcId="{B2848536-BC29-4C40-A84D-23A819ECC7C9}" destId="{D96AD1B8-EC53-4E08-8E19-9603D98FD485}" srcOrd="1" destOrd="0" presId="urn:microsoft.com/office/officeart/2018/2/layout/IconVerticalSolidList"/>
    <dgm:cxn modelId="{E695FF5C-98EB-4A9A-9C0A-BC62534022F9}" type="presParOf" srcId="{B2848536-BC29-4C40-A84D-23A819ECC7C9}" destId="{434DDC58-74EC-4C67-A2E9-F9DCEA089CD0}" srcOrd="2" destOrd="0" presId="urn:microsoft.com/office/officeart/2018/2/layout/IconVerticalSolidList"/>
    <dgm:cxn modelId="{CE5D7322-3A4E-470D-A696-94B34B47AA19}" type="presParOf" srcId="{434DDC58-74EC-4C67-A2E9-F9DCEA089CD0}" destId="{2CE50F08-C235-4348-8A5D-4EDE2117776B}" srcOrd="0" destOrd="0" presId="urn:microsoft.com/office/officeart/2018/2/layout/IconVerticalSolidList"/>
    <dgm:cxn modelId="{811D1C17-F543-4925-90E6-768B60100C2E}" type="presParOf" srcId="{434DDC58-74EC-4C67-A2E9-F9DCEA089CD0}" destId="{5199B732-2F4E-44F7-ACD6-3E92218F9242}" srcOrd="1" destOrd="0" presId="urn:microsoft.com/office/officeart/2018/2/layout/IconVerticalSolidList"/>
    <dgm:cxn modelId="{07C2076B-57FC-4614-83B7-35FFCAF366DE}" type="presParOf" srcId="{434DDC58-74EC-4C67-A2E9-F9DCEA089CD0}" destId="{B2ED9CD5-F947-4FA5-97C1-572480DCCA6F}" srcOrd="2" destOrd="0" presId="urn:microsoft.com/office/officeart/2018/2/layout/IconVerticalSolidList"/>
    <dgm:cxn modelId="{67FC2AB8-1001-4160-8263-4B21888EC139}" type="presParOf" srcId="{434DDC58-74EC-4C67-A2E9-F9DCEA089CD0}" destId="{8D82423E-6A55-41AB-BA64-FE1C37F2629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293B2C-15C0-408A-8041-A2399A5BB64F}">
      <dsp:nvSpPr>
        <dsp:cNvPr id="0" name=""/>
        <dsp:cNvSpPr/>
      </dsp:nvSpPr>
      <dsp:spPr>
        <a:xfrm>
          <a:off x="0" y="762479"/>
          <a:ext cx="3886200" cy="14076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DE1F0A-D570-4F8D-9650-649DF565B832}">
      <dsp:nvSpPr>
        <dsp:cNvPr id="0" name=""/>
        <dsp:cNvSpPr/>
      </dsp:nvSpPr>
      <dsp:spPr>
        <a:xfrm>
          <a:off x="425815" y="1079201"/>
          <a:ext cx="774209" cy="7742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8E2EAB-2946-490C-9ECD-734F57F51D80}">
      <dsp:nvSpPr>
        <dsp:cNvPr id="0" name=""/>
        <dsp:cNvSpPr/>
      </dsp:nvSpPr>
      <dsp:spPr>
        <a:xfrm>
          <a:off x="1625840" y="762479"/>
          <a:ext cx="2260359" cy="1407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977" tIns="148977" rIns="148977" bIns="148977" numCol="1" spcCol="1270" anchor="ctr" anchorCtr="0">
          <a:noAutofit/>
        </a:bodyPr>
        <a:lstStyle/>
        <a:p>
          <a:pPr marL="0" lvl="0" indent="0" algn="l" defTabSz="622300">
            <a:lnSpc>
              <a:spcPct val="100000"/>
            </a:lnSpc>
            <a:spcBef>
              <a:spcPct val="0"/>
            </a:spcBef>
            <a:spcAft>
              <a:spcPct val="35000"/>
            </a:spcAft>
            <a:buNone/>
          </a:pPr>
          <a:r>
            <a:rPr lang="en-GB" sz="1400" b="1" kern="1200" dirty="0"/>
            <a:t>To introduce key theories used to explore psychological and physiological development</a:t>
          </a:r>
          <a:endParaRPr lang="en-US" sz="1400" kern="1200" dirty="0"/>
        </a:p>
      </dsp:txBody>
      <dsp:txXfrm>
        <a:off x="1625840" y="762479"/>
        <a:ext cx="2260359" cy="1407653"/>
      </dsp:txXfrm>
    </dsp:sp>
    <dsp:sp modelId="{2CE50F08-C235-4348-8A5D-4EDE2117776B}">
      <dsp:nvSpPr>
        <dsp:cNvPr id="0" name=""/>
        <dsp:cNvSpPr/>
      </dsp:nvSpPr>
      <dsp:spPr>
        <a:xfrm>
          <a:off x="0" y="2522046"/>
          <a:ext cx="3886200" cy="14076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99B732-2F4E-44F7-ACD6-3E92218F9242}">
      <dsp:nvSpPr>
        <dsp:cNvPr id="0" name=""/>
        <dsp:cNvSpPr/>
      </dsp:nvSpPr>
      <dsp:spPr>
        <a:xfrm>
          <a:off x="425815" y="2838768"/>
          <a:ext cx="774209" cy="7742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82423E-6A55-41AB-BA64-FE1C37F26294}">
      <dsp:nvSpPr>
        <dsp:cNvPr id="0" name=""/>
        <dsp:cNvSpPr/>
      </dsp:nvSpPr>
      <dsp:spPr>
        <a:xfrm>
          <a:off x="1625840" y="2522046"/>
          <a:ext cx="2260359" cy="1407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977" tIns="148977" rIns="148977" bIns="148977" numCol="1" spcCol="1270" anchor="ctr" anchorCtr="0">
          <a:noAutofit/>
        </a:bodyPr>
        <a:lstStyle/>
        <a:p>
          <a:pPr marL="0" lvl="0" indent="0" algn="l" defTabSz="622300">
            <a:lnSpc>
              <a:spcPct val="100000"/>
            </a:lnSpc>
            <a:spcBef>
              <a:spcPct val="0"/>
            </a:spcBef>
            <a:spcAft>
              <a:spcPct val="35000"/>
            </a:spcAft>
            <a:buNone/>
          </a:pPr>
          <a:r>
            <a:rPr lang="en-GB" sz="1400" b="1" kern="1200"/>
            <a:t>Develop the ability to apply these concepts to consider the influence of development on the individual</a:t>
          </a:r>
          <a:endParaRPr lang="en-US" sz="1400" kern="1200"/>
        </a:p>
      </dsp:txBody>
      <dsp:txXfrm>
        <a:off x="1625840" y="2522046"/>
        <a:ext cx="2260359" cy="140765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EF80497B-12BA-4D18-878F-4320DC1CA154}" type="datetimeFigureOut">
              <a:rPr lang="en-GB" smtClean="0"/>
              <a:pPr/>
              <a:t>13/01/2025</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4DF6EBE-785B-4ABA-8544-E658188AFE8D}" type="slidenum">
              <a:rPr lang="en-GB" smtClean="0"/>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2A25A8B6-03A1-49B9-BC00-EBA7482AFE65}" type="datetimeFigureOut">
              <a:rPr lang="en-GB" smtClean="0"/>
              <a:pPr/>
              <a:t>13/01/2025</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6638D069-BDB5-4900-8E33-E0531148CAA3}"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We are going to critically</a:t>
            </a:r>
            <a:r>
              <a:rPr lang="en-GB" baseline="0"/>
              <a:t> analyse and discuss the j</a:t>
            </a:r>
            <a:r>
              <a:rPr lang="en-GB"/>
              <a:t>ourney of children from birth</a:t>
            </a:r>
            <a:r>
              <a:rPr lang="en-GB" baseline="0"/>
              <a:t>  to adulthood. </a:t>
            </a:r>
          </a:p>
          <a:p>
            <a:endParaRPr lang="en-GB" baseline="0"/>
          </a:p>
          <a:p>
            <a:r>
              <a:rPr lang="en-GB" sz="1200" kern="1200">
                <a:solidFill>
                  <a:schemeClr val="tx1"/>
                </a:solidFill>
                <a:latin typeface="+mn-lt"/>
                <a:ea typeface="+mn-ea"/>
                <a:cs typeface="+mn-cs"/>
              </a:rPr>
              <a:t>Understand the stages of children’s development. An awareness of children’s differences and unique abilities is essential. Students will need to appreciate that all children develop at their own pace and within stages of development unique to them. Refer to cultural</a:t>
            </a:r>
            <a:r>
              <a:rPr lang="en-GB" sz="1200" kern="1200" baseline="0">
                <a:solidFill>
                  <a:schemeClr val="tx1"/>
                </a:solidFill>
                <a:latin typeface="+mn-lt"/>
                <a:ea typeface="+mn-ea"/>
                <a:cs typeface="+mn-cs"/>
              </a:rPr>
              <a:t> differences. </a:t>
            </a:r>
          </a:p>
          <a:p>
            <a:endParaRPr lang="en-GB" sz="1200" kern="1200" baseline="0">
              <a:solidFill>
                <a:schemeClr val="tx1"/>
              </a:solidFill>
              <a:latin typeface="+mn-lt"/>
              <a:ea typeface="+mn-ea"/>
              <a:cs typeface="+mn-cs"/>
            </a:endParaRPr>
          </a:p>
          <a:p>
            <a:r>
              <a:rPr lang="en-GB" sz="1200" kern="1200" baseline="0">
                <a:solidFill>
                  <a:schemeClr val="tx1"/>
                </a:solidFill>
                <a:latin typeface="+mn-lt"/>
                <a:ea typeface="+mn-ea"/>
                <a:cs typeface="+mn-cs"/>
              </a:rPr>
              <a:t>Prenatal- </a:t>
            </a:r>
            <a:r>
              <a:rPr lang="en-GB" sz="1200" kern="1200" baseline="0" err="1">
                <a:solidFill>
                  <a:schemeClr val="tx1"/>
                </a:solidFill>
                <a:latin typeface="+mn-lt"/>
                <a:ea typeface="+mn-ea"/>
                <a:cs typeface="+mn-cs"/>
              </a:rPr>
              <a:t>consatatnly</a:t>
            </a:r>
            <a:r>
              <a:rPr lang="en-GB" sz="1200" kern="1200" baseline="0">
                <a:solidFill>
                  <a:schemeClr val="tx1"/>
                </a:solidFill>
                <a:latin typeface="+mn-lt"/>
                <a:ea typeface="+mn-ea"/>
                <a:cs typeface="+mn-cs"/>
              </a:rPr>
              <a:t> changing to the environment </a:t>
            </a:r>
          </a:p>
          <a:p>
            <a:endParaRPr lang="en-GB" sz="1200" kern="1200" baseline="0">
              <a:solidFill>
                <a:schemeClr val="tx1"/>
              </a:solidFill>
              <a:latin typeface="+mn-lt"/>
              <a:ea typeface="+mn-ea"/>
              <a:cs typeface="+mn-cs"/>
            </a:endParaRPr>
          </a:p>
          <a:p>
            <a:r>
              <a:rPr lang="en-GB" sz="1200" kern="1200" baseline="0">
                <a:solidFill>
                  <a:schemeClr val="tx1"/>
                </a:solidFill>
                <a:latin typeface="+mn-lt"/>
                <a:ea typeface="+mn-ea"/>
                <a:cs typeface="+mn-cs"/>
              </a:rPr>
              <a:t>Birth to 2 years- the emergence of motor and conceptual capacities and language development and relationships with others</a:t>
            </a:r>
          </a:p>
          <a:p>
            <a:endParaRPr lang="en-GB" sz="1200" kern="1200" baseline="0">
              <a:solidFill>
                <a:schemeClr val="tx1"/>
              </a:solidFill>
              <a:latin typeface="+mn-lt"/>
              <a:ea typeface="+mn-ea"/>
              <a:cs typeface="+mn-cs"/>
            </a:endParaRPr>
          </a:p>
          <a:p>
            <a:r>
              <a:rPr lang="en-GB" sz="1200" kern="1200" baseline="0">
                <a:solidFill>
                  <a:schemeClr val="tx1"/>
                </a:solidFill>
                <a:latin typeface="+mn-lt"/>
                <a:ea typeface="+mn-ea"/>
                <a:cs typeface="+mn-cs"/>
              </a:rPr>
              <a:t>2-6 years refinement of these skills. Morality is evident and ties with peers.</a:t>
            </a:r>
          </a:p>
          <a:p>
            <a:endParaRPr lang="en-GB" sz="1200" kern="1200" baseline="0">
              <a:solidFill>
                <a:schemeClr val="tx1"/>
              </a:solidFill>
              <a:latin typeface="+mn-lt"/>
              <a:ea typeface="+mn-ea"/>
              <a:cs typeface="+mn-cs"/>
            </a:endParaRPr>
          </a:p>
          <a:p>
            <a:r>
              <a:rPr lang="en-GB" sz="1200" kern="1200" baseline="0">
                <a:solidFill>
                  <a:schemeClr val="tx1"/>
                </a:solidFill>
                <a:latin typeface="+mn-lt"/>
                <a:ea typeface="+mn-ea"/>
                <a:cs typeface="+mn-cs"/>
              </a:rPr>
              <a:t>8 years- learning about the wider world, development of logical thought- literacy morality and friendships </a:t>
            </a:r>
            <a:endParaRPr lang="en-GB"/>
          </a:p>
        </p:txBody>
      </p:sp>
      <p:sp>
        <p:nvSpPr>
          <p:cNvPr id="4" name="Slide Number Placeholder 3"/>
          <p:cNvSpPr>
            <a:spLocks noGrp="1"/>
          </p:cNvSpPr>
          <p:nvPr>
            <p:ph type="sldNum" sz="quarter" idx="10"/>
          </p:nvPr>
        </p:nvSpPr>
        <p:spPr/>
        <p:txBody>
          <a:bodyPr/>
          <a:lstStyle/>
          <a:p>
            <a:fld id="{6638D069-BDB5-4900-8E33-E0531148CAA3}"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638D069-BDB5-4900-8E33-E0531148CAA3}" type="slidenum">
              <a:rPr lang="en-GB" smtClean="0"/>
              <a:pPr/>
              <a:t>3</a:t>
            </a:fld>
            <a:endParaRPr lang="en-GB"/>
          </a:p>
        </p:txBody>
      </p:sp>
    </p:spTree>
    <p:extLst>
      <p:ext uri="{BB962C8B-B14F-4D97-AF65-F5344CB8AC3E}">
        <p14:creationId xmlns:p14="http://schemas.microsoft.com/office/powerpoint/2010/main" val="18989857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aseline="0"/>
              <a:t>Human development- understanding why babies who seem to start life so similarly, grow up to adults who differ widely in intelligence, personality, and other characteristics.</a:t>
            </a:r>
          </a:p>
          <a:p>
            <a:r>
              <a:rPr lang="en-GB" baseline="0"/>
              <a:t>Study of change</a:t>
            </a:r>
          </a:p>
          <a:p>
            <a:r>
              <a:rPr lang="en-GB" baseline="0"/>
              <a:t>Scientific - naturalistic</a:t>
            </a:r>
          </a:p>
          <a:p>
            <a:endParaRPr lang="en-GB" baseline="0"/>
          </a:p>
          <a:p>
            <a:endParaRPr lang="en-GB"/>
          </a:p>
        </p:txBody>
      </p:sp>
      <p:sp>
        <p:nvSpPr>
          <p:cNvPr id="4" name="Slide Number Placeholder 3"/>
          <p:cNvSpPr>
            <a:spLocks noGrp="1"/>
          </p:cNvSpPr>
          <p:nvPr>
            <p:ph type="sldNum" sz="quarter" idx="10"/>
          </p:nvPr>
        </p:nvSpPr>
        <p:spPr/>
        <p:txBody>
          <a:bodyPr/>
          <a:lstStyle/>
          <a:p>
            <a:fld id="{6638D069-BDB5-4900-8E33-E0531148CAA3}" type="slidenum">
              <a:rPr lang="en-GB" smtClean="0"/>
              <a:pPr/>
              <a:t>7</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02C04DC-CAB1-4664-B06D-B180E9E96F84}" type="slidenum">
              <a:rPr lang="en-GB"/>
              <a:pPr/>
              <a:t>8</a:t>
            </a:fld>
            <a:endParaRPr lang="en-GB"/>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p:txBody>
          <a:bodyPr/>
          <a:lstStyle/>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638D069-BDB5-4900-8E33-E0531148CAA3}" type="slidenum">
              <a:rPr lang="en-GB" smtClean="0"/>
              <a:pPr/>
              <a:t>15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59071-55EE-4D82-B49B-3F87DCDB8D74}"/>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213756CF-F892-4D81-A479-9A7CD00FE1A0}"/>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2D650E5-77E5-4E7E-8771-C2ABFFA2078D}"/>
              </a:ext>
            </a:extLst>
          </p:cNvPr>
          <p:cNvSpPr>
            <a:spLocks noGrp="1"/>
          </p:cNvSpPr>
          <p:nvPr>
            <p:ph type="dt" sz="half" idx="10"/>
          </p:nvPr>
        </p:nvSpPr>
        <p:spPr/>
        <p:txBody>
          <a:bodyPr/>
          <a:lstStyle/>
          <a:p>
            <a:fld id="{30F2E01C-0289-487F-924F-FC431B19F01F}" type="datetimeFigureOut">
              <a:rPr lang="en-GB" smtClean="0"/>
              <a:pPr/>
              <a:t>13/01/2025</a:t>
            </a:fld>
            <a:endParaRPr lang="en-GB"/>
          </a:p>
        </p:txBody>
      </p:sp>
      <p:sp>
        <p:nvSpPr>
          <p:cNvPr id="5" name="Footer Placeholder 4">
            <a:extLst>
              <a:ext uri="{FF2B5EF4-FFF2-40B4-BE49-F238E27FC236}">
                <a16:creationId xmlns:a16="http://schemas.microsoft.com/office/drawing/2014/main" id="{84563E6B-5407-4128-9998-F01BC64E38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03E943-E625-4810-92E9-130FE353AABD}"/>
              </a:ext>
            </a:extLst>
          </p:cNvPr>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12340475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34374-5F07-46FA-8BF3-373A6251AE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AA7780-B68B-4B2D-845D-6ABA21EC898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46702F-AD9E-4486-8460-AA69D3BB7F76}"/>
              </a:ext>
            </a:extLst>
          </p:cNvPr>
          <p:cNvSpPr>
            <a:spLocks noGrp="1"/>
          </p:cNvSpPr>
          <p:nvPr>
            <p:ph type="dt" sz="half" idx="10"/>
          </p:nvPr>
        </p:nvSpPr>
        <p:spPr/>
        <p:txBody>
          <a:bodyPr/>
          <a:lstStyle/>
          <a:p>
            <a:fld id="{30F2E01C-0289-487F-924F-FC431B19F01F}" type="datetimeFigureOut">
              <a:rPr lang="en-GB" smtClean="0"/>
              <a:pPr/>
              <a:t>13/01/2025</a:t>
            </a:fld>
            <a:endParaRPr lang="en-GB"/>
          </a:p>
        </p:txBody>
      </p:sp>
      <p:sp>
        <p:nvSpPr>
          <p:cNvPr id="5" name="Footer Placeholder 4">
            <a:extLst>
              <a:ext uri="{FF2B5EF4-FFF2-40B4-BE49-F238E27FC236}">
                <a16:creationId xmlns:a16="http://schemas.microsoft.com/office/drawing/2014/main" id="{D4CCE297-40D4-4257-82DE-7B7EBEA980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ED6C98-82B1-4170-A7DF-F6AF58498C08}"/>
              </a:ext>
            </a:extLst>
          </p:cNvPr>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21059166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6F463-BB14-44BA-8836-E49F26EC2889}"/>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80E4267-2344-4397-ABF8-9456773B80E0}"/>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793A27-F8B7-43AC-94A5-CDB9A7F7E1D6}"/>
              </a:ext>
            </a:extLst>
          </p:cNvPr>
          <p:cNvSpPr>
            <a:spLocks noGrp="1"/>
          </p:cNvSpPr>
          <p:nvPr>
            <p:ph type="dt" sz="half" idx="10"/>
          </p:nvPr>
        </p:nvSpPr>
        <p:spPr/>
        <p:txBody>
          <a:bodyPr/>
          <a:lstStyle/>
          <a:p>
            <a:fld id="{30F2E01C-0289-487F-924F-FC431B19F01F}" type="datetimeFigureOut">
              <a:rPr lang="en-GB" smtClean="0"/>
              <a:pPr/>
              <a:t>13/01/2025</a:t>
            </a:fld>
            <a:endParaRPr lang="en-GB"/>
          </a:p>
        </p:txBody>
      </p:sp>
      <p:sp>
        <p:nvSpPr>
          <p:cNvPr id="5" name="Footer Placeholder 4">
            <a:extLst>
              <a:ext uri="{FF2B5EF4-FFF2-40B4-BE49-F238E27FC236}">
                <a16:creationId xmlns:a16="http://schemas.microsoft.com/office/drawing/2014/main" id="{114A0D15-9324-4A4B-B30E-EB1128FDC1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A2CAD4-96DE-4E38-8349-EA281401C94A}"/>
              </a:ext>
            </a:extLst>
          </p:cNvPr>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23363224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0F553-E76E-48BE-93C2-A1D77852D9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25008F-5289-46B3-9513-BF765A4F0F80}"/>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BE4D655-39E6-433A-93D9-EC33D4661244}"/>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F2B29C4-EA78-4EBF-A924-F87D28DD0CBE}"/>
              </a:ext>
            </a:extLst>
          </p:cNvPr>
          <p:cNvSpPr>
            <a:spLocks noGrp="1"/>
          </p:cNvSpPr>
          <p:nvPr>
            <p:ph type="dt" sz="half" idx="10"/>
          </p:nvPr>
        </p:nvSpPr>
        <p:spPr/>
        <p:txBody>
          <a:bodyPr/>
          <a:lstStyle/>
          <a:p>
            <a:fld id="{30F2E01C-0289-487F-924F-FC431B19F01F}" type="datetimeFigureOut">
              <a:rPr lang="en-GB" smtClean="0"/>
              <a:pPr/>
              <a:t>13/01/2025</a:t>
            </a:fld>
            <a:endParaRPr lang="en-GB"/>
          </a:p>
        </p:txBody>
      </p:sp>
      <p:sp>
        <p:nvSpPr>
          <p:cNvPr id="6" name="Footer Placeholder 5">
            <a:extLst>
              <a:ext uri="{FF2B5EF4-FFF2-40B4-BE49-F238E27FC236}">
                <a16:creationId xmlns:a16="http://schemas.microsoft.com/office/drawing/2014/main" id="{C74E941C-95B5-4FF4-AD71-3E66BE0061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EEC1FA-FF7B-4C8B-8973-D51B1A66DF23}"/>
              </a:ext>
            </a:extLst>
          </p:cNvPr>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29496856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AE79F-8A08-4A62-A4B1-FD10411D3000}"/>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C907D7-F0E6-46F4-93B0-480793E52791}"/>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F5EEE67-1C81-401E-BC11-D3603CA378F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36F3862-F6D7-455A-9EF8-EF496039BD67}"/>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D0909D4F-6FF5-4265-8A1A-B11AA2015FAB}"/>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6262E80-0C24-4947-B9A3-F22CA251B3BF}"/>
              </a:ext>
            </a:extLst>
          </p:cNvPr>
          <p:cNvSpPr>
            <a:spLocks noGrp="1"/>
          </p:cNvSpPr>
          <p:nvPr>
            <p:ph type="dt" sz="half" idx="10"/>
          </p:nvPr>
        </p:nvSpPr>
        <p:spPr/>
        <p:txBody>
          <a:bodyPr/>
          <a:lstStyle/>
          <a:p>
            <a:fld id="{30F2E01C-0289-487F-924F-FC431B19F01F}" type="datetimeFigureOut">
              <a:rPr lang="en-GB" smtClean="0"/>
              <a:pPr/>
              <a:t>13/01/2025</a:t>
            </a:fld>
            <a:endParaRPr lang="en-GB"/>
          </a:p>
        </p:txBody>
      </p:sp>
      <p:sp>
        <p:nvSpPr>
          <p:cNvPr id="8" name="Footer Placeholder 7">
            <a:extLst>
              <a:ext uri="{FF2B5EF4-FFF2-40B4-BE49-F238E27FC236}">
                <a16:creationId xmlns:a16="http://schemas.microsoft.com/office/drawing/2014/main" id="{1ED858BF-ABE6-4024-A676-334525A140A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A7EC2C4-E10A-4E69-A77E-E2850D37C808}"/>
              </a:ext>
            </a:extLst>
          </p:cNvPr>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25846748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C7C1B-08A8-454A-B0C0-3A2552EA80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FECD56E-5EE4-44BA-96D2-725EF8E9666A}"/>
              </a:ext>
            </a:extLst>
          </p:cNvPr>
          <p:cNvSpPr>
            <a:spLocks noGrp="1"/>
          </p:cNvSpPr>
          <p:nvPr>
            <p:ph type="dt" sz="half" idx="10"/>
          </p:nvPr>
        </p:nvSpPr>
        <p:spPr/>
        <p:txBody>
          <a:bodyPr/>
          <a:lstStyle/>
          <a:p>
            <a:fld id="{30F2E01C-0289-487F-924F-FC431B19F01F}" type="datetimeFigureOut">
              <a:rPr lang="en-GB" smtClean="0"/>
              <a:pPr/>
              <a:t>13/01/2025</a:t>
            </a:fld>
            <a:endParaRPr lang="en-GB"/>
          </a:p>
        </p:txBody>
      </p:sp>
      <p:sp>
        <p:nvSpPr>
          <p:cNvPr id="4" name="Footer Placeholder 3">
            <a:extLst>
              <a:ext uri="{FF2B5EF4-FFF2-40B4-BE49-F238E27FC236}">
                <a16:creationId xmlns:a16="http://schemas.microsoft.com/office/drawing/2014/main" id="{0A58DE23-BA01-4810-BED1-9F0260895B5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2978EC1-AAD1-41C8-8738-900E56288E77}"/>
              </a:ext>
            </a:extLst>
          </p:cNvPr>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39954508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A3D58F-9F65-455B-AA21-31EE92BD02A2}"/>
              </a:ext>
            </a:extLst>
          </p:cNvPr>
          <p:cNvSpPr>
            <a:spLocks noGrp="1"/>
          </p:cNvSpPr>
          <p:nvPr>
            <p:ph type="dt" sz="half" idx="10"/>
          </p:nvPr>
        </p:nvSpPr>
        <p:spPr/>
        <p:txBody>
          <a:bodyPr/>
          <a:lstStyle/>
          <a:p>
            <a:fld id="{30F2E01C-0289-487F-924F-FC431B19F01F}" type="datetimeFigureOut">
              <a:rPr lang="en-GB" smtClean="0"/>
              <a:pPr/>
              <a:t>13/01/2025</a:t>
            </a:fld>
            <a:endParaRPr lang="en-GB"/>
          </a:p>
        </p:txBody>
      </p:sp>
      <p:sp>
        <p:nvSpPr>
          <p:cNvPr id="3" name="Footer Placeholder 2">
            <a:extLst>
              <a:ext uri="{FF2B5EF4-FFF2-40B4-BE49-F238E27FC236}">
                <a16:creationId xmlns:a16="http://schemas.microsoft.com/office/drawing/2014/main" id="{C3AC8EF4-EAA1-4592-BA30-61993B21B91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D7DBD96-61F4-4890-922A-ECB63A7FAD32}"/>
              </a:ext>
            </a:extLst>
          </p:cNvPr>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40651133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45251-7AB3-44DC-AD7D-B03A2FF3D17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EB9C456-12A1-42D7-826C-86C12A17892C}"/>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B3BBC42-C503-467E-92C9-30D45F44A0AF}"/>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0457E933-19C0-4745-8443-7047BF1711F0}"/>
              </a:ext>
            </a:extLst>
          </p:cNvPr>
          <p:cNvSpPr>
            <a:spLocks noGrp="1"/>
          </p:cNvSpPr>
          <p:nvPr>
            <p:ph type="dt" sz="half" idx="10"/>
          </p:nvPr>
        </p:nvSpPr>
        <p:spPr/>
        <p:txBody>
          <a:bodyPr/>
          <a:lstStyle/>
          <a:p>
            <a:fld id="{30F2E01C-0289-487F-924F-FC431B19F01F}" type="datetimeFigureOut">
              <a:rPr lang="en-GB" smtClean="0"/>
              <a:pPr/>
              <a:t>13/01/2025</a:t>
            </a:fld>
            <a:endParaRPr lang="en-GB"/>
          </a:p>
        </p:txBody>
      </p:sp>
      <p:sp>
        <p:nvSpPr>
          <p:cNvPr id="6" name="Footer Placeholder 5">
            <a:extLst>
              <a:ext uri="{FF2B5EF4-FFF2-40B4-BE49-F238E27FC236}">
                <a16:creationId xmlns:a16="http://schemas.microsoft.com/office/drawing/2014/main" id="{A500FEFE-F364-4EF9-B519-00B5B7585A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544CB3-A413-4119-8069-C4DC403888B6}"/>
              </a:ext>
            </a:extLst>
          </p:cNvPr>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3710105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4C34C-A3BE-40F3-AEA5-165D72D0FA56}"/>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F787710-0897-49F9-ACCD-36C37E4D23F0}"/>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29B395D1-95AF-4FE5-9134-00737D0A908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BCA19EAC-2DEB-4223-9719-CE3EE8A23B97}"/>
              </a:ext>
            </a:extLst>
          </p:cNvPr>
          <p:cNvSpPr>
            <a:spLocks noGrp="1"/>
          </p:cNvSpPr>
          <p:nvPr>
            <p:ph type="dt" sz="half" idx="10"/>
          </p:nvPr>
        </p:nvSpPr>
        <p:spPr/>
        <p:txBody>
          <a:bodyPr/>
          <a:lstStyle/>
          <a:p>
            <a:fld id="{30F2E01C-0289-487F-924F-FC431B19F01F}" type="datetimeFigureOut">
              <a:rPr lang="en-GB" smtClean="0"/>
              <a:pPr/>
              <a:t>13/01/2025</a:t>
            </a:fld>
            <a:endParaRPr lang="en-GB"/>
          </a:p>
        </p:txBody>
      </p:sp>
      <p:sp>
        <p:nvSpPr>
          <p:cNvPr id="6" name="Footer Placeholder 5">
            <a:extLst>
              <a:ext uri="{FF2B5EF4-FFF2-40B4-BE49-F238E27FC236}">
                <a16:creationId xmlns:a16="http://schemas.microsoft.com/office/drawing/2014/main" id="{F07A2823-5219-4A4D-A3AF-EA563EFEBD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6F52AE-B13F-4C4C-93C5-4A0E09B3DF4E}"/>
              </a:ext>
            </a:extLst>
          </p:cNvPr>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25332483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651B-AEF0-4D8E-8C67-137BCCB7229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6CDF0E-D844-41CF-9A4D-4E86837AED1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C6DBDC-3D11-450E-A4A2-059FFB9208CA}"/>
              </a:ext>
            </a:extLst>
          </p:cNvPr>
          <p:cNvSpPr>
            <a:spLocks noGrp="1"/>
          </p:cNvSpPr>
          <p:nvPr>
            <p:ph type="dt" sz="half" idx="10"/>
          </p:nvPr>
        </p:nvSpPr>
        <p:spPr/>
        <p:txBody>
          <a:bodyPr/>
          <a:lstStyle/>
          <a:p>
            <a:fld id="{30F2E01C-0289-487F-924F-FC431B19F01F}" type="datetimeFigureOut">
              <a:rPr lang="en-GB" smtClean="0"/>
              <a:pPr/>
              <a:t>13/01/2025</a:t>
            </a:fld>
            <a:endParaRPr lang="en-GB"/>
          </a:p>
        </p:txBody>
      </p:sp>
      <p:sp>
        <p:nvSpPr>
          <p:cNvPr id="5" name="Footer Placeholder 4">
            <a:extLst>
              <a:ext uri="{FF2B5EF4-FFF2-40B4-BE49-F238E27FC236}">
                <a16:creationId xmlns:a16="http://schemas.microsoft.com/office/drawing/2014/main" id="{951716D4-63E7-4DDA-97C1-D3A39C7C7F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9C36AC-E362-4CE8-953D-ACAD5AB9DE2C}"/>
              </a:ext>
            </a:extLst>
          </p:cNvPr>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9014847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3B86ED-AB06-4B24-9BD1-07D2D4715216}"/>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43CE58B-E03F-4B8D-B683-2A647FBEB8CC}"/>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D0C49E-FDA2-487B-91A8-8BABFD0916E0}"/>
              </a:ext>
            </a:extLst>
          </p:cNvPr>
          <p:cNvSpPr>
            <a:spLocks noGrp="1"/>
          </p:cNvSpPr>
          <p:nvPr>
            <p:ph type="dt" sz="half" idx="10"/>
          </p:nvPr>
        </p:nvSpPr>
        <p:spPr/>
        <p:txBody>
          <a:bodyPr/>
          <a:lstStyle/>
          <a:p>
            <a:fld id="{30F2E01C-0289-487F-924F-FC431B19F01F}" type="datetimeFigureOut">
              <a:rPr lang="en-GB" smtClean="0"/>
              <a:pPr/>
              <a:t>13/01/2025</a:t>
            </a:fld>
            <a:endParaRPr lang="en-GB"/>
          </a:p>
        </p:txBody>
      </p:sp>
      <p:sp>
        <p:nvSpPr>
          <p:cNvPr id="5" name="Footer Placeholder 4">
            <a:extLst>
              <a:ext uri="{FF2B5EF4-FFF2-40B4-BE49-F238E27FC236}">
                <a16:creationId xmlns:a16="http://schemas.microsoft.com/office/drawing/2014/main" id="{728777B2-5C97-4FEE-AF4E-E8B67D2934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07202C-AC39-4E69-B4A1-53B6BDFE67B0}"/>
              </a:ext>
            </a:extLst>
          </p:cNvPr>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226255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77B688-35B0-47E9-93C1-0DBEE17A0FE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9EA9727-F8CC-476C-AC52-114B170C7CB8}"/>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95C1FA-A3EC-40C6-AC2B-E0785DCF7284}"/>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30F2E01C-0289-487F-924F-FC431B19F01F}" type="datetimeFigureOut">
              <a:rPr lang="en-GB" smtClean="0"/>
              <a:pPr/>
              <a:t>13/01/2025</a:t>
            </a:fld>
            <a:endParaRPr lang="en-GB"/>
          </a:p>
        </p:txBody>
      </p:sp>
      <p:sp>
        <p:nvSpPr>
          <p:cNvPr id="5" name="Footer Placeholder 4">
            <a:extLst>
              <a:ext uri="{FF2B5EF4-FFF2-40B4-BE49-F238E27FC236}">
                <a16:creationId xmlns:a16="http://schemas.microsoft.com/office/drawing/2014/main" id="{B8742195-74D5-4E70-B405-B668D8B2D402}"/>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CD63232-DF65-4973-A610-7654F0B70B2D}"/>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1EB4BB2-BE22-423D-A298-0C6C9A7074F0}" type="slidenum">
              <a:rPr lang="en-GB" smtClean="0"/>
              <a:pPr/>
              <a:t>‹#›</a:t>
            </a:fld>
            <a:endParaRPr lang="en-GB"/>
          </a:p>
        </p:txBody>
      </p:sp>
    </p:spTree>
    <p:extLst>
      <p:ext uri="{BB962C8B-B14F-4D97-AF65-F5344CB8AC3E}">
        <p14:creationId xmlns:p14="http://schemas.microsoft.com/office/powerpoint/2010/main" val="382441310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0" name="Straight Connector 9">
            <a:extLst>
              <a:ext uri="{FF2B5EF4-FFF2-40B4-BE49-F238E27FC236}">
                <a16:creationId xmlns:a16="http://schemas.microsoft.com/office/drawing/2014/main" id="{911DBBF1-3229-4BD9-B3D1-B4CA571E74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843625"/>
            <a:ext cx="9141618"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5BC87C3E-1040-4EE4-9BDB-9537F7A1B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2" y="968282"/>
            <a:ext cx="9141618" cy="49469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96503" y="1556793"/>
            <a:ext cx="7950994" cy="2736303"/>
          </a:xfrm>
        </p:spPr>
        <p:txBody>
          <a:bodyPr>
            <a:normAutofit fontScale="90000"/>
          </a:bodyPr>
          <a:lstStyle/>
          <a:p>
            <a:br>
              <a:rPr lang="en-GB" sz="5700"/>
            </a:br>
            <a:br>
              <a:rPr lang="en-GB" sz="5700"/>
            </a:br>
            <a:br>
              <a:rPr lang="en-GB" sz="5700"/>
            </a:br>
            <a:br>
              <a:rPr lang="en-GB" sz="5700"/>
            </a:br>
            <a:br>
              <a:rPr lang="en-GB" sz="5700"/>
            </a:br>
            <a:br>
              <a:rPr lang="en-GB" sz="5700"/>
            </a:br>
            <a:br>
              <a:rPr lang="en-GB" sz="5700"/>
            </a:br>
            <a:r>
              <a:rPr lang="en-GB" sz="5300"/>
              <a:t> </a:t>
            </a:r>
            <a:br>
              <a:rPr lang="en-GB" sz="5700"/>
            </a:br>
            <a:r>
              <a:rPr lang="en-GB" sz="6000"/>
              <a:t>ECES4009 </a:t>
            </a:r>
            <a:br>
              <a:rPr lang="en-GB" sz="6000"/>
            </a:br>
            <a:r>
              <a:rPr lang="cy-GB" sz="5700"/>
              <a:t>Datblygiad ar Draws Oes</a:t>
            </a:r>
            <a:br>
              <a:rPr lang="en-GB" sz="5700"/>
            </a:br>
            <a:r>
              <a:rPr lang="en-GB" sz="5700"/>
              <a:t>Development Across the Lifespan</a:t>
            </a:r>
            <a:br>
              <a:rPr lang="en-GB" sz="5700"/>
            </a:br>
            <a:r>
              <a:rPr lang="cy-GB" sz="2200"/>
              <a:t>Darlith</a:t>
            </a:r>
            <a:r>
              <a:rPr lang="en-GB" sz="2200"/>
              <a:t>/Lecture 1A</a:t>
            </a:r>
          </a:p>
        </p:txBody>
      </p:sp>
      <p:sp>
        <p:nvSpPr>
          <p:cNvPr id="3" name="Subtitle 2"/>
          <p:cNvSpPr>
            <a:spLocks noGrp="1"/>
          </p:cNvSpPr>
          <p:nvPr>
            <p:ph type="subTitle" idx="1"/>
          </p:nvPr>
        </p:nvSpPr>
        <p:spPr>
          <a:xfrm>
            <a:off x="596503" y="4092320"/>
            <a:ext cx="7950994" cy="1144884"/>
          </a:xfrm>
        </p:spPr>
        <p:txBody>
          <a:bodyPr>
            <a:normAutofit/>
          </a:bodyPr>
          <a:lstStyle/>
          <a:p>
            <a:endParaRPr lang="cy-GB"/>
          </a:p>
        </p:txBody>
      </p:sp>
      <p:cxnSp>
        <p:nvCxnSpPr>
          <p:cNvPr id="14" name="Straight Connector 13">
            <a:extLst>
              <a:ext uri="{FF2B5EF4-FFF2-40B4-BE49-F238E27FC236}">
                <a16:creationId xmlns:a16="http://schemas.microsoft.com/office/drawing/2014/main" id="{42CDBECE-872A-4C73-9DC1-BB4E805E2C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3894594"/>
            <a:ext cx="2057400" cy="0"/>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5CD5A0B-CDD7-427C-AA42-2EECFDFA18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6028863"/>
            <a:ext cx="9141618"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628650" y="354175"/>
            <a:ext cx="7886700" cy="1325563"/>
          </a:xfrm>
        </p:spPr>
        <p:txBody>
          <a:bodyPr>
            <a:normAutofit/>
          </a:bodyPr>
          <a:lstStyle/>
          <a:p>
            <a:r>
              <a:rPr lang="en-GB" sz="2400" b="1" dirty="0"/>
              <a:t>Module Aims</a:t>
            </a:r>
          </a:p>
        </p:txBody>
      </p:sp>
      <p:sp>
        <p:nvSpPr>
          <p:cNvPr id="2" name="Content Placeholder 1"/>
          <p:cNvSpPr>
            <a:spLocks noGrp="1"/>
          </p:cNvSpPr>
          <p:nvPr>
            <p:ph sz="half" idx="1"/>
          </p:nvPr>
        </p:nvSpPr>
        <p:spPr/>
        <p:txBody>
          <a:bodyPr anchor="ctr">
            <a:normAutofit/>
          </a:bodyPr>
          <a:lstStyle/>
          <a:p>
            <a:pPr lvl="0"/>
            <a:endParaRPr lang="en-GB" sz="1500" dirty="0">
              <a:solidFill>
                <a:schemeClr val="bg1"/>
              </a:solidFill>
            </a:endParaRPr>
          </a:p>
          <a:p>
            <a:endParaRPr lang="en-GB" sz="2400" dirty="0">
              <a:solidFill>
                <a:schemeClr val="bg1"/>
              </a:solidFill>
            </a:endParaRPr>
          </a:p>
          <a:p>
            <a:r>
              <a:rPr lang="en-GB" sz="2400" dirty="0">
                <a:solidFill>
                  <a:schemeClr val="bg1"/>
                </a:solidFill>
              </a:rPr>
              <a:t>To introduce key theories used to explore psychological and physiological development </a:t>
            </a:r>
          </a:p>
          <a:p>
            <a:pPr lvl="0"/>
            <a:endParaRPr lang="en-GB" sz="1500" dirty="0">
              <a:solidFill>
                <a:schemeClr val="bg1"/>
              </a:solidFill>
            </a:endParaRPr>
          </a:p>
          <a:p>
            <a:pPr lvl="0"/>
            <a:endParaRPr lang="en-GB" sz="1500" dirty="0">
              <a:solidFill>
                <a:schemeClr val="bg1"/>
              </a:solidFill>
            </a:endParaRPr>
          </a:p>
          <a:p>
            <a:pPr lvl="0"/>
            <a:endParaRPr lang="en-GB" sz="1500" dirty="0">
              <a:solidFill>
                <a:schemeClr val="bg1"/>
              </a:solidFill>
            </a:endParaRPr>
          </a:p>
          <a:p>
            <a:pPr lvl="0"/>
            <a:endParaRPr lang="en-GB" sz="1500" dirty="0">
              <a:solidFill>
                <a:schemeClr val="bg1"/>
              </a:solidFill>
            </a:endParaRPr>
          </a:p>
          <a:p>
            <a:endParaRPr lang="en-GB" sz="1500" dirty="0">
              <a:solidFill>
                <a:schemeClr val="bg1"/>
              </a:solidFill>
            </a:endParaRPr>
          </a:p>
        </p:txBody>
      </p:sp>
      <p:graphicFrame>
        <p:nvGraphicFramePr>
          <p:cNvPr id="8" name="Content Placeholder 5">
            <a:extLst>
              <a:ext uri="{FF2B5EF4-FFF2-40B4-BE49-F238E27FC236}">
                <a16:creationId xmlns:a16="http://schemas.microsoft.com/office/drawing/2014/main" id="{E7737E09-CA53-9C10-5C5A-BA6969DB9496}"/>
              </a:ext>
            </a:extLst>
          </p:cNvPr>
          <p:cNvGraphicFramePr>
            <a:graphicFrameLocks noGrp="1"/>
          </p:cNvGraphicFramePr>
          <p:nvPr>
            <p:ph sz="half" idx="2"/>
            <p:extLst>
              <p:ext uri="{D42A27DB-BD31-4B8C-83A1-F6EECF244321}">
                <p14:modId xmlns:p14="http://schemas.microsoft.com/office/powerpoint/2010/main" val="112863029"/>
              </p:ext>
            </p:extLst>
          </p:nvPr>
        </p:nvGraphicFramePr>
        <p:xfrm>
          <a:off x="309021" y="774176"/>
          <a:ext cx="3886200" cy="46921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A child wearing yellow glasses&#10;&#10;Description automatically generated">
            <a:extLst>
              <a:ext uri="{FF2B5EF4-FFF2-40B4-BE49-F238E27FC236}">
                <a16:creationId xmlns:a16="http://schemas.microsoft.com/office/drawing/2014/main" id="{BEEA0A0A-85B8-F96B-C14E-822D4807A7A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572000" y="596823"/>
            <a:ext cx="3450205" cy="4869532"/>
          </a:xfrm>
          <a:prstGeom prst="rect">
            <a:avLst/>
          </a:prstGeom>
        </p:spPr>
      </p:pic>
    </p:spTree>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p:cNvSpPr>
            <a:spLocks noGrp="1"/>
          </p:cNvSpPr>
          <p:nvPr>
            <p:ph type="title"/>
          </p:nvPr>
        </p:nvSpPr>
        <p:spPr>
          <a:xfrm>
            <a:off x="628650" y="1412488"/>
            <a:ext cx="2174391" cy="4363844"/>
          </a:xfrm>
        </p:spPr>
        <p:txBody>
          <a:bodyPr anchor="t">
            <a:normAutofit/>
          </a:bodyPr>
          <a:lstStyle/>
          <a:p>
            <a:r>
              <a:rPr lang="cy-GB" sz="3000" b="1">
                <a:solidFill>
                  <a:srgbClr val="FFFFFF"/>
                </a:solidFill>
              </a:rPr>
              <a:t>Datblygiad seicolegol a ffisiolegol</a:t>
            </a:r>
            <a:br>
              <a:rPr lang="en-GB" sz="3000" b="1">
                <a:solidFill>
                  <a:srgbClr val="FFFFFF"/>
                </a:solidFill>
              </a:rPr>
            </a:br>
            <a:br>
              <a:rPr lang="en-GB" sz="3000" b="1">
                <a:solidFill>
                  <a:srgbClr val="FFFFFF"/>
                </a:solidFill>
              </a:rPr>
            </a:br>
            <a:r>
              <a:rPr lang="en-GB" sz="3000" b="1">
                <a:solidFill>
                  <a:srgbClr val="FFFFFF"/>
                </a:solidFill>
              </a:rPr>
              <a:t>Psychological and physiological development</a:t>
            </a:r>
          </a:p>
        </p:txBody>
      </p:sp>
      <p:sp>
        <p:nvSpPr>
          <p:cNvPr id="2" name="Content Placeholder 1"/>
          <p:cNvSpPr>
            <a:spLocks noGrp="1"/>
          </p:cNvSpPr>
          <p:nvPr>
            <p:ph sz="half" idx="1"/>
          </p:nvPr>
        </p:nvSpPr>
        <p:spPr>
          <a:xfrm>
            <a:off x="3285641" y="1412489"/>
            <a:ext cx="2570462" cy="4363844"/>
          </a:xfrm>
        </p:spPr>
        <p:txBody>
          <a:bodyPr>
            <a:normAutofit/>
          </a:bodyPr>
          <a:lstStyle/>
          <a:p>
            <a:r>
              <a:rPr lang="cy-GB" sz="1800"/>
              <a:t>Corfforol- newidiadau o ran siâp, maint a nodweddion y corff
Gwybyddol- newidiadau mewn cof meddwl, datrys problemau a sgiliau deallusol eraill</a:t>
            </a:r>
          </a:p>
          <a:p>
            <a:r>
              <a:rPr lang="cy-GB" sz="1800"/>
              <a:t>Cymdeithasol ac emosiynol- newidiadau mewn newidynnau sy'n gysylltiedig â pherthynas unigolyn ag eraill.</a:t>
            </a:r>
          </a:p>
          <a:p>
            <a:pPr>
              <a:buNone/>
            </a:pPr>
            <a:r>
              <a:rPr lang="en-GB" sz="1800"/>
              <a:t>	(Boyd &amp; Bee, 2014)</a:t>
            </a:r>
          </a:p>
          <a:p>
            <a:endParaRPr lang="en-GB" sz="170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63072B8A-2446-4D49-9E48-B4822CF9542A}"/>
              </a:ext>
            </a:extLst>
          </p:cNvPr>
          <p:cNvSpPr>
            <a:spLocks noGrp="1"/>
          </p:cNvSpPr>
          <p:nvPr>
            <p:ph sz="half" idx="2"/>
          </p:nvPr>
        </p:nvSpPr>
        <p:spPr>
          <a:xfrm>
            <a:off x="6338703" y="1412489"/>
            <a:ext cx="2398275" cy="4363844"/>
          </a:xfrm>
        </p:spPr>
        <p:txBody>
          <a:bodyPr>
            <a:normAutofit/>
          </a:bodyPr>
          <a:lstStyle/>
          <a:p>
            <a:r>
              <a:rPr lang="en-GB" sz="1800"/>
              <a:t>Physical- changes in the size shape and characteristics of the body</a:t>
            </a:r>
          </a:p>
          <a:p>
            <a:r>
              <a:rPr lang="en-GB" sz="1800"/>
              <a:t>Cognitive- changes in thinking memory, problem solving and other intellectual skills</a:t>
            </a:r>
          </a:p>
          <a:p>
            <a:r>
              <a:rPr lang="en-GB" sz="1800"/>
              <a:t>Social and emotional- changes in variables that are associated with the relationship of an individual to others.</a:t>
            </a:r>
          </a:p>
          <a:p>
            <a:pPr>
              <a:buNone/>
            </a:pPr>
            <a:r>
              <a:rPr lang="en-GB" sz="1700"/>
              <a:t>	(Boyd &amp; Bee, 2014)</a:t>
            </a:r>
          </a:p>
          <a:p>
            <a:endParaRPr lang="en-GB" sz="17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9B820830-481B-4550-B962-50DE1678E4A7}"/>
              </a:ext>
            </a:extLst>
          </p:cNvPr>
          <p:cNvSpPr>
            <a:spLocks noGrp="1"/>
          </p:cNvSpPr>
          <p:nvPr>
            <p:ph type="title"/>
          </p:nvPr>
        </p:nvSpPr>
        <p:spPr>
          <a:xfrm>
            <a:off x="628650" y="1412488"/>
            <a:ext cx="2174391" cy="4363844"/>
          </a:xfrm>
        </p:spPr>
        <p:txBody>
          <a:bodyPr anchor="t">
            <a:normAutofit/>
          </a:bodyPr>
          <a:lstStyle/>
          <a:p>
            <a:r>
              <a:rPr lang="cy-GB" sz="3500" b="1">
                <a:solidFill>
                  <a:srgbClr val="FFFFFF"/>
                </a:solidFill>
              </a:rPr>
              <a:t>Deilliannau Dysgu</a:t>
            </a:r>
            <a:br>
              <a:rPr lang="en-GB" sz="3500" b="1">
                <a:solidFill>
                  <a:srgbClr val="FFFFFF"/>
                </a:solidFill>
              </a:rPr>
            </a:br>
            <a:br>
              <a:rPr lang="en-GB" sz="3500" b="1">
                <a:solidFill>
                  <a:srgbClr val="FFFFFF"/>
                </a:solidFill>
              </a:rPr>
            </a:br>
            <a:r>
              <a:rPr lang="en-GB" sz="3500" b="1">
                <a:solidFill>
                  <a:srgbClr val="FFFFFF"/>
                </a:solidFill>
              </a:rPr>
              <a:t>Learning Outcomes</a:t>
            </a:r>
          </a:p>
        </p:txBody>
      </p:sp>
      <p:sp>
        <p:nvSpPr>
          <p:cNvPr id="2" name="Content Placeholder 1">
            <a:extLst>
              <a:ext uri="{FF2B5EF4-FFF2-40B4-BE49-F238E27FC236}">
                <a16:creationId xmlns:a16="http://schemas.microsoft.com/office/drawing/2014/main" id="{B51D62E0-FF2C-4C3A-A2D7-F537236A0DD2}"/>
              </a:ext>
            </a:extLst>
          </p:cNvPr>
          <p:cNvSpPr>
            <a:spLocks noGrp="1"/>
          </p:cNvSpPr>
          <p:nvPr>
            <p:ph sz="half" idx="1"/>
          </p:nvPr>
        </p:nvSpPr>
        <p:spPr>
          <a:xfrm>
            <a:off x="3285641" y="1412488"/>
            <a:ext cx="2570462" cy="4968839"/>
          </a:xfrm>
        </p:spPr>
        <p:txBody>
          <a:bodyPr>
            <a:noAutofit/>
          </a:bodyPr>
          <a:lstStyle/>
          <a:p>
            <a:pPr lvl="0"/>
            <a:r>
              <a:rPr lang="cy-GB" sz="2000"/>
              <a:t>Dangos dealltwriaeth o'r damcaniaethau a'r cysyniadau sy'n pennu datblygiad ffisiolegol a seicolegol unigolyn 
Trafod yr heriau a'r cerrig milltir allweddol sy'n wynebu unigolion </a:t>
            </a:r>
          </a:p>
          <a:p>
            <a:pPr lvl="0"/>
            <a:r>
              <a:rPr lang="cy-GB" sz="2000"/>
              <a:t>Ystyried pwysigrwydd y datblygiad hwn i ymarferwyr sy'n gweithio gydag unigolion a rôl polisi/deddfwriaeth</a:t>
            </a:r>
            <a:endParaRPr lang="en-GB" sz="200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0A23333C-E619-4A88-AFD8-724624967065}"/>
              </a:ext>
            </a:extLst>
          </p:cNvPr>
          <p:cNvSpPr>
            <a:spLocks noGrp="1"/>
          </p:cNvSpPr>
          <p:nvPr>
            <p:ph sz="half" idx="2"/>
          </p:nvPr>
        </p:nvSpPr>
        <p:spPr>
          <a:xfrm>
            <a:off x="6338703" y="1412489"/>
            <a:ext cx="2398275" cy="4968838"/>
          </a:xfrm>
        </p:spPr>
        <p:txBody>
          <a:bodyPr>
            <a:normAutofit fontScale="85000" lnSpcReduction="20000"/>
          </a:bodyPr>
          <a:lstStyle/>
          <a:p>
            <a:pPr lvl="0"/>
            <a:r>
              <a:rPr lang="en-GB" sz="2400"/>
              <a:t>Demonstrate an understanding of the theories and concepts that determine physiological and psychological development of an individual </a:t>
            </a:r>
          </a:p>
          <a:p>
            <a:pPr lvl="0"/>
            <a:r>
              <a:rPr lang="en-GB" sz="2400"/>
              <a:t>Discuss the key challenges and milestones faced by individuals </a:t>
            </a:r>
          </a:p>
          <a:p>
            <a:pPr lvl="0"/>
            <a:r>
              <a:rPr lang="en-GB" sz="2400"/>
              <a:t>Consider the importance of this development for practitioners working with individuals and the role of policy/legislation</a:t>
            </a:r>
          </a:p>
          <a:p>
            <a:endParaRPr lang="en-GB" sz="1700"/>
          </a:p>
        </p:txBody>
      </p:sp>
    </p:spTree>
    <p:extLst>
      <p:ext uri="{BB962C8B-B14F-4D97-AF65-F5344CB8AC3E}">
        <p14:creationId xmlns:p14="http://schemas.microsoft.com/office/powerpoint/2010/main" val="12748735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CA64921-753E-BEA4-0500-CB7F4EC4F4E2}"/>
              </a:ext>
            </a:extLst>
          </p:cNvPr>
          <p:cNvSpPr>
            <a:spLocks noGrp="1"/>
          </p:cNvSpPr>
          <p:nvPr>
            <p:ph type="title"/>
          </p:nvPr>
        </p:nvSpPr>
        <p:spPr>
          <a:xfrm>
            <a:off x="628650" y="404664"/>
            <a:ext cx="7886700" cy="1325563"/>
          </a:xfrm>
        </p:spPr>
        <p:txBody>
          <a:bodyPr/>
          <a:lstStyle/>
          <a:p>
            <a:r>
              <a:rPr lang="cy-GB" b="1"/>
              <a:t>Asesu/Assessment</a:t>
            </a:r>
            <a:endParaRPr lang="en-GB" b="1"/>
          </a:p>
        </p:txBody>
      </p:sp>
      <p:sp>
        <p:nvSpPr>
          <p:cNvPr id="5" name="Content Placeholder 4">
            <a:extLst>
              <a:ext uri="{FF2B5EF4-FFF2-40B4-BE49-F238E27FC236}">
                <a16:creationId xmlns:a16="http://schemas.microsoft.com/office/drawing/2014/main" id="{098BDC3C-5C3E-68FE-0593-01BB273B7345}"/>
              </a:ext>
            </a:extLst>
          </p:cNvPr>
          <p:cNvSpPr>
            <a:spLocks noGrp="1"/>
          </p:cNvSpPr>
          <p:nvPr>
            <p:ph sz="half" idx="1"/>
          </p:nvPr>
        </p:nvSpPr>
        <p:spPr/>
        <p:txBody>
          <a:bodyPr>
            <a:normAutofit fontScale="55000" lnSpcReduction="20000"/>
          </a:bodyPr>
          <a:lstStyle/>
          <a:p>
            <a:r>
              <a:rPr lang="cy-GB" sz="2600"/>
              <a:t>Bydd gofyn i chi baratoi 3 chofnod blog o ryw 1000 o eiriau yr un a’u lanlwytho i Turnitin. Mae blogiau yn fwy hygyrch ac anffurfiol na thraethodau. Gallwch ddod â'ch profiad personol i mewn i flog. Cadwch ef yn gyfredol – beth sy'n digwydd ar hyn o bryd o ran eich pwnc - beth yw'r ymchwil ddiweddaraf? 
</a:t>
            </a:r>
            <a:r>
              <a:rPr lang="cy-GB" sz="2600" u="sng"/>
              <a:t>Dewis pwnc</a:t>
            </a:r>
            <a:endParaRPr lang="cy-GB" sz="2600"/>
          </a:p>
          <a:p>
            <a:r>
              <a:rPr lang="cy-GB" sz="2600"/>
              <a:t>Gallwch ddewis tri phwnc gwahanol (e.e. datblygiad emosiynol, datblygiad corfforol, datblygiad yr ymennydd ac ati) neu gallwch ddewis ysgrifennu tri blog am yr un pwnc, gan ganolbwyntio ar wahanol elfennau o'r pwnc ar gyfer pob blog. </a:t>
            </a:r>
          </a:p>
          <a:p>
            <a:r>
              <a:rPr lang="cy-GB" sz="2600" u="sng"/>
              <a:t>Tanio syniadau</a:t>
            </a:r>
            <a:endParaRPr lang="cy-GB" sz="2600"/>
          </a:p>
          <a:p>
            <a:r>
              <a:rPr lang="cy-GB" sz="2600"/>
              <a:t>Dysgwch gymaint ag y gallwch am eich pwnc. Dewch o hyd i benodau mewn llyfrau, erthyglau cyfnodolion, ffynonellau gwefan ag enw da (.ac.uk .org) am eich pwnc i ddysgu cymaint ag y gallwch am y pwnc. Gwnewch gynllun o'r hyn y byddwch yn ei gynnwys yn eich blog. </a:t>
            </a:r>
          </a:p>
          <a:p>
            <a:endParaRPr lang="en-GB"/>
          </a:p>
        </p:txBody>
      </p:sp>
      <p:sp>
        <p:nvSpPr>
          <p:cNvPr id="6" name="Content Placeholder 5">
            <a:extLst>
              <a:ext uri="{FF2B5EF4-FFF2-40B4-BE49-F238E27FC236}">
                <a16:creationId xmlns:a16="http://schemas.microsoft.com/office/drawing/2014/main" id="{48E02232-D4EE-54A5-8F81-A78989E6676A}"/>
              </a:ext>
            </a:extLst>
          </p:cNvPr>
          <p:cNvSpPr>
            <a:spLocks noGrp="1"/>
          </p:cNvSpPr>
          <p:nvPr>
            <p:ph sz="half" idx="2"/>
          </p:nvPr>
        </p:nvSpPr>
        <p:spPr/>
        <p:txBody>
          <a:bodyPr>
            <a:normAutofit fontScale="55000" lnSpcReduction="20000"/>
          </a:bodyPr>
          <a:lstStyle/>
          <a:p>
            <a:r>
              <a:rPr lang="en-GB" sz="2600"/>
              <a:t>You will be required to prepare 3 blog entries of around 1000 words each and upload them to Turnitin. Blogs are more accessible and informal than essays. You are able to bring in your personal experience into a blog. Keep it current – what is going on at the moment with regard to your topic- what is the latest research? </a:t>
            </a:r>
          </a:p>
          <a:p>
            <a:r>
              <a:rPr lang="en-GB" sz="2600" u="sng"/>
              <a:t>Select a topic</a:t>
            </a:r>
            <a:endParaRPr lang="en-GB" sz="2600"/>
          </a:p>
          <a:p>
            <a:r>
              <a:rPr lang="en-GB" sz="2600"/>
              <a:t>You may select three different topics (e.g. emotional development, physical development, brain development etc.) or you may choose to write three blogs about the same topic, focusing on different elements of the topic for each blog. </a:t>
            </a:r>
          </a:p>
          <a:p>
            <a:r>
              <a:rPr lang="en-GB" sz="2600" u="sng"/>
              <a:t>Brain storm</a:t>
            </a:r>
            <a:endParaRPr lang="en-GB" sz="2600"/>
          </a:p>
          <a:p>
            <a:r>
              <a:rPr lang="en-GB" sz="2600"/>
              <a:t>Find out as much as you can about your topic. Find chapters in books, journal articles, reputable website sources (.ac .gov .org) about your topic to learn as much as you can about the topic. Make a plan of what you will include in your blog. </a:t>
            </a:r>
          </a:p>
          <a:p>
            <a:endParaRPr lang="en-GB"/>
          </a:p>
        </p:txBody>
      </p:sp>
    </p:spTree>
    <p:extLst>
      <p:ext uri="{BB962C8B-B14F-4D97-AF65-F5344CB8AC3E}">
        <p14:creationId xmlns:p14="http://schemas.microsoft.com/office/powerpoint/2010/main" val="3453158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1191A-B0EA-DAD5-2866-0EA2C9C08735}"/>
              </a:ext>
            </a:extLst>
          </p:cNvPr>
          <p:cNvSpPr>
            <a:spLocks noGrp="1"/>
          </p:cNvSpPr>
          <p:nvPr>
            <p:ph type="title"/>
          </p:nvPr>
        </p:nvSpPr>
        <p:spPr/>
        <p:txBody>
          <a:bodyPr/>
          <a:lstStyle/>
          <a:p>
            <a:r>
              <a:rPr lang="cy-GB" b="1"/>
              <a:t>Asesu/</a:t>
            </a:r>
            <a:r>
              <a:rPr lang="cy-GB" b="1" err="1"/>
              <a:t>Assessment</a:t>
            </a:r>
            <a:endParaRPr lang="en-GB"/>
          </a:p>
        </p:txBody>
      </p:sp>
      <p:sp>
        <p:nvSpPr>
          <p:cNvPr id="3" name="Content Placeholder 2">
            <a:extLst>
              <a:ext uri="{FF2B5EF4-FFF2-40B4-BE49-F238E27FC236}">
                <a16:creationId xmlns:a16="http://schemas.microsoft.com/office/drawing/2014/main" id="{0CACB00A-F706-325B-0D33-4424E8885C8C}"/>
              </a:ext>
            </a:extLst>
          </p:cNvPr>
          <p:cNvSpPr>
            <a:spLocks noGrp="1"/>
          </p:cNvSpPr>
          <p:nvPr>
            <p:ph sz="half" idx="1"/>
          </p:nvPr>
        </p:nvSpPr>
        <p:spPr/>
        <p:txBody>
          <a:bodyPr>
            <a:normAutofit fontScale="77500" lnSpcReduction="20000"/>
          </a:bodyPr>
          <a:lstStyle/>
          <a:p>
            <a:r>
              <a:rPr lang="cy-GB" sz="2300" u="sng" dirty="0"/>
              <a:t>Cyflwyno eich pwnc
</a:t>
            </a:r>
            <a:r>
              <a:rPr lang="cy-GB" sz="2300" dirty="0"/>
              <a:t>Gallwch ddechrau eich blog gyda'ch profiad neu hanesyn neu gyda ffaith ddiddorol. </a:t>
            </a:r>
          </a:p>
          <a:p>
            <a:r>
              <a:rPr lang="cy-GB" sz="2300" u="sng" dirty="0"/>
              <a:t>Ymhelaethu fesul pwnc</a:t>
            </a:r>
            <a:endParaRPr lang="cy-GB" sz="2300" dirty="0"/>
          </a:p>
          <a:p>
            <a:r>
              <a:rPr lang="cy-GB" sz="2300" dirty="0"/>
              <a:t>Trafodwch yr hyn rydych wedi'i ddarllen, myfyrio ar yr hyn rydych wedi'i ddarllen, gwneud cysylltiadau rhwng yr hyn rydych wedi'i ddarllen, a phryd bynnag y bo'n berthnasol, cysylltwch hyn â'ch profiad personol. Cyfeiriwch yn gywir, a defnyddio tystiolaeth i ategu eich syniadau. </a:t>
            </a:r>
          </a:p>
          <a:p>
            <a:r>
              <a:rPr lang="cy-GB" sz="2300" u="sng" dirty="0"/>
              <a:t>Casgliadau</a:t>
            </a:r>
            <a:endParaRPr lang="cy-GB" sz="2300" dirty="0"/>
          </a:p>
          <a:p>
            <a:r>
              <a:rPr lang="cy-GB" sz="2300" dirty="0"/>
              <a:t>Ar ddiwedd eich cofnod blog, dewch i gasgliad am yr hyn rydych newydd ei ysgrifennu. Dylai eich blog fod yn rhesymegol, a dylech ddangos safbwynt clir. </a:t>
            </a:r>
          </a:p>
          <a:p>
            <a:endParaRPr lang="cy-GB" dirty="0"/>
          </a:p>
          <a:p>
            <a:endParaRPr lang="en-GB" dirty="0"/>
          </a:p>
        </p:txBody>
      </p:sp>
      <p:sp>
        <p:nvSpPr>
          <p:cNvPr id="4" name="Content Placeholder 3">
            <a:extLst>
              <a:ext uri="{FF2B5EF4-FFF2-40B4-BE49-F238E27FC236}">
                <a16:creationId xmlns:a16="http://schemas.microsoft.com/office/drawing/2014/main" id="{817677BB-16CB-2663-7095-A80967D19790}"/>
              </a:ext>
            </a:extLst>
          </p:cNvPr>
          <p:cNvSpPr>
            <a:spLocks noGrp="1"/>
          </p:cNvSpPr>
          <p:nvPr>
            <p:ph sz="half" idx="2"/>
          </p:nvPr>
        </p:nvSpPr>
        <p:spPr/>
        <p:txBody>
          <a:bodyPr>
            <a:normAutofit fontScale="77500" lnSpcReduction="20000"/>
          </a:bodyPr>
          <a:lstStyle/>
          <a:p>
            <a:r>
              <a:rPr lang="en-GB" sz="2300" u="sng" dirty="0"/>
              <a:t>Introduce your topic</a:t>
            </a:r>
            <a:endParaRPr lang="en-GB" sz="2300" dirty="0"/>
          </a:p>
          <a:p>
            <a:r>
              <a:rPr lang="en-GB" sz="2300" dirty="0"/>
              <a:t>You may start your blog with your experience or an anecdote or with an interesting fact. </a:t>
            </a:r>
          </a:p>
          <a:p>
            <a:r>
              <a:rPr lang="en-GB" sz="2300" u="sng" dirty="0"/>
              <a:t>Flesh it up point by point</a:t>
            </a:r>
            <a:endParaRPr lang="en-GB" sz="2300" dirty="0"/>
          </a:p>
          <a:p>
            <a:r>
              <a:rPr lang="en-GB" sz="2300" dirty="0"/>
              <a:t>Discuss what you’ve read, reflect on what you’ve read, make connections between what you’ve read, and whenever relevant, link to your personal experience. Reference correctly, and use evidence to back up your ideas. </a:t>
            </a:r>
          </a:p>
          <a:p>
            <a:r>
              <a:rPr lang="en-GB" sz="2300" u="sng" dirty="0"/>
              <a:t>Conclude</a:t>
            </a:r>
            <a:endParaRPr lang="en-GB" sz="2300" dirty="0"/>
          </a:p>
          <a:p>
            <a:r>
              <a:rPr lang="en-GB" sz="2300" dirty="0"/>
              <a:t>At the end of your blog entry, draw a conclusion about what you’ve just written. Your blog should be logical, and you should demonstrate a clear position.</a:t>
            </a:r>
          </a:p>
          <a:p>
            <a:endParaRPr lang="en-GB" dirty="0"/>
          </a:p>
        </p:txBody>
      </p:sp>
    </p:spTree>
    <p:extLst>
      <p:ext uri="{BB962C8B-B14F-4D97-AF65-F5344CB8AC3E}">
        <p14:creationId xmlns:p14="http://schemas.microsoft.com/office/powerpoint/2010/main" val="38045080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p:cNvSpPr>
            <a:spLocks noGrp="1"/>
          </p:cNvSpPr>
          <p:nvPr>
            <p:ph type="title"/>
          </p:nvPr>
        </p:nvSpPr>
        <p:spPr>
          <a:xfrm>
            <a:off x="628650" y="1412488"/>
            <a:ext cx="2174391" cy="4363844"/>
          </a:xfrm>
        </p:spPr>
        <p:txBody>
          <a:bodyPr anchor="t">
            <a:normAutofit/>
          </a:bodyPr>
          <a:lstStyle/>
          <a:p>
            <a:r>
              <a:rPr lang="cy-GB" sz="3500" b="1">
                <a:solidFill>
                  <a:srgbClr val="FFFFFF"/>
                </a:solidFill>
              </a:rPr>
              <a:t>Ystyriwch </a:t>
            </a:r>
            <a:r>
              <a:rPr lang="en-GB" sz="3500" b="1">
                <a:solidFill>
                  <a:srgbClr val="FFFFFF"/>
                </a:solidFill>
              </a:rPr>
              <a:t>…</a:t>
            </a:r>
            <a:br>
              <a:rPr lang="en-GB" sz="3500" b="1">
                <a:solidFill>
                  <a:srgbClr val="FFFFFF"/>
                </a:solidFill>
              </a:rPr>
            </a:br>
            <a:br>
              <a:rPr lang="en-GB" sz="3500" b="1">
                <a:solidFill>
                  <a:srgbClr val="FFFFFF"/>
                </a:solidFill>
              </a:rPr>
            </a:br>
            <a:r>
              <a:rPr lang="en-GB" sz="3500" b="1">
                <a:solidFill>
                  <a:srgbClr val="FFFFFF"/>
                </a:solidFill>
              </a:rPr>
              <a:t>Consider …</a:t>
            </a:r>
          </a:p>
        </p:txBody>
      </p:sp>
      <p:sp>
        <p:nvSpPr>
          <p:cNvPr id="2" name="Content Placeholder 1"/>
          <p:cNvSpPr>
            <a:spLocks noGrp="1"/>
          </p:cNvSpPr>
          <p:nvPr>
            <p:ph sz="half" idx="1"/>
          </p:nvPr>
        </p:nvSpPr>
        <p:spPr>
          <a:xfrm>
            <a:off x="3285641" y="1412489"/>
            <a:ext cx="2570462" cy="4363844"/>
          </a:xfrm>
        </p:spPr>
        <p:txBody>
          <a:bodyPr>
            <a:normAutofit lnSpcReduction="10000"/>
          </a:bodyPr>
          <a:lstStyle/>
          <a:p>
            <a:r>
              <a:rPr lang="cy-GB" sz="2000"/>
              <a:t>Beth ydym ni'n ei olygu wrth y term datblygiad unigol?
Meddyliwch am hyn am ychydig funudau</a:t>
            </a:r>
          </a:p>
          <a:p>
            <a:r>
              <a:rPr lang="cy-GB" sz="2000"/>
              <a:t>Ysgrifennwch eich diffiniad ac wedyn trafodwch gyda'r person nesaf atoch chi.</a:t>
            </a:r>
          </a:p>
          <a:p>
            <a:r>
              <a:rPr lang="cy-GB" sz="2000"/>
              <a:t>Adborth</a:t>
            </a:r>
          </a:p>
          <a:p>
            <a:endParaRPr lang="cy-GB" sz="2000"/>
          </a:p>
          <a:p>
            <a:pPr>
              <a:buNone/>
            </a:pPr>
            <a:r>
              <a:rPr lang="cy-GB" sz="2000" b="1"/>
              <a:t>Does dim ateb cywir neu anghywir!!</a:t>
            </a:r>
            <a:r>
              <a:rPr lang="cy-GB" sz="2000"/>
              <a:t> </a:t>
            </a:r>
          </a:p>
          <a:p>
            <a:endParaRPr lang="en-GB" sz="170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CFD7BD12-2065-4AD1-A53B-DB2006BC03ED}"/>
              </a:ext>
            </a:extLst>
          </p:cNvPr>
          <p:cNvSpPr>
            <a:spLocks noGrp="1"/>
          </p:cNvSpPr>
          <p:nvPr>
            <p:ph sz="half" idx="2"/>
          </p:nvPr>
        </p:nvSpPr>
        <p:spPr>
          <a:xfrm>
            <a:off x="6338703" y="1412489"/>
            <a:ext cx="2398275" cy="4363844"/>
          </a:xfrm>
        </p:spPr>
        <p:txBody>
          <a:bodyPr>
            <a:normAutofit lnSpcReduction="10000"/>
          </a:bodyPr>
          <a:lstStyle/>
          <a:p>
            <a:r>
              <a:rPr lang="en-GB" sz="2000"/>
              <a:t>What is do we mean by the term individual development?</a:t>
            </a:r>
          </a:p>
          <a:p>
            <a:r>
              <a:rPr lang="en-GB" sz="2000"/>
              <a:t>Think about this for a few minutes</a:t>
            </a:r>
          </a:p>
          <a:p>
            <a:r>
              <a:rPr lang="en-GB" sz="2000"/>
              <a:t>Write down your definition and then discuss with the person next to you.</a:t>
            </a:r>
          </a:p>
          <a:p>
            <a:r>
              <a:rPr lang="en-GB" sz="2000"/>
              <a:t>Feedback</a:t>
            </a:r>
          </a:p>
          <a:p>
            <a:endParaRPr lang="en-GB" sz="2000"/>
          </a:p>
          <a:p>
            <a:pPr>
              <a:buNone/>
            </a:pPr>
            <a:r>
              <a:rPr lang="en-GB" sz="2000" b="1"/>
              <a:t>There is no right or wrong answer!!</a:t>
            </a:r>
            <a:r>
              <a:rPr lang="en-GB" sz="2000"/>
              <a:t> </a:t>
            </a:r>
          </a:p>
          <a:p>
            <a:endParaRPr lang="en-GB" sz="1700"/>
          </a:p>
          <a:p>
            <a:endParaRPr lang="en-GB" sz="17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7" name="Rectangle 71">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314" name="Rectangle 2"/>
          <p:cNvSpPr>
            <a:spLocks noGrp="1" noChangeArrowheads="1"/>
          </p:cNvSpPr>
          <p:nvPr>
            <p:ph type="title"/>
          </p:nvPr>
        </p:nvSpPr>
        <p:spPr>
          <a:xfrm>
            <a:off x="628650" y="1412488"/>
            <a:ext cx="2174391" cy="4363844"/>
          </a:xfrm>
        </p:spPr>
        <p:txBody>
          <a:bodyPr anchor="t">
            <a:normAutofit/>
          </a:bodyPr>
          <a:lstStyle/>
          <a:p>
            <a:r>
              <a:rPr lang="cy-GB" sz="2700" b="1">
                <a:solidFill>
                  <a:srgbClr val="FFFFFF"/>
                </a:solidFill>
              </a:rPr>
              <a:t>Felly pam rydyn ni’n astudio datblygiad unigol?</a:t>
            </a:r>
            <a:br>
              <a:rPr lang="cy-GB" sz="2700" b="1">
                <a:solidFill>
                  <a:srgbClr val="FFFFFF"/>
                </a:solidFill>
              </a:rPr>
            </a:br>
            <a:br>
              <a:rPr lang="en-GB" sz="2700" b="1">
                <a:solidFill>
                  <a:srgbClr val="FFFFFF"/>
                </a:solidFill>
              </a:rPr>
            </a:br>
            <a:r>
              <a:rPr lang="en-GB" sz="2700" b="1">
                <a:solidFill>
                  <a:srgbClr val="FFFFFF"/>
                </a:solidFill>
              </a:rPr>
              <a:t>So why are we studying individual development?</a:t>
            </a:r>
            <a:endParaRPr lang="en-US" sz="2700" b="1">
              <a:solidFill>
                <a:srgbClr val="FFFFFF"/>
              </a:solidFill>
            </a:endParaRPr>
          </a:p>
        </p:txBody>
      </p:sp>
      <p:sp>
        <p:nvSpPr>
          <p:cNvPr id="13315" name="Rectangle 3"/>
          <p:cNvSpPr>
            <a:spLocks noGrp="1" noChangeArrowheads="1"/>
          </p:cNvSpPr>
          <p:nvPr>
            <p:ph sz="half" idx="1"/>
          </p:nvPr>
        </p:nvSpPr>
        <p:spPr>
          <a:xfrm>
            <a:off x="3285641" y="1412489"/>
            <a:ext cx="2570462" cy="4363844"/>
          </a:xfrm>
        </p:spPr>
        <p:txBody>
          <a:bodyPr>
            <a:normAutofit/>
          </a:bodyPr>
          <a:lstStyle/>
          <a:p>
            <a:r>
              <a:rPr lang="cy-GB" sz="2000"/>
              <a:t>Mae angen i ni ddarganfod beth sy’n ‘gyrru’ plant 
Pam maen nhw'n gwneud rhai pethau</a:t>
            </a:r>
          </a:p>
          <a:p>
            <a:r>
              <a:rPr lang="cy-GB" sz="2000"/>
              <a:t>Gweithredu mewn rhai ffyrdd
Deall bod pob un yn wahanol</a:t>
            </a:r>
          </a:p>
          <a:p>
            <a:r>
              <a:rPr lang="cy-GB" sz="2000"/>
              <a:t>Anghenion gwahanol
Gwybod sut maen nhw'n dysgu ac yn datblygu</a:t>
            </a:r>
          </a:p>
          <a:p>
            <a:endParaRPr lang="en-US" sz="1700"/>
          </a:p>
        </p:txBody>
      </p:sp>
      <p:cxnSp>
        <p:nvCxnSpPr>
          <p:cNvPr id="13318" name="Straight Connector 73">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379E2F5F-4F96-438E-B7D6-51AC72C4E4A2}"/>
              </a:ext>
            </a:extLst>
          </p:cNvPr>
          <p:cNvSpPr>
            <a:spLocks noGrp="1"/>
          </p:cNvSpPr>
          <p:nvPr>
            <p:ph sz="half" idx="2"/>
          </p:nvPr>
        </p:nvSpPr>
        <p:spPr>
          <a:xfrm>
            <a:off x="6338703" y="1412489"/>
            <a:ext cx="2398275" cy="4363844"/>
          </a:xfrm>
        </p:spPr>
        <p:txBody>
          <a:bodyPr>
            <a:normAutofit/>
          </a:bodyPr>
          <a:lstStyle/>
          <a:p>
            <a:r>
              <a:rPr lang="en-GB" sz="2000"/>
              <a:t>We need to discover what makes children ‘tick’</a:t>
            </a:r>
          </a:p>
          <a:p>
            <a:r>
              <a:rPr lang="en-GB" sz="2000"/>
              <a:t>Why they do certain things</a:t>
            </a:r>
          </a:p>
          <a:p>
            <a:r>
              <a:rPr lang="en-GB" sz="2000"/>
              <a:t>Act in certain ways</a:t>
            </a:r>
          </a:p>
          <a:p>
            <a:r>
              <a:rPr lang="en-GB" sz="2000"/>
              <a:t>Understand they are all different</a:t>
            </a:r>
          </a:p>
          <a:p>
            <a:r>
              <a:rPr lang="en-GB" sz="2000"/>
              <a:t>Have different needs</a:t>
            </a:r>
          </a:p>
          <a:p>
            <a:r>
              <a:rPr lang="en-GB" sz="2000"/>
              <a:t>Know how they learn and develop</a:t>
            </a:r>
            <a:endParaRPr lang="en-US" sz="2000"/>
          </a:p>
          <a:p>
            <a:endParaRPr lang="en-GB" sz="17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7FD4C911-D59E-4A0C-A969-1AF4F89223D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6800" y="188640"/>
            <a:ext cx="7010400" cy="6552728"/>
          </a:xfrm>
          <a:prstGeom prst="rect">
            <a:avLst/>
          </a:prstGeom>
        </p:spPr>
      </p:pic>
    </p:spTree>
    <p:extLst>
      <p:ext uri="{BB962C8B-B14F-4D97-AF65-F5344CB8AC3E}">
        <p14:creationId xmlns:p14="http://schemas.microsoft.com/office/powerpoint/2010/main" val="29355523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0575B18B-72AB-444B-AD7D-890C206B2E4D}"/>
              </a:ext>
            </a:extLst>
          </p:cNvPr>
          <p:cNvGraphicFramePr>
            <a:graphicFrameLocks noGrp="1"/>
          </p:cNvGraphicFramePr>
          <p:nvPr>
            <p:ph idx="1"/>
            <p:extLst>
              <p:ext uri="{D42A27DB-BD31-4B8C-83A1-F6EECF244321}">
                <p14:modId xmlns:p14="http://schemas.microsoft.com/office/powerpoint/2010/main" val="4263704264"/>
              </p:ext>
            </p:extLst>
          </p:nvPr>
        </p:nvGraphicFramePr>
        <p:xfrm>
          <a:off x="482600" y="1551504"/>
          <a:ext cx="8178801" cy="4127983"/>
        </p:xfrm>
        <a:graphic>
          <a:graphicData uri="http://schemas.openxmlformats.org/drawingml/2006/table">
            <a:tbl>
              <a:tblPr firstRow="1" firstCol="1" bandRow="1">
                <a:solidFill>
                  <a:schemeClr val="bg1">
                    <a:lumMod val="95000"/>
                  </a:schemeClr>
                </a:solidFill>
                <a:tableStyleId>{5C22544A-7EE6-4342-B048-85BDC9FD1C3A}</a:tableStyleId>
              </a:tblPr>
              <a:tblGrid>
                <a:gridCol w="1893040">
                  <a:extLst>
                    <a:ext uri="{9D8B030D-6E8A-4147-A177-3AD203B41FA5}">
                      <a16:colId xmlns:a16="http://schemas.microsoft.com/office/drawing/2014/main" val="3865850366"/>
                    </a:ext>
                  </a:extLst>
                </a:gridCol>
                <a:gridCol w="2105021">
                  <a:extLst>
                    <a:ext uri="{9D8B030D-6E8A-4147-A177-3AD203B41FA5}">
                      <a16:colId xmlns:a16="http://schemas.microsoft.com/office/drawing/2014/main" val="2905592004"/>
                    </a:ext>
                  </a:extLst>
                </a:gridCol>
                <a:gridCol w="2153294">
                  <a:extLst>
                    <a:ext uri="{9D8B030D-6E8A-4147-A177-3AD203B41FA5}">
                      <a16:colId xmlns:a16="http://schemas.microsoft.com/office/drawing/2014/main" val="1705461947"/>
                    </a:ext>
                  </a:extLst>
                </a:gridCol>
                <a:gridCol w="2027446">
                  <a:extLst>
                    <a:ext uri="{9D8B030D-6E8A-4147-A177-3AD203B41FA5}">
                      <a16:colId xmlns:a16="http://schemas.microsoft.com/office/drawing/2014/main" val="2535002541"/>
                    </a:ext>
                  </a:extLst>
                </a:gridCol>
              </a:tblGrid>
              <a:tr h="0">
                <a:tc>
                  <a:txBody>
                    <a:bodyPr/>
                    <a:lstStyle/>
                    <a:p>
                      <a:pPr algn="l"/>
                      <a:r>
                        <a:rPr lang="en-GB" sz="1200">
                          <a:effectLst/>
                          <a:latin typeface="Arial" panose="020B0604020202020204" pitchFamily="34" charset="0"/>
                          <a:ea typeface="Times New Roman" panose="02020603050405020304" pitchFamily="18" charset="0"/>
                          <a:cs typeface="Times New Roman" panose="02020603050405020304" pitchFamily="18" charset="0"/>
                        </a:rPr>
                        <a:t> </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lnL>
                    <a:lnR w="12700" cmpd="sng">
                      <a:noFill/>
                    </a:lnR>
                    <a:lnT w="9525" cap="flat" cmpd="sng" algn="ctr">
                      <a:noFill/>
                      <a:prstDash val="solid"/>
                    </a:lnT>
                    <a:lnB w="38100" cmpd="sng">
                      <a:noFill/>
                    </a:lnB>
                    <a:solidFill>
                      <a:schemeClr val="bg1">
                        <a:lumMod val="95000"/>
                      </a:schemeClr>
                    </a:solidFill>
                  </a:tcPr>
                </a:tc>
                <a:tc>
                  <a:txBody>
                    <a:bodyPr/>
                    <a:lstStyle/>
                    <a:p>
                      <a:pPr algn="l"/>
                      <a:r>
                        <a:rPr lang="en-GB" sz="120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In Class Session</a:t>
                      </a:r>
                      <a:endParaRPr lang="en-GB" sz="120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lnL>
                    <a:lnR w="12700" cmpd="sng">
                      <a:noFill/>
                    </a:lnR>
                    <a:lnT w="9525" cap="flat" cmpd="sng" algn="ctr">
                      <a:noFill/>
                      <a:prstDash val="solid"/>
                    </a:lnT>
                    <a:lnB w="38100" cmpd="sng">
                      <a:noFill/>
                    </a:lnB>
                    <a:solidFill>
                      <a:schemeClr val="bg1">
                        <a:lumMod val="95000"/>
                      </a:schemeClr>
                    </a:solidFill>
                  </a:tcPr>
                </a:tc>
                <a:tc>
                  <a:txBody>
                    <a:bodyPr/>
                    <a:lstStyle/>
                    <a:p>
                      <a:pPr algn="l"/>
                      <a:r>
                        <a:rPr lang="en-GB" sz="120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Asynchronous</a:t>
                      </a:r>
                      <a:endParaRPr lang="en-GB" sz="120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lnL>
                    <a:lnR w="12700" cmpd="sng">
                      <a:noFill/>
                    </a:lnR>
                    <a:lnT w="9525" cap="flat" cmpd="sng" algn="ctr">
                      <a:noFill/>
                      <a:prstDash val="solid"/>
                    </a:lnT>
                    <a:lnB w="38100" cmpd="sng">
                      <a:noFill/>
                    </a:lnB>
                    <a:solidFill>
                      <a:schemeClr val="bg1">
                        <a:lumMod val="95000"/>
                      </a:schemeClr>
                    </a:solidFill>
                  </a:tcPr>
                </a:tc>
                <a:tc>
                  <a:txBody>
                    <a:bodyPr/>
                    <a:lstStyle/>
                    <a:p>
                      <a:pPr algn="l"/>
                      <a:r>
                        <a:rPr lang="en-GB" sz="120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Online Session</a:t>
                      </a:r>
                      <a:endParaRPr lang="en-GB" sz="120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lnL>
                    <a:lnR w="12700" cmpd="sng">
                      <a:noFill/>
                    </a:lnR>
                    <a:lnT w="9525" cap="flat" cmpd="sng" algn="ctr">
                      <a:noFill/>
                      <a:prstDash val="solid"/>
                    </a:lnT>
                    <a:lnB w="38100" cmpd="sng">
                      <a:noFill/>
                    </a:lnB>
                    <a:solidFill>
                      <a:schemeClr val="bg1">
                        <a:lumMod val="95000"/>
                      </a:schemeClr>
                    </a:solidFill>
                  </a:tcPr>
                </a:tc>
                <a:extLst>
                  <a:ext uri="{0D108BD9-81ED-4DB2-BD59-A6C34878D82A}">
                    <a16:rowId xmlns:a16="http://schemas.microsoft.com/office/drawing/2014/main" val="3205825122"/>
                  </a:ext>
                </a:extLst>
              </a:tr>
              <a:tr h="1410327">
                <a:tc>
                  <a:txBody>
                    <a:bodyPr/>
                    <a:lstStyle/>
                    <a:p>
                      <a:pPr algn="l"/>
                      <a:r>
                        <a:rPr lang="en-GB" sz="1200" dirty="0">
                          <a:solidFill>
                            <a:schemeClr val="accent1"/>
                          </a:solidFill>
                          <a:effectLst/>
                          <a:latin typeface="Arial" panose="020B0604020202020204" pitchFamily="34" charset="0"/>
                          <a:ea typeface="Times New Roman" panose="02020603050405020304" pitchFamily="18" charset="0"/>
                          <a:cs typeface="Times New Roman" panose="02020603050405020304" pitchFamily="18" charset="0"/>
                        </a:rPr>
                        <a:t>Week 1</a:t>
                      </a:r>
                      <a:endParaRPr lang="en-GB" sz="1200" dirty="0">
                        <a:solidFill>
                          <a:schemeClr val="accent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pPr algn="l"/>
                      <a:r>
                        <a:rPr lang="en-GB" sz="1200">
                          <a:effectLst/>
                          <a:latin typeface="Arial" panose="020B0604020202020204" pitchFamily="34" charset="0"/>
                          <a:ea typeface="Times New Roman" panose="02020603050405020304" pitchFamily="18" charset="0"/>
                          <a:cs typeface="Times New Roman" panose="02020603050405020304" pitchFamily="18" charset="0"/>
                        </a:rPr>
                        <a:t>Introduction to the Module</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en-GB" sz="1200">
                          <a:effectLst/>
                          <a:latin typeface="Arial" panose="020B0604020202020204" pitchFamily="34" charset="0"/>
                          <a:ea typeface="Times New Roman" panose="02020603050405020304" pitchFamily="18" charset="0"/>
                          <a:cs typeface="Times New Roman" panose="02020603050405020304" pitchFamily="18" charset="0"/>
                        </a:rPr>
                        <a:t>ASSESSMENT OVERVIEW</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en-GB" sz="1200">
                          <a:effectLst/>
                          <a:latin typeface="Arial" panose="020B0604020202020204" pitchFamily="34" charset="0"/>
                          <a:ea typeface="Times New Roman" panose="02020603050405020304" pitchFamily="18" charset="0"/>
                          <a:cs typeface="Times New Roman" panose="02020603050405020304" pitchFamily="18" charset="0"/>
                        </a:rPr>
                        <a:t>Biology and Development</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en-GB" sz="1200">
                          <a:effectLst/>
                          <a:latin typeface="Arial" panose="020B0604020202020204" pitchFamily="34" charset="0"/>
                          <a:ea typeface="Times New Roman" panose="02020603050405020304" pitchFamily="18" charset="0"/>
                          <a:cs typeface="Times New Roman" panose="02020603050405020304" pitchFamily="18" charset="0"/>
                        </a:rPr>
                        <a:t>Nature v Nurture</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en-GB" sz="1200">
                          <a:effectLst/>
                          <a:latin typeface="Arial" panose="020B0604020202020204" pitchFamily="34" charset="0"/>
                          <a:ea typeface="Times New Roman" panose="02020603050405020304" pitchFamily="18" charset="0"/>
                          <a:cs typeface="Times New Roman" panose="02020603050405020304" pitchFamily="18" charset="0"/>
                        </a:rPr>
                        <a:t>(1a, 1b)</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pPr algn="l"/>
                      <a:r>
                        <a:rPr lang="en-GB" sz="1200">
                          <a:effectLst/>
                          <a:latin typeface="Arial" panose="020B0604020202020204" pitchFamily="34" charset="0"/>
                          <a:ea typeface="Times New Roman" panose="02020603050405020304" pitchFamily="18" charset="0"/>
                          <a:cs typeface="Times New Roman" panose="02020603050405020304" pitchFamily="18" charset="0"/>
                        </a:rPr>
                        <a:t>Task – Fine and Gross Motor Skill Development</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en-GB" sz="1200">
                          <a:effectLst/>
                          <a:latin typeface="Arial" panose="020B0604020202020204" pitchFamily="34" charset="0"/>
                          <a:ea typeface="Times New Roman" panose="02020603050405020304" pitchFamily="18" charset="0"/>
                          <a:cs typeface="Times New Roman" panose="02020603050405020304" pitchFamily="18" charset="0"/>
                        </a:rPr>
                        <a:t> </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en-GB" sz="1200">
                          <a:effectLst/>
                          <a:latin typeface="Arial" panose="020B0604020202020204" pitchFamily="34" charset="0"/>
                          <a:ea typeface="Times New Roman" panose="02020603050405020304" pitchFamily="18" charset="0"/>
                          <a:cs typeface="Times New Roman" panose="02020603050405020304" pitchFamily="18" charset="0"/>
                        </a:rPr>
                        <a:t> </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pPr algn="l"/>
                      <a:r>
                        <a:rPr lang="en-GB" sz="1200">
                          <a:effectLst/>
                          <a:latin typeface="Arial" panose="020B0604020202020204" pitchFamily="34" charset="0"/>
                          <a:ea typeface="Times New Roman" panose="02020603050405020304" pitchFamily="18" charset="0"/>
                          <a:cs typeface="Times New Roman" panose="02020603050405020304" pitchFamily="18" charset="0"/>
                        </a:rPr>
                        <a:t>Physical Development (2)</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extLst>
                  <a:ext uri="{0D108BD9-81ED-4DB2-BD59-A6C34878D82A}">
                    <a16:rowId xmlns:a16="http://schemas.microsoft.com/office/drawing/2014/main" val="1385349408"/>
                  </a:ext>
                </a:extLst>
              </a:tr>
              <a:tr h="810188">
                <a:tc>
                  <a:txBody>
                    <a:bodyPr/>
                    <a:lstStyle/>
                    <a:p>
                      <a:pPr algn="l"/>
                      <a:r>
                        <a:rPr lang="en-GB" sz="1200" dirty="0">
                          <a:solidFill>
                            <a:schemeClr val="accent1"/>
                          </a:solidFill>
                          <a:effectLst/>
                          <a:latin typeface="Arial" panose="020B0604020202020204" pitchFamily="34" charset="0"/>
                          <a:ea typeface="Times New Roman" panose="02020603050405020304" pitchFamily="18" charset="0"/>
                          <a:cs typeface="Times New Roman" panose="02020603050405020304" pitchFamily="18" charset="0"/>
                        </a:rPr>
                        <a:t>Week 2</a:t>
                      </a:r>
                      <a:endParaRPr lang="en-GB" sz="1200" dirty="0">
                        <a:solidFill>
                          <a:schemeClr val="accent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lgn="l"/>
                      <a:r>
                        <a:rPr lang="en-GB" sz="1200">
                          <a:effectLst/>
                          <a:latin typeface="Arial" panose="020B0604020202020204" pitchFamily="34" charset="0"/>
                          <a:ea typeface="Times New Roman" panose="02020603050405020304" pitchFamily="18" charset="0"/>
                          <a:cs typeface="Times New Roman" panose="02020603050405020304" pitchFamily="18" charset="0"/>
                        </a:rPr>
                        <a:t>Social and Emotional Development</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en-GB" sz="1200">
                          <a:effectLst/>
                          <a:latin typeface="Arial" panose="020B0604020202020204" pitchFamily="34" charset="0"/>
                          <a:ea typeface="Times New Roman" panose="02020603050405020304" pitchFamily="18" charset="0"/>
                          <a:cs typeface="Times New Roman" panose="02020603050405020304" pitchFamily="18" charset="0"/>
                        </a:rPr>
                        <a:t>Attachment </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en-GB" sz="1200">
                          <a:effectLst/>
                          <a:latin typeface="Arial" panose="020B0604020202020204" pitchFamily="34" charset="0"/>
                          <a:ea typeface="Times New Roman" panose="02020603050405020304" pitchFamily="18" charset="0"/>
                          <a:cs typeface="Times New Roman" panose="02020603050405020304" pitchFamily="18" charset="0"/>
                        </a:rPr>
                        <a:t>Cognitive Development</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en-GB" sz="1200">
                          <a:effectLst/>
                          <a:latin typeface="Arial" panose="020B0604020202020204" pitchFamily="34" charset="0"/>
                          <a:ea typeface="Times New Roman" panose="02020603050405020304" pitchFamily="18" charset="0"/>
                          <a:cs typeface="Times New Roman" panose="02020603050405020304" pitchFamily="18" charset="0"/>
                        </a:rPr>
                        <a:t>(3a,3b)</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lgn="l"/>
                      <a:r>
                        <a:rPr lang="en-GB" sz="1200">
                          <a:effectLst/>
                          <a:latin typeface="Arial" panose="020B0604020202020204" pitchFamily="34" charset="0"/>
                          <a:ea typeface="Times New Roman" panose="02020603050405020304" pitchFamily="18" charset="0"/>
                          <a:cs typeface="Times New Roman" panose="02020603050405020304" pitchFamily="18" charset="0"/>
                        </a:rPr>
                        <a:t>Reading Task</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lgn="l"/>
                      <a:r>
                        <a:rPr lang="en-GB" sz="1200">
                          <a:effectLst/>
                          <a:latin typeface="Arial" panose="020B0604020202020204" pitchFamily="34" charset="0"/>
                          <a:ea typeface="Times New Roman" panose="02020603050405020304" pitchFamily="18" charset="0"/>
                          <a:cs typeface="Times New Roman" panose="02020603050405020304" pitchFamily="18" charset="0"/>
                        </a:rPr>
                        <a:t>Gender Development (4)</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2801647481"/>
                  </a:ext>
                </a:extLst>
              </a:tr>
              <a:tr h="810188">
                <a:tc>
                  <a:txBody>
                    <a:bodyPr/>
                    <a:lstStyle/>
                    <a:p>
                      <a:pPr algn="l"/>
                      <a:r>
                        <a:rPr lang="en-GB" sz="1200" dirty="0">
                          <a:solidFill>
                            <a:schemeClr val="accent1"/>
                          </a:solidFill>
                          <a:effectLst/>
                          <a:latin typeface="Arial" panose="020B0604020202020204" pitchFamily="34" charset="0"/>
                          <a:ea typeface="Times New Roman" panose="02020603050405020304" pitchFamily="18" charset="0"/>
                          <a:cs typeface="Times New Roman" panose="02020603050405020304" pitchFamily="18" charset="0"/>
                        </a:rPr>
                        <a:t>Week 3</a:t>
                      </a:r>
                      <a:endParaRPr lang="en-GB" sz="1200" dirty="0">
                        <a:solidFill>
                          <a:schemeClr val="accent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algn="l"/>
                      <a:r>
                        <a:rPr lang="en-GB" sz="1200">
                          <a:effectLst/>
                          <a:latin typeface="Arial" panose="020B0604020202020204" pitchFamily="34" charset="0"/>
                          <a:ea typeface="Times New Roman" panose="02020603050405020304" pitchFamily="18" charset="0"/>
                          <a:cs typeface="Times New Roman" panose="02020603050405020304" pitchFamily="18" charset="0"/>
                        </a:rPr>
                        <a:t>Language Development (5)</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en-GB" sz="1200">
                          <a:effectLst/>
                          <a:latin typeface="Arial" panose="020B0604020202020204" pitchFamily="34" charset="0"/>
                          <a:ea typeface="Times New Roman" panose="02020603050405020304" pitchFamily="18" charset="0"/>
                          <a:cs typeface="Times New Roman" panose="02020603050405020304" pitchFamily="18" charset="0"/>
                        </a:rPr>
                        <a:t>Tutorials</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en-GB" sz="1200">
                          <a:effectLst/>
                          <a:latin typeface="Arial" panose="020B0604020202020204" pitchFamily="34" charset="0"/>
                          <a:ea typeface="Times New Roman" panose="02020603050405020304" pitchFamily="18" charset="0"/>
                          <a:cs typeface="Times New Roman" panose="02020603050405020304" pitchFamily="18" charset="0"/>
                        </a:rPr>
                        <a:t> </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algn="l"/>
                      <a:r>
                        <a:rPr lang="en-GB" sz="1200">
                          <a:effectLst/>
                          <a:latin typeface="Arial" panose="020B0604020202020204" pitchFamily="34" charset="0"/>
                          <a:ea typeface="Times New Roman" panose="02020603050405020304" pitchFamily="18" charset="0"/>
                          <a:cs typeface="Times New Roman" panose="02020603050405020304" pitchFamily="18" charset="0"/>
                        </a:rPr>
                        <a:t>Reading - Writing a Blog</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algn="l"/>
                      <a:r>
                        <a:rPr lang="en-GB" sz="1200">
                          <a:effectLst/>
                          <a:latin typeface="Arial" panose="020B0604020202020204" pitchFamily="34" charset="0"/>
                          <a:ea typeface="Times New Roman" panose="02020603050405020304" pitchFamily="18" charset="0"/>
                          <a:cs typeface="Times New Roman" panose="02020603050405020304" pitchFamily="18" charset="0"/>
                        </a:rPr>
                        <a:t>Moral Development (6)</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2587423869"/>
                  </a:ext>
                </a:extLst>
              </a:tr>
              <a:tr h="810188">
                <a:tc>
                  <a:txBody>
                    <a:bodyPr/>
                    <a:lstStyle/>
                    <a:p>
                      <a:pPr algn="l"/>
                      <a:r>
                        <a:rPr lang="en-GB" sz="1200" dirty="0">
                          <a:solidFill>
                            <a:schemeClr val="accent1"/>
                          </a:solidFill>
                          <a:effectLst/>
                          <a:latin typeface="Arial" panose="020B0604020202020204" pitchFamily="34" charset="0"/>
                          <a:ea typeface="Times New Roman" panose="02020603050405020304" pitchFamily="18" charset="0"/>
                          <a:cs typeface="Times New Roman" panose="02020603050405020304" pitchFamily="18" charset="0"/>
                        </a:rPr>
                        <a:t>Week 4</a:t>
                      </a:r>
                      <a:endParaRPr lang="en-GB" sz="1200" dirty="0">
                        <a:solidFill>
                          <a:schemeClr val="accent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gridSpan="3">
                  <a:txBody>
                    <a:bodyPr/>
                    <a:lstStyle/>
                    <a:p>
                      <a:pPr algn="l"/>
                      <a:r>
                        <a:rPr lang="en-GB" sz="1200" dirty="0">
                          <a:effectLst/>
                          <a:latin typeface="Arial" panose="020B0604020202020204" pitchFamily="34" charset="0"/>
                          <a:ea typeface="Times New Roman" panose="02020603050405020304" pitchFamily="18" charset="0"/>
                          <a:cs typeface="Times New Roman" panose="02020603050405020304" pitchFamily="18" charset="0"/>
                        </a:rPr>
                        <a:t>ASSESSMENT WEEK</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982049209"/>
                  </a:ext>
                </a:extLst>
              </a:tr>
            </a:tbl>
          </a:graphicData>
        </a:graphic>
      </p:graphicFrame>
    </p:spTree>
    <p:extLst>
      <p:ext uri="{BB962C8B-B14F-4D97-AF65-F5344CB8AC3E}">
        <p14:creationId xmlns:p14="http://schemas.microsoft.com/office/powerpoint/2010/main" val="2252528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chor="b">
            <a:normAutofit/>
          </a:bodyPr>
          <a:lstStyle/>
          <a:p>
            <a:r>
              <a:rPr lang="en-GB" sz="3600" b="1"/>
              <a:t>What is a theory?      </a:t>
            </a:r>
            <a:br>
              <a:rPr lang="en-GB" sz="3600" b="1"/>
            </a:br>
            <a:r>
              <a:rPr lang="cy-GB" sz="3600" b="1"/>
              <a:t>Beth yw damcaniaeth?</a:t>
            </a:r>
          </a:p>
        </p:txBody>
      </p:sp>
      <p:sp>
        <p:nvSpPr>
          <p:cNvPr id="5123" name="Rectangle 3"/>
          <p:cNvSpPr>
            <a:spLocks noGrp="1" noChangeArrowheads="1"/>
          </p:cNvSpPr>
          <p:nvPr>
            <p:ph sz="half" idx="1"/>
          </p:nvPr>
        </p:nvSpPr>
        <p:spPr/>
        <p:txBody>
          <a:bodyPr anchor="t">
            <a:noAutofit/>
          </a:bodyPr>
          <a:lstStyle/>
          <a:p>
            <a:r>
              <a:rPr lang="cy-GB" sz="2000"/>
              <a:t>Syniad?</a:t>
            </a:r>
          </a:p>
          <a:p>
            <a:r>
              <a:rPr lang="cy-GB" sz="2000"/>
              <a:t>Barn?</a:t>
            </a:r>
          </a:p>
          <a:p>
            <a:r>
              <a:rPr lang="cy-GB" sz="2000"/>
              <a:t>Damcaniaeth?</a:t>
            </a:r>
          </a:p>
          <a:p>
            <a:r>
              <a:rPr lang="cy-GB" sz="2000"/>
              <a:t>Dyfalu?</a:t>
            </a:r>
          </a:p>
          <a:p>
            <a:r>
              <a:rPr lang="cy-GB" sz="2000"/>
              <a:t>Ffaith?</a:t>
            </a:r>
          </a:p>
          <a:p>
            <a:r>
              <a:rPr lang="cy-GB" sz="2000"/>
              <a:t>Rhagdybiaeth sylfaenol (ein delwedd o'r byd)?</a:t>
            </a:r>
          </a:p>
          <a:p>
            <a:r>
              <a:rPr lang="cy-GB" sz="2000"/>
              <a:t>A yw'n rhywbeth y gellir ei brofi i roi canlyniad?</a:t>
            </a:r>
          </a:p>
          <a:p>
            <a:r>
              <a:rPr lang="cy-GB" sz="2000"/>
              <a:t>Disgwyliad diwylliannol?</a:t>
            </a:r>
          </a:p>
          <a:p>
            <a:r>
              <a:rPr lang="cy-GB" sz="2000"/>
              <a:t>Sut fyddech chi'n diffinio damcaniaeth? Trafodwch
</a:t>
            </a:r>
          </a:p>
        </p:txBody>
      </p:sp>
      <p:sp>
        <p:nvSpPr>
          <p:cNvPr id="2" name="Content Placeholder 1">
            <a:extLst>
              <a:ext uri="{FF2B5EF4-FFF2-40B4-BE49-F238E27FC236}">
                <a16:creationId xmlns:a16="http://schemas.microsoft.com/office/drawing/2014/main" id="{10ED9508-E668-47CF-A4BA-1E2785F93A24}"/>
              </a:ext>
            </a:extLst>
          </p:cNvPr>
          <p:cNvSpPr>
            <a:spLocks noGrp="1"/>
          </p:cNvSpPr>
          <p:nvPr>
            <p:ph sz="half" idx="2"/>
          </p:nvPr>
        </p:nvSpPr>
        <p:spPr/>
        <p:txBody>
          <a:bodyPr>
            <a:normAutofit fontScale="92500" lnSpcReduction="10000"/>
          </a:bodyPr>
          <a:lstStyle/>
          <a:p>
            <a:pPr eaLnBrk="1" hangingPunct="1"/>
            <a:r>
              <a:rPr lang="en-GB" sz="2400"/>
              <a:t>An idea?</a:t>
            </a:r>
          </a:p>
          <a:p>
            <a:pPr eaLnBrk="1" hangingPunct="1"/>
            <a:r>
              <a:rPr lang="en-GB" sz="2400"/>
              <a:t>An opinion?</a:t>
            </a:r>
          </a:p>
          <a:p>
            <a:pPr eaLnBrk="1" hangingPunct="1"/>
            <a:r>
              <a:rPr lang="en-GB" sz="2400"/>
              <a:t>A hypothesis?</a:t>
            </a:r>
          </a:p>
          <a:p>
            <a:pPr eaLnBrk="1" hangingPunct="1"/>
            <a:r>
              <a:rPr lang="en-GB" sz="2400"/>
              <a:t>A speculation?</a:t>
            </a:r>
          </a:p>
          <a:p>
            <a:pPr eaLnBrk="1" hangingPunct="1"/>
            <a:r>
              <a:rPr lang="en-GB" sz="2400"/>
              <a:t>A fact?</a:t>
            </a:r>
          </a:p>
          <a:p>
            <a:pPr eaLnBrk="1" hangingPunct="1"/>
            <a:r>
              <a:rPr lang="en-GB" sz="2400"/>
              <a:t>An underlying assumption (our image of the world)?</a:t>
            </a:r>
          </a:p>
          <a:p>
            <a:pPr eaLnBrk="1" hangingPunct="1"/>
            <a:r>
              <a:rPr lang="en-GB" sz="2400"/>
              <a:t>Is it something that can be tested to give a result?</a:t>
            </a:r>
          </a:p>
          <a:p>
            <a:pPr eaLnBrk="1" hangingPunct="1"/>
            <a:r>
              <a:rPr lang="en-GB" sz="2400"/>
              <a:t>A cultural expectation?</a:t>
            </a:r>
          </a:p>
          <a:p>
            <a:pPr eaLnBrk="1" hangingPunct="1"/>
            <a:r>
              <a:rPr lang="en-GB" sz="2400"/>
              <a:t>How would you define a theory? Discuss</a:t>
            </a:r>
          </a:p>
          <a:p>
            <a:endParaRPr lang="en-GB"/>
          </a:p>
        </p:txBody>
      </p:sp>
      <p:pic>
        <p:nvPicPr>
          <p:cNvPr id="5124" name="Picture 5" descr="MCj02950710000[1]"/>
          <p:cNvPicPr>
            <a:picLocks noChangeAspect="1" noChangeArrowheads="1"/>
          </p:cNvPicPr>
          <p:nvPr/>
        </p:nvPicPr>
        <p:blipFill>
          <a:blip r:embed="rId2" cstate="print"/>
          <a:stretch>
            <a:fillRect/>
          </a:stretch>
        </p:blipFill>
        <p:spPr bwMode="auto">
          <a:xfrm>
            <a:off x="6372200" y="91803"/>
            <a:ext cx="2068137" cy="1872208"/>
          </a:xfrm>
          <a:prstGeom prst="rect">
            <a:avLst/>
          </a:prstGeom>
          <a:noFill/>
        </p:spPr>
      </p:pic>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wipe(down)">
                                      <p:cBhvr>
                                        <p:cTn id="7" dur="500"/>
                                        <p:tgtEl>
                                          <p:spTgt spid="512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123">
                                            <p:txEl>
                                              <p:pRg st="1" end="1"/>
                                            </p:txEl>
                                          </p:spTgt>
                                        </p:tgtEl>
                                        <p:attrNameLst>
                                          <p:attrName>style.visibility</p:attrName>
                                        </p:attrNameLst>
                                      </p:cBhvr>
                                      <p:to>
                                        <p:strVal val="visible"/>
                                      </p:to>
                                    </p:set>
                                    <p:animEffect transition="in" filter="wipe(down)">
                                      <p:cBhvr>
                                        <p:cTn id="12" dur="500"/>
                                        <p:tgtEl>
                                          <p:spTgt spid="512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5123">
                                            <p:txEl>
                                              <p:pRg st="2" end="2"/>
                                            </p:txEl>
                                          </p:spTgt>
                                        </p:tgtEl>
                                        <p:attrNameLst>
                                          <p:attrName>style.visibility</p:attrName>
                                        </p:attrNameLst>
                                      </p:cBhvr>
                                      <p:to>
                                        <p:strVal val="visible"/>
                                      </p:to>
                                    </p:set>
                                    <p:animEffect transition="in" filter="wipe(down)">
                                      <p:cBhvr>
                                        <p:cTn id="17" dur="500"/>
                                        <p:tgtEl>
                                          <p:spTgt spid="512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5123">
                                            <p:txEl>
                                              <p:pRg st="3" end="3"/>
                                            </p:txEl>
                                          </p:spTgt>
                                        </p:tgtEl>
                                        <p:attrNameLst>
                                          <p:attrName>style.visibility</p:attrName>
                                        </p:attrNameLst>
                                      </p:cBhvr>
                                      <p:to>
                                        <p:strVal val="visible"/>
                                      </p:to>
                                    </p:set>
                                    <p:animEffect transition="in" filter="wipe(down)">
                                      <p:cBhvr>
                                        <p:cTn id="22" dur="500"/>
                                        <p:tgtEl>
                                          <p:spTgt spid="512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5123">
                                            <p:txEl>
                                              <p:pRg st="4" end="4"/>
                                            </p:txEl>
                                          </p:spTgt>
                                        </p:tgtEl>
                                        <p:attrNameLst>
                                          <p:attrName>style.visibility</p:attrName>
                                        </p:attrNameLst>
                                      </p:cBhvr>
                                      <p:to>
                                        <p:strVal val="visible"/>
                                      </p:to>
                                    </p:set>
                                    <p:animEffect transition="in" filter="wipe(down)">
                                      <p:cBhvr>
                                        <p:cTn id="27" dur="500"/>
                                        <p:tgtEl>
                                          <p:spTgt spid="512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5123">
                                            <p:txEl>
                                              <p:pRg st="5" end="5"/>
                                            </p:txEl>
                                          </p:spTgt>
                                        </p:tgtEl>
                                        <p:attrNameLst>
                                          <p:attrName>style.visibility</p:attrName>
                                        </p:attrNameLst>
                                      </p:cBhvr>
                                      <p:to>
                                        <p:strVal val="visible"/>
                                      </p:to>
                                    </p:set>
                                    <p:animEffect transition="in" filter="wipe(down)">
                                      <p:cBhvr>
                                        <p:cTn id="32" dur="500"/>
                                        <p:tgtEl>
                                          <p:spTgt spid="512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5123">
                                            <p:txEl>
                                              <p:pRg st="6" end="6"/>
                                            </p:txEl>
                                          </p:spTgt>
                                        </p:tgtEl>
                                        <p:attrNameLst>
                                          <p:attrName>style.visibility</p:attrName>
                                        </p:attrNameLst>
                                      </p:cBhvr>
                                      <p:to>
                                        <p:strVal val="visible"/>
                                      </p:to>
                                    </p:set>
                                    <p:animEffect transition="in" filter="wipe(down)">
                                      <p:cBhvr>
                                        <p:cTn id="37" dur="500"/>
                                        <p:tgtEl>
                                          <p:spTgt spid="512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5123">
                                            <p:txEl>
                                              <p:pRg st="7" end="7"/>
                                            </p:txEl>
                                          </p:spTgt>
                                        </p:tgtEl>
                                        <p:attrNameLst>
                                          <p:attrName>style.visibility</p:attrName>
                                        </p:attrNameLst>
                                      </p:cBhvr>
                                      <p:to>
                                        <p:strVal val="visible"/>
                                      </p:to>
                                    </p:set>
                                    <p:animEffect transition="in" filter="wipe(down)">
                                      <p:cBhvr>
                                        <p:cTn id="42" dur="500"/>
                                        <p:tgtEl>
                                          <p:spTgt spid="512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9" name="Rectangle 71">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46" name="Rectangle 2"/>
          <p:cNvSpPr>
            <a:spLocks noGrp="1" noChangeArrowheads="1"/>
          </p:cNvSpPr>
          <p:nvPr>
            <p:ph type="title"/>
          </p:nvPr>
        </p:nvSpPr>
        <p:spPr>
          <a:xfrm>
            <a:off x="251520" y="1412488"/>
            <a:ext cx="2551521" cy="4363844"/>
          </a:xfrm>
        </p:spPr>
        <p:txBody>
          <a:bodyPr anchor="t">
            <a:normAutofit/>
          </a:bodyPr>
          <a:lstStyle/>
          <a:p>
            <a:r>
              <a:rPr lang="cy-GB" sz="3500" b="1">
                <a:solidFill>
                  <a:srgbClr val="FFFFFF"/>
                </a:solidFill>
              </a:rPr>
              <a:t>Mae damcaniaeth …</a:t>
            </a:r>
            <a:br>
              <a:rPr lang="en-GB" sz="3500">
                <a:solidFill>
                  <a:srgbClr val="FFFFFF"/>
                </a:solidFill>
              </a:rPr>
            </a:br>
            <a:br>
              <a:rPr lang="en-GB" sz="3500">
                <a:solidFill>
                  <a:srgbClr val="FFFFFF"/>
                </a:solidFill>
              </a:rPr>
            </a:br>
            <a:br>
              <a:rPr lang="en-GB" sz="3500">
                <a:solidFill>
                  <a:srgbClr val="FFFFFF"/>
                </a:solidFill>
              </a:rPr>
            </a:br>
            <a:r>
              <a:rPr lang="en-GB" sz="3500" b="1">
                <a:solidFill>
                  <a:srgbClr val="FFFFFF"/>
                </a:solidFill>
              </a:rPr>
              <a:t>Theory is …</a:t>
            </a:r>
            <a:br>
              <a:rPr lang="en-GB" sz="3500">
                <a:solidFill>
                  <a:srgbClr val="FFFFFF"/>
                </a:solidFill>
              </a:rPr>
            </a:br>
            <a:endParaRPr lang="en-US" sz="3500">
              <a:solidFill>
                <a:srgbClr val="FFFFFF"/>
              </a:solidFill>
            </a:endParaRPr>
          </a:p>
        </p:txBody>
      </p:sp>
      <p:sp>
        <p:nvSpPr>
          <p:cNvPr id="6147" name="Rectangle 3"/>
          <p:cNvSpPr>
            <a:spLocks noGrp="1" noChangeArrowheads="1"/>
          </p:cNvSpPr>
          <p:nvPr>
            <p:ph sz="half" idx="1"/>
          </p:nvPr>
        </p:nvSpPr>
        <p:spPr>
          <a:xfrm>
            <a:off x="3285641" y="1412489"/>
            <a:ext cx="2570462" cy="4363844"/>
          </a:xfrm>
        </p:spPr>
        <p:txBody>
          <a:bodyPr>
            <a:normAutofit/>
          </a:bodyPr>
          <a:lstStyle/>
          <a:p>
            <a:pPr eaLnBrk="1" hangingPunct="1">
              <a:buFont typeface="Century Gothic" pitchFamily="34" charset="0"/>
              <a:buNone/>
            </a:pPr>
            <a:r>
              <a:rPr lang="cy-GB" sz="2400"/>
              <a:t>Yn gyfres o syniadau am brofiadau neu ddigwyddiadau</a:t>
            </a:r>
          </a:p>
        </p:txBody>
      </p:sp>
      <p:cxnSp>
        <p:nvCxnSpPr>
          <p:cNvPr id="6150" name="Straight Connector 73">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C442A60E-22FC-414A-8225-767144F536E9}"/>
              </a:ext>
            </a:extLst>
          </p:cNvPr>
          <p:cNvSpPr>
            <a:spLocks noGrp="1"/>
          </p:cNvSpPr>
          <p:nvPr>
            <p:ph sz="half" idx="2"/>
          </p:nvPr>
        </p:nvSpPr>
        <p:spPr>
          <a:xfrm>
            <a:off x="6338703" y="1412489"/>
            <a:ext cx="2398275" cy="4363844"/>
          </a:xfrm>
        </p:spPr>
        <p:txBody>
          <a:bodyPr>
            <a:normAutofit/>
          </a:bodyPr>
          <a:lstStyle/>
          <a:p>
            <a:pPr eaLnBrk="1" hangingPunct="1">
              <a:buFont typeface="Century Gothic" pitchFamily="34" charset="0"/>
              <a:buNone/>
            </a:pPr>
            <a:r>
              <a:rPr lang="en-GB" sz="2800"/>
              <a:t>‘A set of ideas about experiences or events’</a:t>
            </a:r>
          </a:p>
          <a:p>
            <a:pPr eaLnBrk="1" hangingPunct="1">
              <a:buFont typeface="Century Gothic" pitchFamily="34" charset="0"/>
              <a:buNone/>
            </a:pPr>
            <a:r>
              <a:rPr lang="en-GB" sz="2800"/>
              <a:t>	(Lindon, 2012, p.6)</a:t>
            </a:r>
          </a:p>
          <a:p>
            <a:endParaRPr lang="en-GB" sz="17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7" name="Rectangle 71">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194" name="Title 1"/>
          <p:cNvSpPr>
            <a:spLocks noGrp="1"/>
          </p:cNvSpPr>
          <p:nvPr>
            <p:ph type="title"/>
          </p:nvPr>
        </p:nvSpPr>
        <p:spPr>
          <a:xfrm>
            <a:off x="251520" y="1412488"/>
            <a:ext cx="2551521" cy="4363844"/>
          </a:xfrm>
        </p:spPr>
        <p:txBody>
          <a:bodyPr anchor="t">
            <a:normAutofit/>
          </a:bodyPr>
          <a:lstStyle/>
          <a:p>
            <a:r>
              <a:rPr lang="cy-GB" sz="3000" b="1">
                <a:solidFill>
                  <a:srgbClr val="FFFFFF"/>
                </a:solidFill>
              </a:rPr>
              <a:t>Damcaniaethau ym maes datblygiad plant</a:t>
            </a:r>
            <a:br>
              <a:rPr lang="en-GB" sz="3000" b="1">
                <a:solidFill>
                  <a:srgbClr val="FFFFFF"/>
                </a:solidFill>
              </a:rPr>
            </a:br>
            <a:br>
              <a:rPr lang="en-GB" sz="3000" b="1">
                <a:solidFill>
                  <a:srgbClr val="FFFFFF"/>
                </a:solidFill>
              </a:rPr>
            </a:br>
            <a:r>
              <a:rPr lang="en-GB" sz="3000" b="1">
                <a:solidFill>
                  <a:srgbClr val="FFFFFF"/>
                </a:solidFill>
              </a:rPr>
              <a:t>Theories in child development</a:t>
            </a:r>
          </a:p>
        </p:txBody>
      </p:sp>
      <p:sp>
        <p:nvSpPr>
          <p:cNvPr id="8195" name="Content Placeholder 2"/>
          <p:cNvSpPr>
            <a:spLocks noGrp="1"/>
          </p:cNvSpPr>
          <p:nvPr>
            <p:ph sz="half" idx="1"/>
          </p:nvPr>
        </p:nvSpPr>
        <p:spPr>
          <a:xfrm>
            <a:off x="3285641" y="1412489"/>
            <a:ext cx="2570462" cy="4363844"/>
          </a:xfrm>
        </p:spPr>
        <p:txBody>
          <a:bodyPr>
            <a:normAutofit fontScale="85000" lnSpcReduction="10000"/>
          </a:bodyPr>
          <a:lstStyle/>
          <a:p>
            <a:pPr>
              <a:buNone/>
            </a:pPr>
            <a:r>
              <a:rPr lang="cy-GB" sz="1900"/>
              <a:t>Pwysig oherwydd:</a:t>
            </a:r>
          </a:p>
          <a:p>
            <a:r>
              <a:rPr lang="cy-GB" sz="1900"/>
              <a:t>Gall ddarparu fframweithiau trefnu ar gyfer arsylwi plant
Mae’n rhoi ystyr i'r hyn a welir gennym</a:t>
            </a:r>
          </a:p>
          <a:p>
            <a:r>
              <a:rPr lang="cy-GB" sz="1900"/>
              <a:t>Mae damcaniaethau sy'n sail i ymchwil yn sail gadarn ar gyfer gweithredu ymarferol – e.e. y Cyfnod Sylfaen
(</a:t>
            </a:r>
            <a:r>
              <a:rPr lang="cy-GB" sz="1900" err="1"/>
              <a:t>Berk</a:t>
            </a:r>
            <a:r>
              <a:rPr lang="cy-GB" sz="1900"/>
              <a:t>, 2009)</a:t>
            </a:r>
          </a:p>
          <a:p>
            <a:pPr eaLnBrk="1" hangingPunct="1">
              <a:buFont typeface="Century Gothic" pitchFamily="34" charset="0"/>
              <a:buNone/>
            </a:pPr>
            <a:endParaRPr lang="cy-GB" sz="1900"/>
          </a:p>
          <a:p>
            <a:r>
              <a:rPr lang="cy-GB" sz="1900"/>
              <a:t>Mae cymaint o ddamcaniaethau mewn datblygiad plant gan fod cymaint o </a:t>
            </a:r>
            <a:r>
              <a:rPr lang="cy-GB" sz="1900" err="1"/>
              <a:t>farnau</a:t>
            </a:r>
            <a:r>
              <a:rPr lang="cy-GB" sz="1900"/>
              <a:t>!</a:t>
            </a:r>
            <a:r>
              <a:rPr lang="en-GB" sz="1900"/>
              <a:t>
</a:t>
            </a:r>
            <a:endParaRPr lang="en-GB" sz="1400"/>
          </a:p>
        </p:txBody>
      </p:sp>
      <p:cxnSp>
        <p:nvCxnSpPr>
          <p:cNvPr id="8198" name="Straight Connector 73">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EAAE201A-B7BA-449D-BEFA-1BEAF88F20EA}"/>
              </a:ext>
            </a:extLst>
          </p:cNvPr>
          <p:cNvSpPr>
            <a:spLocks noGrp="1"/>
          </p:cNvSpPr>
          <p:nvPr>
            <p:ph sz="half" idx="2"/>
          </p:nvPr>
        </p:nvSpPr>
        <p:spPr>
          <a:xfrm>
            <a:off x="6338703" y="1412489"/>
            <a:ext cx="2398275" cy="4363844"/>
          </a:xfrm>
        </p:spPr>
        <p:txBody>
          <a:bodyPr>
            <a:normAutofit fontScale="85000" lnSpcReduction="10000"/>
          </a:bodyPr>
          <a:lstStyle/>
          <a:p>
            <a:pPr eaLnBrk="1" hangingPunct="1">
              <a:buFont typeface="Century Gothic" pitchFamily="34" charset="0"/>
              <a:buNone/>
            </a:pPr>
            <a:r>
              <a:rPr lang="en-GB" sz="1900"/>
              <a:t>Important because:</a:t>
            </a:r>
          </a:p>
          <a:p>
            <a:pPr eaLnBrk="1" hangingPunct="1"/>
            <a:r>
              <a:rPr lang="en-GB" sz="1900"/>
              <a:t>Can provide organising frameworks for observation of children</a:t>
            </a:r>
          </a:p>
          <a:p>
            <a:pPr eaLnBrk="1" hangingPunct="1"/>
            <a:r>
              <a:rPr lang="en-GB" sz="1900"/>
              <a:t>Gives meaning to what we observe</a:t>
            </a:r>
          </a:p>
          <a:p>
            <a:pPr eaLnBrk="1" hangingPunct="1"/>
            <a:r>
              <a:rPr lang="en-GB" sz="1900"/>
              <a:t>Theories grounded in research serve as sound basis for practical action – e.g. Foundation Phase</a:t>
            </a:r>
          </a:p>
          <a:p>
            <a:pPr eaLnBrk="1" hangingPunct="1">
              <a:buFont typeface="Century Gothic" pitchFamily="34" charset="0"/>
              <a:buNone/>
            </a:pPr>
            <a:r>
              <a:rPr lang="en-GB" sz="1900"/>
              <a:t>(Berk, 2009)</a:t>
            </a:r>
          </a:p>
          <a:p>
            <a:pPr eaLnBrk="1" hangingPunct="1">
              <a:buFont typeface="Century Gothic" pitchFamily="34" charset="0"/>
              <a:buNone/>
            </a:pPr>
            <a:endParaRPr lang="en-GB" sz="1900"/>
          </a:p>
          <a:p>
            <a:pPr eaLnBrk="1" hangingPunct="1"/>
            <a:r>
              <a:rPr lang="en-GB" sz="1900"/>
              <a:t>There are so many theories in child development because there are so many opinions!</a:t>
            </a:r>
          </a:p>
          <a:p>
            <a:endParaRPr lang="en-GB" sz="17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p:cNvSpPr>
            <a:spLocks noGrp="1"/>
          </p:cNvSpPr>
          <p:nvPr>
            <p:ph type="title"/>
          </p:nvPr>
        </p:nvSpPr>
        <p:spPr>
          <a:xfrm>
            <a:off x="628650" y="1412488"/>
            <a:ext cx="2174391" cy="4363844"/>
          </a:xfrm>
        </p:spPr>
        <p:txBody>
          <a:bodyPr anchor="t">
            <a:normAutofit/>
          </a:bodyPr>
          <a:lstStyle/>
          <a:p>
            <a:r>
              <a:rPr lang="cy-GB" sz="3500" b="1">
                <a:solidFill>
                  <a:srgbClr val="FFFFFF"/>
                </a:solidFill>
              </a:rPr>
              <a:t>Termau allweddol</a:t>
            </a:r>
            <a:br>
              <a:rPr lang="en-GB" sz="3500" b="1">
                <a:solidFill>
                  <a:srgbClr val="FFFFFF"/>
                </a:solidFill>
              </a:rPr>
            </a:br>
            <a:br>
              <a:rPr lang="en-GB" sz="3500" b="1">
                <a:solidFill>
                  <a:srgbClr val="FFFFFF"/>
                </a:solidFill>
              </a:rPr>
            </a:br>
            <a:r>
              <a:rPr lang="en-GB" sz="3500" b="1">
                <a:solidFill>
                  <a:srgbClr val="FFFFFF"/>
                </a:solidFill>
              </a:rPr>
              <a:t>Key terms</a:t>
            </a:r>
          </a:p>
        </p:txBody>
      </p:sp>
      <p:sp>
        <p:nvSpPr>
          <p:cNvPr id="2" name="Content Placeholder 1"/>
          <p:cNvSpPr>
            <a:spLocks noGrp="1"/>
          </p:cNvSpPr>
          <p:nvPr>
            <p:ph sz="half" idx="1"/>
          </p:nvPr>
        </p:nvSpPr>
        <p:spPr>
          <a:xfrm>
            <a:off x="3285641" y="1412488"/>
            <a:ext cx="2570462" cy="4752815"/>
          </a:xfrm>
        </p:spPr>
        <p:txBody>
          <a:bodyPr>
            <a:noAutofit/>
          </a:bodyPr>
          <a:lstStyle/>
          <a:p>
            <a:r>
              <a:rPr lang="cy-GB" sz="2000"/>
              <a:t>Aeddfedu
Twf dynol</a:t>
            </a:r>
          </a:p>
          <a:p>
            <a:r>
              <a:rPr lang="cy-GB" sz="2000"/>
              <a:t>Genynnau
Dysgu</a:t>
            </a:r>
          </a:p>
          <a:p>
            <a:endParaRPr lang="cy-GB" sz="2000"/>
          </a:p>
          <a:p>
            <a:r>
              <a:rPr lang="cy-GB" sz="2000"/>
              <a:t>Symud i'ch grwpiau – wrth i grŵp feddwl am ddiffiniad ar gyfer pob un o'r termau hyn.</a:t>
            </a:r>
          </a:p>
          <a:p>
            <a:r>
              <a:rPr lang="cy-GB" sz="2000"/>
              <a:t>Bod yn barod i rannu eich syniadau
Hyd TASG – 15 munud</a:t>
            </a:r>
            <a:endParaRPr lang="en-GB" sz="200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CF3173DA-80B3-46B3-B247-832E42BCBC5B}"/>
              </a:ext>
            </a:extLst>
          </p:cNvPr>
          <p:cNvSpPr>
            <a:spLocks noGrp="1"/>
          </p:cNvSpPr>
          <p:nvPr>
            <p:ph sz="half" idx="2"/>
          </p:nvPr>
        </p:nvSpPr>
        <p:spPr>
          <a:xfrm>
            <a:off x="6338703" y="1412489"/>
            <a:ext cx="2398275" cy="4363844"/>
          </a:xfrm>
        </p:spPr>
        <p:txBody>
          <a:bodyPr>
            <a:normAutofit lnSpcReduction="10000"/>
          </a:bodyPr>
          <a:lstStyle/>
          <a:p>
            <a:r>
              <a:rPr lang="en-GB" sz="2000"/>
              <a:t>Maturation</a:t>
            </a:r>
          </a:p>
          <a:p>
            <a:r>
              <a:rPr lang="en-GB" sz="2000"/>
              <a:t>Human growth</a:t>
            </a:r>
          </a:p>
          <a:p>
            <a:r>
              <a:rPr lang="en-GB" sz="2000"/>
              <a:t>Genes</a:t>
            </a:r>
          </a:p>
          <a:p>
            <a:r>
              <a:rPr lang="en-GB" sz="2000"/>
              <a:t>Learning</a:t>
            </a:r>
          </a:p>
          <a:p>
            <a:endParaRPr lang="en-GB" sz="2000"/>
          </a:p>
          <a:p>
            <a:r>
              <a:rPr lang="en-GB" sz="2000"/>
              <a:t>Move to your groups – as a group come up with a definition for each of these terms.</a:t>
            </a:r>
          </a:p>
          <a:p>
            <a:r>
              <a:rPr lang="en-GB" sz="2000"/>
              <a:t>Be prepared to share your ideas</a:t>
            </a:r>
          </a:p>
          <a:p>
            <a:r>
              <a:rPr lang="en-GB" sz="2000"/>
              <a:t>TASK duration – 15 minutes</a:t>
            </a:r>
          </a:p>
          <a:p>
            <a:endParaRPr lang="en-GB" sz="17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28650" y="631825"/>
            <a:ext cx="7886700" cy="1325563"/>
          </a:xfrm>
        </p:spPr>
        <p:txBody>
          <a:bodyPr>
            <a:normAutofit/>
          </a:bodyPr>
          <a:lstStyle/>
          <a:p>
            <a:r>
              <a:rPr lang="en-GB" err="1"/>
              <a:t>Cyfeiriadau</a:t>
            </a:r>
            <a:r>
              <a:rPr lang="en-GB"/>
              <a:t>     References </a:t>
            </a:r>
          </a:p>
        </p:txBody>
      </p:sp>
      <p:sp>
        <p:nvSpPr>
          <p:cNvPr id="2" name="Content Placeholder 1"/>
          <p:cNvSpPr>
            <a:spLocks noGrp="1"/>
          </p:cNvSpPr>
          <p:nvPr>
            <p:ph idx="1"/>
          </p:nvPr>
        </p:nvSpPr>
        <p:spPr>
          <a:xfrm>
            <a:off x="628650" y="2057400"/>
            <a:ext cx="7886700" cy="3871762"/>
          </a:xfrm>
        </p:spPr>
        <p:txBody>
          <a:bodyPr>
            <a:normAutofit/>
          </a:bodyPr>
          <a:lstStyle/>
          <a:p>
            <a:r>
              <a:rPr lang="en-GB"/>
              <a:t>Berk, L. (2009) </a:t>
            </a:r>
            <a:r>
              <a:rPr lang="en-GB" i="1"/>
              <a:t>Child Development</a:t>
            </a:r>
            <a:r>
              <a:rPr lang="en-GB"/>
              <a:t>, London: Pearson, </a:t>
            </a:r>
            <a:r>
              <a:rPr lang="en-GB" err="1"/>
              <a:t>Allyn</a:t>
            </a:r>
            <a:r>
              <a:rPr lang="en-GB"/>
              <a:t> and Bacon. </a:t>
            </a:r>
          </a:p>
          <a:p>
            <a:r>
              <a:rPr lang="en-GB"/>
              <a:t>Bee, H and  Boyd, D. (2014) </a:t>
            </a:r>
            <a:r>
              <a:rPr lang="en-GB" i="1"/>
              <a:t>The Developing Child</a:t>
            </a:r>
            <a:r>
              <a:rPr lang="en-GB"/>
              <a:t> (12</a:t>
            </a:r>
            <a:r>
              <a:rPr lang="en-GB" baseline="30000"/>
              <a:t>th</a:t>
            </a:r>
            <a:r>
              <a:rPr lang="en-GB"/>
              <a:t> Edition), London : Pearson, </a:t>
            </a:r>
            <a:r>
              <a:rPr lang="en-GB" err="1"/>
              <a:t>Allyn</a:t>
            </a:r>
            <a:r>
              <a:rPr lang="en-GB"/>
              <a:t> &amp; Bacon </a:t>
            </a:r>
          </a:p>
          <a:p>
            <a:r>
              <a:rPr lang="en-GB"/>
              <a:t>Doherty, J and Hughes, M. (2009) </a:t>
            </a:r>
            <a:r>
              <a:rPr lang="en-GB" i="1"/>
              <a:t>Child Development, Theory and Practice, </a:t>
            </a:r>
            <a:r>
              <a:rPr lang="en-GB"/>
              <a:t>Harlow: Pearson</a:t>
            </a:r>
          </a:p>
          <a:p>
            <a:r>
              <a:rPr lang="en-GB" sz="2000"/>
              <a:t>Keenan, T. &amp; Evans, S. (2009) </a:t>
            </a:r>
            <a:r>
              <a:rPr lang="en-GB" sz="2000" i="1"/>
              <a:t>An Introduction to Child Development </a:t>
            </a:r>
            <a:r>
              <a:rPr lang="en-GB" sz="2000"/>
              <a:t>London: Sage</a:t>
            </a:r>
          </a:p>
          <a:p>
            <a:r>
              <a:rPr lang="en-GB"/>
              <a:t>Lindon, J (2012)  </a:t>
            </a:r>
            <a:r>
              <a:rPr lang="en-GB" i="1"/>
              <a:t>Understanding Child Development</a:t>
            </a:r>
            <a:r>
              <a:rPr lang="en-GB"/>
              <a:t>. London: Hodder Arnold.</a:t>
            </a:r>
          </a:p>
          <a:p>
            <a:endParaRPr lang="en-GB"/>
          </a:p>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A73EC09222525459742B0B8E4AF566F" ma:contentTypeVersion="8" ma:contentTypeDescription="Create a new document." ma:contentTypeScope="" ma:versionID="71bb802c5f931a942f83d84121df4e75">
  <xsd:schema xmlns:xsd="http://www.w3.org/2001/XMLSchema" xmlns:xs="http://www.w3.org/2001/XMLSchema" xmlns:p="http://schemas.microsoft.com/office/2006/metadata/properties" xmlns:ns2="6a92a614-0a20-4eb3-a199-fc6a07bdddac" targetNamespace="http://schemas.microsoft.com/office/2006/metadata/properties" ma:root="true" ma:fieldsID="a755f0d1ec43ca44dcc463eb05b8304f" ns2:_="">
    <xsd:import namespace="6a92a614-0a20-4eb3-a199-fc6a07bdddac"/>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a92a614-0a20-4eb3-a199-fc6a07bddda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92222A8-3F1D-4564-861E-4466D5EC874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a92a614-0a20-4eb3-a199-fc6a07bddda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0390D12-2F48-4D1A-A3A5-73B382FF3D1C}">
  <ds:schemaRefs>
    <ds:schemaRef ds:uri="http://schemas.microsoft.com/sharepoint/v3/contenttype/forms"/>
  </ds:schemaRefs>
</ds:datastoreItem>
</file>

<file path=customXml/itemProps3.xml><?xml version="1.0" encoding="utf-8"?>
<ds:datastoreItem xmlns:ds="http://schemas.openxmlformats.org/officeDocument/2006/customXml" ds:itemID="{006A1E1F-E677-4DD7-A550-402DC773BE52}">
  <ds:schemaRefs>
    <ds:schemaRef ds:uri="6a92a614-0a20-4eb3-a199-fc6a07bdddac"/>
    <ds:schemaRef ds:uri="http://purl.org/dc/terms/"/>
    <ds:schemaRef ds:uri="http://schemas.microsoft.com/office/2006/documentManagement/types"/>
    <ds:schemaRef ds:uri="http://schemas.microsoft.com/office/2006/metadata/properties"/>
    <ds:schemaRef ds:uri="http://schemas.openxmlformats.org/package/2006/metadata/core-properties"/>
    <ds:schemaRef ds:uri="http://purl.org/dc/elements/1.1/"/>
    <ds:schemaRef ds:uri="http://www.w3.org/XML/1998/namespace"/>
    <ds:schemaRef ds:uri="http://purl.org/dc/dcmitype/"/>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0</TotalTime>
  <Words>1665</Words>
  <Application>Microsoft Office PowerPoint</Application>
  <PresentationFormat>On-screen Show (4:3)</PresentationFormat>
  <Paragraphs>172</Paragraphs>
  <Slides>15</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Calibri Light</vt:lpstr>
      <vt:lpstr>Century Gothic</vt:lpstr>
      <vt:lpstr>Times New Roman</vt:lpstr>
      <vt:lpstr>Office Theme</vt:lpstr>
      <vt:lpstr>         ECES4009  Datblygiad ar Draws Oes Development Across the Lifespan Darlith/Lecture 1A</vt:lpstr>
      <vt:lpstr>Module Aims</vt:lpstr>
      <vt:lpstr>Datblygiad seicolegol a ffisiolegol  Psychological and physiological development</vt:lpstr>
      <vt:lpstr>Deilliannau Dysgu  Learning Outcomes</vt:lpstr>
      <vt:lpstr>Asesu/Assessment</vt:lpstr>
      <vt:lpstr>Asesu/Assessment</vt:lpstr>
      <vt:lpstr>Ystyriwch …  Consider …</vt:lpstr>
      <vt:lpstr>Felly pam rydyn ni’n astudio datblygiad unigol?  So why are we studying individual development?</vt:lpstr>
      <vt:lpstr>PowerPoint Presentation</vt:lpstr>
      <vt:lpstr>PowerPoint Presentation</vt:lpstr>
      <vt:lpstr>What is a theory?       Beth yw damcaniaeth?</vt:lpstr>
      <vt:lpstr>Mae damcaniaeth …   Theory is … </vt:lpstr>
      <vt:lpstr>Damcaniaethau ym maes datblygiad plant  Theories in child development</vt:lpstr>
      <vt:lpstr>Termau allweddol  Key terms</vt:lpstr>
      <vt:lpstr>Cyfeiriadau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ECES4008 Session 1a</dc:title>
  <dc:creator>Alison Murphy</dc:creator>
  <cp:lastModifiedBy>Laura Hutchings</cp:lastModifiedBy>
  <cp:revision>1</cp:revision>
  <dcterms:created xsi:type="dcterms:W3CDTF">2021-03-02T08:53:53Z</dcterms:created>
  <dcterms:modified xsi:type="dcterms:W3CDTF">2025-01-13T11:31:48Z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0x010100EA73EC09222525459742B0B8E4AF566F</vt:lpwstr>
  </property>
</Properties>
</file>