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7" r:id="rId3"/>
    <p:sldId id="258" r:id="rId4"/>
    <p:sldId id="288" r:id="rId5"/>
    <p:sldId id="259" r:id="rId6"/>
    <p:sldId id="296" r:id="rId7"/>
    <p:sldId id="297" r:id="rId8"/>
    <p:sldId id="262" r:id="rId9"/>
    <p:sldId id="263" r:id="rId10"/>
    <p:sldId id="289" r:id="rId11"/>
    <p:sldId id="264" r:id="rId12"/>
    <p:sldId id="266" r:id="rId13"/>
    <p:sldId id="290" r:id="rId14"/>
    <p:sldId id="291" r:id="rId15"/>
    <p:sldId id="292" r:id="rId16"/>
    <p:sldId id="275" r:id="rId17"/>
    <p:sldId id="280" r:id="rId18"/>
    <p:sldId id="298" r:id="rId19"/>
    <p:sldId id="299" r:id="rId20"/>
    <p:sldId id="283" r:id="rId21"/>
    <p:sldId id="284" r:id="rId22"/>
    <p:sldId id="300" r:id="rId23"/>
    <p:sldId id="286" r:id="rId24"/>
    <p:sldId id="287" r:id="rId25"/>
    <p:sldId id="294" r:id="rId26"/>
    <p:sldId id="293" r:id="rId27"/>
    <p:sldId id="265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F1A906-BCFB-655F-EDFA-AAF5DB8182CB}" v="32" dt="2025-10-30T13:22:27.6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48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delSld modSld">
      <pc:chgData name="Lara Hopkinson" userId="4c46a3d6-da89-4616-bd45-1b70e49404c2" providerId="ADAL" clId="{7F1F0841-190A-46F8-9915-0C9D4FD90F14}" dt="2025-10-27T15:58:17.858" v="373" actId="47"/>
      <pc:docMkLst>
        <pc:docMk/>
      </pc:docMkLst>
      <pc:sldChg chg="modSp mod">
        <pc:chgData name="Lara Hopkinson" userId="4c46a3d6-da89-4616-bd45-1b70e49404c2" providerId="ADAL" clId="{7F1F0841-190A-46F8-9915-0C9D4FD90F14}" dt="2025-10-27T14:02:22.573" v="78" actId="1037"/>
        <pc:sldMkLst>
          <pc:docMk/>
          <pc:sldMk cId="2852508994" sldId="280"/>
        </pc:sldMkLst>
        <pc:spChg chg="mod">
          <ac:chgData name="Lara Hopkinson" userId="4c46a3d6-da89-4616-bd45-1b70e49404c2" providerId="ADAL" clId="{7F1F0841-190A-46F8-9915-0C9D4FD90F14}" dt="2025-10-27T14:02:22.573" v="78" actId="1037"/>
          <ac:spMkLst>
            <pc:docMk/>
            <pc:sldMk cId="2852508994" sldId="280"/>
            <ac:spMk id="5" creationId="{6600C615-593B-4E03-A527-4318771E5234}"/>
          </ac:spMkLst>
        </pc:spChg>
      </pc:sldChg>
      <pc:sldChg chg="modSp mod">
        <pc:chgData name="Lara Hopkinson" userId="4c46a3d6-da89-4616-bd45-1b70e49404c2" providerId="ADAL" clId="{7F1F0841-190A-46F8-9915-0C9D4FD90F14}" dt="2025-10-27T13:57:25.281" v="31" actId="1076"/>
        <pc:sldMkLst>
          <pc:docMk/>
          <pc:sldMk cId="3739776366" sldId="288"/>
        </pc:sldMkLst>
        <pc:spChg chg="mod">
          <ac:chgData name="Lara Hopkinson" userId="4c46a3d6-da89-4616-bd45-1b70e49404c2" providerId="ADAL" clId="{7F1F0841-190A-46F8-9915-0C9D4FD90F14}" dt="2025-10-27T13:57:25.281" v="31" actId="1076"/>
          <ac:spMkLst>
            <pc:docMk/>
            <pc:sldMk cId="3739776366" sldId="288"/>
            <ac:spMk id="6" creationId="{CC656CB3-E49E-4C28-9680-425930A956D9}"/>
          </ac:spMkLst>
        </pc:spChg>
      </pc:sldChg>
      <pc:sldChg chg="addSp delSp modSp mod">
        <pc:chgData name="Lara Hopkinson" userId="4c46a3d6-da89-4616-bd45-1b70e49404c2" providerId="ADAL" clId="{7F1F0841-190A-46F8-9915-0C9D4FD90F14}" dt="2025-10-27T14:11:25.170" v="91" actId="20577"/>
        <pc:sldMkLst>
          <pc:docMk/>
          <pc:sldMk cId="3548011786" sldId="291"/>
        </pc:sldMkLst>
        <pc:spChg chg="mod">
          <ac:chgData name="Lara Hopkinson" userId="4c46a3d6-da89-4616-bd45-1b70e49404c2" providerId="ADAL" clId="{7F1F0841-190A-46F8-9915-0C9D4FD90F14}" dt="2025-10-27T14:11:25.170" v="91" actId="20577"/>
          <ac:spMkLst>
            <pc:docMk/>
            <pc:sldMk cId="3548011786" sldId="291"/>
            <ac:spMk id="5" creationId="{6600C615-593B-4E03-A527-4318771E5234}"/>
          </ac:spMkLst>
        </pc:spChg>
        <pc:picChg chg="add mod">
          <ac:chgData name="Lara Hopkinson" userId="4c46a3d6-da89-4616-bd45-1b70e49404c2" providerId="ADAL" clId="{7F1F0841-190A-46F8-9915-0C9D4FD90F14}" dt="2025-10-27T14:10:58.640" v="82" actId="14100"/>
          <ac:picMkLst>
            <pc:docMk/>
            <pc:sldMk cId="3548011786" sldId="291"/>
            <ac:picMk id="1026" creationId="{631CF139-D3F3-09EE-B2ED-B47663EA44F0}"/>
          </ac:picMkLst>
        </pc:picChg>
        <pc:picChg chg="add mod">
          <ac:chgData name="Lara Hopkinson" userId="4c46a3d6-da89-4616-bd45-1b70e49404c2" providerId="ADAL" clId="{7F1F0841-190A-46F8-9915-0C9D4FD90F14}" dt="2025-10-27T14:11:21.214" v="86" actId="1076"/>
          <ac:picMkLst>
            <pc:docMk/>
            <pc:sldMk cId="3548011786" sldId="291"/>
            <ac:picMk id="1028" creationId="{4983F3F4-0DCE-D6AD-D440-FA49ED8C8EDC}"/>
          </ac:picMkLst>
        </pc:picChg>
      </pc:sldChg>
      <pc:sldChg chg="addSp modSp new mod">
        <pc:chgData name="Lara Hopkinson" userId="4c46a3d6-da89-4616-bd45-1b70e49404c2" providerId="ADAL" clId="{7F1F0841-190A-46F8-9915-0C9D4FD90F14}" dt="2025-10-27T13:57:29.299" v="32"/>
        <pc:sldMkLst>
          <pc:docMk/>
          <pc:sldMk cId="3988024462" sldId="296"/>
        </pc:sldMkLst>
        <pc:spChg chg="mod">
          <ac:chgData name="Lara Hopkinson" userId="4c46a3d6-da89-4616-bd45-1b70e49404c2" providerId="ADAL" clId="{7F1F0841-190A-46F8-9915-0C9D4FD90F14}" dt="2025-10-27T13:57:18.574" v="30" actId="313"/>
          <ac:spMkLst>
            <pc:docMk/>
            <pc:sldMk cId="3988024462" sldId="296"/>
            <ac:spMk id="2" creationId="{A29804EA-32D9-FA7D-3E1D-630A6E9C863D}"/>
          </ac:spMkLst>
        </pc:spChg>
        <pc:spChg chg="add mod">
          <ac:chgData name="Lara Hopkinson" userId="4c46a3d6-da89-4616-bd45-1b70e49404c2" providerId="ADAL" clId="{7F1F0841-190A-46F8-9915-0C9D4FD90F14}" dt="2025-10-27T13:57:29.299" v="32"/>
          <ac:spMkLst>
            <pc:docMk/>
            <pc:sldMk cId="3988024462" sldId="296"/>
            <ac:spMk id="5" creationId="{A2CB50F0-8EAE-3CDF-7EAA-DA855D4009A0}"/>
          </ac:spMkLst>
        </pc:spChg>
        <pc:picChg chg="add mod">
          <ac:chgData name="Lara Hopkinson" userId="4c46a3d6-da89-4616-bd45-1b70e49404c2" providerId="ADAL" clId="{7F1F0841-190A-46F8-9915-0C9D4FD90F14}" dt="2025-10-27T13:57:04.124" v="3" actId="1076"/>
          <ac:picMkLst>
            <pc:docMk/>
            <pc:sldMk cId="3988024462" sldId="296"/>
            <ac:picMk id="4" creationId="{DF714A9D-124A-83F4-5A43-E57D2DC2B7C7}"/>
          </ac:picMkLst>
        </pc:picChg>
      </pc:sldChg>
      <pc:sldChg chg="addSp delSp modSp new mod">
        <pc:chgData name="Lara Hopkinson" userId="4c46a3d6-da89-4616-bd45-1b70e49404c2" providerId="ADAL" clId="{7F1F0841-190A-46F8-9915-0C9D4FD90F14}" dt="2025-10-27T13:58:18.268" v="50" actId="1076"/>
        <pc:sldMkLst>
          <pc:docMk/>
          <pc:sldMk cId="3636327741" sldId="297"/>
        </pc:sldMkLst>
        <pc:spChg chg="mod">
          <ac:chgData name="Lara Hopkinson" userId="4c46a3d6-da89-4616-bd45-1b70e49404c2" providerId="ADAL" clId="{7F1F0841-190A-46F8-9915-0C9D4FD90F14}" dt="2025-10-27T13:57:54.461" v="46" actId="20577"/>
          <ac:spMkLst>
            <pc:docMk/>
            <pc:sldMk cId="3636327741" sldId="297"/>
            <ac:spMk id="2" creationId="{C827EED7-C3DC-12C9-19D5-747A1D06CC72}"/>
          </ac:spMkLst>
        </pc:spChg>
        <pc:spChg chg="add mod">
          <ac:chgData name="Lara Hopkinson" userId="4c46a3d6-da89-4616-bd45-1b70e49404c2" providerId="ADAL" clId="{7F1F0841-190A-46F8-9915-0C9D4FD90F14}" dt="2025-10-27T13:58:18.268" v="50" actId="1076"/>
          <ac:spMkLst>
            <pc:docMk/>
            <pc:sldMk cId="3636327741" sldId="297"/>
            <ac:spMk id="6" creationId="{9AC7FC24-7B1D-3538-AD72-0607A2E9C416}"/>
          </ac:spMkLst>
        </pc:spChg>
        <pc:picChg chg="add mod">
          <ac:chgData name="Lara Hopkinson" userId="4c46a3d6-da89-4616-bd45-1b70e49404c2" providerId="ADAL" clId="{7F1F0841-190A-46F8-9915-0C9D4FD90F14}" dt="2025-10-27T13:57:51.268" v="35" actId="1076"/>
          <ac:picMkLst>
            <pc:docMk/>
            <pc:sldMk cId="3636327741" sldId="297"/>
            <ac:picMk id="4" creationId="{63B892CD-E59C-9B45-222F-41579D1DC940}"/>
          </ac:picMkLst>
        </pc:picChg>
      </pc:sldChg>
      <pc:sldChg chg="addSp delSp modSp new mod">
        <pc:chgData name="Lara Hopkinson" userId="4c46a3d6-da89-4616-bd45-1b70e49404c2" providerId="ADAL" clId="{7F1F0841-190A-46F8-9915-0C9D4FD90F14}" dt="2025-10-27T14:23:01.948" v="123" actId="20577"/>
        <pc:sldMkLst>
          <pc:docMk/>
          <pc:sldMk cId="1193042171" sldId="298"/>
        </pc:sldMkLst>
        <pc:spChg chg="mod">
          <ac:chgData name="Lara Hopkinson" userId="4c46a3d6-da89-4616-bd45-1b70e49404c2" providerId="ADAL" clId="{7F1F0841-190A-46F8-9915-0C9D4FD90F14}" dt="2025-10-27T14:23:01.948" v="123" actId="20577"/>
          <ac:spMkLst>
            <pc:docMk/>
            <pc:sldMk cId="1193042171" sldId="298"/>
            <ac:spMk id="2" creationId="{16882DA9-047F-9C90-11FF-BD5CB14AF946}"/>
          </ac:spMkLst>
        </pc:spChg>
        <pc:picChg chg="add mod modCrop">
          <ac:chgData name="Lara Hopkinson" userId="4c46a3d6-da89-4616-bd45-1b70e49404c2" providerId="ADAL" clId="{7F1F0841-190A-46F8-9915-0C9D4FD90F14}" dt="2025-10-27T14:22:44.004" v="100" actId="1076"/>
          <ac:picMkLst>
            <pc:docMk/>
            <pc:sldMk cId="1193042171" sldId="298"/>
            <ac:picMk id="5" creationId="{3CCF7159-7D23-5FD1-114F-0A6EEC9BB505}"/>
          </ac:picMkLst>
        </pc:picChg>
      </pc:sldChg>
      <pc:sldChg chg="modSp new mod">
        <pc:chgData name="Lara Hopkinson" userId="4c46a3d6-da89-4616-bd45-1b70e49404c2" providerId="ADAL" clId="{7F1F0841-190A-46F8-9915-0C9D4FD90F14}" dt="2025-10-27T14:44:36.861" v="362" actId="20577"/>
        <pc:sldMkLst>
          <pc:docMk/>
          <pc:sldMk cId="2236698653" sldId="299"/>
        </pc:sldMkLst>
        <pc:spChg chg="mod">
          <ac:chgData name="Lara Hopkinson" userId="4c46a3d6-da89-4616-bd45-1b70e49404c2" providerId="ADAL" clId="{7F1F0841-190A-46F8-9915-0C9D4FD90F14}" dt="2025-10-27T14:39:15.618" v="134" actId="20577"/>
          <ac:spMkLst>
            <pc:docMk/>
            <pc:sldMk cId="2236698653" sldId="299"/>
            <ac:spMk id="2" creationId="{7FE7FE52-E7D5-DF0F-4E75-42ACF587BBC0}"/>
          </ac:spMkLst>
        </pc:spChg>
        <pc:spChg chg="mod">
          <ac:chgData name="Lara Hopkinson" userId="4c46a3d6-da89-4616-bd45-1b70e49404c2" providerId="ADAL" clId="{7F1F0841-190A-46F8-9915-0C9D4FD90F14}" dt="2025-10-27T14:44:36.861" v="362" actId="20577"/>
          <ac:spMkLst>
            <pc:docMk/>
            <pc:sldMk cId="2236698653" sldId="299"/>
            <ac:spMk id="3" creationId="{CD618996-5360-0F53-8883-CD0B824DD87C}"/>
          </ac:spMkLst>
        </pc:spChg>
      </pc:sldChg>
      <pc:sldChg chg="addSp delSp modSp new mod modAnim">
        <pc:chgData name="Lara Hopkinson" userId="4c46a3d6-da89-4616-bd45-1b70e49404c2" providerId="ADAL" clId="{7F1F0841-190A-46F8-9915-0C9D4FD90F14}" dt="2025-10-27T15:24:33.017" v="370" actId="1076"/>
        <pc:sldMkLst>
          <pc:docMk/>
          <pc:sldMk cId="111079315" sldId="300"/>
        </pc:sldMkLst>
        <pc:spChg chg="add mod">
          <ac:chgData name="Lara Hopkinson" userId="4c46a3d6-da89-4616-bd45-1b70e49404c2" providerId="ADAL" clId="{7F1F0841-190A-46F8-9915-0C9D4FD90F14}" dt="2025-10-27T15:24:33.017" v="370" actId="1076"/>
          <ac:spMkLst>
            <pc:docMk/>
            <pc:sldMk cId="111079315" sldId="300"/>
            <ac:spMk id="5" creationId="{87114DAA-033E-1898-3576-726CC39CD002}"/>
          </ac:spMkLst>
        </pc:spChg>
        <pc:picChg chg="add mod">
          <ac:chgData name="Lara Hopkinson" userId="4c46a3d6-da89-4616-bd45-1b70e49404c2" providerId="ADAL" clId="{7F1F0841-190A-46F8-9915-0C9D4FD90F14}" dt="2025-10-27T15:24:22.275" v="367" actId="14100"/>
          <ac:picMkLst>
            <pc:docMk/>
            <pc:sldMk cId="111079315" sldId="300"/>
            <ac:picMk id="4" creationId="{356BFD56-F74F-0A56-EDE4-B56C909DA7AE}"/>
          </ac:picMkLst>
        </pc:picChg>
      </pc:sldChg>
    </pc:docChg>
  </pc:docChgLst>
  <pc:docChgLst>
    <pc:chgData name="Lara Hopkinson" userId="S::lara.hopkinson@uwtsd.ac.uk::4c46a3d6-da89-4616-bd45-1b70e49404c2" providerId="AD" clId="Web-{2AF1A906-BCFB-655F-EDFA-AAF5DB8182CB}"/>
    <pc:docChg chg="modSld">
      <pc:chgData name="Lara Hopkinson" userId="S::lara.hopkinson@uwtsd.ac.uk::4c46a3d6-da89-4616-bd45-1b70e49404c2" providerId="AD" clId="Web-{2AF1A906-BCFB-655F-EDFA-AAF5DB8182CB}" dt="2025-10-30T13:22:25.512" v="29" actId="20577"/>
      <pc:docMkLst>
        <pc:docMk/>
      </pc:docMkLst>
      <pc:sldChg chg="modSp">
        <pc:chgData name="Lara Hopkinson" userId="S::lara.hopkinson@uwtsd.ac.uk::4c46a3d6-da89-4616-bd45-1b70e49404c2" providerId="AD" clId="Web-{2AF1A906-BCFB-655F-EDFA-AAF5DB8182CB}" dt="2025-10-30T13:22:25.512" v="29" actId="20577"/>
        <pc:sldMkLst>
          <pc:docMk/>
          <pc:sldMk cId="2547171186" sldId="256"/>
        </pc:sldMkLst>
        <pc:spChg chg="mod">
          <ac:chgData name="Lara Hopkinson" userId="S::lara.hopkinson@uwtsd.ac.uk::4c46a3d6-da89-4616-bd45-1b70e49404c2" providerId="AD" clId="Web-{2AF1A906-BCFB-655F-EDFA-AAF5DB8182CB}" dt="2025-10-30T13:22:25.512" v="29" actId="20577"/>
          <ac:spMkLst>
            <pc:docMk/>
            <pc:sldMk cId="2547171186" sldId="256"/>
            <ac:spMk id="3" creationId="{CBE675C1-06E9-4911-B501-36236FFC69B3}"/>
          </ac:spMkLst>
        </pc:spChg>
      </pc:sldChg>
    </pc:docChg>
  </pc:docChgLst>
  <pc:docChgLst>
    <pc:chgData name="Lara Hopkinson" userId="4c46a3d6-da89-4616-bd45-1b70e49404c2" providerId="ADAL" clId="{4631BC79-6320-419C-A436-3D2A06ADAD1D}"/>
    <pc:docChg chg="modSld modMainMaster">
      <pc:chgData name="Lara Hopkinson" userId="4c46a3d6-da89-4616-bd45-1b70e49404c2" providerId="ADAL" clId="{4631BC79-6320-419C-A436-3D2A06ADAD1D}" dt="2025-10-17T13:13:53.048" v="9"/>
      <pc:docMkLst>
        <pc:docMk/>
      </pc:docMkLst>
      <pc:sldChg chg="setBg">
        <pc:chgData name="Lara Hopkinson" userId="4c46a3d6-da89-4616-bd45-1b70e49404c2" providerId="ADAL" clId="{4631BC79-6320-419C-A436-3D2A06ADAD1D}" dt="2025-10-17T13:13:53.048" v="9"/>
        <pc:sldMkLst>
          <pc:docMk/>
          <pc:sldMk cId="2547171186" sldId="256"/>
        </pc:sldMkLst>
      </pc:sldChg>
      <pc:sldChg chg="setBg">
        <pc:chgData name="Lara Hopkinson" userId="4c46a3d6-da89-4616-bd45-1b70e49404c2" providerId="ADAL" clId="{4631BC79-6320-419C-A436-3D2A06ADAD1D}" dt="2025-10-17T13:13:53.048" v="9"/>
        <pc:sldMkLst>
          <pc:docMk/>
          <pc:sldMk cId="3179331308" sldId="258"/>
        </pc:sldMkLst>
      </pc:sldChg>
      <pc:sldChg chg="setBg">
        <pc:chgData name="Lara Hopkinson" userId="4c46a3d6-da89-4616-bd45-1b70e49404c2" providerId="ADAL" clId="{4631BC79-6320-419C-A436-3D2A06ADAD1D}" dt="2025-10-17T13:13:53.048" v="9"/>
        <pc:sldMkLst>
          <pc:docMk/>
          <pc:sldMk cId="2874217827" sldId="266"/>
        </pc:sldMkLst>
      </pc:sldChg>
      <pc:sldMasterChg chg="setBg modSldLayout">
        <pc:chgData name="Lara Hopkinson" userId="4c46a3d6-da89-4616-bd45-1b70e49404c2" providerId="ADAL" clId="{4631BC79-6320-419C-A436-3D2A06ADAD1D}" dt="2025-10-17T13:13:53.048" v="9"/>
        <pc:sldMasterMkLst>
          <pc:docMk/>
          <pc:sldMasterMk cId="710756429" sldId="2147483665"/>
        </pc:sldMasterMkLst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3228693277" sldId="2147483666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3406052739" sldId="2147483667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4249346426" sldId="2147483668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3701081848" sldId="2147483669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3054035864" sldId="2147483670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1324433257" sldId="2147483671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2695059400" sldId="2147483672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435620630" sldId="2147483673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2900555217" sldId="2147483674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4079144751" sldId="2147483675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3371261562" sldId="2147483676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3622292567" sldId="2147483677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2075461901" sldId="2147483678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4097627482" sldId="2147483679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3013443681" sldId="2147483680"/>
          </pc:sldLayoutMkLst>
        </pc:sldLayoutChg>
        <pc:sldLayoutChg chg="setBg">
          <pc:chgData name="Lara Hopkinson" userId="4c46a3d6-da89-4616-bd45-1b70e49404c2" providerId="ADAL" clId="{4631BC79-6320-419C-A436-3D2A06ADAD1D}" dt="2025-10-17T13:13:53.048" v="9"/>
          <pc:sldLayoutMkLst>
            <pc:docMk/>
            <pc:sldMasterMk cId="710756429" sldId="2147483665"/>
            <pc:sldLayoutMk cId="3422521954" sldId="214748368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693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052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9346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1081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035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433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059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620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555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144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712615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2925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54619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6274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34436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521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EFF4E2"/>
            </a:gs>
            <a:gs pos="0">
              <a:schemeClr val="bg1"/>
            </a:gs>
            <a:gs pos="100000">
              <a:srgbClr val="CCECFF"/>
            </a:gs>
          </a:gsLst>
          <a:path path="circle">
            <a:fillToRect l="50000" t="5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756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j3APOiGEfI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KVb3pRy_3E?start=70&amp;feature=oembed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oti.com/" TargetMode="External"/><Relationship Id="rId3" Type="http://schemas.openxmlformats.org/officeDocument/2006/relationships/hyperlink" Target="http://www.theiet.org/" TargetMode="External"/><Relationship Id="rId7" Type="http://schemas.openxmlformats.org/officeDocument/2006/relationships/hyperlink" Target="http://www.wri.org/" TargetMode="External"/><Relationship Id="rId2" Type="http://schemas.openxmlformats.org/officeDocument/2006/relationships/hyperlink" Target="http://www.nationalgrid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nergy.gov/" TargetMode="External"/><Relationship Id="rId5" Type="http://schemas.openxmlformats.org/officeDocument/2006/relationships/hyperlink" Target="http://www.epri.com/" TargetMode="External"/><Relationship Id="rId4" Type="http://schemas.openxmlformats.org/officeDocument/2006/relationships/hyperlink" Target="http://www.ec.europa.eu/" TargetMode="External"/><Relationship Id="rId9" Type="http://schemas.openxmlformats.org/officeDocument/2006/relationships/hyperlink" Target="http://www.cardiff.ac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A0F51-C9C2-4DAD-AC42-FD3BC1D7EA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Smart Grids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E675C1-06E9-4911-B501-36236FFC69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856150"/>
          </a:xfrm>
        </p:spPr>
        <p:txBody>
          <a:bodyPr>
            <a:normAutofit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ACBA7003 – Energy &amp; Resource Management</a:t>
            </a:r>
          </a:p>
          <a:p>
            <a:r>
              <a:rPr lang="en-GB" dirty="0"/>
              <a:t>MSc Environmental Conservation and Management</a:t>
            </a:r>
          </a:p>
          <a:p>
            <a:r>
              <a:rPr lang="en-GB" dirty="0"/>
              <a:t>MSc Property and Facilities Management</a:t>
            </a:r>
          </a:p>
        </p:txBody>
      </p:sp>
    </p:spTree>
    <p:extLst>
      <p:ext uri="{BB962C8B-B14F-4D97-AF65-F5344CB8AC3E}">
        <p14:creationId xmlns:p14="http://schemas.microsoft.com/office/powerpoint/2010/main" val="2547171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0A686-E1E5-484D-A4E9-DC30E1664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3ED82-C087-4466-A267-948AB1960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Current energy transmission system</a:t>
            </a:r>
          </a:p>
          <a:p>
            <a:r>
              <a:rPr lang="en-GB" dirty="0"/>
              <a:t>What is a ‘Smart Grid’?</a:t>
            </a:r>
          </a:p>
          <a:p>
            <a:r>
              <a:rPr lang="en-GB" dirty="0"/>
              <a:t>Why do we need smart grids?</a:t>
            </a:r>
          </a:p>
          <a:p>
            <a:r>
              <a:rPr lang="en-GB" dirty="0"/>
              <a:t>Current progress</a:t>
            </a:r>
          </a:p>
          <a:p>
            <a:pPr lvl="1"/>
            <a:r>
              <a:rPr lang="en-GB" dirty="0"/>
              <a:t>Technologies</a:t>
            </a:r>
          </a:p>
          <a:p>
            <a:pPr lvl="1"/>
            <a:r>
              <a:rPr lang="en-GB" dirty="0"/>
              <a:t>Application case studies</a:t>
            </a:r>
          </a:p>
        </p:txBody>
      </p:sp>
    </p:spTree>
    <p:extLst>
      <p:ext uri="{BB962C8B-B14F-4D97-AF65-F5344CB8AC3E}">
        <p14:creationId xmlns:p14="http://schemas.microsoft.com/office/powerpoint/2010/main" val="1992700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1C76DA-D483-4F97-B5D2-011EF6B240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70" t="9091" r="27446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201543D1-8AF1-41DA-AB4A-ECE74D355AB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7793831" cy="6858000"/>
          </a:xfrm>
          <a:custGeom>
            <a:avLst/>
            <a:gdLst>
              <a:gd name="T0" fmla="*/ 0 w 2184"/>
              <a:gd name="T1" fmla="*/ 1441 h 1441"/>
              <a:gd name="T2" fmla="*/ 1482 w 2184"/>
              <a:gd name="T3" fmla="*/ 1441 h 1441"/>
              <a:gd name="T4" fmla="*/ 2161 w 2184"/>
              <a:gd name="T5" fmla="*/ 762 h 1441"/>
              <a:gd name="T6" fmla="*/ 2161 w 2184"/>
              <a:gd name="T7" fmla="*/ 678 h 1441"/>
              <a:gd name="T8" fmla="*/ 1483 w 2184"/>
              <a:gd name="T9" fmla="*/ 0 h 1441"/>
              <a:gd name="T10" fmla="*/ 0 w 2184"/>
              <a:gd name="T11" fmla="*/ 0 h 1441"/>
              <a:gd name="T12" fmla="*/ 0 w 2184"/>
              <a:gd name="T13" fmla="*/ 1441 h 14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84" h="1441">
                <a:moveTo>
                  <a:pt x="0" y="1441"/>
                </a:moveTo>
                <a:cubicBezTo>
                  <a:pt x="1482" y="1441"/>
                  <a:pt x="1482" y="1441"/>
                  <a:pt x="1482" y="1441"/>
                </a:cubicBezTo>
                <a:cubicBezTo>
                  <a:pt x="2161" y="762"/>
                  <a:pt x="2161" y="762"/>
                  <a:pt x="2161" y="762"/>
                </a:cubicBezTo>
                <a:cubicBezTo>
                  <a:pt x="2184" y="739"/>
                  <a:pt x="2184" y="701"/>
                  <a:pt x="2161" y="678"/>
                </a:cubicBezTo>
                <a:cubicBezTo>
                  <a:pt x="1483" y="0"/>
                  <a:pt x="1483" y="0"/>
                  <a:pt x="1483" y="0"/>
                </a:cubicBezTo>
                <a:cubicBezTo>
                  <a:pt x="0" y="0"/>
                  <a:pt x="0" y="0"/>
                  <a:pt x="0" y="0"/>
                </a:cubicBezTo>
                <a:lnTo>
                  <a:pt x="0" y="1441"/>
                </a:lnTo>
                <a:close/>
              </a:path>
            </a:pathLst>
          </a:cu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9FFCA7-A766-4E18-A76B-36800C029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626533"/>
            <a:ext cx="5346700" cy="1278467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EFFFF"/>
                </a:solidFill>
              </a:rPr>
              <a:t>The National Grid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63D74-CCC9-4B13-93B2-34B794BCB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401" y="2133599"/>
            <a:ext cx="5619750" cy="380999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EFFFF"/>
                </a:solidFill>
              </a:rPr>
              <a:t>System operator providing electricity &amp; gas to consumers safely</a:t>
            </a:r>
          </a:p>
          <a:p>
            <a:r>
              <a:rPr lang="en-GB" dirty="0">
                <a:solidFill>
                  <a:srgbClr val="FEFFFF"/>
                </a:solidFill>
              </a:rPr>
              <a:t>Owns &amp; operates electricity transmission network for England &amp; Wales</a:t>
            </a:r>
          </a:p>
          <a:p>
            <a:r>
              <a:rPr lang="en-GB" dirty="0">
                <a:solidFill>
                  <a:srgbClr val="FEFFFF"/>
                </a:solidFill>
              </a:rPr>
              <a:t>Operates for Scotland only</a:t>
            </a:r>
          </a:p>
          <a:p>
            <a:r>
              <a:rPr lang="en-GB" dirty="0">
                <a:solidFill>
                  <a:srgbClr val="FEFFFF"/>
                </a:solidFill>
              </a:rPr>
              <a:t>Owns &amp; operates NTS for Great Britain</a:t>
            </a:r>
          </a:p>
          <a:p>
            <a:r>
              <a:rPr lang="en-GB" dirty="0">
                <a:solidFill>
                  <a:srgbClr val="FEFFFF"/>
                </a:solidFill>
              </a:rPr>
              <a:t>Investor-owned company (post privatisation)</a:t>
            </a:r>
          </a:p>
        </p:txBody>
      </p:sp>
    </p:spTree>
    <p:extLst>
      <p:ext uri="{BB962C8B-B14F-4D97-AF65-F5344CB8AC3E}">
        <p14:creationId xmlns:p14="http://schemas.microsoft.com/office/powerpoint/2010/main" val="3179331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769" y="99085"/>
            <a:ext cx="5030500" cy="3353667"/>
          </a:xfrm>
          <a:prstGeom prst="rect">
            <a:avLst/>
          </a:prstGeom>
        </p:spPr>
      </p:pic>
      <p:pic>
        <p:nvPicPr>
          <p:cNvPr id="1026" name="Picture 2" descr="Supergrid in 1950 for National Grid history timeli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8862" y="3414349"/>
            <a:ext cx="4926116" cy="328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C656CB3-E49E-4C28-9680-425930A956D9}"/>
              </a:ext>
            </a:extLst>
          </p:cNvPr>
          <p:cNvSpPr txBox="1"/>
          <p:nvPr/>
        </p:nvSpPr>
        <p:spPr>
          <a:xfrm>
            <a:off x="0" y="6544538"/>
            <a:ext cx="20441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National Grid</a:t>
            </a:r>
          </a:p>
        </p:txBody>
      </p:sp>
    </p:spTree>
    <p:extLst>
      <p:ext uri="{BB962C8B-B14F-4D97-AF65-F5344CB8AC3E}">
        <p14:creationId xmlns:p14="http://schemas.microsoft.com/office/powerpoint/2010/main" val="3739776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9837F-5BA9-4797-9419-905D2B122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57A89-19E6-4EF4-8673-A7ED762384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8B468C-D728-4CFF-BB7A-149D8013F0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086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804EA-32D9-FA7D-3E1D-630A6E9C8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Electricity transmission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019C7-35B9-1AD4-E897-15EC880FF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714A9D-124A-83F4-5A43-E57D2DC2B7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513" r="-2" b="-2"/>
          <a:stretch/>
        </p:blipFill>
        <p:spPr>
          <a:xfrm>
            <a:off x="946025" y="2112523"/>
            <a:ext cx="7588375" cy="43748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CB50F0-8EAE-3CDF-7EAA-DA855D4009A0}"/>
              </a:ext>
            </a:extLst>
          </p:cNvPr>
          <p:cNvSpPr txBox="1"/>
          <p:nvPr/>
        </p:nvSpPr>
        <p:spPr>
          <a:xfrm>
            <a:off x="0" y="6544538"/>
            <a:ext cx="20441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National Grid</a:t>
            </a:r>
          </a:p>
        </p:txBody>
      </p:sp>
    </p:spTree>
    <p:extLst>
      <p:ext uri="{BB962C8B-B14F-4D97-AF65-F5344CB8AC3E}">
        <p14:creationId xmlns:p14="http://schemas.microsoft.com/office/powerpoint/2010/main" val="39880244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7EED7-C3DC-12C9-19D5-747A1D06C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Gas storage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158FE-78CD-2BEF-E020-4B230FB9DD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B892CD-E59C-9B45-222F-41579D1DC9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89" y="1766560"/>
            <a:ext cx="7522484" cy="48143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C7FC24-7B1D-3538-AD72-0607A2E9C416}"/>
              </a:ext>
            </a:extLst>
          </p:cNvPr>
          <p:cNvSpPr txBox="1"/>
          <p:nvPr/>
        </p:nvSpPr>
        <p:spPr>
          <a:xfrm>
            <a:off x="0" y="6550223"/>
            <a:ext cx="20441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National Grid</a:t>
            </a:r>
          </a:p>
        </p:txBody>
      </p:sp>
    </p:spTree>
    <p:extLst>
      <p:ext uri="{BB962C8B-B14F-4D97-AF65-F5344CB8AC3E}">
        <p14:creationId xmlns:p14="http://schemas.microsoft.com/office/powerpoint/2010/main" val="3636327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9C868-E15F-4F8F-9CE7-351D10CCA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26F3CA-1DA9-4B91-9002-F7748BFF70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000" y="1413164"/>
            <a:ext cx="7846587" cy="49104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00C615-593B-4E03-A527-4318771E5234}"/>
              </a:ext>
            </a:extLst>
          </p:cNvPr>
          <p:cNvSpPr txBox="1"/>
          <p:nvPr/>
        </p:nvSpPr>
        <p:spPr>
          <a:xfrm>
            <a:off x="178130" y="6552460"/>
            <a:ext cx="30668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The Telegraph (06/03/18)</a:t>
            </a:r>
          </a:p>
        </p:txBody>
      </p:sp>
    </p:spTree>
    <p:extLst>
      <p:ext uri="{BB962C8B-B14F-4D97-AF65-F5344CB8AC3E}">
        <p14:creationId xmlns:p14="http://schemas.microsoft.com/office/powerpoint/2010/main" val="38821466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A23DC-1148-47E1-AE2F-800CBF630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Smart Grid?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4DDA9-B829-4A66-A432-F95AC0B8F5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an electricity supply network that uses digital communications technology to detect and react to local changes in usage</a:t>
            </a:r>
            <a:r>
              <a:rPr lang="en-GB" dirty="0"/>
              <a:t>” (Oxford Dictionary online)</a:t>
            </a:r>
          </a:p>
          <a:p>
            <a:r>
              <a:rPr lang="en-GB" dirty="0"/>
              <a:t>“</a:t>
            </a:r>
            <a:r>
              <a:rPr lang="en-GB" i="1" dirty="0"/>
              <a:t>enabling the change to decarbonised energy supply, new energy loads and information &amp; control</a:t>
            </a:r>
            <a:r>
              <a:rPr lang="en-GB" dirty="0"/>
              <a:t>” (adapted from IET)</a:t>
            </a:r>
          </a:p>
          <a:p>
            <a:r>
              <a:rPr lang="en-GB" dirty="0"/>
              <a:t>“</a:t>
            </a:r>
            <a:r>
              <a:rPr lang="en-GB" i="1" dirty="0"/>
              <a:t>a class of technology being used to bring utility electricity systems into the 21</a:t>
            </a:r>
            <a:r>
              <a:rPr lang="en-GB" i="1" baseline="30000" dirty="0"/>
              <a:t>st</a:t>
            </a:r>
            <a:r>
              <a:rPr lang="en-GB" i="1" dirty="0"/>
              <a:t> Century, using computer based technologies</a:t>
            </a:r>
            <a:r>
              <a:rPr lang="en-GB" dirty="0"/>
              <a:t>” (adapted from US Dept of Energy)</a:t>
            </a:r>
          </a:p>
        </p:txBody>
      </p:sp>
    </p:spTree>
    <p:extLst>
      <p:ext uri="{BB962C8B-B14F-4D97-AF65-F5344CB8AC3E}">
        <p14:creationId xmlns:p14="http://schemas.microsoft.com/office/powerpoint/2010/main" val="2175007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wj3APOiGEf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1742" y="1223158"/>
            <a:ext cx="8824686" cy="496388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12867" y="6353299"/>
            <a:ext cx="5755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https://www.youtube.com/watch?v=wj3APOiGEfI</a:t>
            </a:r>
          </a:p>
        </p:txBody>
      </p:sp>
    </p:spTree>
    <p:extLst>
      <p:ext uri="{BB962C8B-B14F-4D97-AF65-F5344CB8AC3E}">
        <p14:creationId xmlns:p14="http://schemas.microsoft.com/office/powerpoint/2010/main" val="100398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C7E32-76EC-44BF-B832-A5CB263AF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Driver for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D7F72-C9A1-43B4-969F-366D9D1555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Carbon reduction targets (up to 2050)</a:t>
            </a:r>
          </a:p>
          <a:p>
            <a:pPr lvl="1"/>
            <a:r>
              <a:rPr lang="en-GB" dirty="0"/>
              <a:t>Low to zero carbon technologies</a:t>
            </a:r>
          </a:p>
          <a:p>
            <a:r>
              <a:rPr lang="en-GB" dirty="0"/>
              <a:t>Differing characteristics of newer technologies</a:t>
            </a:r>
          </a:p>
          <a:p>
            <a:pPr lvl="1"/>
            <a:r>
              <a:rPr lang="en-GB" dirty="0"/>
              <a:t>Issues with intermittency</a:t>
            </a:r>
          </a:p>
          <a:p>
            <a:r>
              <a:rPr lang="en-GB" dirty="0"/>
              <a:t>Less predictability within the system</a:t>
            </a:r>
          </a:p>
          <a:p>
            <a:pPr lvl="1"/>
            <a:r>
              <a:rPr lang="en-GB" dirty="0"/>
              <a:t>How to balance demand?</a:t>
            </a:r>
          </a:p>
          <a:p>
            <a:r>
              <a:rPr lang="en-GB" dirty="0"/>
              <a:t>Further dependence on electricity?</a:t>
            </a:r>
          </a:p>
        </p:txBody>
      </p:sp>
    </p:spTree>
    <p:extLst>
      <p:ext uri="{BB962C8B-B14F-4D97-AF65-F5344CB8AC3E}">
        <p14:creationId xmlns:p14="http://schemas.microsoft.com/office/powerpoint/2010/main" val="22982077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66BF9EE-F7AC-4FA5-AC7E-001B3A642F7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312DBA5-56D8-42B2-BA94-28168C2A670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1996130F-9AB5-4DE9-8574-3AF891C5C17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0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A692209D-B607-46C3-8560-07AF7229165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9144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CF5F21-BECC-46DA-9C81-9D4D956100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0538" y="967417"/>
            <a:ext cx="5007024" cy="5355105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94874638-CF15-4908-BC4B-4908744D0BA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3479799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6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4053016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A0F2A-C510-4844-90A5-9D24965C9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209" y="967417"/>
            <a:ext cx="2834152" cy="39432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500" dirty="0">
                <a:solidFill>
                  <a:srgbClr val="FEFFFF"/>
                </a:solidFill>
              </a:rPr>
              <a:t>Why smart grid technology is needed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43B422B-B027-4A1D-B1B7-1C0CE066613B}"/>
              </a:ext>
            </a:extLst>
          </p:cNvPr>
          <p:cNvSpPr txBox="1"/>
          <p:nvPr/>
        </p:nvSpPr>
        <p:spPr>
          <a:xfrm>
            <a:off x="-10" y="6552460"/>
            <a:ext cx="16097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Siemens</a:t>
            </a:r>
          </a:p>
        </p:txBody>
      </p:sp>
    </p:spTree>
    <p:extLst>
      <p:ext uri="{BB962C8B-B14F-4D97-AF65-F5344CB8AC3E}">
        <p14:creationId xmlns:p14="http://schemas.microsoft.com/office/powerpoint/2010/main" val="28742178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Smart Grids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Deliver precise demand side management</a:t>
            </a:r>
          </a:p>
          <a:p>
            <a:pPr>
              <a:lnSpc>
                <a:spcPct val="200000"/>
              </a:lnSpc>
            </a:pPr>
            <a:r>
              <a:rPr lang="en-GB" dirty="0"/>
              <a:t>Greater information, efficiency &amp; reduced bills</a:t>
            </a:r>
          </a:p>
          <a:p>
            <a:pPr>
              <a:lnSpc>
                <a:spcPct val="200000"/>
              </a:lnSpc>
            </a:pPr>
            <a:r>
              <a:rPr lang="en-GB" dirty="0"/>
              <a:t>Minimise costs and maximise capacity usage</a:t>
            </a:r>
          </a:p>
          <a:p>
            <a:pPr>
              <a:lnSpc>
                <a:spcPct val="200000"/>
              </a:lnSpc>
            </a:pPr>
            <a:r>
              <a:rPr lang="en-GB" dirty="0"/>
              <a:t>Increase network control and maximise use of renewables / low-carbon technologies</a:t>
            </a:r>
          </a:p>
        </p:txBody>
      </p:sp>
    </p:spTree>
    <p:extLst>
      <p:ext uri="{BB962C8B-B14F-4D97-AF65-F5344CB8AC3E}">
        <p14:creationId xmlns:p14="http://schemas.microsoft.com/office/powerpoint/2010/main" val="26031583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meters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00C615-593B-4E03-A527-4318771E5234}"/>
              </a:ext>
            </a:extLst>
          </p:cNvPr>
          <p:cNvSpPr txBox="1"/>
          <p:nvPr/>
        </p:nvSpPr>
        <p:spPr>
          <a:xfrm>
            <a:off x="0" y="6550223"/>
            <a:ext cx="142378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Which</a:t>
            </a:r>
          </a:p>
        </p:txBody>
      </p:sp>
      <p:pic>
        <p:nvPicPr>
          <p:cNvPr id="1026" name="Picture 2" descr="What are Smart Meters?">
            <a:extLst>
              <a:ext uri="{FF2B5EF4-FFF2-40B4-BE49-F238E27FC236}">
                <a16:creationId xmlns:a16="http://schemas.microsoft.com/office/drawing/2014/main" id="{631CF139-D3F3-09EE-B2ED-B47663EA44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90" y="1649008"/>
            <a:ext cx="5313048" cy="2241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hat is a smart meter? - Which?">
            <a:extLst>
              <a:ext uri="{FF2B5EF4-FFF2-40B4-BE49-F238E27FC236}">
                <a16:creationId xmlns:a16="http://schemas.microsoft.com/office/drawing/2014/main" id="{4983F3F4-0DCE-D6AD-D440-FA49ED8C8E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378" y="4110747"/>
            <a:ext cx="4538710" cy="2269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80117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Outlined benefits of smart meters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3934691"/>
          </a:xfrm>
        </p:spPr>
        <p:txBody>
          <a:bodyPr/>
          <a:lstStyle/>
          <a:p>
            <a:r>
              <a:rPr lang="en-GB" dirty="0"/>
              <a:t>Consumer benefits</a:t>
            </a:r>
          </a:p>
          <a:p>
            <a:pPr lvl="1"/>
            <a:r>
              <a:rPr lang="en-GB" dirty="0"/>
              <a:t>Reduced energy consumption &amp; money saving</a:t>
            </a:r>
          </a:p>
          <a:p>
            <a:pPr lvl="1"/>
            <a:r>
              <a:rPr lang="en-GB" dirty="0"/>
              <a:t>Accurate meter details &amp; bills</a:t>
            </a:r>
          </a:p>
          <a:p>
            <a:pPr lvl="1"/>
            <a:r>
              <a:rPr lang="en-GB" dirty="0"/>
              <a:t>Enable localised opportunity for microgeneration</a:t>
            </a:r>
          </a:p>
          <a:p>
            <a:pPr lvl="1"/>
            <a:endParaRPr lang="en-GB" dirty="0"/>
          </a:p>
          <a:p>
            <a:r>
              <a:rPr lang="en-GB" dirty="0"/>
              <a:t>Business benefits</a:t>
            </a:r>
          </a:p>
          <a:p>
            <a:pPr lvl="1"/>
            <a:r>
              <a:rPr lang="en-GB" dirty="0"/>
              <a:t>Reduced operation costs</a:t>
            </a:r>
          </a:p>
          <a:p>
            <a:pPr lvl="1"/>
            <a:r>
              <a:rPr lang="en-GB" dirty="0"/>
              <a:t>Better information supply</a:t>
            </a:r>
          </a:p>
          <a:p>
            <a:pPr lvl="1"/>
            <a:r>
              <a:rPr lang="en-GB" dirty="0"/>
              <a:t>Support the development of new services</a:t>
            </a:r>
          </a:p>
          <a:p>
            <a:pPr lvl="1"/>
            <a:r>
              <a:rPr lang="en-GB" dirty="0"/>
              <a:t>Benefit from electricity loading shift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5754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with smart meters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Six key points to note:</a:t>
            </a:r>
          </a:p>
          <a:p>
            <a:pPr>
              <a:buFont typeface="+mj-lt"/>
              <a:buAutoNum type="arabicPeriod"/>
            </a:pPr>
            <a:r>
              <a:rPr lang="en-GB" dirty="0"/>
              <a:t>Can make switching provider more complex</a:t>
            </a:r>
          </a:p>
          <a:p>
            <a:pPr>
              <a:buFont typeface="+mj-lt"/>
              <a:buAutoNum type="arabicPeriod"/>
            </a:pPr>
            <a:r>
              <a:rPr lang="en-GB" dirty="0"/>
              <a:t>Do not bring an end to estimated bills or errors</a:t>
            </a:r>
          </a:p>
          <a:p>
            <a:pPr>
              <a:buFont typeface="+mj-lt"/>
              <a:buAutoNum type="arabicPeriod"/>
            </a:pPr>
            <a:r>
              <a:rPr lang="en-GB" dirty="0"/>
              <a:t>Will not work in poor signal areas</a:t>
            </a:r>
          </a:p>
          <a:p>
            <a:pPr>
              <a:buFont typeface="+mj-lt"/>
              <a:buAutoNum type="arabicPeriod"/>
            </a:pPr>
            <a:r>
              <a:rPr lang="en-GB" dirty="0"/>
              <a:t>Display units are crude &amp; difficult to understand</a:t>
            </a:r>
          </a:p>
          <a:p>
            <a:pPr>
              <a:buFont typeface="+mj-lt"/>
              <a:buAutoNum type="arabicPeriod"/>
            </a:pPr>
            <a:r>
              <a:rPr lang="en-GB" dirty="0"/>
              <a:t>Little evidence for saving money or energy</a:t>
            </a:r>
          </a:p>
          <a:p>
            <a:pPr>
              <a:buFont typeface="+mj-lt"/>
              <a:buAutoNum type="arabicPeriod"/>
            </a:pPr>
            <a:r>
              <a:rPr lang="en-GB" dirty="0"/>
              <a:t>Pose security &amp; other risks</a:t>
            </a:r>
          </a:p>
        </p:txBody>
      </p:sp>
    </p:spTree>
    <p:extLst>
      <p:ext uri="{BB962C8B-B14F-4D97-AF65-F5344CB8AC3E}">
        <p14:creationId xmlns:p14="http://schemas.microsoft.com/office/powerpoint/2010/main" val="19063471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Smart Home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72" y="1232759"/>
            <a:ext cx="7467527" cy="52272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00C615-593B-4E03-A527-4318771E5234}"/>
              </a:ext>
            </a:extLst>
          </p:cNvPr>
          <p:cNvSpPr txBox="1"/>
          <p:nvPr/>
        </p:nvSpPr>
        <p:spPr>
          <a:xfrm>
            <a:off x="8228" y="6552460"/>
            <a:ext cx="18918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Tech Target</a:t>
            </a:r>
          </a:p>
        </p:txBody>
      </p:sp>
    </p:spTree>
    <p:extLst>
      <p:ext uri="{BB962C8B-B14F-4D97-AF65-F5344CB8AC3E}">
        <p14:creationId xmlns:p14="http://schemas.microsoft.com/office/powerpoint/2010/main" val="28525089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82DA9-047F-9C90-11FF-BD5CB14AF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618" y="473412"/>
            <a:ext cx="2146901" cy="2282757"/>
          </a:xfrm>
        </p:spPr>
        <p:txBody>
          <a:bodyPr/>
          <a:lstStyle/>
          <a:p>
            <a:r>
              <a:rPr lang="en-GB" dirty="0"/>
              <a:t>Smart Home research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CF7159-7D23-5FD1-114F-0A6EEC9BB5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369" t="26623" r="19432" b="13377"/>
          <a:stretch>
            <a:fillRect/>
          </a:stretch>
        </p:blipFill>
        <p:spPr>
          <a:xfrm>
            <a:off x="2386519" y="473413"/>
            <a:ext cx="6439712" cy="6104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0421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7FE52-E7D5-DF0F-4E75-42ACF587B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18996-5360-0F53-8883-CD0B824DD8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Review the research paper on moodle</a:t>
            </a:r>
          </a:p>
          <a:p>
            <a:endParaRPr lang="en-GB" dirty="0"/>
          </a:p>
          <a:p>
            <a:r>
              <a:rPr lang="en-GB" dirty="0"/>
              <a:t>Using the image from the previous slide, suggest some smart improvements for the IQ building</a:t>
            </a:r>
          </a:p>
          <a:p>
            <a:endParaRPr lang="en-GB" dirty="0"/>
          </a:p>
          <a:p>
            <a:r>
              <a:rPr lang="en-GB" dirty="0"/>
              <a:t>Consider effective use of space, and energy efficiency</a:t>
            </a:r>
          </a:p>
          <a:p>
            <a:endParaRPr lang="en-GB" dirty="0"/>
          </a:p>
          <a:p>
            <a:r>
              <a:rPr lang="en-GB" dirty="0"/>
              <a:t>Feed back your ideas to the wider group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6986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Smart 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5379" y="1686791"/>
            <a:ext cx="6591985" cy="3777622"/>
          </a:xfrm>
        </p:spPr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a municipality that uses information and communication technologies to increase operational efficiency, share info &amp; improve quality of services</a:t>
            </a:r>
            <a:r>
              <a:rPr lang="en-GB" dirty="0"/>
              <a:t>”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2415" y="2695575"/>
            <a:ext cx="5715000" cy="39814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00C615-593B-4E03-A527-4318771E5234}"/>
              </a:ext>
            </a:extLst>
          </p:cNvPr>
          <p:cNvSpPr txBox="1"/>
          <p:nvPr/>
        </p:nvSpPr>
        <p:spPr>
          <a:xfrm>
            <a:off x="-10" y="6552460"/>
            <a:ext cx="18918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Tech Target</a:t>
            </a:r>
          </a:p>
        </p:txBody>
      </p:sp>
    </p:spTree>
    <p:extLst>
      <p:ext uri="{BB962C8B-B14F-4D97-AF65-F5344CB8AC3E}">
        <p14:creationId xmlns:p14="http://schemas.microsoft.com/office/powerpoint/2010/main" val="32324317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City case study: Singapore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541" y="1890255"/>
            <a:ext cx="8442768" cy="43858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00C615-593B-4E03-A527-4318771E5234}"/>
              </a:ext>
            </a:extLst>
          </p:cNvPr>
          <p:cNvSpPr txBox="1"/>
          <p:nvPr/>
        </p:nvSpPr>
        <p:spPr>
          <a:xfrm>
            <a:off x="-10" y="6552460"/>
            <a:ext cx="12137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IOTI</a:t>
            </a:r>
          </a:p>
        </p:txBody>
      </p:sp>
    </p:spTree>
    <p:extLst>
      <p:ext uri="{BB962C8B-B14F-4D97-AF65-F5344CB8AC3E}">
        <p14:creationId xmlns:p14="http://schemas.microsoft.com/office/powerpoint/2010/main" val="40927978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A Thriving Digital Future for All">
            <a:hlinkClick r:id="" action="ppaction://media"/>
            <a:extLst>
              <a:ext uri="{FF2B5EF4-FFF2-40B4-BE49-F238E27FC236}">
                <a16:creationId xmlns:a16="http://schemas.microsoft.com/office/drawing/2014/main" id="{356BFD56-F74F-0A56-EDE4-B56C909DA7A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99966" y="1005191"/>
            <a:ext cx="8636146" cy="48796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114DAA-033E-1898-3576-726CC39CD002}"/>
              </a:ext>
            </a:extLst>
          </p:cNvPr>
          <p:cNvSpPr txBox="1"/>
          <p:nvPr/>
        </p:nvSpPr>
        <p:spPr>
          <a:xfrm>
            <a:off x="1312125" y="6154714"/>
            <a:ext cx="6620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https://www.youtube.com/watch?v=3KVb3pRy_3E&amp;t=70s</a:t>
            </a:r>
          </a:p>
        </p:txBody>
      </p:sp>
    </p:spTree>
    <p:extLst>
      <p:ext uri="{BB962C8B-B14F-4D97-AF65-F5344CB8AC3E}">
        <p14:creationId xmlns:p14="http://schemas.microsoft.com/office/powerpoint/2010/main" val="111079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SOLCER House</a:t>
            </a:r>
          </a:p>
        </p:txBody>
      </p:sp>
      <p:pic>
        <p:nvPicPr>
          <p:cNvPr id="1026" name="Picture 2" descr="Solcer house, Wales’ first low cost ‘energy positive’ house.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303" y="1613106"/>
            <a:ext cx="6984302" cy="487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00C615-593B-4E03-A527-4318771E5234}"/>
              </a:ext>
            </a:extLst>
          </p:cNvPr>
          <p:cNvSpPr txBox="1"/>
          <p:nvPr/>
        </p:nvSpPr>
        <p:spPr>
          <a:xfrm>
            <a:off x="-10" y="6552460"/>
            <a:ext cx="23358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Cardiff University</a:t>
            </a:r>
          </a:p>
        </p:txBody>
      </p:sp>
    </p:spTree>
    <p:extLst>
      <p:ext uri="{BB962C8B-B14F-4D97-AF65-F5344CB8AC3E}">
        <p14:creationId xmlns:p14="http://schemas.microsoft.com/office/powerpoint/2010/main" val="23585406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0620" t="22601" r="10116" b="9350"/>
          <a:stretch/>
        </p:blipFill>
        <p:spPr>
          <a:xfrm>
            <a:off x="181873" y="670955"/>
            <a:ext cx="8869858" cy="50767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00C615-593B-4E03-A527-4318771E5234}"/>
              </a:ext>
            </a:extLst>
          </p:cNvPr>
          <p:cNvSpPr txBox="1"/>
          <p:nvPr/>
        </p:nvSpPr>
        <p:spPr>
          <a:xfrm>
            <a:off x="-10" y="6552460"/>
            <a:ext cx="25122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</a:t>
            </a:r>
            <a:r>
              <a:rPr lang="en-GB" sz="1400" b="1" dirty="0" err="1"/>
              <a:t>Cenin</a:t>
            </a:r>
            <a:r>
              <a:rPr lang="en-GB" sz="1400" b="1" dirty="0"/>
              <a:t> Renewables</a:t>
            </a:r>
          </a:p>
        </p:txBody>
      </p:sp>
    </p:spTree>
    <p:extLst>
      <p:ext uri="{BB962C8B-B14F-4D97-AF65-F5344CB8AC3E}">
        <p14:creationId xmlns:p14="http://schemas.microsoft.com/office/powerpoint/2010/main" val="31519893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863" y="4389788"/>
            <a:ext cx="2581275" cy="17716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3500" y="2062224"/>
            <a:ext cx="2581275" cy="1771650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1945201" y="624110"/>
            <a:ext cx="6589199" cy="128089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COVID </a:t>
            </a:r>
            <a:r>
              <a:rPr lang="en-GB" dirty="0" err="1"/>
              <a:t>reponse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2617" y="2721229"/>
            <a:ext cx="2931783" cy="3518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4018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094" y="1419102"/>
            <a:ext cx="8325458" cy="46839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600C615-593B-4E03-A527-4318771E5234}"/>
              </a:ext>
            </a:extLst>
          </p:cNvPr>
          <p:cNvSpPr txBox="1"/>
          <p:nvPr/>
        </p:nvSpPr>
        <p:spPr>
          <a:xfrm>
            <a:off x="-10" y="6552460"/>
            <a:ext cx="155042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</a:t>
            </a:r>
            <a:r>
              <a:rPr lang="en-GB" sz="1400" b="1" dirty="0" err="1"/>
              <a:t>Dezeen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2250297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F55D2-FEB7-4703-883D-074E2DDA2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EDD48-63F1-41F4-A73C-214824E733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2415" y="2133600"/>
            <a:ext cx="6846478" cy="3777622"/>
          </a:xfrm>
        </p:spPr>
        <p:txBody>
          <a:bodyPr/>
          <a:lstStyle/>
          <a:p>
            <a:r>
              <a:rPr lang="en-GB" dirty="0"/>
              <a:t>National Grid (</a:t>
            </a:r>
            <a:r>
              <a:rPr lang="en-GB" dirty="0">
                <a:hlinkClick r:id="rId2"/>
              </a:rPr>
              <a:t>www.nationalgrid.com</a:t>
            </a:r>
            <a:r>
              <a:rPr lang="en-GB" dirty="0"/>
              <a:t>) </a:t>
            </a:r>
          </a:p>
          <a:p>
            <a:r>
              <a:rPr lang="en-GB" dirty="0"/>
              <a:t>Institution of Engineering &amp; Technology (</a:t>
            </a:r>
            <a:r>
              <a:rPr lang="en-GB" dirty="0">
                <a:hlinkClick r:id="rId3"/>
              </a:rPr>
              <a:t>www.theiet.org</a:t>
            </a:r>
            <a:r>
              <a:rPr lang="en-GB" dirty="0"/>
              <a:t>) </a:t>
            </a:r>
          </a:p>
          <a:p>
            <a:r>
              <a:rPr lang="en-GB" dirty="0"/>
              <a:t>European Commission (</a:t>
            </a:r>
            <a:r>
              <a:rPr lang="en-GB" dirty="0">
                <a:hlinkClick r:id="rId4"/>
              </a:rPr>
              <a:t>www.ec.europa.eu</a:t>
            </a:r>
            <a:r>
              <a:rPr lang="en-GB" dirty="0"/>
              <a:t>) </a:t>
            </a:r>
          </a:p>
          <a:p>
            <a:r>
              <a:rPr lang="en-GB" dirty="0"/>
              <a:t>Electric Power Research Institute (</a:t>
            </a:r>
            <a:r>
              <a:rPr lang="en-GB" dirty="0">
                <a:hlinkClick r:id="rId5"/>
              </a:rPr>
              <a:t>www.epri.com</a:t>
            </a:r>
            <a:r>
              <a:rPr lang="en-GB" dirty="0"/>
              <a:t>) </a:t>
            </a:r>
          </a:p>
          <a:p>
            <a:r>
              <a:rPr lang="en-GB" dirty="0"/>
              <a:t>US Department of Energy (</a:t>
            </a:r>
            <a:r>
              <a:rPr lang="en-GB" dirty="0">
                <a:hlinkClick r:id="rId6"/>
              </a:rPr>
              <a:t>www.energy.gov</a:t>
            </a:r>
            <a:r>
              <a:rPr lang="en-GB" dirty="0"/>
              <a:t>) </a:t>
            </a:r>
          </a:p>
          <a:p>
            <a:r>
              <a:rPr lang="en-GB" dirty="0"/>
              <a:t>World Resources Institute (</a:t>
            </a:r>
            <a:r>
              <a:rPr lang="en-GB" dirty="0">
                <a:hlinkClick r:id="rId7"/>
              </a:rPr>
              <a:t>www.wri.org</a:t>
            </a:r>
            <a:r>
              <a:rPr lang="en-GB" dirty="0"/>
              <a:t>) </a:t>
            </a:r>
          </a:p>
          <a:p>
            <a:r>
              <a:rPr lang="en-GB" dirty="0"/>
              <a:t>Internet of Things Institute (</a:t>
            </a:r>
            <a:r>
              <a:rPr lang="en-GB" dirty="0">
                <a:hlinkClick r:id="rId8"/>
              </a:rPr>
              <a:t>www.ioti.com</a:t>
            </a:r>
            <a:r>
              <a:rPr lang="en-GB" dirty="0"/>
              <a:t>) </a:t>
            </a:r>
          </a:p>
          <a:p>
            <a:r>
              <a:rPr lang="en-GB" dirty="0"/>
              <a:t>Cardiff University (</a:t>
            </a:r>
            <a:r>
              <a:rPr lang="en-GB" dirty="0">
                <a:hlinkClick r:id="rId9"/>
              </a:rPr>
              <a:t>www.Cardiff.ac.uk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77375516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592</Words>
  <Application>Microsoft Office PowerPoint</Application>
  <PresentationFormat>On-screen Show (4:3)</PresentationFormat>
  <Paragraphs>96</Paragraphs>
  <Slides>27</Slides>
  <Notes>0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Wisp</vt:lpstr>
      <vt:lpstr>Smart Grids</vt:lpstr>
      <vt:lpstr>Outline </vt:lpstr>
      <vt:lpstr>The National Grid</vt:lpstr>
      <vt:lpstr>PowerPoint Presentation</vt:lpstr>
      <vt:lpstr>PowerPoint Presentation</vt:lpstr>
      <vt:lpstr>Electricity transmission</vt:lpstr>
      <vt:lpstr>Gas storage</vt:lpstr>
      <vt:lpstr>Issues?</vt:lpstr>
      <vt:lpstr>What is a Smart Grid?</vt:lpstr>
      <vt:lpstr>PowerPoint Presentation</vt:lpstr>
      <vt:lpstr>Driver for change</vt:lpstr>
      <vt:lpstr>Why smart grid technology is needed</vt:lpstr>
      <vt:lpstr>Benefits of Smart Grids</vt:lpstr>
      <vt:lpstr>Smart meters</vt:lpstr>
      <vt:lpstr>Outlined benefits of smart meters</vt:lpstr>
      <vt:lpstr>Issues with smart meters</vt:lpstr>
      <vt:lpstr>The Smart Home</vt:lpstr>
      <vt:lpstr>Smart Home research</vt:lpstr>
      <vt:lpstr>Activity</vt:lpstr>
      <vt:lpstr>The Smart City</vt:lpstr>
      <vt:lpstr>Smart City case study: Singapore</vt:lpstr>
      <vt:lpstr>PowerPoint Presentation</vt:lpstr>
      <vt:lpstr>SOLCER House</vt:lpstr>
      <vt:lpstr>PowerPoint Presentation</vt:lpstr>
      <vt:lpstr>PowerPoint Presentation</vt:lpstr>
      <vt:lpstr>PowerPoint Presentation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Smart Grids&amp; energy use</dc:title>
  <dc:creator>Owner</dc:creator>
  <cp:lastModifiedBy>Lara Hopkinson</cp:lastModifiedBy>
  <cp:revision>40</cp:revision>
  <dcterms:created xsi:type="dcterms:W3CDTF">2018-03-18T11:55:12Z</dcterms:created>
  <dcterms:modified xsi:type="dcterms:W3CDTF">2025-10-30T13:22:33Z</dcterms:modified>
</cp:coreProperties>
</file>