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63" r:id="rId3"/>
    <p:sldId id="264" r:id="rId4"/>
    <p:sldId id="265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420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1137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CD1B2FF9-193C-361B-6F41-12D539D276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0C4E0C-73F3-421E-86AB-DF2695A4A860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68897F8D-EDCC-29BE-13EC-81B3B2194E7F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D80FD3E2-F57F-70D4-1062-F2539204BDCF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1C21E13-3EBA-43F2-21AE-177C320C4D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FAAC6E-C667-48B4-A8BC-0DDBD9FF322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1918DA37-4389-51BA-511D-06FC1279F152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4F25CD88-D060-C28D-ED32-3225BCB7E8D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44C6189F-D69B-D1C1-5B7C-26585DDB6B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42B8A1-8A82-48DB-8AE4-C41470BC70A8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3C123F08-31E9-CA9B-8608-78323668C389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06DB4AE1-C4F4-CDF5-B03A-88E5BBC1BAA0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058F19AA-0A7F-D56F-4352-86F4D63603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564ECCB-75C4-41A3-B77D-1BBF49BC1E44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29A24B18-A1DE-D9B1-E138-0C9B096F9EC6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9AE1FFEA-AFA7-F104-5B79-03D36D6618A6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434062B-A9C4-0063-8633-3BB7E408D3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34F8FE-2670-460A-A48F-B64D7B3D14A2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3E391867-FB71-A945-DB63-BD755883553D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1FE6F51-A9A2-4FBF-FBF0-9867B32F48C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760F56A-09D2-4AAB-1264-1F32CFC027D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A47458-D9C8-4635-A95F-C44D0381DA5A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2C8ADF97-A190-7C69-EDEE-B791739C07AC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DABD7F4A-9A24-1F06-92C5-1B61C073F5A9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3478B773-D9E9-FE6A-0A9B-055DD74A24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B1DFAC-73EE-4DB9-AA29-E5E8A95AEDB2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55819E93-D0B5-5B23-08BE-DDE3CDA346FF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45318D1A-F5B7-E42C-9EFF-2EECF92A8290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6D3EE597-9365-BD04-12A4-3EC7739B78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AC71D4-C8F0-4DCE-BEC3-C0F34EA59DC4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B3D13C1B-7524-1E4A-0FF8-3613647D9021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EF58F397-EFBB-6E54-C580-E092CAEEB1B5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724480C4-AF91-7291-654C-13D71A1988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19424D-3D83-4B50-9707-DB06DB12C251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42BE5C0A-E477-6EAF-026D-FD2F0346A7FB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3094B67F-F3DC-9AC0-CC84-5F6455E7E4EA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941F63F5-7CEC-7CFE-7391-D97A46114B1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7274562-FDC5-4775-9290-6EA1C9A6AA99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C72FEF1C-D32B-BDA4-CFA3-02DB6195E827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01E4676C-3CEA-CE53-89F4-7D18B38DA12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1B0B11F-BD18-29FD-8F79-39641379B5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BB2564-8F5B-45EA-A45B-30E613835E20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B852ECB2-7541-483B-2BB9-0A6EC086D403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A1798057-86D4-70E3-ADBA-C93488CB7FBC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F41940D4-4D59-35B2-00B3-2E38395A4C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D197201-D2AE-4488-A164-9D4D244B55BD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1E2CF51E-3CFA-D85A-73D0-07142F66B592}"/>
              </a:ext>
            </a:extLst>
          </p:cNvPr>
          <p:cNvSpPr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8E979623-2552-114C-24B8-0128C8479EDE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216031" y="1916832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sz="4400" b="1" dirty="0">
                <a:solidFill>
                  <a:srgbClr val="FFFF00"/>
                </a:solidFill>
              </a:rPr>
              <a:t>Critical Literature Reviews for Doctoral Research</a:t>
            </a:r>
            <a:br>
              <a:rPr lang="en-GB" sz="4400" b="1" dirty="0">
                <a:solidFill>
                  <a:srgbClr val="FFFF00"/>
                </a:solidFill>
              </a:rPr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004435" y="3861048"/>
            <a:ext cx="7786742" cy="4536504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You &amp; Your Systematic Review</a:t>
            </a:r>
            <a:r>
              <a:rPr lang="en-US" altLang="en-US" sz="3600" dirty="0"/>
              <a:t>     </a:t>
            </a:r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6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Additional Note (1 of 2)</a:t>
            </a:r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AF872E3-06EA-EDE3-4099-6F2C7E637A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is a Systematic Review?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76903872-B7D7-68AC-A718-F6DAC4E80E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A review that is conducted according to clearly stated, scientific research methods, and is designed to minimize biases and errors inherent to traditional, narrative reviews.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74134E3B-0555-D2A5-86D4-510DB649C2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is the significance of Systematic Reviews?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9E8A8FB7-F79B-336B-759A-40537794F0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676400"/>
            <a:ext cx="7772400" cy="4227513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000" dirty="0"/>
              <a:t>The large amount of business literature requires entrepreneurs and researchers alike to rely on systematic reviews in order to make an informed decision.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000" dirty="0"/>
          </a:p>
          <a:p>
            <a:pPr>
              <a:lnSpc>
                <a:spcPct val="105000"/>
              </a:lnSpc>
            </a:pPr>
            <a:r>
              <a:rPr lang="en-US" altLang="en-US" sz="2000" dirty="0"/>
              <a:t>Systematic Reviews minimize bias. “A systematic review is a more scientific method of summarizing literature because specific protocols are used to determine which studies will be included in the review.”</a:t>
            </a:r>
            <a:r>
              <a:rPr lang="en-US" altLang="en-US" sz="3200" dirty="0"/>
              <a:t> </a:t>
            </a:r>
            <a:endParaRPr lang="en-US" altLang="en-US" sz="1400" dirty="0"/>
          </a:p>
          <a:p>
            <a:pPr>
              <a:lnSpc>
                <a:spcPct val="105000"/>
              </a:lnSpc>
              <a:buFontTx/>
              <a:buNone/>
            </a:pPr>
            <a:r>
              <a:rPr lang="en-US" altLang="en-US" sz="3200" dirty="0"/>
              <a:t>	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9D83B4F1-8FF1-30BE-9C06-70F9440EE7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Why are Systematic Reviews Necessary?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B0627435-8592-8876-A978-3CC7006D4D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000" dirty="0"/>
              <a:t>“The volume of published material makes it impractical for any  individual clinician to remain up to date on a variety of common conditions. </a:t>
            </a:r>
          </a:p>
          <a:p>
            <a:pPr>
              <a:lnSpc>
                <a:spcPct val="120000"/>
              </a:lnSpc>
            </a:pPr>
            <a:endParaRPr lang="en-US" altLang="en-US" sz="2000" dirty="0"/>
          </a:p>
          <a:p>
            <a:pPr>
              <a:lnSpc>
                <a:spcPct val="120000"/>
              </a:lnSpc>
            </a:pPr>
            <a:r>
              <a:rPr lang="en-US" altLang="en-US" sz="2000" dirty="0"/>
              <a:t>This is further complicated when individual studies report conflicting conclusions, a problem that is prevalent when small patient samples and retrospective designs are used.”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000" dirty="0"/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96D86F68-965E-64FF-B05B-F355159B6F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197767"/>
            <a:ext cx="8856984" cy="1143000"/>
          </a:xfrm>
        </p:spPr>
        <p:txBody>
          <a:bodyPr/>
          <a:lstStyle/>
          <a:p>
            <a:r>
              <a:rPr lang="en-US" altLang="en-US" b="1" dirty="0"/>
              <a:t>Key Characteristics of Systematic Reviews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36D28768-CB0A-3423-D9A9-A8DB29F17F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579296" cy="3917032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000" dirty="0"/>
              <a:t>Clearly stated title and objectives </a:t>
            </a:r>
          </a:p>
          <a:p>
            <a:pPr>
              <a:lnSpc>
                <a:spcPct val="120000"/>
              </a:lnSpc>
            </a:pPr>
            <a:r>
              <a:rPr lang="en-US" altLang="en-US" sz="2000" dirty="0"/>
              <a:t>Comprehensive strategy to search for relevant studies (unpublished and published)</a:t>
            </a:r>
          </a:p>
          <a:p>
            <a:pPr>
              <a:lnSpc>
                <a:spcPct val="120000"/>
              </a:lnSpc>
            </a:pPr>
            <a:r>
              <a:rPr lang="en-US" altLang="en-US" sz="2000" dirty="0"/>
              <a:t>Explicit and justified criteria for the inclusion or exclusion of any study</a:t>
            </a:r>
          </a:p>
          <a:p>
            <a:pPr>
              <a:lnSpc>
                <a:spcPct val="120000"/>
              </a:lnSpc>
            </a:pPr>
            <a:r>
              <a:rPr lang="en-US" altLang="en-US" sz="2000" dirty="0"/>
              <a:t>Clear presentation of characteristics of each study included and an analysis of methodological quality</a:t>
            </a:r>
          </a:p>
          <a:p>
            <a:pPr>
              <a:lnSpc>
                <a:spcPct val="120000"/>
              </a:lnSpc>
            </a:pPr>
            <a:r>
              <a:rPr lang="en-US" altLang="en-US" sz="2000" dirty="0"/>
              <a:t>Comprehensive list of all studies excluded and justification for exclusion</a:t>
            </a:r>
            <a:endParaRPr lang="en-US" altLang="en-US" dirty="0"/>
          </a:p>
          <a:p>
            <a:pPr>
              <a:buFontTx/>
              <a:buNone/>
            </a:pPr>
            <a:r>
              <a:rPr lang="en-US" altLang="en-US" sz="1200" dirty="0"/>
              <a:t>        </a:t>
            </a:r>
          </a:p>
          <a:p>
            <a:pPr>
              <a:buFontTx/>
              <a:buNone/>
            </a:pPr>
            <a:r>
              <a:rPr lang="en-US" altLang="en-US" sz="1000" dirty="0"/>
              <a:t>. </a:t>
            </a:r>
            <a:endParaRPr lang="en-US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4D83DBEF-54C5-DAEF-FD00-174F90310C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Characteristics of Systematic Reviews (cont.)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8FB9564B-1150-120A-0E20-ABD5D252AD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 dirty="0"/>
              <a:t>Clear analysis of the results of the eligible studies</a:t>
            </a:r>
          </a:p>
          <a:p>
            <a:pPr lvl="1"/>
            <a:r>
              <a:rPr lang="en-US" altLang="en-US" dirty="0"/>
              <a:t>statistical synthesis of data (meta-analysis) if appropriate and possible; </a:t>
            </a:r>
          </a:p>
          <a:p>
            <a:pPr lvl="1"/>
            <a:r>
              <a:rPr lang="en-US" altLang="en-US" dirty="0"/>
              <a:t>or qualitative synthesis</a:t>
            </a:r>
            <a:br>
              <a:rPr lang="en-US" altLang="en-US" dirty="0"/>
            </a:br>
            <a:endParaRPr lang="en-US" altLang="en-US" dirty="0"/>
          </a:p>
          <a:p>
            <a:r>
              <a:rPr lang="en-US" altLang="en-US" sz="2400" dirty="0"/>
              <a:t>Structured report of the review clearly stating the aims, describing the methods and materials and reporting the results</a:t>
            </a:r>
          </a:p>
          <a:p>
            <a:endParaRPr lang="en-US" alt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A59642FF-84C6-A8AB-60D4-3944383FB1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/>
          <a:lstStyle/>
          <a:p>
            <a:r>
              <a:rPr lang="en-US" altLang="en-US" b="1" dirty="0"/>
              <a:t>An author of a good Systematic Review…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4F384E06-B015-60DE-740A-2E1B4F5D40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400"/>
              <a:t>Formulates a Question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Conducts a Literature Search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Refines the search by applying predetermined inclusion and exclusion criteria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Extracts the appropriate data and assess their quality and validity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Synthesizes, interprets, and reports data</a:t>
            </a:r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FD3BC5D2-B47E-F943-FE0B-C18495CE4E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Hypothesis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0FC31EF4-8DAF-D9D5-65E7-A53470DC58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/>
              <a:t>A systematic review should be based on principles of hypothesis testing, and the hypotheses must be conceived a priori.</a:t>
            </a:r>
            <a:endParaRPr lang="en-US" altLang="en-US" sz="1000" dirty="0"/>
          </a:p>
          <a:p>
            <a:endParaRPr lang="en-US" alt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EB460392-B4E2-0297-84FD-4765C83D82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09027"/>
            <a:ext cx="8229600" cy="1143000"/>
          </a:xfrm>
        </p:spPr>
        <p:txBody>
          <a:bodyPr/>
          <a:lstStyle/>
          <a:p>
            <a:r>
              <a:rPr lang="en-US" altLang="en-US" b="1" dirty="0"/>
              <a:t>Focus of the Question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9CD60948-272F-C4E1-5036-11DAB6B28E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 structured question will determine the inclusion and exclusion criteria:</a:t>
            </a:r>
          </a:p>
          <a:p>
            <a:pPr lvl="1"/>
            <a:r>
              <a:rPr lang="en-US" altLang="en-US"/>
              <a:t>What is the population of interest?</a:t>
            </a:r>
          </a:p>
          <a:p>
            <a:pPr lvl="1"/>
            <a:r>
              <a:rPr lang="en-US" altLang="en-US"/>
              <a:t>What are the interventions?</a:t>
            </a:r>
          </a:p>
          <a:p>
            <a:pPr lvl="1"/>
            <a:r>
              <a:rPr lang="en-US" altLang="en-US"/>
              <a:t>What are the outcomes of interest?</a:t>
            </a:r>
          </a:p>
          <a:p>
            <a:pPr lvl="1"/>
            <a:r>
              <a:rPr lang="en-US" altLang="en-US"/>
              <a:t>What study designs are appropriate?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B0216E7A-2C22-B624-5E18-1C83CF0EA0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Inclusion/Exclusion Criteria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A6982C66-F956-BE60-5A16-12882FD1B6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en-US" sz="2400" dirty="0"/>
              <a:t>“Once the study question is formalized, the authors must compose a comprehensive list of inclusion and exclusion criteria.”</a:t>
            </a:r>
          </a:p>
          <a:p>
            <a:pPr>
              <a:lnSpc>
                <a:spcPct val="130000"/>
              </a:lnSpc>
            </a:pPr>
            <a:r>
              <a:rPr lang="en-US" altLang="en-US" sz="2400" dirty="0"/>
              <a:t>“To avoid selection bias, inclusion and exclusion criteria should be agreed upon and formalized before data extraction and analysis.” </a:t>
            </a:r>
            <a:endParaRPr lang="en-US" altLang="en-US" sz="1200" dirty="0"/>
          </a:p>
          <a:p>
            <a:pPr>
              <a:lnSpc>
                <a:spcPct val="130000"/>
              </a:lnSpc>
            </a:pPr>
            <a:endParaRPr lang="en-US" altLang="en-US" sz="1200" dirty="0"/>
          </a:p>
          <a:p>
            <a:pPr>
              <a:lnSpc>
                <a:spcPct val="130000"/>
              </a:lnSpc>
              <a:buFontTx/>
              <a:buNone/>
            </a:pPr>
            <a:r>
              <a:rPr lang="en-US" altLang="en-US" sz="1200" dirty="0"/>
              <a:t>        </a:t>
            </a:r>
            <a:endParaRPr lang="en-US" alt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29F5A99F-DE13-1639-8AB2-009354451B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Literature Search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7698F7A2-1531-00CB-92B3-5B1EDB5BA9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altLang="en-US" dirty="0"/>
              <a:t>A comprehensive and reproducible literature search is the foundation of a systematic review.</a:t>
            </a:r>
            <a:endParaRPr lang="en-US" altLang="en-US" sz="1200" dirty="0"/>
          </a:p>
          <a:p>
            <a:pPr>
              <a:buFontTx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1950FCA9-EB48-BBCB-C156-0F13BC366C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Literature Search Challenges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63035007-EDE9-0452-B52E-F1CC3B8A2B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1800" b="1" dirty="0"/>
              <a:t>Database Bias</a:t>
            </a:r>
            <a:r>
              <a:rPr lang="en-US" altLang="en-US" sz="1800" dirty="0"/>
              <a:t> - “No single database is likely to contain all published studies on a given subject.”</a:t>
            </a:r>
          </a:p>
          <a:p>
            <a:pPr>
              <a:lnSpc>
                <a:spcPct val="150000"/>
              </a:lnSpc>
            </a:pPr>
            <a:r>
              <a:rPr lang="en-US" altLang="en-US" sz="1800" b="1" dirty="0"/>
              <a:t>Publication Bias</a:t>
            </a:r>
            <a:r>
              <a:rPr lang="en-US" altLang="en-US" sz="1800" dirty="0"/>
              <a:t> - selective publication of articles that show positive treatment of effects and statistical significance.</a:t>
            </a:r>
          </a:p>
          <a:p>
            <a:pPr lvl="1">
              <a:lnSpc>
                <a:spcPct val="150000"/>
              </a:lnSpc>
            </a:pPr>
            <a:r>
              <a:rPr lang="en-US" altLang="en-US" sz="1800" dirty="0"/>
              <a:t>Hence, it is also important to search for unpublished studies through a manual search of conference proceedings, correspondence with experts, and a search of clinical trials registries.</a:t>
            </a:r>
          </a:p>
          <a:p>
            <a:pPr lvl="1">
              <a:lnSpc>
                <a:spcPct val="150000"/>
              </a:lnSpc>
            </a:pPr>
            <a:endParaRPr lang="en-US" altLang="en-US" sz="1800" dirty="0"/>
          </a:p>
          <a:p>
            <a:pPr lvl="1">
              <a:lnSpc>
                <a:spcPct val="150000"/>
              </a:lnSpc>
              <a:buFontTx/>
              <a:buNone/>
            </a:pPr>
            <a:r>
              <a:rPr lang="en-US" altLang="en-US" sz="1000" dirty="0"/>
              <a:t>       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249709A-63F4-5D34-DF29-E0FEF21C42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Literature Review Challenges (cont.)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58414ECA-5596-E4E7-493F-54623E3698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b="1" dirty="0">
                <a:highlight>
                  <a:srgbClr val="FFFF00"/>
                </a:highlight>
              </a:rPr>
              <a:t>English-language bias</a:t>
            </a:r>
            <a:r>
              <a:rPr lang="en-US" altLang="en-US" dirty="0">
                <a:highlight>
                  <a:srgbClr val="FFFF00"/>
                </a:highlight>
              </a:rPr>
              <a:t> </a:t>
            </a:r>
            <a:r>
              <a:rPr lang="en-US" altLang="en-US" dirty="0"/>
              <a:t>- </a:t>
            </a:r>
            <a:r>
              <a:rPr lang="en-US" altLang="en-US" sz="2400" dirty="0"/>
              <a:t>occurs when reviewers exclude papers published in languages other than English</a:t>
            </a:r>
            <a:endParaRPr lang="en-US" altLang="en-US" dirty="0"/>
          </a:p>
          <a:p>
            <a:pPr>
              <a:lnSpc>
                <a:spcPct val="120000"/>
              </a:lnSpc>
            </a:pPr>
            <a:r>
              <a:rPr lang="en-US" altLang="en-US" b="1" dirty="0"/>
              <a:t>Citation bias</a:t>
            </a:r>
            <a:r>
              <a:rPr lang="en-US" altLang="en-US" dirty="0"/>
              <a:t> - </a:t>
            </a:r>
            <a:r>
              <a:rPr lang="en-US" altLang="en-US" sz="2400" dirty="0"/>
              <a:t>occurs when studies with significant or positive results are referenced in other publications, compared with studies with inconclusive or negative findings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4A6B3-2859-40C6-A943-CA0964AFF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150" y="4059211"/>
            <a:ext cx="6743700" cy="948572"/>
          </a:xfrm>
        </p:spPr>
        <p:txBody>
          <a:bodyPr vert="horz" wrap="square" lIns="205740" tIns="137160" rIns="205740" bIns="137160" numCol="1" rtlCol="0" anchor="ctr" anchorCtr="1" compatLnSpc="1">
            <a:prstTxWarp prst="textNoShape">
              <a:avLst/>
            </a:prstTxWarp>
            <a:normAutofit/>
          </a:bodyPr>
          <a:lstStyle/>
          <a:p>
            <a:r>
              <a:rPr lang="en-US" sz="2400" dirty="0"/>
              <a:t>Questions? 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725EEED1-7BC7-44A6-95B1-F70BD5BD9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34010" y="1337309"/>
            <a:ext cx="2475980" cy="247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11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103"/>
    </mc:Choice>
    <mc:Fallback xmlns="">
      <p:transition spd="slow" advTm="90103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</TotalTime>
  <Words>591</Words>
  <Application>Microsoft Office PowerPoint</Application>
  <PresentationFormat>On-screen Show (4:3)</PresentationFormat>
  <Paragraphs>72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Myriad Pro</vt:lpstr>
      <vt:lpstr>Verdana</vt:lpstr>
      <vt:lpstr>20140311PresentationUWTSDTemplate</vt:lpstr>
      <vt:lpstr>LCDB7009 Critical Literature Reviews for Doctoral Research </vt:lpstr>
      <vt:lpstr>What is a Systematic Review?</vt:lpstr>
      <vt:lpstr>What is the significance of Systematic Reviews?</vt:lpstr>
      <vt:lpstr>Why are Systematic Reviews Necessary?</vt:lpstr>
      <vt:lpstr>Key Characteristics of Systematic Reviews</vt:lpstr>
      <vt:lpstr>Characteristics of Systematic Reviews (cont.)</vt:lpstr>
      <vt:lpstr>An author of a good Systematic Review…</vt:lpstr>
      <vt:lpstr>Hypothesis</vt:lpstr>
      <vt:lpstr>Focus of the Question</vt:lpstr>
      <vt:lpstr>Inclusion/Exclusion Criteria</vt:lpstr>
      <vt:lpstr>Literature Search</vt:lpstr>
      <vt:lpstr>Literature Search Challenges</vt:lpstr>
      <vt:lpstr>Literature Review Challenges (cont.)</vt:lpstr>
      <vt:lpstr>Questions?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150</cp:revision>
  <cp:lastPrinted>2018-07-09T15:27:01Z</cp:lastPrinted>
  <dcterms:created xsi:type="dcterms:W3CDTF">2002-10-07T19:43:58Z</dcterms:created>
  <dcterms:modified xsi:type="dcterms:W3CDTF">2025-07-17T05:47:41Z</dcterms:modified>
</cp:coreProperties>
</file>