
<file path=[Content_Types].xml><?xml version="1.0" encoding="utf-8"?>
<Types xmlns="http://schemas.openxmlformats.org/package/2006/content-types">
  <Default Extension="jpg" ContentType="image/jp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0058400" cy="7772400"/>
  <p:notesSz cx="10058400" cy="7772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32" autoAdjust="0"/>
    <p:restoredTop sz="94660"/>
  </p:normalViewPr>
  <p:slideViewPr>
    <p:cSldViewPr>
      <p:cViewPr varScale="1">
        <p:scale>
          <a:sx n="69" d="100"/>
          <a:sy n="69" d="100"/>
        </p:scale>
        <p:origin x="1171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D3481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D3481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D3481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D3481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377952" y="1057655"/>
            <a:ext cx="8940165" cy="5659120"/>
          </a:xfrm>
          <a:custGeom>
            <a:avLst/>
            <a:gdLst/>
            <a:ahLst/>
            <a:cxnLst/>
            <a:rect l="l" t="t" r="r" b="b"/>
            <a:pathLst>
              <a:path w="8940165" h="5659120">
                <a:moveTo>
                  <a:pt x="0" y="5658611"/>
                </a:moveTo>
                <a:lnTo>
                  <a:pt x="8939783" y="5658611"/>
                </a:lnTo>
                <a:lnTo>
                  <a:pt x="8939783" y="0"/>
                </a:lnTo>
                <a:lnTo>
                  <a:pt x="0" y="0"/>
                </a:lnTo>
                <a:lnTo>
                  <a:pt x="0" y="5658611"/>
                </a:lnTo>
                <a:close/>
              </a:path>
            </a:pathLst>
          </a:custGeom>
          <a:solidFill>
            <a:srgbClr val="6964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9317735" y="1057655"/>
            <a:ext cx="741045" cy="5659120"/>
          </a:xfrm>
          <a:custGeom>
            <a:avLst/>
            <a:gdLst/>
            <a:ahLst/>
            <a:cxnLst/>
            <a:rect l="l" t="t" r="r" b="b"/>
            <a:pathLst>
              <a:path w="741045" h="5659120">
                <a:moveTo>
                  <a:pt x="740664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740664" y="0"/>
                </a:lnTo>
                <a:lnTo>
                  <a:pt x="740664" y="5658611"/>
                </a:lnTo>
                <a:close/>
              </a:path>
            </a:pathLst>
          </a:custGeom>
          <a:solidFill>
            <a:srgbClr val="D3481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1057655"/>
            <a:ext cx="378460" cy="5659120"/>
          </a:xfrm>
          <a:custGeom>
            <a:avLst/>
            <a:gdLst/>
            <a:ahLst/>
            <a:cxnLst/>
            <a:rect l="l" t="t" r="r" b="b"/>
            <a:pathLst>
              <a:path w="378460" h="5659120">
                <a:moveTo>
                  <a:pt x="377952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377952" y="0"/>
                </a:lnTo>
                <a:lnTo>
                  <a:pt x="377952" y="5658611"/>
                </a:lnTo>
                <a:close/>
              </a:path>
            </a:pathLst>
          </a:custGeom>
          <a:solidFill>
            <a:srgbClr val="A5A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9317735" y="1057655"/>
            <a:ext cx="741045" cy="5659120"/>
          </a:xfrm>
          <a:custGeom>
            <a:avLst/>
            <a:gdLst/>
            <a:ahLst/>
            <a:cxnLst/>
            <a:rect l="l" t="t" r="r" b="b"/>
            <a:pathLst>
              <a:path w="741045" h="5659120">
                <a:moveTo>
                  <a:pt x="740664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740664" y="0"/>
                </a:lnTo>
                <a:lnTo>
                  <a:pt x="740664" y="5658611"/>
                </a:lnTo>
                <a:close/>
              </a:path>
            </a:pathLst>
          </a:custGeom>
          <a:solidFill>
            <a:srgbClr val="D3481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1057655"/>
            <a:ext cx="378460" cy="5659120"/>
          </a:xfrm>
          <a:custGeom>
            <a:avLst/>
            <a:gdLst/>
            <a:ahLst/>
            <a:cxnLst/>
            <a:rect l="l" t="t" r="r" b="b"/>
            <a:pathLst>
              <a:path w="378460" h="5659120">
                <a:moveTo>
                  <a:pt x="377952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377952" y="0"/>
                </a:lnTo>
                <a:lnTo>
                  <a:pt x="377952" y="5658611"/>
                </a:lnTo>
                <a:close/>
              </a:path>
            </a:pathLst>
          </a:custGeom>
          <a:solidFill>
            <a:srgbClr val="A5A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53351" y="1832806"/>
            <a:ext cx="4869586" cy="753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D3481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03885" y="2918002"/>
            <a:ext cx="4832984" cy="20631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42048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2/chapter/Palliative-interventions-and-supportive-and-palliative-care" TargetMode="External"/><Relationship Id="rId3" Type="http://schemas.openxmlformats.org/officeDocument/2006/relationships/hyperlink" Target="https://doi.org/10.3389/fonc.2025.1741978" TargetMode="External"/><Relationship Id="rId7" Type="http://schemas.openxmlformats.org/officeDocument/2006/relationships/hyperlink" Target="http://www.nice.org.uk/" TargetMode="External"/><Relationship Id="rId2" Type="http://schemas.openxmlformats.org/officeDocument/2006/relationships/hyperlink" Target="https://doi.org/10.3390/healthcare132128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lung-cancer/treatment/" TargetMode="External"/><Relationship Id="rId11" Type="http://schemas.openxmlformats.org/officeDocument/2006/relationships/hyperlink" Target="https://doi.org/10.1002/mco2.70477" TargetMode="External"/><Relationship Id="rId5" Type="http://schemas.openxmlformats.org/officeDocument/2006/relationships/hyperlink" Target="https://doi.org/10.1186/s12880-025-01747-5" TargetMode="External"/><Relationship Id="rId10" Type="http://schemas.openxmlformats.org/officeDocument/2006/relationships/hyperlink" Target="https://doi.org/10.3390/jcm14031025" TargetMode="External"/><Relationship Id="rId4" Type="http://schemas.openxmlformats.org/officeDocument/2006/relationships/hyperlink" Target="https://www.cancerresearchuk.org/health-professional/cancer-statistics/statistics-by-cancer-type/lung-cancer" TargetMode="External"/><Relationship Id="rId9" Type="http://schemas.openxmlformats.org/officeDocument/2006/relationships/hyperlink" Target="https://doi.org/10.3390/ijms260520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BF8CD21-FDFB-F959-26AC-59FEBBAE3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350" y="1832806"/>
            <a:ext cx="7423849" cy="2769989"/>
          </a:xfrm>
        </p:spPr>
        <p:txBody>
          <a:bodyPr/>
          <a:lstStyle/>
          <a:p>
            <a:r>
              <a:rPr lang="en-US" dirty="0"/>
              <a:t>Student name: ZARA SHEIKH</a:t>
            </a:r>
            <a:br>
              <a:rPr lang="en-US" dirty="0"/>
            </a:br>
            <a:r>
              <a:rPr lang="en-US" dirty="0"/>
              <a:t>Student number: 2408419</a:t>
            </a:r>
            <a:br>
              <a:rPr lang="en-US" dirty="0"/>
            </a:br>
            <a:r>
              <a:rPr lang="en-US" dirty="0"/>
              <a:t>Module code: BMHP5023</a:t>
            </a:r>
            <a:br>
              <a:rPr lang="en-US" dirty="0"/>
            </a:br>
            <a:r>
              <a:rPr lang="en-US" dirty="0"/>
              <a:t>Module: Introduction to Physiology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421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55417" y="4103603"/>
            <a:ext cx="5041900" cy="9309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5900" b="1" spc="610" dirty="0">
                <a:solidFill>
                  <a:srgbClr val="FFFFFF"/>
                </a:solidFill>
                <a:latin typeface="Cambria"/>
                <a:cs typeface="Cambria"/>
              </a:rPr>
              <a:t>Lung</a:t>
            </a:r>
            <a:r>
              <a:rPr sz="5900" b="1" spc="36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5900" b="1" spc="500" dirty="0">
                <a:solidFill>
                  <a:srgbClr val="FFFFFF"/>
                </a:solidFill>
                <a:latin typeface="Cambria"/>
                <a:cs typeface="Cambria"/>
              </a:rPr>
              <a:t>Cancer</a:t>
            </a:r>
            <a:endParaRPr sz="5900">
              <a:latin typeface="Cambria"/>
              <a:cs typeface="Cambr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9600" y="5638800"/>
            <a:ext cx="1166495" cy="88421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200" spc="100" dirty="0">
                <a:solidFill>
                  <a:srgbClr val="BFBFBF"/>
                </a:solidFill>
                <a:latin typeface="Cambria"/>
                <a:cs typeface="Cambria"/>
              </a:rPr>
              <a:t>Student</a:t>
            </a:r>
            <a:r>
              <a:rPr sz="1200" spc="130" dirty="0">
                <a:solidFill>
                  <a:srgbClr val="BFBFBF"/>
                </a:solidFill>
                <a:latin typeface="Cambria"/>
                <a:cs typeface="Cambria"/>
              </a:rPr>
              <a:t> </a:t>
            </a:r>
            <a:r>
              <a:rPr sz="1200" spc="80" dirty="0">
                <a:solidFill>
                  <a:srgbClr val="BFBFBF"/>
                </a:solidFill>
                <a:latin typeface="Cambria"/>
                <a:cs typeface="Cambria"/>
              </a:rPr>
              <a:t>Name:</a:t>
            </a:r>
            <a:r>
              <a:rPr lang="en-GB" sz="1200" spc="80" dirty="0">
                <a:solidFill>
                  <a:srgbClr val="BFBFBF"/>
                </a:solidFill>
                <a:latin typeface="Cambria"/>
                <a:cs typeface="Cambria"/>
              </a:rPr>
              <a:t> ZARA SHEIKH</a:t>
            </a:r>
            <a:endParaRPr sz="1200" dirty="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1200" spc="100" dirty="0">
                <a:solidFill>
                  <a:srgbClr val="BFBFBF"/>
                </a:solidFill>
                <a:latin typeface="Cambria"/>
                <a:cs typeface="Cambria"/>
              </a:rPr>
              <a:t>Student</a:t>
            </a:r>
            <a:r>
              <a:rPr sz="1200" spc="130" dirty="0">
                <a:solidFill>
                  <a:srgbClr val="BFBFBF"/>
                </a:solidFill>
                <a:latin typeface="Cambria"/>
                <a:cs typeface="Cambria"/>
              </a:rPr>
              <a:t> </a:t>
            </a:r>
            <a:r>
              <a:rPr sz="1200" spc="85" dirty="0">
                <a:solidFill>
                  <a:srgbClr val="BFBFBF"/>
                </a:solidFill>
                <a:latin typeface="Cambria"/>
                <a:cs typeface="Cambria"/>
              </a:rPr>
              <a:t>ID:</a:t>
            </a:r>
            <a:r>
              <a:rPr lang="en-GB" sz="1200" spc="85" dirty="0">
                <a:solidFill>
                  <a:srgbClr val="BFBFBF"/>
                </a:solidFill>
                <a:latin typeface="Cambria"/>
                <a:cs typeface="Cambria"/>
              </a:rPr>
              <a:t> 2408419</a:t>
            </a:r>
            <a:endParaRPr sz="1200" dirty="0">
              <a:latin typeface="Cambria"/>
              <a:cs typeface="Cambri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84220" y="1722120"/>
            <a:ext cx="3491483" cy="237286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9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pc="-30" dirty="0"/>
              <a:t>Introduction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3331" y="2978903"/>
            <a:ext cx="4751070" cy="25158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3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cancer-related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death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UK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highest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(Cancer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Research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UK,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2024).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32,800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deaths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reported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from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2022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2024.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Early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intervention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required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safeguard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patients.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ts val="3560"/>
              </a:lnSpc>
              <a:spcBef>
                <a:spcPts val="225"/>
              </a:spcBef>
              <a:buFont typeface="Wingdings"/>
              <a:buChar char="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-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fictional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present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will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reflected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understand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entire </a:t>
            </a:r>
            <a:r>
              <a:rPr sz="1450" dirty="0">
                <a:latin typeface="Times New Roman"/>
                <a:cs typeface="Times New Roman"/>
              </a:rPr>
              <a:t>scenario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more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impactfully.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67171" y="2169200"/>
            <a:ext cx="2507108" cy="3466172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614F01-C9B6-D781-E528-FB612F08A7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6000" y="132128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2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268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4820">
              <a:lnSpc>
                <a:spcPct val="100000"/>
              </a:lnSpc>
              <a:spcBef>
                <a:spcPts val="135"/>
              </a:spcBef>
            </a:pPr>
            <a:r>
              <a:rPr spc="-20" dirty="0"/>
              <a:t>Patient</a:t>
            </a:r>
            <a:r>
              <a:rPr spc="-165" dirty="0"/>
              <a:t> </a:t>
            </a:r>
            <a:r>
              <a:rPr spc="-20" dirty="0"/>
              <a:t>Profile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03885" y="2629924"/>
            <a:ext cx="4878070" cy="29679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Mrs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Sarah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Green,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65-year-old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woman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with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non-small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cell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cancer.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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Presented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hospital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with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chest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pain,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unexplained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weight </a:t>
            </a:r>
            <a:r>
              <a:rPr sz="1450" dirty="0">
                <a:latin typeface="Times New Roman"/>
                <a:cs typeface="Times New Roman"/>
              </a:rPr>
              <a:t>loss,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excessive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fatigue,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finally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persistent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cough.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She</a:t>
            </a:r>
            <a:r>
              <a:rPr sz="1450" spc="3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had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3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family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history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of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cancer.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She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had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long-term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smoking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history.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-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holistic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care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plan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necessary.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23512" y="3103552"/>
            <a:ext cx="2734750" cy="1819532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023D1C-5978-EA45-C747-C5618012B7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11331" y="304800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49"/>
    </mc:Choice>
    <mc:Fallback>
      <p:transition spd="slow" advTm="4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2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2683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35"/>
              </a:spcBef>
            </a:pPr>
            <a:r>
              <a:rPr spc="-35" dirty="0"/>
              <a:t>Relevant</a:t>
            </a:r>
            <a:r>
              <a:rPr spc="-265" dirty="0"/>
              <a:t> </a:t>
            </a:r>
            <a:r>
              <a:rPr spc="-10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4392" y="2628355"/>
            <a:ext cx="4813935" cy="34207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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right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three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lobes,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3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left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has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two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Wingdings"/>
              <a:buChar char="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</a:pPr>
            <a:r>
              <a:rPr sz="1450" spc="-10" dirty="0">
                <a:latin typeface="Times New Roman"/>
                <a:cs typeface="Times New Roman"/>
              </a:rPr>
              <a:t>lobes.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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Gas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exchange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further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damaged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cancer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(Smolarz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i="1" spc="-25" dirty="0">
                <a:latin typeface="Times New Roman"/>
                <a:cs typeface="Times New Roman"/>
              </a:rPr>
              <a:t>et </a:t>
            </a:r>
            <a:r>
              <a:rPr sz="1450" i="1" dirty="0">
                <a:latin typeface="Times New Roman"/>
                <a:cs typeface="Times New Roman"/>
              </a:rPr>
              <a:t>al</a:t>
            </a:r>
            <a:r>
              <a:rPr sz="1450" dirty="0">
                <a:latin typeface="Times New Roman"/>
                <a:cs typeface="Times New Roman"/>
              </a:rPr>
              <a:t>.,</a:t>
            </a:r>
            <a:r>
              <a:rPr sz="1450" spc="3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2025).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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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Alveoli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are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responsible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for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gas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exchange.</a:t>
            </a:r>
            <a:endParaRPr sz="1450">
              <a:latin typeface="Times New Roman"/>
              <a:cs typeface="Times New Roman"/>
            </a:endParaRPr>
          </a:p>
          <a:p>
            <a:pPr marL="248920" marR="696595" indent="-236220">
              <a:lnSpc>
                <a:spcPct val="204800"/>
              </a:lnSpc>
              <a:buFont typeface="Wingdings"/>
              <a:buChar char="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cardiovascular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system</a:t>
            </a:r>
            <a:r>
              <a:rPr sz="1450" spc="10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also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compromised,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as </a:t>
            </a:r>
            <a:r>
              <a:rPr sz="1450" dirty="0">
                <a:latin typeface="Times New Roman"/>
                <a:cs typeface="Times New Roman"/>
              </a:rPr>
              <a:t>pulmonary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vessels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are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directly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connected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the </a:t>
            </a:r>
            <a:r>
              <a:rPr sz="1450" dirty="0">
                <a:latin typeface="Times New Roman"/>
                <a:cs typeface="Times New Roman"/>
              </a:rPr>
              <a:t>cardiovascular</a:t>
            </a:r>
            <a:r>
              <a:rPr sz="1450" spc="15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system.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23174" y="2379768"/>
            <a:ext cx="3259249" cy="370797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35"/>
              </a:spcBef>
            </a:pPr>
            <a:r>
              <a:rPr spc="-20" dirty="0"/>
              <a:t>Normal</a:t>
            </a:r>
            <a:r>
              <a:rPr spc="-175" dirty="0"/>
              <a:t> </a:t>
            </a:r>
            <a:r>
              <a:rPr spc="-10" dirty="0"/>
              <a:t>Physiology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9743" y="2835694"/>
            <a:ext cx="4872990" cy="34207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Air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enters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trachea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then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reaches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alveoli,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and</a:t>
            </a:r>
            <a:endParaRPr sz="1450">
              <a:latin typeface="Times New Roman"/>
              <a:cs typeface="Times New Roman"/>
            </a:endParaRPr>
          </a:p>
          <a:p>
            <a:pPr marL="248920" marR="34925">
              <a:lnSpc>
                <a:spcPct val="204800"/>
              </a:lnSpc>
            </a:pPr>
            <a:r>
              <a:rPr sz="1450" dirty="0">
                <a:latin typeface="Times New Roman"/>
                <a:cs typeface="Times New Roman"/>
              </a:rPr>
              <a:t>continues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gas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exchange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process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(Tahayneh,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Idkedek,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and </a:t>
            </a:r>
            <a:r>
              <a:rPr sz="1450" dirty="0">
                <a:latin typeface="Times New Roman"/>
                <a:cs typeface="Times New Roman"/>
              </a:rPr>
              <a:t>Akar,</a:t>
            </a:r>
            <a:r>
              <a:rPr sz="1450" spc="-10" dirty="0">
                <a:latin typeface="Times New Roman"/>
                <a:cs typeface="Times New Roman"/>
              </a:rPr>
              <a:t> 2025).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process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gets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compromised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when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it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comes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cancer.</a:t>
            </a:r>
            <a:endParaRPr sz="1450">
              <a:latin typeface="Times New Roman"/>
              <a:cs typeface="Times New Roman"/>
            </a:endParaRPr>
          </a:p>
          <a:p>
            <a:pPr marL="248920" marR="38100" indent="-236220">
              <a:lnSpc>
                <a:spcPct val="204800"/>
              </a:lnSpc>
              <a:buFont typeface="Wingdings"/>
              <a:buChar char="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heart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even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loses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its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ability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pump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gases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throughout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the </a:t>
            </a:r>
            <a:r>
              <a:rPr sz="1450" spc="-10" dirty="0">
                <a:latin typeface="Times New Roman"/>
                <a:cs typeface="Times New Roman"/>
              </a:rPr>
              <a:t>organs.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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As</a:t>
            </a:r>
            <a:r>
              <a:rPr sz="1450" spc="2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result,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waste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builds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up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negatively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affects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human body.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03427" y="2303269"/>
            <a:ext cx="3219419" cy="36172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35"/>
              </a:spcBef>
            </a:pPr>
            <a:r>
              <a:rPr spc="-25" dirty="0"/>
              <a:t>Pathophysiology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82735" y="2687871"/>
            <a:ext cx="4702810" cy="25158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Genetic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mutations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trigger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abnormal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cell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growth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(Bittoni,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Carbone,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Harris,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2026).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Smoking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or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environmental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toxins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can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increase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risk.</a:t>
            </a:r>
            <a:endParaRPr sz="1450">
              <a:latin typeface="Times New Roman"/>
              <a:cs typeface="Times New Roman"/>
            </a:endParaRPr>
          </a:p>
          <a:p>
            <a:pPr marL="248920" marR="401320" indent="-236220">
              <a:lnSpc>
                <a:spcPts val="3560"/>
              </a:lnSpc>
              <a:spcBef>
                <a:spcPts val="425"/>
              </a:spcBef>
              <a:buFont typeface="Wingdings"/>
              <a:buChar char="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Tumors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disrupt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gas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exchange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process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by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blocking </a:t>
            </a:r>
            <a:r>
              <a:rPr sz="1450" dirty="0">
                <a:latin typeface="Times New Roman"/>
                <a:cs typeface="Times New Roman"/>
              </a:rPr>
              <a:t>airways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(Zhang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i="1" dirty="0">
                <a:latin typeface="Times New Roman"/>
                <a:cs typeface="Times New Roman"/>
              </a:rPr>
              <a:t>et</a:t>
            </a:r>
            <a:r>
              <a:rPr sz="1450" i="1" spc="85" dirty="0">
                <a:latin typeface="Times New Roman"/>
                <a:cs typeface="Times New Roman"/>
              </a:rPr>
              <a:t> </a:t>
            </a:r>
            <a:r>
              <a:rPr sz="1450" i="1" dirty="0">
                <a:latin typeface="Times New Roman"/>
                <a:cs typeface="Times New Roman"/>
              </a:rPr>
              <a:t>al.</a:t>
            </a:r>
            <a:r>
              <a:rPr sz="1450" dirty="0">
                <a:latin typeface="Times New Roman"/>
                <a:cs typeface="Times New Roman"/>
              </a:rPr>
              <a:t>,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2025).</a:t>
            </a: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spcBef>
                <a:spcPts val="1405"/>
              </a:spcBef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Oxygen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exchange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reduced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has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impact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on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airflow.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9995" y="2650235"/>
            <a:ext cx="3614927" cy="309285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04299" y="1832806"/>
            <a:ext cx="2468245" cy="5797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dirty="0"/>
              <a:t>Risk</a:t>
            </a:r>
            <a:r>
              <a:rPr spc="-160" dirty="0"/>
              <a:t> </a:t>
            </a:r>
            <a:r>
              <a:rPr spc="-10" dirty="0"/>
              <a:t>Factors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3909" y="2951498"/>
            <a:ext cx="4806950" cy="251587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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Age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contributing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factor.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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Her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father’s</a:t>
            </a:r>
            <a:r>
              <a:rPr sz="1450" spc="3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death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confirms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that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her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family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history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has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50" dirty="0">
                <a:latin typeface="Times New Roman"/>
                <a:cs typeface="Times New Roman"/>
              </a:rPr>
              <a:t>a </a:t>
            </a:r>
            <a:r>
              <a:rPr sz="1450" dirty="0">
                <a:latin typeface="Times New Roman"/>
                <a:cs typeface="Times New Roman"/>
              </a:rPr>
              <a:t>strong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connection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with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lung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cancer,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which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increases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risk </a:t>
            </a:r>
            <a:r>
              <a:rPr sz="1450" dirty="0">
                <a:latin typeface="Times New Roman"/>
                <a:cs typeface="Times New Roman"/>
              </a:rPr>
              <a:t>of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abnormal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growth</a:t>
            </a:r>
            <a:r>
              <a:rPr sz="1450" spc="3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(Li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i="1" dirty="0">
                <a:latin typeface="Times New Roman"/>
                <a:cs typeface="Times New Roman"/>
              </a:rPr>
              <a:t>et</a:t>
            </a:r>
            <a:r>
              <a:rPr sz="1450" i="1" spc="70" dirty="0">
                <a:latin typeface="Times New Roman"/>
                <a:cs typeface="Times New Roman"/>
              </a:rPr>
              <a:t> </a:t>
            </a:r>
            <a:r>
              <a:rPr sz="1450" i="1" dirty="0">
                <a:latin typeface="Times New Roman"/>
                <a:cs typeface="Times New Roman"/>
              </a:rPr>
              <a:t>al</a:t>
            </a:r>
            <a:r>
              <a:rPr sz="1450" dirty="0">
                <a:latin typeface="Times New Roman"/>
                <a:cs typeface="Times New Roman"/>
              </a:rPr>
              <a:t>.,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2025).</a:t>
            </a:r>
            <a:endParaRPr sz="1450">
              <a:latin typeface="Times New Roman"/>
              <a:cs typeface="Times New Roman"/>
            </a:endParaRPr>
          </a:p>
          <a:p>
            <a:pPr marL="248920" marR="27940" indent="-236220">
              <a:lnSpc>
                <a:spcPct val="204800"/>
              </a:lnSpc>
              <a:buFont typeface="Wingdings"/>
              <a:buChar char="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Her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long-term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smoking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behvaiour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contributes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her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current situation.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44311" y="2923032"/>
            <a:ext cx="3695699" cy="260146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4820">
              <a:lnSpc>
                <a:spcPct val="100000"/>
              </a:lnSpc>
              <a:spcBef>
                <a:spcPts val="135"/>
              </a:spcBef>
            </a:pPr>
            <a:r>
              <a:rPr spc="-25" dirty="0"/>
              <a:t>Care</a:t>
            </a:r>
            <a:r>
              <a:rPr spc="-185" dirty="0"/>
              <a:t> </a:t>
            </a:r>
            <a:r>
              <a:rPr dirty="0"/>
              <a:t>Plan</a:t>
            </a:r>
            <a:r>
              <a:rPr spc="-160" dirty="0"/>
              <a:t> </a:t>
            </a:r>
            <a:r>
              <a:rPr spc="-10" dirty="0"/>
              <a:t>Overview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385" y="3035282"/>
            <a:ext cx="2642870" cy="29679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Medical</a:t>
            </a:r>
            <a:r>
              <a:rPr sz="1450" spc="10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treatments:</a:t>
            </a:r>
            <a:r>
              <a:rPr sz="1450" spc="13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surgery,</a:t>
            </a:r>
            <a:endParaRPr sz="1450">
              <a:latin typeface="Times New Roman"/>
              <a:cs typeface="Times New Roman"/>
            </a:endParaRPr>
          </a:p>
          <a:p>
            <a:pPr marL="248920" marR="5080">
              <a:lnSpc>
                <a:spcPct val="2048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immunotherapy,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chemotherapy,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others.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Healthy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diet.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Continuous</a:t>
            </a:r>
            <a:r>
              <a:rPr sz="1450" spc="13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monitoring.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spcBef>
                <a:spcPts val="5"/>
              </a:spcBef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Effective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communication.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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Smoking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cessation.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91000" y="3136392"/>
            <a:ext cx="4629911" cy="278434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64242" y="1131841"/>
            <a:ext cx="485330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35" dirty="0"/>
              <a:t>Lifestyle</a:t>
            </a:r>
            <a:r>
              <a:rPr sz="3300" spc="-155" dirty="0"/>
              <a:t> </a:t>
            </a:r>
            <a:r>
              <a:rPr sz="3300" spc="-35" dirty="0"/>
              <a:t>Recommendations</a:t>
            </a:r>
            <a:endParaRPr sz="3300"/>
          </a:p>
        </p:txBody>
      </p:sp>
      <p:sp>
        <p:nvSpPr>
          <p:cNvPr id="3" name="object 3"/>
          <p:cNvSpPr txBox="1"/>
          <p:nvPr/>
        </p:nvSpPr>
        <p:spPr>
          <a:xfrm>
            <a:off x="2613130" y="5293864"/>
            <a:ext cx="4683760" cy="115760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-3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balanced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diet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containing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proteins,</a:t>
            </a:r>
            <a:r>
              <a:rPr sz="1450" spc="10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vegetables,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fruits.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Physical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activities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once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week.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Gentle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walking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boost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her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immunity.</a:t>
            </a:r>
            <a:endParaRPr sz="145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57072" y="1769363"/>
            <a:ext cx="7763509" cy="3237230"/>
            <a:chOff x="957072" y="1769363"/>
            <a:chExt cx="7763509" cy="323723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57072" y="1769363"/>
              <a:ext cx="7763255" cy="32369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11935" y="1827275"/>
              <a:ext cx="7652003" cy="312419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35"/>
              </a:spcBef>
            </a:pPr>
            <a:r>
              <a:rPr spc="-25" dirty="0"/>
              <a:t>Medical</a:t>
            </a:r>
            <a:r>
              <a:rPr spc="-190" dirty="0"/>
              <a:t> </a:t>
            </a:r>
            <a:r>
              <a:rPr spc="-50" dirty="0"/>
              <a:t>Treatment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66354" y="2916433"/>
            <a:ext cx="4598670" cy="206311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Based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on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cancer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stage,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radiotherapy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or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immunotherapy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is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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necessary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(NICE,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2024).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Palliative</a:t>
            </a:r>
            <a:r>
              <a:rPr sz="1450" spc="114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radiotherapy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as</a:t>
            </a:r>
            <a:r>
              <a:rPr sz="1450" spc="9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recommended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by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NICE.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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Opioids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for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pain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management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cough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cure.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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spcBef>
                <a:spcPts val="5"/>
              </a:spcBef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Lobectomy</a:t>
            </a:r>
            <a:r>
              <a:rPr sz="1450" spc="10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or</a:t>
            </a:r>
            <a:r>
              <a:rPr sz="1450" spc="10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pneumonectomy</a:t>
            </a:r>
            <a:r>
              <a:rPr sz="1450" spc="10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(NHS,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2022).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2416" y="2833116"/>
            <a:ext cx="3294887" cy="329488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35"/>
              </a:spcBef>
            </a:pPr>
            <a:r>
              <a:rPr spc="-20" dirty="0"/>
              <a:t>Monitoring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04364" y="3094706"/>
            <a:ext cx="1323975" cy="206311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CT</a:t>
            </a:r>
            <a:r>
              <a:rPr sz="1450" spc="20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Scan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0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X-</a:t>
            </a:r>
            <a:r>
              <a:rPr sz="1450" spc="-25" dirty="0">
                <a:latin typeface="Times New Roman"/>
                <a:cs typeface="Times New Roman"/>
              </a:rPr>
              <a:t>ray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Blood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Tests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ts val="3560"/>
              </a:lnSpc>
              <a:spcBef>
                <a:spcPts val="225"/>
              </a:spcBef>
              <a:buFont typeface="Wingdings"/>
              <a:buChar char="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Follow-</a:t>
            </a:r>
            <a:r>
              <a:rPr sz="1450" spc="-25" dirty="0">
                <a:latin typeface="Times New Roman"/>
                <a:cs typeface="Times New Roman"/>
              </a:rPr>
              <a:t>up </a:t>
            </a:r>
            <a:r>
              <a:rPr sz="1450" spc="-10" dirty="0">
                <a:latin typeface="Times New Roman"/>
                <a:cs typeface="Times New Roman"/>
              </a:rPr>
              <a:t>appointments.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32020" y="2761488"/>
            <a:ext cx="4062983" cy="2889503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2813304" y="3762755"/>
            <a:ext cx="1363980" cy="885825"/>
            <a:chOff x="2813304" y="3762755"/>
            <a:chExt cx="1363980" cy="885825"/>
          </a:xfrm>
        </p:grpSpPr>
        <p:sp>
          <p:nvSpPr>
            <p:cNvPr id="6" name="object 6"/>
            <p:cNvSpPr/>
            <p:nvPr/>
          </p:nvSpPr>
          <p:spPr>
            <a:xfrm>
              <a:off x="2819400" y="3768851"/>
              <a:ext cx="1351915" cy="873760"/>
            </a:xfrm>
            <a:custGeom>
              <a:avLst/>
              <a:gdLst/>
              <a:ahLst/>
              <a:cxnLst/>
              <a:rect l="l" t="t" r="r" b="b"/>
              <a:pathLst>
                <a:path w="1351914" h="873760">
                  <a:moveTo>
                    <a:pt x="914400" y="873251"/>
                  </a:moveTo>
                  <a:lnTo>
                    <a:pt x="914400" y="655320"/>
                  </a:lnTo>
                  <a:lnTo>
                    <a:pt x="0" y="655320"/>
                  </a:lnTo>
                  <a:lnTo>
                    <a:pt x="0" y="217932"/>
                  </a:lnTo>
                  <a:lnTo>
                    <a:pt x="914400" y="217932"/>
                  </a:lnTo>
                  <a:lnTo>
                    <a:pt x="914400" y="0"/>
                  </a:lnTo>
                  <a:lnTo>
                    <a:pt x="1351788" y="437388"/>
                  </a:lnTo>
                  <a:lnTo>
                    <a:pt x="914400" y="873251"/>
                  </a:lnTo>
                  <a:close/>
                </a:path>
              </a:pathLst>
            </a:custGeom>
            <a:solidFill>
              <a:srgbClr val="D3481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819400" y="3768851"/>
              <a:ext cx="1351915" cy="873760"/>
            </a:xfrm>
            <a:custGeom>
              <a:avLst/>
              <a:gdLst/>
              <a:ahLst/>
              <a:cxnLst/>
              <a:rect l="l" t="t" r="r" b="b"/>
              <a:pathLst>
                <a:path w="1351914" h="873760">
                  <a:moveTo>
                    <a:pt x="0" y="217932"/>
                  </a:moveTo>
                  <a:lnTo>
                    <a:pt x="914400" y="217932"/>
                  </a:lnTo>
                  <a:lnTo>
                    <a:pt x="914400" y="0"/>
                  </a:lnTo>
                  <a:lnTo>
                    <a:pt x="1351788" y="437388"/>
                  </a:lnTo>
                  <a:lnTo>
                    <a:pt x="914400" y="873251"/>
                  </a:lnTo>
                  <a:lnTo>
                    <a:pt x="914400" y="655320"/>
                  </a:lnTo>
                  <a:lnTo>
                    <a:pt x="0" y="655320"/>
                  </a:lnTo>
                  <a:lnTo>
                    <a:pt x="0" y="217932"/>
                  </a:lnTo>
                  <a:close/>
                </a:path>
              </a:pathLst>
            </a:custGeom>
            <a:ln w="12192">
              <a:solidFill>
                <a:srgbClr val="57180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4820">
              <a:lnSpc>
                <a:spcPct val="100000"/>
              </a:lnSpc>
              <a:spcBef>
                <a:spcPts val="135"/>
              </a:spcBef>
            </a:pPr>
            <a:r>
              <a:rPr spc="-25" dirty="0"/>
              <a:t>Communication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1155" y="3074959"/>
            <a:ext cx="2737485" cy="29679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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Empathetic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and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compassionate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"/>
            </a:pPr>
            <a:endParaRPr sz="1450">
              <a:latin typeface="Times New Roman"/>
              <a:cs typeface="Times New Roman"/>
            </a:endParaRPr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sz="1450" dirty="0">
                <a:latin typeface="Times New Roman"/>
                <a:cs typeface="Times New Roman"/>
              </a:rPr>
              <a:t>communication</a:t>
            </a:r>
            <a:r>
              <a:rPr sz="1450" spc="13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reduces</a:t>
            </a:r>
            <a:r>
              <a:rPr sz="1450" spc="12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stress.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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Patients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in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terminal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illness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can </a:t>
            </a:r>
            <a:r>
              <a:rPr sz="1450" dirty="0">
                <a:latin typeface="Times New Roman"/>
                <a:cs typeface="Times New Roman"/>
              </a:rPr>
              <a:t>face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extreme</a:t>
            </a:r>
            <a:r>
              <a:rPr sz="1450" spc="9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psychological</a:t>
            </a:r>
            <a:r>
              <a:rPr sz="1450" spc="50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issues</a:t>
            </a:r>
            <a:r>
              <a:rPr sz="1450" spc="8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like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depression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or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anxiety.</a:t>
            </a:r>
            <a:endParaRPr sz="1450">
              <a:latin typeface="Times New Roman"/>
              <a:cs typeface="Times New Roman"/>
            </a:endParaRPr>
          </a:p>
          <a:p>
            <a:pPr marL="248920" marR="407034" indent="-236220">
              <a:lnSpc>
                <a:spcPct val="204800"/>
              </a:lnSpc>
              <a:buFont typeface="Wingdings"/>
              <a:buChar char="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Communication</a:t>
            </a:r>
            <a:r>
              <a:rPr sz="1450" spc="11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must</a:t>
            </a:r>
            <a:r>
              <a:rPr sz="1450" spc="120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be </a:t>
            </a:r>
            <a:r>
              <a:rPr sz="1450" dirty="0">
                <a:latin typeface="Times New Roman"/>
                <a:cs typeface="Times New Roman"/>
              </a:rPr>
              <a:t>transparent</a:t>
            </a:r>
            <a:r>
              <a:rPr sz="1450" spc="8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with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7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family.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52544" y="2977896"/>
            <a:ext cx="4630327" cy="359282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4820">
              <a:lnSpc>
                <a:spcPct val="100000"/>
              </a:lnSpc>
              <a:spcBef>
                <a:spcPts val="135"/>
              </a:spcBef>
            </a:pPr>
            <a:r>
              <a:rPr spc="-10" dirty="0"/>
              <a:t>Ethical</a:t>
            </a:r>
            <a:r>
              <a:rPr spc="-210" dirty="0"/>
              <a:t> </a:t>
            </a:r>
            <a:r>
              <a:rPr spc="-20" dirty="0"/>
              <a:t>Considerations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"/>
              <a:tabLst>
                <a:tab pos="248285" algn="l"/>
              </a:tabLst>
            </a:pPr>
            <a:r>
              <a:rPr dirty="0"/>
              <a:t>Ensuring</a:t>
            </a:r>
            <a:r>
              <a:rPr spc="65" dirty="0"/>
              <a:t> </a:t>
            </a:r>
            <a:r>
              <a:rPr dirty="0"/>
              <a:t>her</a:t>
            </a:r>
            <a:r>
              <a:rPr spc="65" dirty="0"/>
              <a:t> </a:t>
            </a:r>
            <a:r>
              <a:rPr dirty="0"/>
              <a:t>autonomy</a:t>
            </a:r>
            <a:r>
              <a:rPr spc="65" dirty="0"/>
              <a:t> </a:t>
            </a:r>
            <a:r>
              <a:rPr dirty="0"/>
              <a:t>by</a:t>
            </a:r>
            <a:r>
              <a:rPr spc="65" dirty="0"/>
              <a:t> </a:t>
            </a:r>
            <a:r>
              <a:rPr dirty="0"/>
              <a:t>informing</a:t>
            </a:r>
            <a:r>
              <a:rPr spc="45" dirty="0"/>
              <a:t> </a:t>
            </a:r>
            <a:r>
              <a:rPr dirty="0"/>
              <a:t>all</a:t>
            </a:r>
            <a:r>
              <a:rPr spc="75" dirty="0"/>
              <a:t> </a:t>
            </a:r>
            <a:r>
              <a:rPr dirty="0"/>
              <a:t>the</a:t>
            </a:r>
            <a:r>
              <a:rPr spc="60" dirty="0"/>
              <a:t> </a:t>
            </a:r>
            <a:r>
              <a:rPr spc="-10" dirty="0"/>
              <a:t>procedures</a:t>
            </a: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pc="-10" dirty="0"/>
          </a:p>
          <a:p>
            <a:pPr marL="248920">
              <a:lnSpc>
                <a:spcPct val="100000"/>
              </a:lnSpc>
              <a:spcBef>
                <a:spcPts val="5"/>
              </a:spcBef>
            </a:pPr>
            <a:r>
              <a:rPr dirty="0"/>
              <a:t>(Andrada-Georgiana</a:t>
            </a:r>
            <a:r>
              <a:rPr spc="90" dirty="0"/>
              <a:t> </a:t>
            </a:r>
            <a:r>
              <a:rPr dirty="0"/>
              <a:t>Nacu,</a:t>
            </a:r>
            <a:r>
              <a:rPr spc="114" dirty="0"/>
              <a:t> </a:t>
            </a:r>
            <a:r>
              <a:rPr dirty="0"/>
              <a:t>Constantin,</a:t>
            </a:r>
            <a:r>
              <a:rPr spc="120" dirty="0"/>
              <a:t> </a:t>
            </a:r>
            <a:r>
              <a:rPr dirty="0"/>
              <a:t>and</a:t>
            </a:r>
            <a:r>
              <a:rPr spc="114" dirty="0"/>
              <a:t> </a:t>
            </a:r>
            <a:r>
              <a:rPr dirty="0"/>
              <a:t>Rogozea,</a:t>
            </a:r>
            <a:r>
              <a:rPr spc="100" dirty="0"/>
              <a:t> </a:t>
            </a:r>
            <a:r>
              <a:rPr spc="-10" dirty="0"/>
              <a:t>2025).</a:t>
            </a:r>
          </a:p>
          <a:p>
            <a:pPr marL="248920" marR="363855" indent="-236220">
              <a:lnSpc>
                <a:spcPct val="204800"/>
              </a:lnSpc>
              <a:buFont typeface="Wingdings"/>
              <a:buChar char=""/>
              <a:tabLst>
                <a:tab pos="248920" algn="l"/>
              </a:tabLst>
            </a:pPr>
            <a:r>
              <a:rPr dirty="0"/>
              <a:t>She</a:t>
            </a:r>
            <a:r>
              <a:rPr spc="50" dirty="0"/>
              <a:t> </a:t>
            </a:r>
            <a:r>
              <a:rPr dirty="0"/>
              <a:t>must</a:t>
            </a:r>
            <a:r>
              <a:rPr spc="60" dirty="0"/>
              <a:t> </a:t>
            </a:r>
            <a:r>
              <a:rPr dirty="0"/>
              <a:t>not</a:t>
            </a:r>
            <a:r>
              <a:rPr spc="50" dirty="0"/>
              <a:t> </a:t>
            </a:r>
            <a:r>
              <a:rPr dirty="0"/>
              <a:t>be</a:t>
            </a:r>
            <a:r>
              <a:rPr spc="50" dirty="0"/>
              <a:t> </a:t>
            </a:r>
            <a:r>
              <a:rPr dirty="0"/>
              <a:t>harmed</a:t>
            </a:r>
            <a:r>
              <a:rPr spc="55" dirty="0"/>
              <a:t> </a:t>
            </a:r>
            <a:r>
              <a:rPr dirty="0"/>
              <a:t>or</a:t>
            </a:r>
            <a:r>
              <a:rPr spc="60" dirty="0"/>
              <a:t> </a:t>
            </a:r>
            <a:r>
              <a:rPr dirty="0"/>
              <a:t>injured</a:t>
            </a:r>
            <a:r>
              <a:rPr spc="55" dirty="0"/>
              <a:t> </a:t>
            </a:r>
            <a:r>
              <a:rPr dirty="0"/>
              <a:t>through</a:t>
            </a:r>
            <a:r>
              <a:rPr spc="60" dirty="0"/>
              <a:t> </a:t>
            </a:r>
            <a:r>
              <a:rPr spc="-10" dirty="0"/>
              <a:t>unnecessary treatments.</a:t>
            </a: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"/>
            </a:pPr>
            <a:endParaRPr spc="-10" dirty="0"/>
          </a:p>
          <a:p>
            <a:pPr marL="248285" indent="-235585">
              <a:lnSpc>
                <a:spcPct val="100000"/>
              </a:lnSpc>
              <a:buFont typeface="Wingdings"/>
              <a:buChar char=""/>
              <a:tabLst>
                <a:tab pos="248285" algn="l"/>
              </a:tabLst>
            </a:pPr>
            <a:r>
              <a:rPr dirty="0"/>
              <a:t>Her</a:t>
            </a:r>
            <a:r>
              <a:rPr spc="55" dirty="0"/>
              <a:t> </a:t>
            </a:r>
            <a:r>
              <a:rPr dirty="0"/>
              <a:t>choices</a:t>
            </a:r>
            <a:r>
              <a:rPr spc="60" dirty="0"/>
              <a:t> </a:t>
            </a:r>
            <a:r>
              <a:rPr dirty="0"/>
              <a:t>must</a:t>
            </a:r>
            <a:r>
              <a:rPr spc="60" dirty="0"/>
              <a:t> </a:t>
            </a:r>
            <a:r>
              <a:rPr dirty="0"/>
              <a:t>be</a:t>
            </a:r>
            <a:r>
              <a:rPr spc="50" dirty="0"/>
              <a:t> </a:t>
            </a:r>
            <a:r>
              <a:rPr spc="-10" dirty="0"/>
              <a:t>respected.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9224" y="2700527"/>
            <a:ext cx="3390900" cy="322589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4820">
              <a:lnSpc>
                <a:spcPct val="100000"/>
              </a:lnSpc>
              <a:spcBef>
                <a:spcPts val="135"/>
              </a:spcBef>
            </a:pPr>
            <a:r>
              <a:rPr spc="-20" dirty="0"/>
              <a:t>Conclusion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385" y="3234962"/>
            <a:ext cx="2644775" cy="206311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48285" indent="-235585">
              <a:lnSpc>
                <a:spcPct val="100000"/>
              </a:lnSpc>
              <a:spcBef>
                <a:spcPts val="135"/>
              </a:spcBef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Smoking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must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be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stopped.</a:t>
            </a:r>
            <a:endParaRPr sz="1450">
              <a:latin typeface="Times New Roman"/>
              <a:cs typeface="Times New Roman"/>
            </a:endParaRPr>
          </a:p>
          <a:p>
            <a:pPr marL="248920" marR="5080" indent="-236220">
              <a:lnSpc>
                <a:spcPct val="204800"/>
              </a:lnSpc>
              <a:buFont typeface="Wingdings"/>
              <a:buChar char=""/>
              <a:tabLst>
                <a:tab pos="248920" algn="l"/>
              </a:tabLst>
            </a:pPr>
            <a:r>
              <a:rPr sz="1450" dirty="0">
                <a:latin typeface="Times New Roman"/>
                <a:cs typeface="Times New Roman"/>
              </a:rPr>
              <a:t>Lifestyle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must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be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healthy,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spc="-25" dirty="0">
                <a:latin typeface="Times New Roman"/>
                <a:cs typeface="Times New Roman"/>
              </a:rPr>
              <a:t>and </a:t>
            </a:r>
            <a:r>
              <a:rPr sz="1450" dirty="0">
                <a:latin typeface="Times New Roman"/>
                <a:cs typeface="Times New Roman"/>
              </a:rPr>
              <a:t>avoiding</a:t>
            </a:r>
            <a:r>
              <a:rPr sz="1450" spc="5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risk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factors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the</a:t>
            </a:r>
            <a:r>
              <a:rPr sz="1450" spc="50" dirty="0">
                <a:latin typeface="Times New Roman"/>
                <a:cs typeface="Times New Roman"/>
              </a:rPr>
              <a:t> </a:t>
            </a:r>
            <a:r>
              <a:rPr sz="1450" spc="-20" dirty="0">
                <a:latin typeface="Times New Roman"/>
                <a:cs typeface="Times New Roman"/>
              </a:rPr>
              <a:t>only </a:t>
            </a:r>
            <a:r>
              <a:rPr sz="1450" dirty="0">
                <a:latin typeface="Times New Roman"/>
                <a:cs typeface="Times New Roman"/>
              </a:rPr>
              <a:t>option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to</a:t>
            </a:r>
            <a:r>
              <a:rPr sz="1450" spc="4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survive.</a:t>
            </a:r>
            <a:endParaRPr sz="14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5"/>
              </a:spcBef>
              <a:buFont typeface="Wingdings"/>
              <a:buChar char=""/>
            </a:pPr>
            <a:endParaRPr sz="1450">
              <a:latin typeface="Times New Roman"/>
              <a:cs typeface="Times New Roman"/>
            </a:endParaRPr>
          </a:p>
          <a:p>
            <a:pPr marL="248285" indent="-235585">
              <a:lnSpc>
                <a:spcPct val="100000"/>
              </a:lnSpc>
              <a:spcBef>
                <a:spcPts val="5"/>
              </a:spcBef>
              <a:buFont typeface="Wingdings"/>
              <a:buChar char=""/>
              <a:tabLst>
                <a:tab pos="248285" algn="l"/>
              </a:tabLst>
            </a:pPr>
            <a:r>
              <a:rPr sz="1450" dirty="0">
                <a:latin typeface="Times New Roman"/>
                <a:cs typeface="Times New Roman"/>
              </a:rPr>
              <a:t>Age</a:t>
            </a:r>
            <a:r>
              <a:rPr sz="1450" spc="4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is</a:t>
            </a:r>
            <a:r>
              <a:rPr sz="1450" spc="7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a</a:t>
            </a:r>
            <a:r>
              <a:rPr sz="1450" spc="60" dirty="0">
                <a:latin typeface="Times New Roman"/>
                <a:cs typeface="Times New Roman"/>
              </a:rPr>
              <a:t> </a:t>
            </a:r>
            <a:r>
              <a:rPr sz="1450" dirty="0">
                <a:latin typeface="Times New Roman"/>
                <a:cs typeface="Times New Roman"/>
              </a:rPr>
              <a:t>contributing</a:t>
            </a:r>
            <a:r>
              <a:rPr sz="1450" spc="65" dirty="0">
                <a:latin typeface="Times New Roman"/>
                <a:cs typeface="Times New Roman"/>
              </a:rPr>
              <a:t> </a:t>
            </a:r>
            <a:r>
              <a:rPr sz="1450" spc="-10" dirty="0">
                <a:latin typeface="Times New Roman"/>
                <a:cs typeface="Times New Roman"/>
              </a:rPr>
              <a:t>factor.</a:t>
            </a:r>
            <a:endParaRPr sz="145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13461" y="2301240"/>
            <a:ext cx="3891177" cy="425597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51964" y="1395415"/>
            <a:ext cx="193230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40" dirty="0"/>
              <a:t>References</a:t>
            </a:r>
            <a:endParaRPr sz="3300"/>
          </a:p>
        </p:txBody>
      </p:sp>
      <p:sp>
        <p:nvSpPr>
          <p:cNvPr id="3" name="object 3"/>
          <p:cNvSpPr txBox="1"/>
          <p:nvPr/>
        </p:nvSpPr>
        <p:spPr>
          <a:xfrm>
            <a:off x="779782" y="2157471"/>
            <a:ext cx="7814945" cy="389890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236220">
              <a:lnSpc>
                <a:spcPts val="1190"/>
              </a:lnSpc>
              <a:spcBef>
                <a:spcPts val="140"/>
              </a:spcBef>
            </a:pPr>
            <a:r>
              <a:rPr sz="1000" spc="-10" dirty="0">
                <a:latin typeface="Times New Roman"/>
                <a:cs typeface="Times New Roman"/>
              </a:rPr>
              <a:t>Andrada-Georgiana</a:t>
            </a:r>
            <a:r>
              <a:rPr sz="1000" spc="-4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Nacu,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Constantin,</a:t>
            </a:r>
            <a:r>
              <a:rPr sz="1000" spc="-10" dirty="0">
                <a:latin typeface="Times New Roman"/>
                <a:cs typeface="Times New Roman"/>
              </a:rPr>
              <a:t> D.-</a:t>
            </a:r>
            <a:r>
              <a:rPr sz="1000" dirty="0">
                <a:latin typeface="Times New Roman"/>
                <a:cs typeface="Times New Roman"/>
              </a:rPr>
              <a:t>A.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0" dirty="0">
                <a:latin typeface="Times New Roman"/>
                <a:cs typeface="Times New Roman"/>
              </a:rPr>
              <a:t> Rogozea,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L.M.</a:t>
            </a:r>
            <a:r>
              <a:rPr sz="1000" spc="-10" dirty="0">
                <a:latin typeface="Times New Roman"/>
                <a:cs typeface="Times New Roman"/>
              </a:rPr>
              <a:t> (2025).</a:t>
            </a:r>
            <a:r>
              <a:rPr sz="1000" spc="-5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Ethical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Dilemmas</a:t>
            </a:r>
            <a:r>
              <a:rPr sz="1000" spc="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Legal</a:t>
            </a:r>
            <a:r>
              <a:rPr sz="1000" spc="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Responsibilities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in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Patient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Care:</a:t>
            </a:r>
            <a:r>
              <a:rPr sz="1000" spc="-80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An</a:t>
            </a:r>
            <a:r>
              <a:rPr sz="1000" spc="-5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Analysis </a:t>
            </a:r>
            <a:r>
              <a:rPr sz="1000" spc="-25" dirty="0">
                <a:latin typeface="Times New Roman"/>
                <a:cs typeface="Times New Roman"/>
              </a:rPr>
              <a:t>of </a:t>
            </a:r>
            <a:r>
              <a:rPr sz="1000" dirty="0">
                <a:latin typeface="Times New Roman"/>
                <a:cs typeface="Times New Roman"/>
              </a:rPr>
              <a:t>Hospital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Safety.</a:t>
            </a:r>
            <a:r>
              <a:rPr sz="1000" spc="1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Healthcare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13(21),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pp.2800–2800.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2"/>
              </a:rPr>
              <a:t>https://doi.org/10.3390/healthcare13212800</a:t>
            </a:r>
            <a:r>
              <a:rPr sz="1000" spc="-10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  <a:p>
            <a:pPr marL="12700" marR="1060450">
              <a:lnSpc>
                <a:spcPts val="1190"/>
              </a:lnSpc>
              <a:spcBef>
                <a:spcPts val="985"/>
              </a:spcBef>
            </a:pPr>
            <a:r>
              <a:rPr sz="1000" dirty="0">
                <a:latin typeface="Times New Roman"/>
                <a:cs typeface="Times New Roman"/>
              </a:rPr>
              <a:t>Bittoni,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M.A.,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Carbone,</a:t>
            </a:r>
            <a:r>
              <a:rPr sz="1000" spc="-30" dirty="0">
                <a:latin typeface="Times New Roman"/>
                <a:cs typeface="Times New Roman"/>
              </a:rPr>
              <a:t> D.P.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Harris,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R.E.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(2026).</a:t>
            </a:r>
            <a:r>
              <a:rPr sz="1000" spc="-65" dirty="0">
                <a:latin typeface="Times New Roman"/>
                <a:cs typeface="Times New Roman"/>
              </a:rPr>
              <a:t> </a:t>
            </a:r>
            <a:r>
              <a:rPr sz="1000" spc="-25" dirty="0">
                <a:latin typeface="Times New Roman"/>
                <a:cs typeface="Times New Roman"/>
              </a:rPr>
              <a:t>Vaping,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smoking</a:t>
            </a:r>
            <a:r>
              <a:rPr sz="1000" spc="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risk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of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early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onset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lung</a:t>
            </a:r>
            <a:r>
              <a:rPr sz="1000" spc="5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cancer.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Frontiers</a:t>
            </a:r>
            <a:r>
              <a:rPr sz="1000" i="1" spc="-4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in </a:t>
            </a:r>
            <a:r>
              <a:rPr sz="1000" i="1" spc="-10" dirty="0">
                <a:latin typeface="Times New Roman"/>
                <a:cs typeface="Times New Roman"/>
              </a:rPr>
              <a:t>Oncology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spc="-25" dirty="0">
                <a:latin typeface="Times New Roman"/>
                <a:cs typeface="Times New Roman"/>
              </a:rPr>
              <a:t>15. </a:t>
            </a:r>
            <a:r>
              <a:rPr sz="1000" spc="-10" dirty="0">
                <a:latin typeface="Times New Roman"/>
                <a:cs typeface="Times New Roman"/>
              </a:rPr>
              <a:t>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3"/>
              </a:rPr>
              <a:t>https://doi.org/10.3389/fonc.2025.1741978</a:t>
            </a:r>
            <a:r>
              <a:rPr sz="1000" spc="-10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  <a:p>
            <a:pPr marL="12700" marR="808990">
              <a:lnSpc>
                <a:spcPts val="1190"/>
              </a:lnSpc>
              <a:spcBef>
                <a:spcPts val="990"/>
              </a:spcBef>
            </a:pPr>
            <a:r>
              <a:rPr sz="1000" dirty="0">
                <a:latin typeface="Times New Roman"/>
                <a:cs typeface="Times New Roman"/>
              </a:rPr>
              <a:t>Cancer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Research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UK</a:t>
            </a:r>
            <a:r>
              <a:rPr sz="1000" spc="-4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(2024).</a:t>
            </a:r>
            <a:r>
              <a:rPr sz="1000" spc="-5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Lung</a:t>
            </a:r>
            <a:r>
              <a:rPr sz="1000" i="1" spc="-5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cancer</a:t>
            </a:r>
            <a:r>
              <a:rPr sz="1000" i="1" spc="-5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statistics</a:t>
            </a:r>
            <a:r>
              <a:rPr sz="1000" dirty="0">
                <a:latin typeface="Times New Roman"/>
                <a:cs typeface="Times New Roman"/>
              </a:rPr>
              <a:t>.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[online]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Cancer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Research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UK.</a:t>
            </a:r>
            <a:r>
              <a:rPr sz="1000" spc="-75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Available </a:t>
            </a:r>
            <a:r>
              <a:rPr sz="1000" dirty="0">
                <a:latin typeface="Times New Roman"/>
                <a:cs typeface="Times New Roman"/>
              </a:rPr>
              <a:t>at: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4"/>
              </a:rPr>
              <a:t>https://www.cancerresearchuk.org/health-professional/cancer-statistics/statistics-</a:t>
            </a:r>
            <a:r>
              <a:rPr sz="1000" u="sng" spc="-2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4"/>
              </a:rPr>
              <a:t>by-cancer-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4"/>
              </a:rPr>
              <a:t>type/lung-</a:t>
            </a:r>
            <a:r>
              <a:rPr sz="1000" u="sng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4"/>
              </a:rPr>
              <a:t>cancer</a:t>
            </a:r>
            <a:r>
              <a:rPr sz="1000" spc="110" dirty="0">
                <a:solidFill>
                  <a:srgbClr val="CC9900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[Accessed</a:t>
            </a:r>
            <a:r>
              <a:rPr sz="1000" spc="4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on:</a:t>
            </a:r>
            <a:r>
              <a:rPr sz="1000" spc="5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27/6/26]..</a:t>
            </a:r>
            <a:endParaRPr sz="1000">
              <a:latin typeface="Times New Roman"/>
              <a:cs typeface="Times New Roman"/>
            </a:endParaRPr>
          </a:p>
          <a:p>
            <a:pPr marL="12700" marR="152400">
              <a:lnSpc>
                <a:spcPts val="1190"/>
              </a:lnSpc>
              <a:spcBef>
                <a:spcPts val="980"/>
              </a:spcBef>
            </a:pPr>
            <a:r>
              <a:rPr sz="1000" dirty="0">
                <a:latin typeface="Times New Roman"/>
                <a:cs typeface="Times New Roman"/>
              </a:rPr>
              <a:t>Li,</a:t>
            </a:r>
            <a:r>
              <a:rPr sz="1000" spc="-65" dirty="0">
                <a:latin typeface="Times New Roman"/>
                <a:cs typeface="Times New Roman"/>
              </a:rPr>
              <a:t> </a:t>
            </a:r>
            <a:r>
              <a:rPr sz="1000" spc="-45" dirty="0">
                <a:latin typeface="Times New Roman"/>
                <a:cs typeface="Times New Roman"/>
              </a:rPr>
              <a:t>Y.,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Lin,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C.,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Cui,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L.,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Huang,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C.,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Shi,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L.,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Huang,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S.,</a:t>
            </a:r>
            <a:r>
              <a:rPr sz="1000" spc="-55" dirty="0">
                <a:latin typeface="Times New Roman"/>
                <a:cs typeface="Times New Roman"/>
              </a:rPr>
              <a:t> </a:t>
            </a:r>
            <a:r>
              <a:rPr sz="1000" spc="-50" dirty="0">
                <a:latin typeface="Times New Roman"/>
                <a:cs typeface="Times New Roman"/>
              </a:rPr>
              <a:t>Yu,</a:t>
            </a:r>
            <a:r>
              <a:rPr sz="1000" spc="-65" dirty="0">
                <a:latin typeface="Times New Roman"/>
                <a:cs typeface="Times New Roman"/>
              </a:rPr>
              <a:t> </a:t>
            </a:r>
            <a:r>
              <a:rPr sz="1000" spc="-45" dirty="0">
                <a:latin typeface="Times New Roman"/>
                <a:cs typeface="Times New Roman"/>
              </a:rPr>
              <a:t>Y.,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Zhou,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X.,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Zhou,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Q.,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Chen,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K.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Shi,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L.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(2025).</a:t>
            </a:r>
            <a:r>
              <a:rPr sz="1000" spc="-9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Association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between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age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lung</a:t>
            </a:r>
            <a:r>
              <a:rPr sz="1000" spc="-10" dirty="0">
                <a:latin typeface="Times New Roman"/>
                <a:cs typeface="Times New Roman"/>
              </a:rPr>
              <a:t> cancer </a:t>
            </a:r>
            <a:r>
              <a:rPr sz="1000" dirty="0">
                <a:latin typeface="Times New Roman"/>
                <a:cs typeface="Times New Roman"/>
              </a:rPr>
              <a:t>risk: evidence from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lung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lobar</a:t>
            </a:r>
            <a:r>
              <a:rPr sz="1000" spc="-10" dirty="0">
                <a:latin typeface="Times New Roman"/>
                <a:cs typeface="Times New Roman"/>
              </a:rPr>
              <a:t> radiomics.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BMC</a:t>
            </a:r>
            <a:r>
              <a:rPr sz="1000" i="1" spc="-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Medical</a:t>
            </a:r>
            <a:r>
              <a:rPr sz="1000" i="1" spc="-20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Imaging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4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25(1).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5"/>
              </a:rPr>
              <a:t>https://doi.org/10.1186/s12880-025-01747-</a:t>
            </a:r>
            <a:r>
              <a:rPr sz="1000" u="sng" spc="-25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5"/>
              </a:rPr>
              <a:t>5</a:t>
            </a:r>
            <a:r>
              <a:rPr sz="1000" spc="-25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  <a:p>
            <a:pPr marL="12700" marR="415290">
              <a:lnSpc>
                <a:spcPts val="2170"/>
              </a:lnSpc>
              <a:spcBef>
                <a:spcPts val="204"/>
              </a:spcBef>
            </a:pPr>
            <a:r>
              <a:rPr sz="1000" dirty="0">
                <a:latin typeface="Times New Roman"/>
                <a:cs typeface="Times New Roman"/>
              </a:rPr>
              <a:t>NHS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(2022).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i="1" spc="-20" dirty="0">
                <a:latin typeface="Times New Roman"/>
                <a:cs typeface="Times New Roman"/>
              </a:rPr>
              <a:t>Treatment </a:t>
            </a:r>
            <a:r>
              <a:rPr sz="1000" i="1" dirty="0">
                <a:latin typeface="Times New Roman"/>
                <a:cs typeface="Times New Roman"/>
              </a:rPr>
              <a:t>-</a:t>
            </a:r>
            <a:r>
              <a:rPr sz="1000" i="1" spc="1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Lung</a:t>
            </a:r>
            <a:r>
              <a:rPr sz="1000" i="1" spc="-20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cancer</a:t>
            </a:r>
            <a:r>
              <a:rPr sz="1000" spc="-10" dirty="0">
                <a:latin typeface="Times New Roman"/>
                <a:cs typeface="Times New Roman"/>
              </a:rPr>
              <a:t>.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[online]</a:t>
            </a:r>
            <a:r>
              <a:rPr sz="1000" spc="1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NHS.</a:t>
            </a:r>
            <a:r>
              <a:rPr sz="1000" spc="-75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Available</a:t>
            </a:r>
            <a:r>
              <a:rPr sz="1000" spc="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at:</a:t>
            </a:r>
            <a:r>
              <a:rPr sz="1000" spc="15" dirty="0">
                <a:latin typeface="Times New Roman"/>
                <a:cs typeface="Times New Roman"/>
              </a:rPr>
              <a:t> 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6"/>
              </a:rPr>
              <a:t>https://www.nhs.uk/conditions/lung-cancer/treatment/</a:t>
            </a:r>
            <a:r>
              <a:rPr sz="1000" spc="85" dirty="0">
                <a:solidFill>
                  <a:srgbClr val="CC9900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[Accessed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on: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27/6/26].. </a:t>
            </a:r>
            <a:r>
              <a:rPr sz="1000" dirty="0">
                <a:latin typeface="Times New Roman"/>
                <a:cs typeface="Times New Roman"/>
              </a:rPr>
              <a:t>NICE</a:t>
            </a:r>
            <a:r>
              <a:rPr sz="1000" spc="-10" dirty="0">
                <a:latin typeface="Times New Roman"/>
                <a:cs typeface="Times New Roman"/>
              </a:rPr>
              <a:t> (2024).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Palliative</a:t>
            </a:r>
            <a:r>
              <a:rPr sz="1000" i="1" spc="-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interventions</a:t>
            </a:r>
            <a:r>
              <a:rPr sz="1000" i="1" spc="-3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and</a:t>
            </a:r>
            <a:r>
              <a:rPr sz="1000" i="1" spc="-1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supportive</a:t>
            </a:r>
            <a:r>
              <a:rPr sz="1000" i="1" spc="-2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and</a:t>
            </a:r>
            <a:r>
              <a:rPr sz="1000" i="1" spc="-3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palliative</a:t>
            </a:r>
            <a:r>
              <a:rPr sz="1000" i="1" spc="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care</a:t>
            </a:r>
            <a:r>
              <a:rPr sz="1000" i="1" spc="-1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| Lung</a:t>
            </a:r>
            <a:r>
              <a:rPr sz="1000" i="1" spc="-30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cancer:</a:t>
            </a:r>
            <a:r>
              <a:rPr sz="1000" i="1" spc="-1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diagnosis</a:t>
            </a:r>
            <a:r>
              <a:rPr sz="1000" i="1" spc="-4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and</a:t>
            </a:r>
            <a:r>
              <a:rPr sz="1000" i="1" spc="-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management</a:t>
            </a:r>
            <a:r>
              <a:rPr sz="1000" i="1" spc="-3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| </a:t>
            </a:r>
            <a:r>
              <a:rPr sz="1000" i="1" spc="-10" dirty="0">
                <a:latin typeface="Times New Roman"/>
                <a:cs typeface="Times New Roman"/>
              </a:rPr>
              <a:t>Guidance</a:t>
            </a:r>
            <a:r>
              <a:rPr sz="1000" i="1" spc="-3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|</a:t>
            </a:r>
            <a:r>
              <a:rPr sz="1000" i="1" spc="-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NICE</a:t>
            </a:r>
            <a:r>
              <a:rPr sz="1000" dirty="0">
                <a:latin typeface="Times New Roman"/>
                <a:cs typeface="Times New Roman"/>
              </a:rPr>
              <a:t>.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[online]</a:t>
            </a: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ts val="950"/>
              </a:lnSpc>
            </a:pPr>
            <a:r>
              <a:rPr sz="1000" spc="-20" dirty="0">
                <a:latin typeface="Times New Roman"/>
                <a:cs typeface="Times New Roman"/>
                <a:hlinkClick r:id="rId7"/>
              </a:rPr>
              <a:t>www.nice.org.uk</a:t>
            </a:r>
            <a:r>
              <a:rPr sz="1000" spc="-20" dirty="0">
                <a:latin typeface="Times New Roman"/>
                <a:cs typeface="Times New Roman"/>
              </a:rPr>
              <a:t>.</a:t>
            </a:r>
            <a:r>
              <a:rPr sz="1000" spc="25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Available</a:t>
            </a:r>
            <a:r>
              <a:rPr sz="1000" spc="7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at:</a:t>
            </a:r>
            <a:r>
              <a:rPr sz="1000" spc="75" dirty="0">
                <a:latin typeface="Times New Roman"/>
                <a:cs typeface="Times New Roman"/>
              </a:rPr>
              <a:t> 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8"/>
              </a:rPr>
              <a:t>https://www.nice.org.uk/guidance/ng122/chapter/Palliative-interventions-and-supportive-and-palliative-</a:t>
            </a:r>
            <a:r>
              <a:rPr sz="1000" u="sng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8"/>
              </a:rPr>
              <a:t>care</a:t>
            </a:r>
            <a:r>
              <a:rPr sz="1000" spc="80" dirty="0">
                <a:solidFill>
                  <a:srgbClr val="CC9900"/>
                </a:solidFill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[Accessed</a:t>
            </a:r>
            <a:r>
              <a:rPr sz="1000" spc="55" dirty="0">
                <a:latin typeface="Times New Roman"/>
                <a:cs typeface="Times New Roman"/>
              </a:rPr>
              <a:t> </a:t>
            </a:r>
            <a:r>
              <a:rPr sz="1000" spc="-25" dirty="0">
                <a:latin typeface="Times New Roman"/>
                <a:cs typeface="Times New Roman"/>
              </a:rPr>
              <a:t>on:</a:t>
            </a: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ts val="1195"/>
              </a:lnSpc>
            </a:pPr>
            <a:r>
              <a:rPr sz="1000" spc="-10" dirty="0">
                <a:latin typeface="Times New Roman"/>
                <a:cs typeface="Times New Roman"/>
              </a:rPr>
              <a:t>27/6/26].</a:t>
            </a:r>
            <a:endParaRPr sz="1000">
              <a:latin typeface="Times New Roman"/>
              <a:cs typeface="Times New Roman"/>
            </a:endParaRPr>
          </a:p>
          <a:p>
            <a:pPr marL="12700" marR="431165">
              <a:lnSpc>
                <a:spcPts val="1190"/>
              </a:lnSpc>
              <a:spcBef>
                <a:spcPts val="1035"/>
              </a:spcBef>
            </a:pPr>
            <a:r>
              <a:rPr sz="1000" spc="-10" dirty="0">
                <a:latin typeface="Times New Roman"/>
                <a:cs typeface="Times New Roman"/>
              </a:rPr>
              <a:t>Smolarz,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B.,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Łukasiewicz,</a:t>
            </a:r>
            <a:r>
              <a:rPr sz="1000" spc="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H.,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Samulak,</a:t>
            </a:r>
            <a:r>
              <a:rPr sz="1000" spc="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D.,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Piekarska,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E.,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Kołaciński,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R.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Romanowicz,</a:t>
            </a:r>
            <a:r>
              <a:rPr sz="1000" spc="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H.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(2025).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Lung</a:t>
            </a:r>
            <a:r>
              <a:rPr sz="1000" spc="5" dirty="0">
                <a:latin typeface="Times New Roman"/>
                <a:cs typeface="Times New Roman"/>
              </a:rPr>
              <a:t> </a:t>
            </a:r>
            <a:r>
              <a:rPr sz="1000" spc="-20" dirty="0">
                <a:latin typeface="Times New Roman"/>
                <a:cs typeface="Times New Roman"/>
              </a:rPr>
              <a:t>Cancer-</a:t>
            </a:r>
            <a:r>
              <a:rPr sz="1000" spc="-10" dirty="0">
                <a:latin typeface="Times New Roman"/>
                <a:cs typeface="Times New Roman"/>
              </a:rPr>
              <a:t>Epidemiology,</a:t>
            </a:r>
            <a:r>
              <a:rPr sz="100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Pathogenesis, Treatment</a:t>
            </a:r>
            <a:r>
              <a:rPr sz="1000" spc="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0" dirty="0">
                <a:latin typeface="Times New Roman"/>
                <a:cs typeface="Times New Roman"/>
              </a:rPr>
              <a:t> Molecular</a:t>
            </a:r>
            <a:r>
              <a:rPr sz="1000" spc="-7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Aspect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(Review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of</a:t>
            </a:r>
            <a:r>
              <a:rPr sz="1000" spc="-10" dirty="0">
                <a:latin typeface="Times New Roman"/>
                <a:cs typeface="Times New Roman"/>
              </a:rPr>
              <a:t> Literature).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International</a:t>
            </a:r>
            <a:r>
              <a:rPr sz="1000" i="1" spc="-2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journal</a:t>
            </a:r>
            <a:r>
              <a:rPr sz="1000" i="1" spc="-30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of</a:t>
            </a:r>
            <a:r>
              <a:rPr sz="1000" i="1" spc="-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molecular</a:t>
            </a:r>
            <a:r>
              <a:rPr sz="1000" i="1" spc="-35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sciences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[online]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26(5),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p.2049. 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9"/>
              </a:rPr>
              <a:t>https://doi.org/10.3390/ijms26052049</a:t>
            </a:r>
            <a:r>
              <a:rPr sz="1000" spc="-10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  <a:p>
            <a:pPr marL="12700" marR="21590">
              <a:lnSpc>
                <a:spcPts val="1190"/>
              </a:lnSpc>
              <a:spcBef>
                <a:spcPts val="975"/>
              </a:spcBef>
            </a:pPr>
            <a:r>
              <a:rPr sz="1000" spc="-20" dirty="0">
                <a:latin typeface="Times New Roman"/>
                <a:cs typeface="Times New Roman"/>
              </a:rPr>
              <a:t>Tahayneh,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K.,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Idkedek,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M.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and</a:t>
            </a:r>
            <a:r>
              <a:rPr sz="1000" spc="-55" dirty="0">
                <a:latin typeface="Times New Roman"/>
                <a:cs typeface="Times New Roman"/>
              </a:rPr>
              <a:t> </a:t>
            </a:r>
            <a:r>
              <a:rPr sz="1000" spc="-25" dirty="0">
                <a:latin typeface="Times New Roman"/>
                <a:cs typeface="Times New Roman"/>
              </a:rPr>
              <a:t>Akar,</a:t>
            </a:r>
            <a:r>
              <a:rPr sz="1000" spc="-6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A.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(2025).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NSCLC: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Current Evidence on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Its</a:t>
            </a:r>
            <a:r>
              <a:rPr sz="1000" spc="-10" dirty="0">
                <a:latin typeface="Times New Roman"/>
                <a:cs typeface="Times New Roman"/>
              </a:rPr>
              <a:t> Pathogenesis,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Integrated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Treatment,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Future</a:t>
            </a:r>
            <a:r>
              <a:rPr sz="1000" spc="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Perspectives.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i="1" dirty="0">
                <a:latin typeface="Times New Roman"/>
                <a:cs typeface="Times New Roman"/>
              </a:rPr>
              <a:t>Journal</a:t>
            </a:r>
            <a:r>
              <a:rPr sz="1000" i="1" spc="-40" dirty="0">
                <a:latin typeface="Times New Roman"/>
                <a:cs typeface="Times New Roman"/>
              </a:rPr>
              <a:t> </a:t>
            </a:r>
            <a:r>
              <a:rPr sz="1000" i="1" spc="-25" dirty="0">
                <a:latin typeface="Times New Roman"/>
                <a:cs typeface="Times New Roman"/>
              </a:rPr>
              <a:t>of </a:t>
            </a:r>
            <a:r>
              <a:rPr sz="1000" i="1" dirty="0">
                <a:latin typeface="Times New Roman"/>
                <a:cs typeface="Times New Roman"/>
              </a:rPr>
              <a:t>Clinical</a:t>
            </a:r>
            <a:r>
              <a:rPr sz="1000" i="1" spc="-20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Medicine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[online]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14(3),</a:t>
            </a:r>
            <a:r>
              <a:rPr sz="1000" spc="-5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p.1025.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10"/>
              </a:rPr>
              <a:t>https://doi.org/10.3390/jcm14031025</a:t>
            </a:r>
            <a:r>
              <a:rPr sz="1000" spc="-10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  <a:p>
            <a:pPr marL="12700" marR="275590">
              <a:lnSpc>
                <a:spcPts val="1190"/>
              </a:lnSpc>
              <a:spcBef>
                <a:spcPts val="994"/>
              </a:spcBef>
            </a:pPr>
            <a:r>
              <a:rPr sz="1000" spc="-10" dirty="0">
                <a:latin typeface="Times New Roman"/>
                <a:cs typeface="Times New Roman"/>
              </a:rPr>
              <a:t>Zhang,</a:t>
            </a:r>
            <a:r>
              <a:rPr sz="1000" spc="-45" dirty="0">
                <a:latin typeface="Times New Roman"/>
                <a:cs typeface="Times New Roman"/>
              </a:rPr>
              <a:t> </a:t>
            </a:r>
            <a:r>
              <a:rPr sz="1000" spc="-50" dirty="0">
                <a:latin typeface="Times New Roman"/>
                <a:cs typeface="Times New Roman"/>
              </a:rPr>
              <a:t>Y.,</a:t>
            </a:r>
            <a:r>
              <a:rPr sz="1000" spc="-2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Chen, M.,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Fang,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X.,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Han,</a:t>
            </a:r>
            <a:r>
              <a:rPr sz="1000" spc="-50" dirty="0">
                <a:latin typeface="Times New Roman"/>
                <a:cs typeface="Times New Roman"/>
              </a:rPr>
              <a:t> </a:t>
            </a:r>
            <a:r>
              <a:rPr sz="1000" spc="-80" dirty="0">
                <a:latin typeface="Times New Roman"/>
                <a:cs typeface="Times New Roman"/>
              </a:rPr>
              <a:t>Y.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1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Li,</a:t>
            </a:r>
            <a:r>
              <a:rPr sz="1000" spc="-40" dirty="0">
                <a:latin typeface="Times New Roman"/>
                <a:cs typeface="Times New Roman"/>
              </a:rPr>
              <a:t> </a:t>
            </a:r>
            <a:r>
              <a:rPr sz="1000" spc="-80" dirty="0">
                <a:latin typeface="Times New Roman"/>
                <a:cs typeface="Times New Roman"/>
              </a:rPr>
              <a:t>Y.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(2025).</a:t>
            </a:r>
            <a:r>
              <a:rPr sz="1000" spc="-5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Progression</a:t>
            </a:r>
            <a:r>
              <a:rPr sz="1000" spc="-3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and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Metastasis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of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Lung Cancer: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Clinical</a:t>
            </a:r>
            <a:r>
              <a:rPr sz="1000" spc="-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Features,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Molecular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Mechanisms,</a:t>
            </a:r>
            <a:r>
              <a:rPr sz="1000" spc="-20" dirty="0">
                <a:latin typeface="Times New Roman"/>
                <a:cs typeface="Times New Roman"/>
              </a:rPr>
              <a:t> </a:t>
            </a:r>
            <a:r>
              <a:rPr sz="1000" spc="-25" dirty="0">
                <a:latin typeface="Times New Roman"/>
                <a:cs typeface="Times New Roman"/>
              </a:rPr>
              <a:t>and </a:t>
            </a:r>
            <a:r>
              <a:rPr sz="1000" dirty="0">
                <a:latin typeface="Times New Roman"/>
                <a:cs typeface="Times New Roman"/>
              </a:rPr>
              <a:t>Clinical</a:t>
            </a:r>
            <a:r>
              <a:rPr sz="1000" spc="30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Managements.</a:t>
            </a:r>
            <a:r>
              <a:rPr sz="1000" spc="20" dirty="0">
                <a:latin typeface="Times New Roman"/>
                <a:cs typeface="Times New Roman"/>
              </a:rPr>
              <a:t> </a:t>
            </a:r>
            <a:r>
              <a:rPr sz="1000" i="1" spc="-10" dirty="0">
                <a:latin typeface="Times New Roman"/>
                <a:cs typeface="Times New Roman"/>
              </a:rPr>
              <a:t>MedComm</a:t>
            </a:r>
            <a:r>
              <a:rPr sz="1000" spc="-10" dirty="0">
                <a:latin typeface="Times New Roman"/>
                <a:cs typeface="Times New Roman"/>
              </a:rPr>
              <a:t>,</a:t>
            </a:r>
            <a:r>
              <a:rPr sz="1000" spc="-30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[online]</a:t>
            </a:r>
            <a:r>
              <a:rPr sz="1000" spc="15" dirty="0">
                <a:latin typeface="Times New Roman"/>
                <a:cs typeface="Times New Roman"/>
              </a:rPr>
              <a:t> </a:t>
            </a:r>
            <a:r>
              <a:rPr sz="1000" dirty="0">
                <a:latin typeface="Times New Roman"/>
                <a:cs typeface="Times New Roman"/>
              </a:rPr>
              <a:t>6(12).</a:t>
            </a:r>
            <a:r>
              <a:rPr sz="1000" spc="-15" dirty="0">
                <a:latin typeface="Times New Roman"/>
                <a:cs typeface="Times New Roman"/>
              </a:rPr>
              <a:t> </a:t>
            </a:r>
            <a:r>
              <a:rPr sz="1000" spc="-10" dirty="0">
                <a:latin typeface="Times New Roman"/>
                <a:cs typeface="Times New Roman"/>
              </a:rPr>
              <a:t>doi:</a:t>
            </a:r>
            <a:r>
              <a:rPr sz="1000" u="sng" spc="-10" dirty="0">
                <a:solidFill>
                  <a:srgbClr val="CC99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11"/>
              </a:rPr>
              <a:t>https://doi.org/10.1002/mco2.70477</a:t>
            </a:r>
            <a:r>
              <a:rPr sz="1000" spc="-30" dirty="0">
                <a:solidFill>
                  <a:srgbClr val="CC9900"/>
                </a:solidFill>
                <a:latin typeface="Times New Roman"/>
                <a:cs typeface="Times New Roman"/>
              </a:rPr>
              <a:t> </a:t>
            </a:r>
            <a:r>
              <a:rPr sz="1000" spc="-50" dirty="0"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1072</Words>
  <Application>Microsoft Office PowerPoint</Application>
  <PresentationFormat>Custom</PresentationFormat>
  <Paragraphs>114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Cambria</vt:lpstr>
      <vt:lpstr>Times New Roman</vt:lpstr>
      <vt:lpstr>Wingdings</vt:lpstr>
      <vt:lpstr>Office Theme</vt:lpstr>
      <vt:lpstr>Student name: ZARA SHEIKH Student number: 2408419 Module code: BMHP5023 Module: Introduction to Physiology </vt:lpstr>
      <vt:lpstr>PowerPoint Presentation</vt:lpstr>
      <vt:lpstr>Introduction</vt:lpstr>
      <vt:lpstr>Patient Profile</vt:lpstr>
      <vt:lpstr>Relevant Anatomy</vt:lpstr>
      <vt:lpstr>Normal Physiology</vt:lpstr>
      <vt:lpstr>Pathophysiology</vt:lpstr>
      <vt:lpstr>Risk Factors</vt:lpstr>
      <vt:lpstr>Care Plan Overview</vt:lpstr>
      <vt:lpstr>Lifestyle Recommendations</vt:lpstr>
      <vt:lpstr>Medical Treatment</vt:lpstr>
      <vt:lpstr>Monitoring</vt:lpstr>
      <vt:lpstr>Communication</vt:lpstr>
      <vt:lpstr>Ethical Considerations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zαяααα .</dc:creator>
  <cp:lastModifiedBy>Zara Sheikh (2408419)</cp:lastModifiedBy>
  <cp:revision>5</cp:revision>
  <dcterms:modified xsi:type="dcterms:W3CDTF">2026-07-18T09:15:57Z</dcterms:modified>
</cp:coreProperties>
</file>