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Lst>
  <p:sldIdLst>
    <p:sldId id="257" r:id="rId2"/>
    <p:sldId id="256" r:id="rId3"/>
    <p:sldId id="258" r:id="rId4"/>
    <p:sldId id="259" r:id="rId5"/>
    <p:sldId id="268" r:id="rId6"/>
    <p:sldId id="260" r:id="rId7"/>
    <p:sldId id="269" r:id="rId8"/>
    <p:sldId id="270"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E0AD8E-9198-45CB-88A6-C70A28BDA6A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127304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E0AD8E-9198-45CB-88A6-C70A28BDA6A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153132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E0AD8E-9198-45CB-88A6-C70A28BDA6A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229103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E0AD8E-9198-45CB-88A6-C70A28BDA6A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86725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E0AD8E-9198-45CB-88A6-C70A28BDA6A4}"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636272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E0AD8E-9198-45CB-88A6-C70A28BDA6A4}"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1564096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E0AD8E-9198-45CB-88A6-C70A28BDA6A4}"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2476371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DE0AD8E-9198-45CB-88A6-C70A28BDA6A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2333709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DE0AD8E-9198-45CB-88A6-C70A28BDA6A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4021236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E0AD8E-9198-45CB-88A6-C70A28BDA6A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25457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E0AD8E-9198-45CB-88A6-C70A28BDA6A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3AFFD-2056-43EB-B1EF-724ABC3713D4}" type="slidenum">
              <a:rPr lang="en-GB" smtClean="0"/>
              <a:t>‹#›</a:t>
            </a:fld>
            <a:endParaRPr lang="en-GB"/>
          </a:p>
        </p:txBody>
      </p:sp>
    </p:spTree>
    <p:extLst>
      <p:ext uri="{BB962C8B-B14F-4D97-AF65-F5344CB8AC3E}">
        <p14:creationId xmlns:p14="http://schemas.microsoft.com/office/powerpoint/2010/main" val="2496211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6694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0AD8E-9198-45CB-88A6-C70A28BDA6A4}" type="datetimeFigureOut">
              <a:rPr lang="en-GB" smtClean="0"/>
              <a:t>25/02/2019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3AFFD-2056-43EB-B1EF-724ABC3713D4}" type="slidenum">
              <a:rPr lang="en-GB" smtClean="0"/>
              <a:t>‹#›</a:t>
            </a:fld>
            <a:endParaRPr lang="en-GB"/>
          </a:p>
        </p:txBody>
      </p:sp>
    </p:spTree>
    <p:extLst>
      <p:ext uri="{BB962C8B-B14F-4D97-AF65-F5344CB8AC3E}">
        <p14:creationId xmlns:p14="http://schemas.microsoft.com/office/powerpoint/2010/main" val="2685915830"/>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 id="21474839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hyperlink" Target="http://vendyxiao.com/wp-content/uploads/2010/04/earth-day-earth-in-hands.jpg" TargetMode="External"/><Relationship Id="rId3" Type="http://schemas.openxmlformats.org/officeDocument/2006/relationships/hyperlink" Target="http://dollarsandsense.sg/wp-content/uploads/2017/01/Insurance-Policies-1.jpg" TargetMode="External"/><Relationship Id="rId7" Type="http://schemas.openxmlformats.org/officeDocument/2006/relationships/hyperlink" Target="http://s0.geograph.org.uk/geophotos/05/08/74/5087431_51b13a17.jpg" TargetMode="External"/><Relationship Id="rId2" Type="http://schemas.openxmlformats.org/officeDocument/2006/relationships/hyperlink" Target="http://www.simpsonyork.co.uk/wp-content/uploads/2013/02/health-safety1.jpg" TargetMode="External"/><Relationship Id="rId1" Type="http://schemas.openxmlformats.org/officeDocument/2006/relationships/slideLayout" Target="../slideLayouts/slideLayout2.xml"/><Relationship Id="rId6" Type="http://schemas.openxmlformats.org/officeDocument/2006/relationships/hyperlink" Target="https://upload.wikimedia.org/wikipedia/commons/0/08/Texas_book_festival_food_2013.jpg" TargetMode="External"/><Relationship Id="rId5" Type="http://schemas.openxmlformats.org/officeDocument/2006/relationships/hyperlink" Target="https://c1.staticflickr.com/9/8436/7840717134_446439bbd1_b.jpg" TargetMode="External"/><Relationship Id="rId10" Type="http://schemas.openxmlformats.org/officeDocument/2006/relationships/hyperlink" Target="https://mfacdn.cachefly.net/chooseveg/2019/01/The-Dirty-Vegan.jpg" TargetMode="External"/><Relationship Id="rId4" Type="http://schemas.openxmlformats.org/officeDocument/2006/relationships/hyperlink" Target="https://upload.wikimedia.org/wikipedia/commons/thumb/5/5b/Roskilde_Festival_-_Orange_Stage_-_Bruce_Springsteen.jpg/1200px-Roskilde_Festival_-_Orange_Stage_-_Bruce_Springsteen.jpg" TargetMode="External"/><Relationship Id="rId9" Type="http://schemas.openxmlformats.org/officeDocument/2006/relationships/hyperlink" Target="https://www.bing.com/th?id=OIP.fyLjmHBHAsfrHCBGNQH9ZwHaHV&amp;w=207&amp;h=198&amp;c=7&amp;o=5&amp;pid=1.7"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2667000" y="-1143000"/>
            <a:ext cx="6858000" cy="9144000"/>
          </a:xfrm>
          <a:prstGeom prst="rect">
            <a:avLst/>
          </a:prstGeom>
        </p:spPr>
      </p:pic>
    </p:spTree>
    <p:extLst>
      <p:ext uri="{BB962C8B-B14F-4D97-AF65-F5344CB8AC3E}">
        <p14:creationId xmlns:p14="http://schemas.microsoft.com/office/powerpoint/2010/main" val="203501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2400" dirty="0" smtClean="0">
                <a:solidFill>
                  <a:schemeClr val="tx1"/>
                </a:solidFill>
              </a:rPr>
              <a:t>Selling points…</a:t>
            </a:r>
            <a:br>
              <a:rPr lang="en-GB" sz="2400" dirty="0" smtClean="0">
                <a:solidFill>
                  <a:schemeClr val="tx1"/>
                </a:solidFill>
              </a:rPr>
            </a:br>
            <a:r>
              <a:rPr lang="en-GB" sz="2400" dirty="0" smtClean="0">
                <a:solidFill>
                  <a:srgbClr val="0070C0"/>
                </a:solidFill>
              </a:rPr>
              <a:t>More and more of the population are mindful of eating sustainable produce.</a:t>
            </a:r>
            <a:br>
              <a:rPr lang="en-GB" sz="2400" dirty="0" smtClean="0">
                <a:solidFill>
                  <a:srgbClr val="0070C0"/>
                </a:solidFill>
              </a:rPr>
            </a:br>
            <a:r>
              <a:rPr lang="en-GB" sz="2400" dirty="0" smtClean="0">
                <a:solidFill>
                  <a:srgbClr val="0070C0"/>
                </a:solidFill>
              </a:rPr>
              <a:t/>
            </a:r>
            <a:br>
              <a:rPr lang="en-GB" sz="2400" dirty="0" smtClean="0">
                <a:solidFill>
                  <a:srgbClr val="0070C0"/>
                </a:solidFill>
              </a:rPr>
            </a:br>
            <a:r>
              <a:rPr lang="en-GB" sz="2400" dirty="0" smtClean="0">
                <a:solidFill>
                  <a:srgbClr val="0070C0"/>
                </a:solidFill>
              </a:rPr>
              <a:t>Vegans in Britain have risen by 360% in last decade.</a:t>
            </a:r>
            <a:br>
              <a:rPr lang="en-GB" sz="2400" dirty="0" smtClean="0">
                <a:solidFill>
                  <a:srgbClr val="0070C0"/>
                </a:solidFill>
              </a:rPr>
            </a:br>
            <a:r>
              <a:rPr lang="en-GB" sz="2400" dirty="0" smtClean="0">
                <a:solidFill>
                  <a:srgbClr val="0070C0"/>
                </a:solidFill>
              </a:rPr>
              <a:t>Large movement in reduction of plastic.</a:t>
            </a:r>
            <a:br>
              <a:rPr lang="en-GB" sz="2400" dirty="0" smtClean="0">
                <a:solidFill>
                  <a:srgbClr val="0070C0"/>
                </a:solidFill>
              </a:rPr>
            </a:br>
            <a:endParaRPr lang="en-GB" sz="2400" dirty="0">
              <a:solidFill>
                <a:srgbClr val="0070C0"/>
              </a:solidFill>
            </a:endParaRPr>
          </a:p>
        </p:txBody>
      </p:sp>
      <p:pic>
        <p:nvPicPr>
          <p:cNvPr id="6" name="Content Placeholder 5" descr="world-in-black-and-white-hands-1 - NotEnoughGood.com"/>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20331" y="1825625"/>
            <a:ext cx="4351338" cy="4351338"/>
          </a:xfrm>
        </p:spPr>
      </p:pic>
    </p:spTree>
    <p:extLst>
      <p:ext uri="{BB962C8B-B14F-4D97-AF65-F5344CB8AC3E}">
        <p14:creationId xmlns:p14="http://schemas.microsoft.com/office/powerpoint/2010/main" val="3229980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solidFill>
                  <a:schemeClr val="tx1"/>
                </a:solidFill>
              </a:rPr>
              <a:t>Main revenue will come from pitching at festivals and food fayres.</a:t>
            </a:r>
            <a:br>
              <a:rPr lang="en-GB" sz="2800" dirty="0" smtClean="0">
                <a:solidFill>
                  <a:schemeClr val="tx1"/>
                </a:solidFill>
              </a:rPr>
            </a:br>
            <a:r>
              <a:rPr lang="en-GB" sz="2800" dirty="0" smtClean="0">
                <a:solidFill>
                  <a:schemeClr val="tx1"/>
                </a:solidFill>
              </a:rPr>
              <a:t>Also hold a spot in Swansea University’s Bay Campus.</a:t>
            </a:r>
            <a:endParaRPr lang="en-GB" sz="2800" dirty="0">
              <a:solidFill>
                <a:schemeClr val="tx1"/>
              </a:solidFill>
            </a:endParaRPr>
          </a:p>
        </p:txBody>
      </p:sp>
      <p:pic>
        <p:nvPicPr>
          <p:cNvPr id="9" name="Content Placeholder 8" descr="V Festival 2012 | Liam Swinney | Flick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17065"/>
            <a:ext cx="6037579" cy="4635442"/>
          </a:xfrm>
        </p:spPr>
      </p:pic>
      <p:pic>
        <p:nvPicPr>
          <p:cNvPr id="10" name="Picture 9" descr="File:Texas book festival food 2013.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5779" y="1917065"/>
            <a:ext cx="4052916" cy="2355677"/>
          </a:xfrm>
          <a:prstGeom prst="rect">
            <a:avLst/>
          </a:prstGeom>
        </p:spPr>
      </p:pic>
      <p:pic>
        <p:nvPicPr>
          <p:cNvPr id="11" name="Picture 10" descr="Student accommodation at Swansea... © David Martin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5779" y="4272742"/>
            <a:ext cx="4052916" cy="2279765"/>
          </a:xfrm>
          <a:prstGeom prst="rect">
            <a:avLst/>
          </a:prstGeom>
        </p:spPr>
      </p:pic>
    </p:spTree>
    <p:extLst>
      <p:ext uri="{BB962C8B-B14F-4D97-AF65-F5344CB8AC3E}">
        <p14:creationId xmlns:p14="http://schemas.microsoft.com/office/powerpoint/2010/main" val="1319204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595745"/>
          </a:xfrm>
        </p:spPr>
        <p:txBody>
          <a:bodyPr>
            <a:normAutofit/>
          </a:bodyPr>
          <a:lstStyle/>
          <a:p>
            <a:pPr algn="ctr"/>
            <a:r>
              <a:rPr lang="en-GB" sz="3600" dirty="0" smtClean="0"/>
              <a:t>Human Resources</a:t>
            </a:r>
            <a:endParaRPr lang="en-GB" sz="3600" dirty="0"/>
          </a:p>
        </p:txBody>
      </p:sp>
      <p:sp>
        <p:nvSpPr>
          <p:cNvPr id="3" name="Content Placeholder 2"/>
          <p:cNvSpPr>
            <a:spLocks noGrp="1"/>
          </p:cNvSpPr>
          <p:nvPr>
            <p:ph idx="1"/>
          </p:nvPr>
        </p:nvSpPr>
        <p:spPr>
          <a:xfrm>
            <a:off x="1143000" y="1371600"/>
            <a:ext cx="9872871" cy="4724400"/>
          </a:xfrm>
        </p:spPr>
        <p:txBody>
          <a:bodyPr/>
          <a:lstStyle/>
          <a:p>
            <a:r>
              <a:rPr lang="en-GB" sz="2000" dirty="0" smtClean="0"/>
              <a:t>6 members of staff on zero hours contracts during busy periods.</a:t>
            </a:r>
          </a:p>
          <a:p>
            <a:endParaRPr lang="en-GB" dirty="0" smtClean="0"/>
          </a:p>
          <a:p>
            <a:endParaRPr lang="en-GB" dirty="0" smtClean="0"/>
          </a:p>
          <a:p>
            <a:endParaRPr lang="en-GB" dirty="0"/>
          </a:p>
          <a:p>
            <a:r>
              <a:rPr lang="en-GB" sz="2000" dirty="0" smtClean="0"/>
              <a:t>Must follow business/ health and safety guidelines.</a:t>
            </a:r>
          </a:p>
          <a:p>
            <a:endParaRPr lang="en-GB" dirty="0" smtClean="0"/>
          </a:p>
          <a:p>
            <a:endParaRPr lang="en-GB" dirty="0"/>
          </a:p>
          <a:p>
            <a:r>
              <a:rPr lang="en-GB" sz="2000" dirty="0" smtClean="0"/>
              <a:t>Must have all relevant insurance policies.</a:t>
            </a:r>
          </a:p>
          <a:p>
            <a:endParaRPr lang="en-GB" dirty="0" smtClean="0"/>
          </a:p>
          <a:p>
            <a:endParaRPr lang="en-GB" dirty="0"/>
          </a:p>
        </p:txBody>
      </p:sp>
      <p:pic>
        <p:nvPicPr>
          <p:cNvPr id="4" name="Picture 3" descr="Roskilde Festival - Wikipedi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80640" y="1753985"/>
            <a:ext cx="3353164" cy="1294015"/>
          </a:xfrm>
          <a:prstGeom prst="rect">
            <a:avLst/>
          </a:prstGeom>
        </p:spPr>
      </p:pic>
      <p:pic>
        <p:nvPicPr>
          <p:cNvPr id="5" name="Picture 4" descr="Your Blog - occhealthsafet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25303" y="3430384"/>
            <a:ext cx="3663835" cy="818343"/>
          </a:xfrm>
          <a:prstGeom prst="rect">
            <a:avLst/>
          </a:prstGeom>
        </p:spPr>
      </p:pic>
      <p:pic>
        <p:nvPicPr>
          <p:cNvPr id="6" name="Picture 5" descr="4 Simple Steps To Managing Your Insurance Polici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71745" y="4749983"/>
            <a:ext cx="3262059" cy="1444012"/>
          </a:xfrm>
          <a:prstGeom prst="rect">
            <a:avLst/>
          </a:prstGeom>
        </p:spPr>
      </p:pic>
    </p:spTree>
    <p:extLst>
      <p:ext uri="{BB962C8B-B14F-4D97-AF65-F5344CB8AC3E}">
        <p14:creationId xmlns:p14="http://schemas.microsoft.com/office/powerpoint/2010/main" val="592369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3"/>
          </p:nvPr>
        </p:nvSpPr>
        <p:spPr/>
        <p:txBody>
          <a:bodyPr>
            <a:normAutofit fontScale="62500" lnSpcReduction="20000"/>
          </a:bodyPr>
          <a:lstStyle/>
          <a:p>
            <a:pPr marL="0" indent="0">
              <a:buNone/>
            </a:pPr>
            <a:r>
              <a:rPr lang="en-GB" dirty="0"/>
              <a:t>Google.co.uk. (2019). </a:t>
            </a:r>
            <a:r>
              <a:rPr lang="en-GB" dirty="0" err="1"/>
              <a:t>acas</a:t>
            </a:r>
            <a:r>
              <a:rPr lang="en-GB" dirty="0"/>
              <a:t> zero hours - Google Search. [online] Available at: https://www.google.co.uk/</a:t>
            </a:r>
            <a:r>
              <a:rPr lang="en-GB" dirty="0" err="1"/>
              <a:t>search?q</a:t>
            </a:r>
            <a:r>
              <a:rPr lang="en-GB" dirty="0"/>
              <a:t>=</a:t>
            </a:r>
            <a:r>
              <a:rPr lang="en-GB" dirty="0" err="1"/>
              <a:t>acas+zero+hours&amp;rlz</a:t>
            </a:r>
            <a:r>
              <a:rPr lang="en-GB" dirty="0"/>
              <a:t>=1C1GCEB_enGB837&amp;oq=</a:t>
            </a:r>
            <a:r>
              <a:rPr lang="en-GB" dirty="0" err="1"/>
              <a:t>acas+zero+hours&amp;aqs</a:t>
            </a:r>
            <a:r>
              <a:rPr lang="en-GB" dirty="0"/>
              <a:t>=chrome..69i57j0.6071j0j1&amp;sourceid=</a:t>
            </a:r>
            <a:r>
              <a:rPr lang="en-GB" dirty="0" err="1"/>
              <a:t>chrome&amp;ie</a:t>
            </a:r>
            <a:r>
              <a:rPr lang="en-GB" dirty="0"/>
              <a:t>=UTF-8 [Accessed 21 Feb. 2019].</a:t>
            </a:r>
          </a:p>
          <a:p>
            <a:pPr marL="0" indent="0">
              <a:buNone/>
            </a:pPr>
            <a:r>
              <a:rPr lang="en-GB" dirty="0" smtClean="0"/>
              <a:t>Kirwan</a:t>
            </a:r>
            <a:r>
              <a:rPr lang="en-GB" dirty="0"/>
              <a:t>, J. (2009). </a:t>
            </a:r>
            <a:r>
              <a:rPr lang="en-GB" i="1" dirty="0"/>
              <a:t>Good small business planning guide</a:t>
            </a:r>
            <a:r>
              <a:rPr lang="en-GB" dirty="0"/>
              <a:t>. 1st ed. </a:t>
            </a:r>
            <a:r>
              <a:rPr lang="en-GB" dirty="0" err="1"/>
              <a:t>london</a:t>
            </a:r>
            <a:r>
              <a:rPr lang="en-GB" dirty="0"/>
              <a:t>: A &amp; C Black Publishers. </a:t>
            </a:r>
          </a:p>
          <a:p>
            <a:pPr marL="0" indent="0">
              <a:buNone/>
            </a:pPr>
            <a:r>
              <a:rPr lang="en-GB" dirty="0"/>
              <a:t> Quinn, S. (2019). Number of vegans in Britain rises by 360% in 10 years. [online] The Telegraph. Available at: https://www.telegraph.co.uk/food-and-drink/news/number-of-vegans-in-britain-rises-by-360-in-10-years/ [Accessed 18 Feb. 2019].</a:t>
            </a:r>
          </a:p>
          <a:p>
            <a:pPr marL="0" indent="0">
              <a:buNone/>
            </a:pPr>
            <a:r>
              <a:rPr lang="en-GB" dirty="0" err="1" smtClean="0"/>
              <a:t>Spindler</a:t>
            </a:r>
            <a:r>
              <a:rPr lang="en-GB" dirty="0"/>
              <a:t>, M. (2019). 10 benefits of market research | | Happy Creative Limited. [online] Happy-creative.co.uk. Available at: https://happy-creative.co.uk/10-benefits-of-market-research/ [Accessed 18 Feb. 2019].</a:t>
            </a:r>
          </a:p>
          <a:p>
            <a:pPr marL="0" indent="0">
              <a:buNone/>
            </a:pPr>
            <a:r>
              <a:rPr lang="en-GB" dirty="0" err="1"/>
              <a:t>T.Procter</a:t>
            </a:r>
            <a:r>
              <a:rPr lang="en-GB" dirty="0"/>
              <a:t>(2000) Essentials of Marketing Research Second Edition Essex. Pearson Education Limited.</a:t>
            </a:r>
          </a:p>
          <a:p>
            <a:pPr marL="0" indent="0">
              <a:buNone/>
            </a:pPr>
            <a:r>
              <a:rPr lang="en-GB" dirty="0"/>
              <a:t>Williams, S. (2013). The Financial Times guide to business start up 2014. 27th ed. Harlow, England: Pearson, pp.309-314.</a:t>
            </a:r>
          </a:p>
          <a:p>
            <a:endParaRPr lang="en-GB" dirty="0"/>
          </a:p>
        </p:txBody>
      </p:sp>
    </p:spTree>
    <p:extLst>
      <p:ext uri="{BB962C8B-B14F-4D97-AF65-F5344CB8AC3E}">
        <p14:creationId xmlns:p14="http://schemas.microsoft.com/office/powerpoint/2010/main" val="138439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3200" dirty="0" smtClean="0">
                <a:solidFill>
                  <a:schemeClr val="tx1"/>
                </a:solidFill>
              </a:rPr>
              <a:t>Images</a:t>
            </a:r>
            <a:endParaRPr lang="en-GB" sz="3200" dirty="0">
              <a:solidFill>
                <a:schemeClr val="tx1"/>
              </a:solidFill>
            </a:endParaRPr>
          </a:p>
        </p:txBody>
      </p:sp>
      <p:sp>
        <p:nvSpPr>
          <p:cNvPr id="7" name="Content Placeholder 6"/>
          <p:cNvSpPr>
            <a:spLocks noGrp="1"/>
          </p:cNvSpPr>
          <p:nvPr>
            <p:ph idx="1"/>
          </p:nvPr>
        </p:nvSpPr>
        <p:spPr/>
        <p:txBody>
          <a:bodyPr/>
          <a:lstStyle/>
          <a:p>
            <a:r>
              <a:rPr lang="en-GB" sz="1400" dirty="0">
                <a:solidFill>
                  <a:schemeClr val="tx1"/>
                </a:solidFill>
                <a:hlinkClick r:id="rId2"/>
              </a:rPr>
              <a:t>http://</a:t>
            </a:r>
            <a:r>
              <a:rPr lang="en-GB" sz="1400" dirty="0" smtClean="0">
                <a:solidFill>
                  <a:schemeClr val="tx1"/>
                </a:solidFill>
                <a:hlinkClick r:id="rId2"/>
              </a:rPr>
              <a:t>www.simpsonyork.co.uk/wp-content/uploads/2013/02/health-safety1.jpg</a:t>
            </a:r>
            <a:endParaRPr lang="en-GB" sz="1400" dirty="0" smtClean="0">
              <a:solidFill>
                <a:schemeClr val="tx1"/>
              </a:solidFill>
            </a:endParaRPr>
          </a:p>
          <a:p>
            <a:r>
              <a:rPr lang="en-GB" sz="1400" dirty="0">
                <a:solidFill>
                  <a:schemeClr val="tx1"/>
                </a:solidFill>
                <a:hlinkClick r:id="rId3"/>
              </a:rPr>
              <a:t>http://</a:t>
            </a:r>
            <a:r>
              <a:rPr lang="en-GB" sz="1400" dirty="0" smtClean="0">
                <a:solidFill>
                  <a:schemeClr val="tx1"/>
                </a:solidFill>
                <a:hlinkClick r:id="rId3"/>
              </a:rPr>
              <a:t>dollarsandsense.sg/wp-content/uploads/2017/01/Insurance-Policies-1.jpg</a:t>
            </a:r>
            <a:endParaRPr lang="en-GB" sz="1400" dirty="0" smtClean="0">
              <a:solidFill>
                <a:schemeClr val="tx1"/>
              </a:solidFill>
            </a:endParaRPr>
          </a:p>
          <a:p>
            <a:r>
              <a:rPr lang="en-GB" sz="1400" dirty="0">
                <a:solidFill>
                  <a:schemeClr val="tx1"/>
                </a:solidFill>
                <a:hlinkClick r:id="rId4"/>
              </a:rPr>
              <a:t>https://upload.wikimedia.org/wikipedia/commons/thumb/5/5b/Roskilde_Festival_-_Orange_Stage_-_Bruce_Springsteen.jpg/1200px-Roskilde_Festival_-_Orange_Stage_-_</a:t>
            </a:r>
            <a:r>
              <a:rPr lang="en-GB" sz="1400" dirty="0" smtClean="0">
                <a:solidFill>
                  <a:schemeClr val="tx1"/>
                </a:solidFill>
                <a:hlinkClick r:id="rId4"/>
              </a:rPr>
              <a:t>Bruce_Springsteen.jpg</a:t>
            </a:r>
            <a:endParaRPr lang="en-GB" sz="1400" dirty="0" smtClean="0">
              <a:solidFill>
                <a:schemeClr val="tx1"/>
              </a:solidFill>
            </a:endParaRPr>
          </a:p>
          <a:p>
            <a:r>
              <a:rPr lang="en-GB" sz="1400" dirty="0">
                <a:solidFill>
                  <a:schemeClr val="tx1"/>
                </a:solidFill>
                <a:hlinkClick r:id="rId5"/>
              </a:rPr>
              <a:t>https://</a:t>
            </a:r>
            <a:r>
              <a:rPr lang="en-GB" sz="1400" dirty="0" smtClean="0">
                <a:solidFill>
                  <a:schemeClr val="tx1"/>
                </a:solidFill>
                <a:hlinkClick r:id="rId5"/>
              </a:rPr>
              <a:t>c1.staticflickr.com/9/8436/7840717134_446439bbd1_b.jpg</a:t>
            </a:r>
            <a:endParaRPr lang="en-GB" sz="1400" dirty="0" smtClean="0">
              <a:solidFill>
                <a:schemeClr val="tx1"/>
              </a:solidFill>
            </a:endParaRPr>
          </a:p>
          <a:p>
            <a:r>
              <a:rPr lang="en-GB" sz="1400" dirty="0">
                <a:solidFill>
                  <a:schemeClr val="tx1"/>
                </a:solidFill>
                <a:hlinkClick r:id="rId6"/>
              </a:rPr>
              <a:t>https://</a:t>
            </a:r>
            <a:r>
              <a:rPr lang="en-GB" sz="1400" dirty="0" smtClean="0">
                <a:solidFill>
                  <a:schemeClr val="tx1"/>
                </a:solidFill>
                <a:hlinkClick r:id="rId6"/>
              </a:rPr>
              <a:t>upload.wikimedia.org/wikipedia/commons/0/08/Texas_book_festival_food_2013.jpg</a:t>
            </a:r>
            <a:endParaRPr lang="en-GB" sz="1400" dirty="0" smtClean="0">
              <a:solidFill>
                <a:schemeClr val="tx1"/>
              </a:solidFill>
            </a:endParaRPr>
          </a:p>
          <a:p>
            <a:r>
              <a:rPr lang="en-GB" sz="1400" dirty="0">
                <a:solidFill>
                  <a:schemeClr val="tx1"/>
                </a:solidFill>
                <a:hlinkClick r:id="rId7"/>
              </a:rPr>
              <a:t>http://</a:t>
            </a:r>
            <a:r>
              <a:rPr lang="en-GB" sz="1400" dirty="0" smtClean="0">
                <a:solidFill>
                  <a:schemeClr val="tx1"/>
                </a:solidFill>
                <a:hlinkClick r:id="rId7"/>
              </a:rPr>
              <a:t>s0.geograph.org.uk/geophotos/05/08/74/5087431_51b13a17.jpg</a:t>
            </a:r>
            <a:endParaRPr lang="en-GB" sz="1400" dirty="0" smtClean="0">
              <a:solidFill>
                <a:schemeClr val="tx1"/>
              </a:solidFill>
            </a:endParaRPr>
          </a:p>
          <a:p>
            <a:r>
              <a:rPr lang="en-GB" sz="1400" dirty="0">
                <a:hlinkClick r:id="rId8"/>
              </a:rPr>
              <a:t>http://</a:t>
            </a:r>
            <a:r>
              <a:rPr lang="en-GB" sz="1400" dirty="0" smtClean="0">
                <a:hlinkClick r:id="rId8"/>
              </a:rPr>
              <a:t>vendyxiao.com/wp-content/uploads/2010/04/earth-day-earth-in-hands.jpg</a:t>
            </a:r>
            <a:endParaRPr lang="en-GB" sz="1400" dirty="0" smtClean="0"/>
          </a:p>
          <a:p>
            <a:pPr marL="0" indent="0">
              <a:buNone/>
            </a:pPr>
            <a:r>
              <a:rPr lang="en-GB" sz="1400" dirty="0">
                <a:hlinkClick r:id="rId9"/>
              </a:rPr>
              <a:t>ttps://www.bing.com/th?id=OIP.fyLjmHBHAsfrHCBGNQH9ZwHaHV&amp;w=207&amp;h=198&amp;c=7&amp;o=5&amp;pid=1.7</a:t>
            </a:r>
            <a:endParaRPr lang="en-GB" sz="1400" dirty="0"/>
          </a:p>
          <a:p>
            <a:pPr marL="0" indent="0">
              <a:buNone/>
            </a:pPr>
            <a:r>
              <a:rPr lang="en-GB" sz="1400" dirty="0">
                <a:hlinkClick r:id="rId10"/>
              </a:rPr>
              <a:t>https://mfacdn.cachefly.net/chooseveg/2019/01/The-Dirty-Vegan.jpg</a:t>
            </a:r>
            <a:endParaRPr lang="en-GB" sz="1400" dirty="0"/>
          </a:p>
          <a:p>
            <a:endParaRPr lang="en-GB" sz="1400" dirty="0" smtClean="0"/>
          </a:p>
          <a:p>
            <a:endParaRPr lang="en-GB" sz="1400" dirty="0" smtClean="0"/>
          </a:p>
          <a:p>
            <a:endParaRPr lang="en-GB" dirty="0"/>
          </a:p>
        </p:txBody>
      </p:sp>
    </p:spTree>
    <p:extLst>
      <p:ext uri="{BB962C8B-B14F-4D97-AF65-F5344CB8AC3E}">
        <p14:creationId xmlns:p14="http://schemas.microsoft.com/office/powerpoint/2010/main" val="412403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Speaker notes </a:t>
            </a:r>
            <a:r>
              <a:rPr lang="en-GB" dirty="0" err="1" smtClean="0"/>
              <a:t>JLToole</a:t>
            </a:r>
            <a:r>
              <a:rPr lang="en-GB" dirty="0" smtClean="0"/>
              <a:t> 1712161</a:t>
            </a:r>
            <a:endParaRPr lang="en-GB" dirty="0"/>
          </a:p>
        </p:txBody>
      </p:sp>
      <p:sp>
        <p:nvSpPr>
          <p:cNvPr id="3" name="Content Placeholder 2"/>
          <p:cNvSpPr>
            <a:spLocks noGrp="1"/>
          </p:cNvSpPr>
          <p:nvPr>
            <p:ph idx="1"/>
          </p:nvPr>
        </p:nvSpPr>
        <p:spPr>
          <a:xfrm>
            <a:off x="677334" y="2160589"/>
            <a:ext cx="8596668" cy="4373215"/>
          </a:xfrm>
        </p:spPr>
        <p:txBody>
          <a:bodyPr>
            <a:normAutofit fontScale="85000" lnSpcReduction="20000"/>
          </a:bodyPr>
          <a:lstStyle/>
          <a:p>
            <a:pPr marL="0" indent="0">
              <a:buNone/>
            </a:pPr>
            <a:r>
              <a:rPr lang="en-GB" dirty="0"/>
              <a:t>Speaker notes</a:t>
            </a:r>
          </a:p>
          <a:p>
            <a:pPr marL="0" indent="0">
              <a:buNone/>
            </a:pPr>
            <a:r>
              <a:rPr lang="en-GB" dirty="0"/>
              <a:t>Hello everyone….</a:t>
            </a:r>
          </a:p>
          <a:p>
            <a:pPr marL="0" indent="0">
              <a:buNone/>
            </a:pPr>
            <a:r>
              <a:rPr lang="en-GB" dirty="0"/>
              <a:t>My name is Jamie, this is Chris and Mo…</a:t>
            </a:r>
          </a:p>
          <a:p>
            <a:pPr marL="0" indent="0">
              <a:buNone/>
            </a:pPr>
            <a:r>
              <a:rPr lang="en-GB" dirty="0"/>
              <a:t>We are here today to pitch our exciting business idea Welsh Roots.</a:t>
            </a:r>
          </a:p>
          <a:p>
            <a:pPr marL="0" indent="0">
              <a:buNone/>
            </a:pPr>
            <a:r>
              <a:rPr lang="en-GB" dirty="0"/>
              <a:t>Welsh Roots is a vegan burger van that produces and sells high quality, vegan products using locally sourced ingredients.</a:t>
            </a:r>
          </a:p>
          <a:p>
            <a:pPr marL="0" indent="0">
              <a:buNone/>
            </a:pPr>
            <a:r>
              <a:rPr lang="en-GB" dirty="0"/>
              <a:t>We feel that this can be very successful due to the huge amount of media coverage and campaigning to look after our planet and to eat sustainable products. The number of vegans in Britain has risen by 360% in the last decade. ( Quinn, 2019)</a:t>
            </a:r>
          </a:p>
          <a:p>
            <a:pPr marL="0" indent="0">
              <a:buNone/>
            </a:pPr>
            <a:r>
              <a:rPr lang="en-GB" dirty="0"/>
              <a:t>There is also such a large green movement at the moment surrounding recycling and single use plastics, we will be very proud to not use any of this plastic on our van.</a:t>
            </a:r>
          </a:p>
          <a:p>
            <a:pPr marL="0" indent="0">
              <a:buNone/>
            </a:pPr>
            <a:endParaRPr lang="en-GB" dirty="0"/>
          </a:p>
        </p:txBody>
      </p:sp>
    </p:spTree>
    <p:extLst>
      <p:ext uri="{BB962C8B-B14F-4D97-AF65-F5344CB8AC3E}">
        <p14:creationId xmlns:p14="http://schemas.microsoft.com/office/powerpoint/2010/main" val="2827619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365126"/>
            <a:ext cx="10515600" cy="45719"/>
          </a:xfrm>
        </p:spPr>
        <p:txBody>
          <a:bodyPr>
            <a:normAutofit fontScale="90000"/>
          </a:bodyPr>
          <a:lstStyle/>
          <a:p>
            <a:endParaRPr lang="en-GB" dirty="0"/>
          </a:p>
        </p:txBody>
      </p:sp>
      <p:sp>
        <p:nvSpPr>
          <p:cNvPr id="6" name="Content Placeholder 5"/>
          <p:cNvSpPr>
            <a:spLocks noGrp="1"/>
          </p:cNvSpPr>
          <p:nvPr>
            <p:ph idx="1"/>
          </p:nvPr>
        </p:nvSpPr>
        <p:spPr>
          <a:xfrm>
            <a:off x="738447" y="769908"/>
            <a:ext cx="10515600" cy="4351338"/>
          </a:xfrm>
        </p:spPr>
        <p:txBody>
          <a:bodyPr>
            <a:normAutofit/>
          </a:bodyPr>
          <a:lstStyle/>
          <a:p>
            <a:pPr marL="0" indent="0">
              <a:buNone/>
            </a:pPr>
            <a:r>
              <a:rPr lang="en-GB" sz="2000" dirty="0"/>
              <a:t>Our aim is to create a trusted brand of vegan burgers and sides that will be sold from a van.</a:t>
            </a:r>
          </a:p>
          <a:p>
            <a:pPr marL="0" indent="0">
              <a:buNone/>
            </a:pPr>
            <a:r>
              <a:rPr lang="en-GB" sz="2000" dirty="0"/>
              <a:t>We are looking to pitch the van at Swansea University Bay campus on a day to day basis. However we are looking for our highest revenue to be made when our van is pitched at festivals and food fayres.</a:t>
            </a:r>
          </a:p>
          <a:p>
            <a:pPr marL="0" indent="0">
              <a:buNone/>
            </a:pPr>
            <a:r>
              <a:rPr lang="en-GB" sz="2000" dirty="0"/>
              <a:t>We want to create a strong brand that our customers can trust and feel confident that all of our products are friendly to the planet from our ingredients to our packaging.</a:t>
            </a:r>
          </a:p>
          <a:p>
            <a:pPr marL="0" indent="0">
              <a:buNone/>
            </a:pPr>
            <a:r>
              <a:rPr lang="en-GB" sz="2000" dirty="0"/>
              <a:t>Chris will be telling you about our marketing campaign today, I will give some detail on the HR for the business and Mo will finish off with our financial information.</a:t>
            </a:r>
          </a:p>
          <a:p>
            <a:pPr marL="0" indent="0">
              <a:buNone/>
            </a:pPr>
            <a:endParaRPr lang="en-GB" dirty="0"/>
          </a:p>
        </p:txBody>
      </p:sp>
    </p:spTree>
    <p:extLst>
      <p:ext uri="{BB962C8B-B14F-4D97-AF65-F5344CB8AC3E}">
        <p14:creationId xmlns:p14="http://schemas.microsoft.com/office/powerpoint/2010/main" val="2115221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50264"/>
          </a:xfrm>
        </p:spPr>
        <p:txBody>
          <a:bodyPr>
            <a:normAutofit fontScale="90000"/>
          </a:bodyPr>
          <a:lstStyle/>
          <a:p>
            <a:endParaRPr lang="en-GB" dirty="0"/>
          </a:p>
        </p:txBody>
      </p:sp>
      <p:sp>
        <p:nvSpPr>
          <p:cNvPr id="3" name="Content Placeholder 2"/>
          <p:cNvSpPr>
            <a:spLocks noGrp="1"/>
          </p:cNvSpPr>
          <p:nvPr>
            <p:ph idx="1"/>
          </p:nvPr>
        </p:nvSpPr>
        <p:spPr>
          <a:xfrm>
            <a:off x="838200" y="706582"/>
            <a:ext cx="10515600" cy="5470381"/>
          </a:xfrm>
        </p:spPr>
        <p:txBody>
          <a:bodyPr>
            <a:normAutofit lnSpcReduction="10000"/>
          </a:bodyPr>
          <a:lstStyle/>
          <a:p>
            <a:pPr marL="0" indent="0">
              <a:buNone/>
            </a:pPr>
            <a:r>
              <a:rPr lang="en-GB" sz="2000" dirty="0"/>
              <a:t>For approximately 27 weeks of the year the only employees will be the 3 of us. The other 25 weeks we are hoping to be attending festivals and events. For this we will need to employ approximately 6 members of temporary agency staff on zero hours contracts.</a:t>
            </a:r>
          </a:p>
          <a:p>
            <a:pPr marL="0" indent="0">
              <a:buNone/>
            </a:pPr>
            <a:r>
              <a:rPr lang="en-GB" sz="2000" dirty="0"/>
              <a:t>Their job roles will largely be serving customers and keeping the facility clean.</a:t>
            </a:r>
          </a:p>
          <a:p>
            <a:pPr marL="0" indent="0">
              <a:buNone/>
            </a:pPr>
            <a:r>
              <a:rPr lang="en-GB" sz="2000" dirty="0"/>
              <a:t> </a:t>
            </a:r>
          </a:p>
          <a:p>
            <a:pPr marL="0" indent="0">
              <a:buNone/>
            </a:pPr>
            <a:r>
              <a:rPr lang="en-GB" sz="2000" dirty="0"/>
              <a:t>Our premises has already been approved by Swansea council and we have been granted an alcohol license.</a:t>
            </a:r>
          </a:p>
          <a:p>
            <a:pPr marL="0" indent="0">
              <a:buNone/>
            </a:pPr>
            <a:r>
              <a:rPr lang="en-GB" sz="2000" dirty="0"/>
              <a:t>In order to follow business guidelines we need to make sure we have all of the relevant insurances in order to trade</a:t>
            </a:r>
            <a:r>
              <a:rPr lang="en-GB" sz="2000" dirty="0" smtClean="0"/>
              <a:t>.</a:t>
            </a:r>
          </a:p>
          <a:p>
            <a:pPr marL="0" indent="0">
              <a:buNone/>
            </a:pPr>
            <a:r>
              <a:rPr lang="en-GB" sz="1900" dirty="0"/>
              <a:t>This will include employer’s liability insurance, protecting against employee claims including injury or food poisoning.</a:t>
            </a:r>
          </a:p>
          <a:p>
            <a:pPr marL="0" indent="0">
              <a:buNone/>
            </a:pPr>
            <a:r>
              <a:rPr lang="en-GB" sz="1900" dirty="0"/>
              <a:t>We will also need public liability insurance for our customers. (Williams, 2013)</a:t>
            </a:r>
          </a:p>
          <a:p>
            <a:pPr marL="0" indent="0">
              <a:buNone/>
            </a:pPr>
            <a:r>
              <a:rPr lang="en-GB" sz="1900" dirty="0"/>
              <a:t>Our van will need the right insurance policy as well as contents insurance for all of the equipment within it.</a:t>
            </a:r>
          </a:p>
          <a:p>
            <a:pPr marL="0" indent="0">
              <a:buNone/>
            </a:pPr>
            <a:r>
              <a:rPr lang="en-GB" sz="1900" dirty="0"/>
              <a:t>We will also need in insure our stock. This will cover us in the event of any damaged or lost stock. This could occur in the event of refrigeration failure for example.</a:t>
            </a:r>
          </a:p>
          <a:p>
            <a:pPr marL="0" indent="0">
              <a:buNone/>
            </a:pPr>
            <a:r>
              <a:rPr lang="en-GB" sz="1900" dirty="0"/>
              <a:t> </a:t>
            </a:r>
          </a:p>
          <a:p>
            <a:pPr marL="0" indent="0">
              <a:buNone/>
            </a:pPr>
            <a:endParaRPr lang="en-GB" sz="2000" dirty="0"/>
          </a:p>
          <a:p>
            <a:endParaRPr lang="en-GB" dirty="0"/>
          </a:p>
        </p:txBody>
      </p:sp>
    </p:spTree>
    <p:extLst>
      <p:ext uri="{BB962C8B-B14F-4D97-AF65-F5344CB8AC3E}">
        <p14:creationId xmlns:p14="http://schemas.microsoft.com/office/powerpoint/2010/main" val="3190798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16766"/>
          </a:xfrm>
        </p:spPr>
        <p:txBody>
          <a:bodyPr>
            <a:normAutofit fontScale="90000"/>
          </a:bodyPr>
          <a:lstStyle/>
          <a:p>
            <a:endParaRPr lang="en-GB" dirty="0"/>
          </a:p>
        </p:txBody>
      </p:sp>
      <p:sp>
        <p:nvSpPr>
          <p:cNvPr id="3" name="Content Placeholder 2"/>
          <p:cNvSpPr>
            <a:spLocks noGrp="1"/>
          </p:cNvSpPr>
          <p:nvPr>
            <p:ph idx="1"/>
          </p:nvPr>
        </p:nvSpPr>
        <p:spPr>
          <a:xfrm>
            <a:off x="838200" y="847898"/>
            <a:ext cx="10515600" cy="5329065"/>
          </a:xfrm>
        </p:spPr>
        <p:txBody>
          <a:bodyPr>
            <a:normAutofit/>
          </a:bodyPr>
          <a:lstStyle/>
          <a:p>
            <a:pPr marL="0" indent="0">
              <a:buNone/>
            </a:pPr>
            <a:r>
              <a:rPr lang="en-GB" sz="2100" u="sng" dirty="0"/>
              <a:t> References</a:t>
            </a:r>
            <a:endParaRPr lang="en-GB" sz="2100" dirty="0"/>
          </a:p>
          <a:p>
            <a:pPr marL="0" indent="0">
              <a:buNone/>
            </a:pPr>
            <a:r>
              <a:rPr lang="en-GB" sz="2100" dirty="0"/>
              <a:t>Google.co.uk. (2019). </a:t>
            </a:r>
            <a:r>
              <a:rPr lang="en-GB" sz="2100" dirty="0" err="1"/>
              <a:t>acas</a:t>
            </a:r>
            <a:r>
              <a:rPr lang="en-GB" sz="2100" dirty="0"/>
              <a:t> zero hours - Google Search. [online] Available at: https://www.google.co.uk/</a:t>
            </a:r>
            <a:r>
              <a:rPr lang="en-GB" sz="2100" dirty="0" err="1"/>
              <a:t>search?q</a:t>
            </a:r>
            <a:r>
              <a:rPr lang="en-GB" sz="2100" dirty="0"/>
              <a:t>=</a:t>
            </a:r>
            <a:r>
              <a:rPr lang="en-GB" sz="2100" dirty="0" err="1"/>
              <a:t>acas+zero+hours&amp;rlz</a:t>
            </a:r>
            <a:r>
              <a:rPr lang="en-GB" sz="2100" dirty="0"/>
              <a:t>=1C1GCEB_enGB837&amp;oq=</a:t>
            </a:r>
            <a:r>
              <a:rPr lang="en-GB" sz="2100" dirty="0" err="1"/>
              <a:t>acas+zero+hours&amp;aqs</a:t>
            </a:r>
            <a:r>
              <a:rPr lang="en-GB" sz="2100" dirty="0"/>
              <a:t>=chrome..69i57j0.6071j0j1&amp;sourceid=</a:t>
            </a:r>
            <a:r>
              <a:rPr lang="en-GB" sz="2100" dirty="0" err="1"/>
              <a:t>chrome&amp;ie</a:t>
            </a:r>
            <a:r>
              <a:rPr lang="en-GB" sz="2100" dirty="0"/>
              <a:t>=UTF-8 [Accessed 21 Feb. 2019].</a:t>
            </a:r>
          </a:p>
          <a:p>
            <a:pPr marL="0" indent="0">
              <a:buNone/>
            </a:pPr>
            <a:r>
              <a:rPr lang="en-GB" sz="2100" dirty="0"/>
              <a:t> </a:t>
            </a:r>
          </a:p>
          <a:p>
            <a:pPr marL="0" indent="0">
              <a:buNone/>
            </a:pPr>
            <a:r>
              <a:rPr lang="en-GB" sz="2100" dirty="0"/>
              <a:t> Quinn, S. (2019). Number of vegans in Britain rises by 360% in 10 years. [online] The Telegraph. Available at: https://www.telegraph.co.uk/food-and-drink/news/number-of-vegans-in-britain-rises-by-360-in-10-years/ [Accessed 18 Feb. 2019].</a:t>
            </a:r>
          </a:p>
          <a:p>
            <a:pPr marL="0" indent="0">
              <a:buNone/>
            </a:pPr>
            <a:r>
              <a:rPr lang="en-GB" sz="2100" dirty="0"/>
              <a:t> </a:t>
            </a:r>
          </a:p>
          <a:p>
            <a:pPr marL="0" indent="0">
              <a:buNone/>
            </a:pPr>
            <a:r>
              <a:rPr lang="en-GB" sz="2100" dirty="0"/>
              <a:t>Williams, S. (2013). The Financial Times guide to business start up 2014. 27th ed. Harlow, England: Pearson, pp.309-314.</a:t>
            </a:r>
          </a:p>
          <a:p>
            <a:pPr marL="0" indent="0">
              <a:buNone/>
            </a:pPr>
            <a:r>
              <a:rPr lang="en-GB" sz="2100" dirty="0"/>
              <a:t> </a:t>
            </a:r>
          </a:p>
          <a:p>
            <a:pPr marL="0" indent="0">
              <a:buNone/>
            </a:pPr>
            <a:r>
              <a:rPr lang="en-GB" sz="2100" dirty="0"/>
              <a:t> </a:t>
            </a:r>
          </a:p>
          <a:p>
            <a:r>
              <a:rPr lang="en-GB" dirty="0"/>
              <a:t> </a:t>
            </a:r>
          </a:p>
          <a:p>
            <a:endParaRPr lang="en-GB" dirty="0"/>
          </a:p>
        </p:txBody>
      </p:sp>
    </p:spTree>
    <p:extLst>
      <p:ext uri="{BB962C8B-B14F-4D97-AF65-F5344CB8AC3E}">
        <p14:creationId xmlns:p14="http://schemas.microsoft.com/office/powerpoint/2010/main" val="2871106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113</TotalTime>
  <Words>415</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Selling points… More and more of the population are mindful of eating sustainable produce.  Vegans in Britain have risen by 360% in last decade. Large movement in reduction of plastic. </vt:lpstr>
      <vt:lpstr>Main revenue will come from pitching at festivals and food fayres. Also hold a spot in Swansea University’s Bay Campus.</vt:lpstr>
      <vt:lpstr>Human Resources</vt:lpstr>
      <vt:lpstr>References</vt:lpstr>
      <vt:lpstr>Images</vt:lpstr>
      <vt:lpstr>Speaker notes JLToole 1712161</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Jamie Toole (1712161)</dc:creator>
  <cp:lastModifiedBy>Jamie Toole (1712161)</cp:lastModifiedBy>
  <cp:revision>10</cp:revision>
  <dcterms:created xsi:type="dcterms:W3CDTF">2019-02-21T10:42:11Z</dcterms:created>
  <dcterms:modified xsi:type="dcterms:W3CDTF">2019-02-25T16:16:40Z</dcterms:modified>
</cp:coreProperties>
</file>