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DB78A697-9D75-4DE8-8C28-1296A6CF43C1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9144" y="4882896"/>
            <a:ext cx="4050792" cy="1197864"/>
          </a:xfrm>
          <a:noFill/>
        </p:spPr>
        <p:txBody>
          <a:bodyPr wrap="square" rtlCol="0">
            <a:spAutoFit/>
          </a:bodyPr>
          <a:lstStyle>
            <a:lvl1pPr>
              <a:defRPr lang="en-US" sz="5400" dirty="0"/>
            </a:lvl1pPr>
          </a:lstStyle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D967-1B7E-40AA-AAF7-BA98E0E039F7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1490F-3E6A-4544-9694-22B6007FE3C6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F9620-38BC-4982-922B-C904A70C41DD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6FC6-E80E-40CB-B83C-A6FFE3EF0BA6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F863F-52DC-41B2-9D00-5A4E5632AC32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5614-3909-43DC-A067-7F9842F8B81D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9323-6A73-409C-86A6-9EAF0F851121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0176-F1D3-49EC-82F4-0915A3AC4184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075A-B3CA-4308-8288-4AA3FDE33D80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74B8D-FEEF-4ACC-AE11-BD533592BCDC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26006-7E0B-4944-9FC8-8FFECA54B11C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A3413-B80B-4905-8668-7292F4C8B0D5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19662-C6A4-45F9-A235-129F0C1DEF43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B764-976A-4040-BDCA-252C91CEE939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FC935-CE77-4008-BAD9-6108F00BE393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562D5-4244-4B26-B385-E71032EABECD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50172865-FBF0-458A-BAFF-4F75173770F5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>
              <a:lumMod val="60000"/>
              <a:lumOff val="40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Crisis in The Travel Industry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Level 6 Crisis management for responsible Tourism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4104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CRISIS IMPACTS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67544"/>
            <a:ext cx="10394707" cy="3807042"/>
          </a:xfrm>
        </p:spPr>
        <p:txBody>
          <a:bodyPr>
            <a:normAutofit/>
          </a:bodyPr>
          <a:lstStyle/>
          <a:p>
            <a:r>
              <a:rPr lang="en-GB" dirty="0" smtClean="0"/>
              <a:t>RESEARCH BASED ON PWC INDUSTRY RESEARCH</a:t>
            </a:r>
          </a:p>
          <a:p>
            <a:r>
              <a:rPr lang="en-GB" dirty="0" smtClean="0"/>
              <a:t>REFLECTIONS ON PREVIOUS CRISIS IMPACTS</a:t>
            </a:r>
          </a:p>
          <a:p>
            <a:r>
              <a:rPr lang="en-GB" dirty="0" smtClean="0"/>
              <a:t>9/11 – ST &amp; </a:t>
            </a:r>
            <a:r>
              <a:rPr lang="en-GB" dirty="0" err="1" smtClean="0"/>
              <a:t>mt</a:t>
            </a:r>
            <a:endParaRPr lang="en-GB" dirty="0" smtClean="0"/>
          </a:p>
          <a:p>
            <a:r>
              <a:rPr lang="en-GB" dirty="0" smtClean="0"/>
              <a:t>VOLCANIC ASH - ST</a:t>
            </a:r>
          </a:p>
          <a:p>
            <a:r>
              <a:rPr lang="en-GB" dirty="0" smtClean="0"/>
              <a:t>ECONOMIC RECESSIONS – ST, MT, LT</a:t>
            </a:r>
          </a:p>
          <a:p>
            <a:r>
              <a:rPr lang="en-GB" dirty="0" smtClean="0"/>
              <a:t>BREXIT – UNCERTAINTY &amp; ECONOMIC IMPACTS</a:t>
            </a:r>
          </a:p>
          <a:p>
            <a:r>
              <a:rPr lang="en-GB" dirty="0" smtClean="0"/>
              <a:t>COVID 19  - ST, MT?, </a:t>
            </a:r>
            <a:r>
              <a:rPr lang="en-GB" dirty="0" err="1" smtClean="0"/>
              <a:t>lt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53633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85800"/>
            <a:ext cx="11730446" cy="1151965"/>
          </a:xfrm>
        </p:spPr>
        <p:txBody>
          <a:bodyPr>
            <a:noAutofit/>
          </a:bodyPr>
          <a:lstStyle/>
          <a:p>
            <a:r>
              <a:rPr lang="en-GB" sz="4400" dirty="0" smtClean="0"/>
              <a:t>Calmer waters </a:t>
            </a:r>
            <a:r>
              <a:rPr lang="en-GB" sz="4400" dirty="0" err="1" smtClean="0"/>
              <a:t>AheAD</a:t>
            </a:r>
            <a:r>
              <a:rPr lang="en-GB" sz="4400" dirty="0" smtClean="0"/>
              <a:t> – POST PANDEMIC RECOVERY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-148046"/>
            <a:ext cx="10394707" cy="6731726"/>
          </a:xfrm>
        </p:spPr>
        <p:txBody>
          <a:bodyPr/>
          <a:lstStyle/>
          <a:p>
            <a:r>
              <a:rPr lang="en-GB" dirty="0">
                <a:solidFill>
                  <a:srgbClr val="E0301E"/>
                </a:solidFill>
                <a:latin typeface="PwC Helvetica Neue"/>
              </a:rPr>
              <a:t>Those businesses that have been quick to adapt their business models and diversify their offering have been more resilient to the challenges being faced</a:t>
            </a:r>
            <a:r>
              <a:rPr lang="en-GB" dirty="0" smtClean="0">
                <a:solidFill>
                  <a:srgbClr val="E0301E"/>
                </a:solidFill>
                <a:latin typeface="PwC Helvetica Neue"/>
              </a:rPr>
              <a:t>.</a:t>
            </a:r>
          </a:p>
          <a:p>
            <a:r>
              <a:rPr lang="en-GB" dirty="0" smtClean="0">
                <a:solidFill>
                  <a:srgbClr val="E0301E"/>
                </a:solidFill>
                <a:latin typeface="PwC Helvetica Neue"/>
              </a:rPr>
              <a:t>2019 – CONTINUED GROWTH &amp; SUSTAINED DEMAND</a:t>
            </a:r>
          </a:p>
          <a:p>
            <a:r>
              <a:rPr lang="en-GB" dirty="0" smtClean="0">
                <a:solidFill>
                  <a:srgbClr val="E0301E"/>
                </a:solidFill>
                <a:latin typeface="PwC Helvetica Neue"/>
              </a:rPr>
              <a:t>2020 – PANDEMIC</a:t>
            </a:r>
          </a:p>
          <a:p>
            <a:r>
              <a:rPr lang="en-GB" dirty="0" smtClean="0">
                <a:solidFill>
                  <a:srgbClr val="E0301E"/>
                </a:solidFill>
                <a:latin typeface="PwC Helvetica Neue"/>
              </a:rPr>
              <a:t>Unprecedented turbulence in </a:t>
            </a:r>
            <a:r>
              <a:rPr lang="en-GB" dirty="0" err="1" smtClean="0">
                <a:solidFill>
                  <a:srgbClr val="E0301E"/>
                </a:solidFill>
                <a:latin typeface="PwC Helvetica Neue"/>
              </a:rPr>
              <a:t>st</a:t>
            </a:r>
            <a:r>
              <a:rPr lang="en-GB" dirty="0" smtClean="0">
                <a:solidFill>
                  <a:srgbClr val="E0301E"/>
                </a:solidFill>
                <a:latin typeface="PwC Helvetica Neue"/>
              </a:rPr>
              <a:t> &amp; </a:t>
            </a:r>
            <a:r>
              <a:rPr lang="en-GB" dirty="0" err="1" smtClean="0">
                <a:solidFill>
                  <a:srgbClr val="E0301E"/>
                </a:solidFill>
                <a:latin typeface="PwC Helvetica Neue"/>
              </a:rPr>
              <a:t>mt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391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Turbulent times……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Across the sector businesses have been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impacted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significant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redundancies 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heavy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reliance on government support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schemes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Most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travel groups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headed to hibernation 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cutting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all possible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costs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maintaining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minimum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overheads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undertaking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redundancy programmes of up to 50% 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effort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to keep the level of costs to a minimum 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Aim to return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, post COVID-19, to normal trading.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56095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retain bookings</a:t>
            </a:r>
          </a:p>
          <a:p>
            <a:r>
              <a:rPr lang="en-GB" dirty="0" smtClean="0"/>
              <a:t> </a:t>
            </a:r>
            <a:r>
              <a:rPr lang="en-GB" dirty="0"/>
              <a:t>reduce the level of </a:t>
            </a:r>
            <a:r>
              <a:rPr lang="en-GB" dirty="0" smtClean="0"/>
              <a:t>cancellations</a:t>
            </a:r>
          </a:p>
          <a:p>
            <a:r>
              <a:rPr lang="en-GB" dirty="0" smtClean="0"/>
              <a:t>encouraged </a:t>
            </a:r>
            <a:r>
              <a:rPr lang="en-GB" dirty="0"/>
              <a:t>and accepted deferral of holidays to </a:t>
            </a:r>
            <a:r>
              <a:rPr lang="en-GB" dirty="0" smtClean="0"/>
              <a:t>2021</a:t>
            </a:r>
          </a:p>
          <a:p>
            <a:r>
              <a:rPr lang="en-GB" dirty="0" smtClean="0"/>
              <a:t>providing </a:t>
            </a:r>
            <a:r>
              <a:rPr lang="en-GB" dirty="0"/>
              <a:t>some stability and future visibility on booking </a:t>
            </a:r>
            <a:r>
              <a:rPr lang="en-GB" dirty="0" smtClean="0"/>
              <a:t>levels</a:t>
            </a:r>
            <a:endParaRPr lang="en-GB" dirty="0"/>
          </a:p>
          <a:p>
            <a:r>
              <a:rPr lang="en-GB" dirty="0" smtClean="0"/>
              <a:t> </a:t>
            </a:r>
            <a:r>
              <a:rPr lang="en-GB" dirty="0"/>
              <a:t>allows the retention of cash within the </a:t>
            </a:r>
            <a:r>
              <a:rPr lang="en-GB" dirty="0" smtClean="0"/>
              <a:t>business</a:t>
            </a:r>
          </a:p>
          <a:p>
            <a:r>
              <a:rPr lang="en-GB" dirty="0" smtClean="0"/>
              <a:t> </a:t>
            </a:r>
            <a:r>
              <a:rPr lang="en-GB" dirty="0"/>
              <a:t>To encourage further bookings, </a:t>
            </a:r>
            <a:r>
              <a:rPr lang="en-GB" dirty="0" smtClean="0"/>
              <a:t>airlines &amp; tour </a:t>
            </a:r>
            <a:r>
              <a:rPr lang="en-GB" dirty="0"/>
              <a:t>operators starting to offer fully flexible bookings and cancellation policies as standard </a:t>
            </a:r>
            <a:endParaRPr lang="en-GB" dirty="0" smtClean="0"/>
          </a:p>
          <a:p>
            <a:r>
              <a:rPr lang="en-GB" dirty="0" smtClean="0"/>
              <a:t>Aim to </a:t>
            </a:r>
            <a:r>
              <a:rPr lang="en-GB" dirty="0"/>
              <a:t>increase the level of customer confidence and loyalty. </a:t>
            </a:r>
          </a:p>
        </p:txBody>
      </p:sp>
    </p:spTree>
    <p:extLst>
      <p:ext uri="{BB962C8B-B14F-4D97-AF65-F5344CB8AC3E}">
        <p14:creationId xmlns:p14="http://schemas.microsoft.com/office/powerpoint/2010/main" val="13316900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9670"/>
            <a:ext cx="10396882" cy="940524"/>
          </a:xfrm>
        </p:spPr>
        <p:txBody>
          <a:bodyPr/>
          <a:lstStyle/>
          <a:p>
            <a:r>
              <a:rPr lang="en-GB" dirty="0" smtClean="0"/>
              <a:t>ONGOING </a:t>
            </a:r>
            <a:r>
              <a:rPr lang="en-GB" dirty="0" err="1" smtClean="0"/>
              <a:t>impaCTS</a:t>
            </a:r>
            <a:r>
              <a:rPr lang="en-GB" dirty="0" smtClean="0"/>
              <a:t> OF THE CRISIS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184366"/>
            <a:ext cx="10394707" cy="4484914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high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profile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insolvencies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Impacts of Thomas cook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Air Travel Trust Fund - the Civil Aviation Authority’s (CAA) compensation scheme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– depleted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CAA had granted the majority of its licences in March and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September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number of new conditions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attached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restrictions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on taking future bookings beyond certain limits 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maintaining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their historic cash to client money ratio levels and minimum cash level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limits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Licence holders being required to apply for a variation and submit updated information to allow the CAA to re-assess before lifting any of these restrictions. 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increased the focus and emphasis on the levels of liquidity available to licence holders to reduce the exposure of the Air Travel Trust for customer monies (</a:t>
            </a:r>
            <a:r>
              <a:rPr lang="en-GB" dirty="0" err="1">
                <a:solidFill>
                  <a:srgbClr val="2D2D2D"/>
                </a:solidFill>
                <a:latin typeface="PwC Helvetica Neue"/>
              </a:rPr>
              <a:t>inc.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 vouchers) for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bookings.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high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level of refunds being claimed by customers and the lower level of ongoing bookings continues to put financial pressure on the tour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operators</a:t>
            </a:r>
            <a:endParaRPr lang="en-GB" dirty="0">
              <a:solidFill>
                <a:srgbClr val="2D2D2D"/>
              </a:solidFill>
              <a:latin typeface="PwC Helvetica Neue"/>
            </a:endParaRP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impact of the regular FCO government guidance changes.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23781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INDUSTRY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IMPACTS OF COVID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Impacts of changing </a:t>
            </a:r>
            <a:r>
              <a:rPr lang="en-GB" dirty="0" err="1" smtClean="0">
                <a:solidFill>
                  <a:srgbClr val="2D2D2D"/>
                </a:solidFill>
                <a:latin typeface="PwC Helvetica Neue"/>
              </a:rPr>
              <a:t>govt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 regulations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Impacts of changing rules nation by nation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the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requirements and new licensing restrictions from the regulators have made it a tough environment for travel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operators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Aims - maintain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a level of consumer confidence for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bookings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long term focus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Is there a need for global who strategy for recovery?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41204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0"/>
            <a:ext cx="10396882" cy="1045029"/>
          </a:xfrm>
        </p:spPr>
        <p:txBody>
          <a:bodyPr/>
          <a:lstStyle/>
          <a:p>
            <a:r>
              <a:rPr lang="en-GB" dirty="0" smtClean="0"/>
              <a:t>Short haul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045029"/>
            <a:ext cx="10394707" cy="4329556"/>
          </a:xfrm>
        </p:spPr>
        <p:txBody>
          <a:bodyPr>
            <a:normAutofit fontScale="55000" lnSpcReduction="20000"/>
          </a:bodyPr>
          <a:lstStyle/>
          <a:p>
            <a:pPr fontAlgn="base"/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proving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to be more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resilient</a:t>
            </a:r>
            <a:endParaRPr lang="en-GB" dirty="0">
              <a:solidFill>
                <a:srgbClr val="2D2D2D"/>
              </a:solidFill>
              <a:latin typeface="PwC Helvetica Neue"/>
            </a:endParaRPr>
          </a:p>
          <a:p>
            <a:pPr fontAlgn="base"/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ability to change destination from one country to another at short notice depending on the varying restrictions at a point in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time</a:t>
            </a:r>
            <a:endParaRPr lang="en-GB" dirty="0">
              <a:solidFill>
                <a:srgbClr val="2D2D2D"/>
              </a:solidFill>
              <a:latin typeface="PwC Helvetica Neue"/>
            </a:endParaRPr>
          </a:p>
          <a:p>
            <a:pPr fontAlgn="base"/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sudden rush to the borders when revised FCO guidance comes in as holidaymakers seek to avoid a period of quarantine on return. </a:t>
            </a:r>
            <a:endParaRPr lang="en-GB" dirty="0" smtClean="0">
              <a:solidFill>
                <a:srgbClr val="2D2D2D"/>
              </a:solidFill>
              <a:latin typeface="PwC Helvetica Neue"/>
            </a:endParaRPr>
          </a:p>
          <a:p>
            <a:pPr fontAlgn="base"/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expectation that Summer 2021 should show the start of a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recovery</a:t>
            </a:r>
            <a:endParaRPr lang="en-GB" dirty="0">
              <a:solidFill>
                <a:srgbClr val="2D2D2D"/>
              </a:solidFill>
              <a:latin typeface="PwC Helvetica Neue"/>
            </a:endParaRPr>
          </a:p>
          <a:p>
            <a:pPr fontAlgn="base"/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recent news regarding a number of potentially successful vaccine options hopefully being available at scale.  </a:t>
            </a:r>
          </a:p>
          <a:p>
            <a:pPr fontAlgn="base"/>
            <a:r>
              <a:rPr lang="en-GB" dirty="0" err="1">
                <a:solidFill>
                  <a:srgbClr val="2D2D2D"/>
                </a:solidFill>
                <a:latin typeface="PwC Helvetica Neue"/>
              </a:rPr>
              <a:t>Brexit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 and the ongoing negotiations remain a cause for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concern</a:t>
            </a:r>
            <a:endParaRPr lang="en-GB" dirty="0">
              <a:solidFill>
                <a:srgbClr val="2D2D2D"/>
              </a:solidFill>
              <a:latin typeface="PwC Helvetica Neue"/>
            </a:endParaRPr>
          </a:p>
          <a:p>
            <a:pPr fontAlgn="base"/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until a formal post </a:t>
            </a:r>
            <a:r>
              <a:rPr lang="en-GB" dirty="0" err="1">
                <a:solidFill>
                  <a:srgbClr val="2D2D2D"/>
                </a:solidFill>
                <a:latin typeface="PwC Helvetica Neue"/>
              </a:rPr>
              <a:t>Brexit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 agreement is in place this provides challenges for the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industry</a:t>
            </a:r>
          </a:p>
          <a:p>
            <a:pPr fontAlgn="base"/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Issue providing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UK employees options to work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overseas</a:t>
            </a:r>
          </a:p>
          <a:p>
            <a:pPr fontAlgn="base"/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Impact on 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pre-holiday travel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arrangements</a:t>
            </a:r>
            <a:endParaRPr lang="en-GB" dirty="0">
              <a:solidFill>
                <a:srgbClr val="2D2D2D"/>
              </a:solidFill>
              <a:latin typeface="PwC Helvetica Neue"/>
            </a:endParaRPr>
          </a:p>
          <a:p>
            <a:pPr fontAlgn="base"/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economic impact the crisis is having on disposable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incomes </a:t>
            </a:r>
          </a:p>
          <a:p>
            <a:pPr fontAlgn="base"/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knock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on effect for travelling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abroad</a:t>
            </a:r>
          </a:p>
          <a:p>
            <a:pPr fontAlgn="base"/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likely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to hit the lower value package holiday market the hardest.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68465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Long haul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rgbClr val="2D2D2D"/>
                </a:solidFill>
                <a:latin typeface="PwC Helvetica Neue"/>
              </a:rPr>
              <a:t>The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outlook likely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to see a slower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recovery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numerous challenges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capacity for safe long distance flying, rapid screening requirements and testing in advance of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travel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ability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for planes to service economically at reduced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capacity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changing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FCO restrictions varying from free movement through to nothing but essential travel with last minute changes and impact on restrictions when they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return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lack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of rapid COVID-19 testing at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airports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prediction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that the long haul travel industry will not restart until late 2021 at the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earliest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unlikely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to return to FY19 levels until around 2023 or 2024. 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80197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Corporate / business travel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volumes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are at historically low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levels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prevalence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and ability of home working using virtual technology potentially leading to a longer term shift in the need for and level of business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travel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Some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organisations are adapting to offer rapid COVID-19 testing packages for business travellers to boost consumer confidence.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29523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Private air travel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increase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in demand for small jet aviation 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Relates to travellers with high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disposable income </a:t>
            </a:r>
            <a:endParaRPr lang="en-GB" dirty="0" smtClean="0">
              <a:solidFill>
                <a:srgbClr val="2D2D2D"/>
              </a:solidFill>
              <a:latin typeface="PwC Helvetica Neue"/>
            </a:endParaRP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demand for travel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or holiday and can afford to do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so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Safety perceptions 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Flexibility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Emergency travel / before bans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private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aviation companies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expanded offerings </a:t>
            </a:r>
            <a:endParaRPr lang="en-GB" dirty="0">
              <a:solidFill>
                <a:srgbClr val="2D2D2D"/>
              </a:solidFill>
              <a:latin typeface="PwC Helvetica Neue"/>
            </a:endParaRP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carry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greater volumes of cargo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due to 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impact the reduction in commercial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passenger flights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is having on cargo </a:t>
            </a:r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capacity</a:t>
            </a:r>
          </a:p>
          <a:p>
            <a:r>
              <a:rPr lang="en-GB" dirty="0" smtClean="0">
                <a:solidFill>
                  <a:srgbClr val="2D2D2D"/>
                </a:solidFill>
                <a:latin typeface="PwC Helvetica Neue"/>
              </a:rPr>
              <a:t>creating </a:t>
            </a:r>
            <a:r>
              <a:rPr lang="en-GB" dirty="0">
                <a:solidFill>
                  <a:srgbClr val="2D2D2D"/>
                </a:solidFill>
                <a:latin typeface="PwC Helvetica Neue"/>
              </a:rPr>
              <a:t>further opportunities which will be felt beyond the current pandemic.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65736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346492"/>
      </a:accent1>
      <a:accent2>
        <a:srgbClr val="6DA5D4"/>
      </a:accent2>
      <a:accent3>
        <a:srgbClr val="538C79"/>
      </a:accent3>
      <a:accent4>
        <a:srgbClr val="93B75D"/>
      </a:accent4>
      <a:accent5>
        <a:srgbClr val="DEB050"/>
      </a:accent5>
      <a:accent6>
        <a:srgbClr val="BB5354"/>
      </a:accent6>
      <a:hlink>
        <a:srgbClr val="3289DD"/>
      </a:hlink>
      <a:folHlink>
        <a:srgbClr val="859EB6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E3530EC-BA5B-407C-9B36-00820F39551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5541</TotalTime>
  <Words>735</Words>
  <Application>Microsoft Office PowerPoint</Application>
  <PresentationFormat>Widescreen</PresentationFormat>
  <Paragraphs>89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Impact</vt:lpstr>
      <vt:lpstr>PwC Helvetica Neue</vt:lpstr>
      <vt:lpstr>Main Event</vt:lpstr>
      <vt:lpstr>Crisis in The Travel Industry</vt:lpstr>
      <vt:lpstr>                        CRISIS IMPACTS</vt:lpstr>
      <vt:lpstr>Calmer waters AheAD – POST PANDEMIC RECOVERY</vt:lpstr>
      <vt:lpstr>Turbulent times……</vt:lpstr>
      <vt:lpstr>Strategies</vt:lpstr>
      <vt:lpstr>ONGOING impaCTS OF THE CRISIS</vt:lpstr>
      <vt:lpstr>KEY INDUSTRY ISSUES</vt:lpstr>
      <vt:lpstr>Short haul</vt:lpstr>
      <vt:lpstr>Long haul</vt:lpstr>
      <vt:lpstr>Corporate / business travel</vt:lpstr>
      <vt:lpstr>Private air travel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Crisis in The Travel Industry</dc:title>
  <dc:creator>Jacqui Jones</dc:creator>
  <cp:lastModifiedBy>Jacqui Jones</cp:lastModifiedBy>
  <cp:revision>3</cp:revision>
  <dcterms:created xsi:type="dcterms:W3CDTF">2021-01-31T10:59:20Z</dcterms:created>
  <dcterms:modified xsi:type="dcterms:W3CDTF">2021-02-06T10:22:06Z</dcterms:modified>
</cp:coreProperties>
</file>